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50"/>
  </p:notesMasterIdLst>
  <p:sldIdLst>
    <p:sldId id="912" r:id="rId2"/>
    <p:sldId id="256" r:id="rId3"/>
    <p:sldId id="257" r:id="rId4"/>
    <p:sldId id="258" r:id="rId5"/>
    <p:sldId id="260" r:id="rId6"/>
    <p:sldId id="261" r:id="rId7"/>
    <p:sldId id="262" r:id="rId8"/>
    <p:sldId id="263" r:id="rId9"/>
    <p:sldId id="264" r:id="rId10"/>
    <p:sldId id="267" r:id="rId11"/>
    <p:sldId id="271" r:id="rId12"/>
    <p:sldId id="272" r:id="rId13"/>
    <p:sldId id="851" r:id="rId14"/>
    <p:sldId id="852" r:id="rId15"/>
    <p:sldId id="280" r:id="rId16"/>
    <p:sldId id="281" r:id="rId17"/>
    <p:sldId id="283" r:id="rId18"/>
    <p:sldId id="275" r:id="rId19"/>
    <p:sldId id="906" r:id="rId20"/>
    <p:sldId id="359" r:id="rId21"/>
    <p:sldId id="911" r:id="rId22"/>
    <p:sldId id="284" r:id="rId23"/>
    <p:sldId id="266" r:id="rId24"/>
    <p:sldId id="265" r:id="rId25"/>
    <p:sldId id="282" r:id="rId26"/>
    <p:sldId id="269" r:id="rId27"/>
    <p:sldId id="895" r:id="rId28"/>
    <p:sldId id="908" r:id="rId29"/>
    <p:sldId id="893" r:id="rId30"/>
    <p:sldId id="273" r:id="rId31"/>
    <p:sldId id="904" r:id="rId32"/>
    <p:sldId id="905" r:id="rId33"/>
    <p:sldId id="896" r:id="rId34"/>
    <p:sldId id="289" r:id="rId35"/>
    <p:sldId id="276" r:id="rId36"/>
    <p:sldId id="277" r:id="rId37"/>
    <p:sldId id="278" r:id="rId38"/>
    <p:sldId id="909" r:id="rId39"/>
    <p:sldId id="285" r:id="rId40"/>
    <p:sldId id="286" r:id="rId41"/>
    <p:sldId id="288" r:id="rId42"/>
    <p:sldId id="898" r:id="rId43"/>
    <p:sldId id="899" r:id="rId44"/>
    <p:sldId id="900" r:id="rId45"/>
    <p:sldId id="901" r:id="rId46"/>
    <p:sldId id="902" r:id="rId47"/>
    <p:sldId id="903" r:id="rId48"/>
    <p:sldId id="910"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923" autoAdjust="0"/>
    <p:restoredTop sz="94660"/>
  </p:normalViewPr>
  <p:slideViewPr>
    <p:cSldViewPr snapToGrid="0">
      <p:cViewPr varScale="1">
        <p:scale>
          <a:sx n="107" d="100"/>
          <a:sy n="107" d="100"/>
        </p:scale>
        <p:origin x="12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CC133A-1360-404A-8067-7B5A255C7042}"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de-DE"/>
        </a:p>
      </dgm:t>
    </dgm:pt>
    <dgm:pt modelId="{2354897F-3B0A-47A6-BFC2-0959E6C30832}">
      <dgm:prSet phldrT="[Text]"/>
      <dgm:spPr/>
      <dgm:t>
        <a:bodyPr/>
        <a:lstStyle/>
        <a:p>
          <a:r>
            <a:rPr lang="de-DE" dirty="0"/>
            <a:t>File</a:t>
          </a:r>
        </a:p>
      </dgm:t>
    </dgm:pt>
    <dgm:pt modelId="{60FC97A8-7560-4F37-AC2A-B0724B8C4D6D}" type="parTrans" cxnId="{92269726-BFB0-4233-ACD0-DF16333BB9A5}">
      <dgm:prSet/>
      <dgm:spPr/>
      <dgm:t>
        <a:bodyPr/>
        <a:lstStyle/>
        <a:p>
          <a:endParaRPr lang="de-DE"/>
        </a:p>
      </dgm:t>
    </dgm:pt>
    <dgm:pt modelId="{6B9E6515-68D4-41EF-B671-C328E24AFB4C}" type="sibTrans" cxnId="{92269726-BFB0-4233-ACD0-DF16333BB9A5}">
      <dgm:prSet/>
      <dgm:spPr/>
      <dgm:t>
        <a:bodyPr/>
        <a:lstStyle/>
        <a:p>
          <a:endParaRPr lang="de-DE"/>
        </a:p>
      </dgm:t>
    </dgm:pt>
    <dgm:pt modelId="{9B4256FF-D4C2-49E2-901E-6A4BB9687E47}">
      <dgm:prSet phldrT="[Text]"/>
      <dgm:spPr/>
      <dgm:t>
        <a:bodyPr/>
        <a:lstStyle/>
        <a:p>
          <a:r>
            <a:rPr lang="de-DE" dirty="0"/>
            <a:t>Track</a:t>
          </a:r>
        </a:p>
      </dgm:t>
    </dgm:pt>
    <dgm:pt modelId="{20790570-2D63-469C-8877-E69430438706}" type="parTrans" cxnId="{4B04FAFF-0436-4699-8E7A-B4D8600C616B}">
      <dgm:prSet/>
      <dgm:spPr/>
      <dgm:t>
        <a:bodyPr/>
        <a:lstStyle/>
        <a:p>
          <a:endParaRPr lang="de-DE"/>
        </a:p>
      </dgm:t>
    </dgm:pt>
    <dgm:pt modelId="{64EAD772-3A67-4FD8-8E40-4942A3913D48}" type="sibTrans" cxnId="{4B04FAFF-0436-4699-8E7A-B4D8600C616B}">
      <dgm:prSet/>
      <dgm:spPr/>
      <dgm:t>
        <a:bodyPr/>
        <a:lstStyle/>
        <a:p>
          <a:endParaRPr lang="de-DE"/>
        </a:p>
      </dgm:t>
    </dgm:pt>
    <dgm:pt modelId="{AF83F328-9C92-4568-94DB-048CAC113BAF}">
      <dgm:prSet phldrT="[Text]"/>
      <dgm:spPr/>
      <dgm:t>
        <a:bodyPr/>
        <a:lstStyle/>
        <a:p>
          <a:r>
            <a:rPr lang="de-DE" dirty="0"/>
            <a:t>Sample</a:t>
          </a:r>
        </a:p>
      </dgm:t>
    </dgm:pt>
    <dgm:pt modelId="{EB7B51B2-9E12-4718-811F-6D6CA08A50F9}" type="parTrans" cxnId="{AEF8EBCF-700D-4FAA-B508-705103C27316}">
      <dgm:prSet/>
      <dgm:spPr/>
      <dgm:t>
        <a:bodyPr/>
        <a:lstStyle/>
        <a:p>
          <a:endParaRPr lang="de-DE"/>
        </a:p>
      </dgm:t>
    </dgm:pt>
    <dgm:pt modelId="{939D0265-A8FC-4FE7-97A3-787A99C930E9}" type="sibTrans" cxnId="{AEF8EBCF-700D-4FAA-B508-705103C27316}">
      <dgm:prSet/>
      <dgm:spPr/>
      <dgm:t>
        <a:bodyPr/>
        <a:lstStyle/>
        <a:p>
          <a:endParaRPr lang="de-DE"/>
        </a:p>
      </dgm:t>
    </dgm:pt>
    <dgm:pt modelId="{E98A1AC9-172D-4D0F-8DEB-BA831FA71336}">
      <dgm:prSet phldrT="[Text]"/>
      <dgm:spPr/>
      <dgm:t>
        <a:bodyPr/>
        <a:lstStyle/>
        <a:p>
          <a:r>
            <a:rPr lang="en-US" dirty="0"/>
            <a:t>Represents contiguous data used by a decoder at given times (DTS, CTS)</a:t>
          </a:r>
          <a:endParaRPr lang="de-DE" dirty="0"/>
        </a:p>
      </dgm:t>
    </dgm:pt>
    <dgm:pt modelId="{180E5EC1-ED3F-4AC4-BA65-F9208FC4B0DC}" type="parTrans" cxnId="{34A4ABE3-F296-4E0A-913D-D457F3D35E42}">
      <dgm:prSet/>
      <dgm:spPr/>
      <dgm:t>
        <a:bodyPr/>
        <a:lstStyle/>
        <a:p>
          <a:endParaRPr lang="de-DE"/>
        </a:p>
      </dgm:t>
    </dgm:pt>
    <dgm:pt modelId="{FE8EF2AF-28F9-403B-9B0A-C5DDE8FDAA2B}" type="sibTrans" cxnId="{34A4ABE3-F296-4E0A-913D-D457F3D35E42}">
      <dgm:prSet/>
      <dgm:spPr/>
      <dgm:t>
        <a:bodyPr/>
        <a:lstStyle/>
        <a:p>
          <a:endParaRPr lang="de-DE"/>
        </a:p>
      </dgm:t>
    </dgm:pt>
    <dgm:pt modelId="{DC587988-F980-412F-8117-5599AB6C7F34}">
      <dgm:prSet phldrT="[Text]"/>
      <dgm:spPr/>
      <dgm:t>
        <a:bodyPr/>
        <a:lstStyle/>
        <a:p>
          <a:r>
            <a:rPr lang="de-DE" dirty="0"/>
            <a:t>Item</a:t>
          </a:r>
        </a:p>
      </dgm:t>
    </dgm:pt>
    <dgm:pt modelId="{A46C473A-7F9A-4CC5-86B1-85DD35C7D2BA}" type="parTrans" cxnId="{C77CF4B0-73A6-428F-AE47-58A4AF2AFEA1}">
      <dgm:prSet/>
      <dgm:spPr/>
      <dgm:t>
        <a:bodyPr/>
        <a:lstStyle/>
        <a:p>
          <a:endParaRPr lang="de-DE"/>
        </a:p>
      </dgm:t>
    </dgm:pt>
    <dgm:pt modelId="{01C42CBC-4910-48E5-ADF5-3EB45E792791}" type="sibTrans" cxnId="{C77CF4B0-73A6-428F-AE47-58A4AF2AFEA1}">
      <dgm:prSet/>
      <dgm:spPr/>
      <dgm:t>
        <a:bodyPr/>
        <a:lstStyle/>
        <a:p>
          <a:endParaRPr lang="de-DE"/>
        </a:p>
      </dgm:t>
    </dgm:pt>
    <dgm:pt modelId="{6A48BDA9-4242-432B-8834-8DAC5FD2C1DB}">
      <dgm:prSet phldrT="[Text]"/>
      <dgm:spPr/>
      <dgm:t>
        <a:bodyPr/>
        <a:lstStyle/>
        <a:p>
          <a:r>
            <a:rPr lang="en-US" dirty="0"/>
            <a:t>Represents data consumed as a whole and valid for the entire duration of the movie,</a:t>
          </a:r>
          <a:endParaRPr lang="de-DE" dirty="0"/>
        </a:p>
      </dgm:t>
    </dgm:pt>
    <dgm:pt modelId="{AC118235-1E9E-4E7C-AE29-FC272A1C602F}" type="parTrans" cxnId="{D9D2339F-B7AD-448C-9FFC-3AC5F71D6F92}">
      <dgm:prSet/>
      <dgm:spPr/>
      <dgm:t>
        <a:bodyPr/>
        <a:lstStyle/>
        <a:p>
          <a:endParaRPr lang="de-DE"/>
        </a:p>
      </dgm:t>
    </dgm:pt>
    <dgm:pt modelId="{4C2B7104-3496-4149-8198-986CF226A06F}" type="sibTrans" cxnId="{D9D2339F-B7AD-448C-9FFC-3AC5F71D6F92}">
      <dgm:prSet/>
      <dgm:spPr/>
      <dgm:t>
        <a:bodyPr/>
        <a:lstStyle/>
        <a:p>
          <a:endParaRPr lang="de-DE"/>
        </a:p>
      </dgm:t>
    </dgm:pt>
    <dgm:pt modelId="{613348DE-EE44-486D-9A8B-F7F73B443888}">
      <dgm:prSet/>
      <dgm:spPr/>
      <dgm:t>
        <a:bodyPr/>
        <a:lstStyle/>
        <a:p>
          <a:r>
            <a:rPr lang="de-DE" dirty="0" err="1"/>
            <a:t>Contains</a:t>
          </a:r>
          <a:endParaRPr lang="de-DE" dirty="0"/>
        </a:p>
      </dgm:t>
    </dgm:pt>
    <dgm:pt modelId="{5ECC34A1-185A-446D-B5ED-FD55BB622F92}" type="parTrans" cxnId="{EEF9C685-F659-4F52-8890-9517F2F43E71}">
      <dgm:prSet/>
      <dgm:spPr/>
      <dgm:t>
        <a:bodyPr/>
        <a:lstStyle/>
        <a:p>
          <a:endParaRPr lang="de-DE"/>
        </a:p>
      </dgm:t>
    </dgm:pt>
    <dgm:pt modelId="{19D0D137-EF8C-4FFE-9AAD-F1D9871225C8}" type="sibTrans" cxnId="{EEF9C685-F659-4F52-8890-9517F2F43E71}">
      <dgm:prSet/>
      <dgm:spPr/>
      <dgm:t>
        <a:bodyPr/>
        <a:lstStyle/>
        <a:p>
          <a:endParaRPr lang="de-DE"/>
        </a:p>
      </dgm:t>
    </dgm:pt>
    <dgm:pt modelId="{B031D1FE-C08E-4817-98AA-614C51A2E6C0}">
      <dgm:prSet/>
      <dgm:spPr/>
      <dgm:t>
        <a:bodyPr/>
        <a:lstStyle/>
        <a:p>
          <a:r>
            <a:rPr lang="en-US" dirty="0"/>
            <a:t>timed data in tracks of a movie</a:t>
          </a:r>
          <a:endParaRPr lang="de-DE" dirty="0"/>
        </a:p>
      </dgm:t>
    </dgm:pt>
    <dgm:pt modelId="{1ABECBB3-100C-4AC8-A9FB-030894F9D4B5}" type="parTrans" cxnId="{77B9AD10-C741-4AF0-81FF-FEC0A051F9C3}">
      <dgm:prSet/>
      <dgm:spPr/>
      <dgm:t>
        <a:bodyPr/>
        <a:lstStyle/>
        <a:p>
          <a:endParaRPr lang="de-DE"/>
        </a:p>
      </dgm:t>
    </dgm:pt>
    <dgm:pt modelId="{B4E05B8D-0745-415E-A29F-EBDBC0184D72}" type="sibTrans" cxnId="{77B9AD10-C741-4AF0-81FF-FEC0A051F9C3}">
      <dgm:prSet/>
      <dgm:spPr/>
      <dgm:t>
        <a:bodyPr/>
        <a:lstStyle/>
        <a:p>
          <a:endParaRPr lang="de-DE"/>
        </a:p>
      </dgm:t>
    </dgm:pt>
    <dgm:pt modelId="{E98C966E-F7D7-4C70-A2C3-92C50828EA7C}">
      <dgm:prSet/>
      <dgm:spPr/>
      <dgm:t>
        <a:bodyPr/>
        <a:lstStyle/>
        <a:p>
          <a:r>
            <a:rPr lang="en-US" dirty="0"/>
            <a:t>Other data (untimed) in items</a:t>
          </a:r>
          <a:endParaRPr lang="de-DE" dirty="0"/>
        </a:p>
      </dgm:t>
    </dgm:pt>
    <dgm:pt modelId="{CC3D1C17-E58E-46E8-A78E-1F6431F73E76}" type="parTrans" cxnId="{A8815BD6-6BDD-438C-9848-4B746929BC83}">
      <dgm:prSet/>
      <dgm:spPr/>
      <dgm:t>
        <a:bodyPr/>
        <a:lstStyle/>
        <a:p>
          <a:endParaRPr lang="de-DE"/>
        </a:p>
      </dgm:t>
    </dgm:pt>
    <dgm:pt modelId="{70B5D652-CD22-45E8-8E5A-6F61B6624244}" type="sibTrans" cxnId="{A8815BD6-6BDD-438C-9848-4B746929BC83}">
      <dgm:prSet/>
      <dgm:spPr/>
      <dgm:t>
        <a:bodyPr/>
        <a:lstStyle/>
        <a:p>
          <a:endParaRPr lang="de-DE"/>
        </a:p>
      </dgm:t>
    </dgm:pt>
    <dgm:pt modelId="{209C8BCC-3794-4390-8EC1-C8B692027589}">
      <dgm:prSet/>
      <dgm:spPr/>
      <dgm:t>
        <a:bodyPr/>
        <a:lstStyle/>
        <a:p>
          <a:r>
            <a:rPr lang="en-US" dirty="0"/>
            <a:t>Or a combination of both</a:t>
          </a:r>
          <a:endParaRPr lang="de-DE" dirty="0"/>
        </a:p>
      </dgm:t>
    </dgm:pt>
    <dgm:pt modelId="{EF8B6A3A-6B65-46DA-B7FF-ADE83DC84724}" type="parTrans" cxnId="{9156274C-46CF-4C79-AE09-C9681AD45E71}">
      <dgm:prSet/>
      <dgm:spPr/>
      <dgm:t>
        <a:bodyPr/>
        <a:lstStyle/>
        <a:p>
          <a:endParaRPr lang="de-DE"/>
        </a:p>
      </dgm:t>
    </dgm:pt>
    <dgm:pt modelId="{00587D8D-71ED-492A-8F8F-589D9C5A1374}" type="sibTrans" cxnId="{9156274C-46CF-4C79-AE09-C9681AD45E71}">
      <dgm:prSet/>
      <dgm:spPr/>
      <dgm:t>
        <a:bodyPr/>
        <a:lstStyle/>
        <a:p>
          <a:endParaRPr lang="de-DE"/>
        </a:p>
      </dgm:t>
    </dgm:pt>
    <dgm:pt modelId="{38A7C491-82BE-427A-9083-A28B4D89E209}">
      <dgm:prSet/>
      <dgm:spPr/>
      <dgm:t>
        <a:bodyPr/>
        <a:lstStyle/>
        <a:p>
          <a:r>
            <a:rPr lang="en-US" dirty="0"/>
            <a:t>Defines a common timeline for all tracks to be synchronized</a:t>
          </a:r>
          <a:endParaRPr lang="de-DE" dirty="0"/>
        </a:p>
      </dgm:t>
    </dgm:pt>
    <dgm:pt modelId="{F3505A16-FD25-4A9B-B1B5-45AC8399B820}" type="parTrans" cxnId="{1446D445-A12E-4A61-9151-FAE9C8775FE1}">
      <dgm:prSet/>
      <dgm:spPr/>
      <dgm:t>
        <a:bodyPr/>
        <a:lstStyle/>
        <a:p>
          <a:endParaRPr lang="de-DE"/>
        </a:p>
      </dgm:t>
    </dgm:pt>
    <dgm:pt modelId="{69EA1ADF-5392-46C3-9E7A-89FF9018C48B}" type="sibTrans" cxnId="{1446D445-A12E-4A61-9151-FAE9C8775FE1}">
      <dgm:prSet/>
      <dgm:spPr/>
      <dgm:t>
        <a:bodyPr/>
        <a:lstStyle/>
        <a:p>
          <a:endParaRPr lang="de-DE"/>
        </a:p>
      </dgm:t>
    </dgm:pt>
    <dgm:pt modelId="{FA30E584-9FBE-4DE7-88BD-0D79DFDF3609}">
      <dgm:prSet phldrT="[Text]"/>
      <dgm:spPr/>
      <dgm:t>
        <a:bodyPr/>
        <a:lstStyle/>
        <a:p>
          <a:r>
            <a:rPr lang="en-US" dirty="0"/>
            <a:t>Corresponds to a specific media type (codec),</a:t>
          </a:r>
          <a:endParaRPr lang="de-DE" dirty="0"/>
        </a:p>
      </dgm:t>
    </dgm:pt>
    <dgm:pt modelId="{B99F315B-5687-4B51-9A0F-E12E21CB2C20}" type="parTrans" cxnId="{41459B29-AD5B-40BB-BC3C-BE03F699F740}">
      <dgm:prSet/>
      <dgm:spPr/>
      <dgm:t>
        <a:bodyPr/>
        <a:lstStyle/>
        <a:p>
          <a:endParaRPr lang="de-DE"/>
        </a:p>
      </dgm:t>
    </dgm:pt>
    <dgm:pt modelId="{4750E90A-B098-4ACC-93EA-00C8EC5399DE}" type="sibTrans" cxnId="{41459B29-AD5B-40BB-BC3C-BE03F699F740}">
      <dgm:prSet/>
      <dgm:spPr/>
      <dgm:t>
        <a:bodyPr/>
        <a:lstStyle/>
        <a:p>
          <a:endParaRPr lang="de-DE"/>
        </a:p>
      </dgm:t>
    </dgm:pt>
    <dgm:pt modelId="{163C341C-372B-4EFA-92C0-90BA654A91D5}">
      <dgm:prSet/>
      <dgm:spPr/>
      <dgm:t>
        <a:bodyPr/>
        <a:lstStyle/>
        <a:p>
          <a:r>
            <a:rPr lang="en-US" dirty="0"/>
            <a:t>Is associated to a single decoder (except for scalable codecs),</a:t>
          </a:r>
          <a:endParaRPr lang="de-DE" dirty="0"/>
        </a:p>
      </dgm:t>
    </dgm:pt>
    <dgm:pt modelId="{6C9FC344-6D83-4267-99C7-1CE001C34BD8}" type="parTrans" cxnId="{FC28BD3F-DD60-463D-8724-94EA160CB0CF}">
      <dgm:prSet/>
      <dgm:spPr/>
      <dgm:t>
        <a:bodyPr/>
        <a:lstStyle/>
        <a:p>
          <a:endParaRPr lang="de-DE"/>
        </a:p>
      </dgm:t>
    </dgm:pt>
    <dgm:pt modelId="{0DEB1A49-F1B6-488B-91B0-D1F8CBCE5BB3}" type="sibTrans" cxnId="{FC28BD3F-DD60-463D-8724-94EA160CB0CF}">
      <dgm:prSet/>
      <dgm:spPr/>
      <dgm:t>
        <a:bodyPr/>
        <a:lstStyle/>
        <a:p>
          <a:endParaRPr lang="de-DE"/>
        </a:p>
      </dgm:t>
    </dgm:pt>
    <dgm:pt modelId="{C8427C03-2F30-426B-85E2-8C0988FFBB4F}">
      <dgm:prSet/>
      <dgm:spPr/>
      <dgm:t>
        <a:bodyPr/>
        <a:lstStyle/>
        <a:p>
          <a:r>
            <a:rPr lang="en-US" dirty="0"/>
            <a:t>May be linked, grouped or alternative to other tracks</a:t>
          </a:r>
          <a:endParaRPr lang="de-DE" dirty="0"/>
        </a:p>
      </dgm:t>
    </dgm:pt>
    <dgm:pt modelId="{18237C5F-3ACC-4878-B684-5348523CF3F3}" type="parTrans" cxnId="{BA087D49-B981-44C3-A008-5AE5DC13E309}">
      <dgm:prSet/>
      <dgm:spPr/>
      <dgm:t>
        <a:bodyPr/>
        <a:lstStyle/>
        <a:p>
          <a:endParaRPr lang="de-DE"/>
        </a:p>
      </dgm:t>
    </dgm:pt>
    <dgm:pt modelId="{FA10B5A8-8DF9-40E4-811C-757856BBC252}" type="sibTrans" cxnId="{BA087D49-B981-44C3-A008-5AE5DC13E309}">
      <dgm:prSet/>
      <dgm:spPr/>
      <dgm:t>
        <a:bodyPr/>
        <a:lstStyle/>
        <a:p>
          <a:endParaRPr lang="de-DE"/>
        </a:p>
      </dgm:t>
    </dgm:pt>
    <dgm:pt modelId="{25366CA6-7639-45A6-BB27-FF2AC0C35C6C}">
      <dgm:prSet/>
      <dgm:spPr/>
      <dgm:t>
        <a:bodyPr/>
        <a:lstStyle/>
        <a:p>
          <a:r>
            <a:rPr lang="en-US" dirty="0"/>
            <a:t>May have associated untimed data in items</a:t>
          </a:r>
          <a:endParaRPr lang="de-DE" dirty="0"/>
        </a:p>
      </dgm:t>
    </dgm:pt>
    <dgm:pt modelId="{E08AC914-0145-44C2-8F8B-EAF9219214B6}" type="parTrans" cxnId="{125E71F5-CFA3-4B8F-97E8-16DCE34390DA}">
      <dgm:prSet/>
      <dgm:spPr/>
      <dgm:t>
        <a:bodyPr/>
        <a:lstStyle/>
        <a:p>
          <a:endParaRPr lang="de-DE"/>
        </a:p>
      </dgm:t>
    </dgm:pt>
    <dgm:pt modelId="{7FB1BA5D-1F85-455F-9204-E74DD837440C}" type="sibTrans" cxnId="{125E71F5-CFA3-4B8F-97E8-16DCE34390DA}">
      <dgm:prSet/>
      <dgm:spPr/>
      <dgm:t>
        <a:bodyPr/>
        <a:lstStyle/>
        <a:p>
          <a:endParaRPr lang="de-DE"/>
        </a:p>
      </dgm:t>
    </dgm:pt>
    <dgm:pt modelId="{8355C6D9-9B08-4687-BA7F-29D79AACE91C}">
      <dgm:prSet/>
      <dgm:spPr/>
      <dgm:t>
        <a:bodyPr/>
        <a:lstStyle/>
        <a:p>
          <a:r>
            <a:rPr lang="de-DE" dirty="0"/>
            <a:t>May be encrypted</a:t>
          </a:r>
        </a:p>
      </dgm:t>
    </dgm:pt>
    <dgm:pt modelId="{97BD73E4-9FA8-4879-A36E-DC6726859230}" type="parTrans" cxnId="{96653BAA-93E2-4774-9C57-D6B3DB5BFAE5}">
      <dgm:prSet/>
      <dgm:spPr/>
      <dgm:t>
        <a:bodyPr/>
        <a:lstStyle/>
        <a:p>
          <a:endParaRPr lang="de-DE"/>
        </a:p>
      </dgm:t>
    </dgm:pt>
    <dgm:pt modelId="{66ED99C2-9E32-4BAB-9396-C1B28939AC11}" type="sibTrans" cxnId="{96653BAA-93E2-4774-9C57-D6B3DB5BFAE5}">
      <dgm:prSet/>
      <dgm:spPr/>
      <dgm:t>
        <a:bodyPr/>
        <a:lstStyle/>
        <a:p>
          <a:endParaRPr lang="de-DE"/>
        </a:p>
      </dgm:t>
    </dgm:pt>
    <dgm:pt modelId="{9E136D93-CEBE-4EF4-B4CF-7C8D32F774D7}">
      <dgm:prSet/>
      <dgm:spPr/>
      <dgm:t>
        <a:bodyPr/>
        <a:lstStyle/>
        <a:p>
          <a:r>
            <a:rPr lang="de-DE" dirty="0" err="1"/>
            <a:t>Is</a:t>
          </a:r>
          <a:r>
            <a:rPr lang="de-DE" dirty="0"/>
            <a:t> decomposed into samples</a:t>
          </a:r>
        </a:p>
      </dgm:t>
    </dgm:pt>
    <dgm:pt modelId="{080511B5-4B79-40FE-9A08-4C0C6A44DC54}" type="parTrans" cxnId="{6FFE5F62-15E2-47AB-964E-BE94271CE192}">
      <dgm:prSet/>
      <dgm:spPr/>
      <dgm:t>
        <a:bodyPr/>
        <a:lstStyle/>
        <a:p>
          <a:endParaRPr lang="de-DE"/>
        </a:p>
      </dgm:t>
    </dgm:pt>
    <dgm:pt modelId="{9AAC6E85-FD00-4DA9-8FCA-9B2A4753D502}" type="sibTrans" cxnId="{6FFE5F62-15E2-47AB-964E-BE94271CE192}">
      <dgm:prSet/>
      <dgm:spPr/>
      <dgm:t>
        <a:bodyPr/>
        <a:lstStyle/>
        <a:p>
          <a:endParaRPr lang="de-DE"/>
        </a:p>
      </dgm:t>
    </dgm:pt>
    <dgm:pt modelId="{ED7C0AD3-3ADE-4837-81AE-81F3B061FB08}">
      <dgm:prSet/>
      <dgm:spPr/>
      <dgm:t>
        <a:bodyPr/>
        <a:lstStyle/>
        <a:p>
          <a:r>
            <a:rPr lang="de-DE" dirty="0" err="1"/>
            <a:t>Has</a:t>
          </a:r>
          <a:r>
            <a:rPr lang="de-DE" dirty="0"/>
            <a:t> </a:t>
          </a:r>
          <a:r>
            <a:rPr lang="de-DE" dirty="0" err="1"/>
            <a:t>properties</a:t>
          </a:r>
          <a:r>
            <a:rPr lang="de-DE" dirty="0"/>
            <a:t> (</a:t>
          </a:r>
          <a:r>
            <a:rPr lang="de-DE" dirty="0" err="1"/>
            <a:t>size</a:t>
          </a:r>
          <a:r>
            <a:rPr lang="de-DE" dirty="0"/>
            <a:t>, </a:t>
          </a:r>
          <a:r>
            <a:rPr lang="de-DE" dirty="0" err="1"/>
            <a:t>position</a:t>
          </a:r>
          <a:r>
            <a:rPr lang="de-DE" dirty="0"/>
            <a:t>, </a:t>
          </a:r>
          <a:r>
            <a:rPr lang="de-DE" dirty="0" err="1"/>
            <a:t>random</a:t>
          </a:r>
          <a:r>
            <a:rPr lang="de-DE" dirty="0"/>
            <a:t> </a:t>
          </a:r>
          <a:r>
            <a:rPr lang="de-DE" dirty="0" err="1"/>
            <a:t>access</a:t>
          </a:r>
          <a:r>
            <a:rPr lang="de-DE" dirty="0"/>
            <a:t>, </a:t>
          </a:r>
          <a:r>
            <a:rPr lang="de-DE" dirty="0" err="1"/>
            <a:t>decoder</a:t>
          </a:r>
          <a:r>
            <a:rPr lang="de-DE" dirty="0"/>
            <a:t> </a:t>
          </a:r>
          <a:r>
            <a:rPr lang="de-DE" dirty="0" err="1"/>
            <a:t>configuration</a:t>
          </a:r>
          <a:r>
            <a:rPr lang="de-DE" dirty="0"/>
            <a:t>…)</a:t>
          </a:r>
        </a:p>
      </dgm:t>
    </dgm:pt>
    <dgm:pt modelId="{97BB14E4-BE33-439C-AE6B-794766EB5F3A}" type="parTrans" cxnId="{074216B1-494C-4932-8BD2-EDA4FBBB4793}">
      <dgm:prSet/>
      <dgm:spPr/>
      <dgm:t>
        <a:bodyPr/>
        <a:lstStyle/>
        <a:p>
          <a:endParaRPr lang="de-DE"/>
        </a:p>
      </dgm:t>
    </dgm:pt>
    <dgm:pt modelId="{19196B11-0D67-4FD5-902A-89D24AE7FAD2}" type="sibTrans" cxnId="{074216B1-494C-4932-8BD2-EDA4FBBB4793}">
      <dgm:prSet/>
      <dgm:spPr/>
      <dgm:t>
        <a:bodyPr/>
        <a:lstStyle/>
        <a:p>
          <a:endParaRPr lang="de-DE"/>
        </a:p>
      </dgm:t>
    </dgm:pt>
    <dgm:pt modelId="{BFB5DADD-11AC-42B3-A549-9DAA39ED2B95}">
      <dgm:prSet/>
      <dgm:spPr/>
      <dgm:t>
        <a:bodyPr/>
        <a:lstStyle/>
        <a:p>
          <a:r>
            <a:rPr lang="en-US" dirty="0"/>
            <a:t>May be described in terms of sub-samples</a:t>
          </a:r>
          <a:endParaRPr lang="de-DE" dirty="0"/>
        </a:p>
      </dgm:t>
    </dgm:pt>
    <dgm:pt modelId="{1977BBA6-2FF4-4BCB-A668-E6BCC6A673FA}" type="parTrans" cxnId="{491C40F4-885C-4875-B086-1091B5C295D3}">
      <dgm:prSet/>
      <dgm:spPr/>
      <dgm:t>
        <a:bodyPr/>
        <a:lstStyle/>
        <a:p>
          <a:endParaRPr lang="de-DE"/>
        </a:p>
      </dgm:t>
    </dgm:pt>
    <dgm:pt modelId="{C0789082-D528-4F71-BA56-79B317E0A610}" type="sibTrans" cxnId="{491C40F4-885C-4875-B086-1091B5C295D3}">
      <dgm:prSet/>
      <dgm:spPr/>
      <dgm:t>
        <a:bodyPr/>
        <a:lstStyle/>
        <a:p>
          <a:endParaRPr lang="de-DE"/>
        </a:p>
      </dgm:t>
    </dgm:pt>
    <dgm:pt modelId="{D1706546-1DB0-466B-8778-2BAE57F97970}">
      <dgm:prSet/>
      <dgm:spPr/>
      <dgm:t>
        <a:bodyPr/>
        <a:lstStyle/>
        <a:p>
          <a:r>
            <a:rPr lang="en-US" dirty="0"/>
            <a:t>May be associated to other similar samples in sample groups</a:t>
          </a:r>
          <a:endParaRPr lang="de-DE" dirty="0"/>
        </a:p>
      </dgm:t>
    </dgm:pt>
    <dgm:pt modelId="{3250996E-9FEC-4D58-958E-C209DCBDE323}" type="parTrans" cxnId="{402EA733-F86B-4C20-A5D4-83A496C292AC}">
      <dgm:prSet/>
      <dgm:spPr/>
      <dgm:t>
        <a:bodyPr/>
        <a:lstStyle/>
        <a:p>
          <a:endParaRPr lang="de-DE"/>
        </a:p>
      </dgm:t>
    </dgm:pt>
    <dgm:pt modelId="{F9BFA465-C6E9-4F48-92CC-E380564E4E8B}" type="sibTrans" cxnId="{402EA733-F86B-4C20-A5D4-83A496C292AC}">
      <dgm:prSet/>
      <dgm:spPr/>
      <dgm:t>
        <a:bodyPr/>
        <a:lstStyle/>
        <a:p>
          <a:endParaRPr lang="de-DE"/>
        </a:p>
      </dgm:t>
    </dgm:pt>
    <dgm:pt modelId="{7E9AEE66-B08E-4FBF-8E9A-EC3AFF6CEF04}">
      <dgm:prSet/>
      <dgm:spPr/>
      <dgm:t>
        <a:bodyPr/>
        <a:lstStyle/>
        <a:p>
          <a:r>
            <a:rPr lang="en-US" dirty="0"/>
            <a:t>May have sample-specific auxiliary information</a:t>
          </a:r>
          <a:endParaRPr lang="de-DE" dirty="0"/>
        </a:p>
      </dgm:t>
    </dgm:pt>
    <dgm:pt modelId="{6496549B-0587-493F-9AA3-43F2C4F417D2}" type="parTrans" cxnId="{649C08F0-74C1-4C33-A818-F0C4B378ABC7}">
      <dgm:prSet/>
      <dgm:spPr/>
      <dgm:t>
        <a:bodyPr/>
        <a:lstStyle/>
        <a:p>
          <a:endParaRPr lang="de-DE"/>
        </a:p>
      </dgm:t>
    </dgm:pt>
    <dgm:pt modelId="{B5569144-CD88-44BC-BD1F-B990A05D917E}" type="sibTrans" cxnId="{649C08F0-74C1-4C33-A818-F0C4B378ABC7}">
      <dgm:prSet/>
      <dgm:spPr/>
      <dgm:t>
        <a:bodyPr/>
        <a:lstStyle/>
        <a:p>
          <a:endParaRPr lang="de-DE"/>
        </a:p>
      </dgm:t>
    </dgm:pt>
    <dgm:pt modelId="{14C2E198-FBBD-4D56-BF2F-91DB8487CD61}">
      <dgm:prSet/>
      <dgm:spPr/>
      <dgm:t>
        <a:bodyPr/>
        <a:lstStyle/>
        <a:p>
          <a:r>
            <a:rPr lang="en-US" dirty="0"/>
            <a:t>Has properties (type, position, size …)</a:t>
          </a:r>
          <a:endParaRPr lang="de-DE" dirty="0"/>
        </a:p>
      </dgm:t>
    </dgm:pt>
    <dgm:pt modelId="{66D8D9E3-4B2C-4AA4-8097-8EF652B1529D}" type="parTrans" cxnId="{B7156C8F-4AFE-4E58-9D21-D810A31BA1BD}">
      <dgm:prSet/>
      <dgm:spPr/>
      <dgm:t>
        <a:bodyPr/>
        <a:lstStyle/>
        <a:p>
          <a:endParaRPr lang="de-DE"/>
        </a:p>
      </dgm:t>
    </dgm:pt>
    <dgm:pt modelId="{BE3CFA2C-38B5-43D1-85FF-F8801B9E3086}" type="sibTrans" cxnId="{B7156C8F-4AFE-4E58-9D21-D810A31BA1BD}">
      <dgm:prSet/>
      <dgm:spPr/>
      <dgm:t>
        <a:bodyPr/>
        <a:lstStyle/>
        <a:p>
          <a:endParaRPr lang="de-DE"/>
        </a:p>
      </dgm:t>
    </dgm:pt>
    <dgm:pt modelId="{E1329ED6-9882-49A5-9700-B53A9A68F2B6}">
      <dgm:prSet/>
      <dgm:spPr/>
      <dgm:t>
        <a:bodyPr/>
        <a:lstStyle/>
        <a:p>
          <a:r>
            <a:rPr lang="de-DE" dirty="0"/>
            <a:t>May be encrypted, compressed, …</a:t>
          </a:r>
        </a:p>
      </dgm:t>
    </dgm:pt>
    <dgm:pt modelId="{EDB5B019-0A66-4107-8F60-5C1C3EC0A8B4}" type="parTrans" cxnId="{7BF7620E-CAAB-4112-8C0C-B27BE1B44CAE}">
      <dgm:prSet/>
      <dgm:spPr/>
      <dgm:t>
        <a:bodyPr/>
        <a:lstStyle/>
        <a:p>
          <a:endParaRPr lang="de-DE"/>
        </a:p>
      </dgm:t>
    </dgm:pt>
    <dgm:pt modelId="{D3DE6882-3252-4ABF-9D94-BE8242DEFF8B}" type="sibTrans" cxnId="{7BF7620E-CAAB-4112-8C0C-B27BE1B44CAE}">
      <dgm:prSet/>
      <dgm:spPr/>
      <dgm:t>
        <a:bodyPr/>
        <a:lstStyle/>
        <a:p>
          <a:endParaRPr lang="de-DE"/>
        </a:p>
      </dgm:t>
    </dgm:pt>
    <dgm:pt modelId="{B6A5954F-87A9-40E7-BB44-C100A680289D}" type="pres">
      <dgm:prSet presAssocID="{FFCC133A-1360-404A-8067-7B5A255C7042}" presName="Name0" presStyleCnt="0">
        <dgm:presLayoutVars>
          <dgm:dir/>
          <dgm:animLvl val="lvl"/>
          <dgm:resizeHandles val="exact"/>
        </dgm:presLayoutVars>
      </dgm:prSet>
      <dgm:spPr/>
    </dgm:pt>
    <dgm:pt modelId="{0FB9650C-906B-459A-AE3A-953F9AB276CE}" type="pres">
      <dgm:prSet presAssocID="{2354897F-3B0A-47A6-BFC2-0959E6C30832}" presName="composite" presStyleCnt="0"/>
      <dgm:spPr/>
    </dgm:pt>
    <dgm:pt modelId="{92D20EF0-4379-4B17-9C14-D2BE9EAA8DD7}" type="pres">
      <dgm:prSet presAssocID="{2354897F-3B0A-47A6-BFC2-0959E6C30832}" presName="parTx" presStyleLbl="alignNode1" presStyleIdx="0" presStyleCnt="4">
        <dgm:presLayoutVars>
          <dgm:chMax val="0"/>
          <dgm:chPref val="0"/>
          <dgm:bulletEnabled val="1"/>
        </dgm:presLayoutVars>
      </dgm:prSet>
      <dgm:spPr/>
    </dgm:pt>
    <dgm:pt modelId="{C06505B9-FE50-453C-9A40-8CB89353FFC5}" type="pres">
      <dgm:prSet presAssocID="{2354897F-3B0A-47A6-BFC2-0959E6C30832}" presName="desTx" presStyleLbl="alignAccFollowNode1" presStyleIdx="0" presStyleCnt="4">
        <dgm:presLayoutVars>
          <dgm:bulletEnabled val="1"/>
        </dgm:presLayoutVars>
      </dgm:prSet>
      <dgm:spPr/>
    </dgm:pt>
    <dgm:pt modelId="{C10D1233-4501-4ED7-ADD4-F7E87DFA2DE0}" type="pres">
      <dgm:prSet presAssocID="{6B9E6515-68D4-41EF-B671-C328E24AFB4C}" presName="space" presStyleCnt="0"/>
      <dgm:spPr/>
    </dgm:pt>
    <dgm:pt modelId="{565877D7-55D2-45F8-9C9C-996EA47221DD}" type="pres">
      <dgm:prSet presAssocID="{9B4256FF-D4C2-49E2-901E-6A4BB9687E47}" presName="composite" presStyleCnt="0"/>
      <dgm:spPr/>
    </dgm:pt>
    <dgm:pt modelId="{5B403CED-23C7-4270-A678-EDDB8AB86213}" type="pres">
      <dgm:prSet presAssocID="{9B4256FF-D4C2-49E2-901E-6A4BB9687E47}" presName="parTx" presStyleLbl="alignNode1" presStyleIdx="1" presStyleCnt="4">
        <dgm:presLayoutVars>
          <dgm:chMax val="0"/>
          <dgm:chPref val="0"/>
          <dgm:bulletEnabled val="1"/>
        </dgm:presLayoutVars>
      </dgm:prSet>
      <dgm:spPr/>
    </dgm:pt>
    <dgm:pt modelId="{1941EC38-8881-4697-BAD3-10C5CD3A657A}" type="pres">
      <dgm:prSet presAssocID="{9B4256FF-D4C2-49E2-901E-6A4BB9687E47}" presName="desTx" presStyleLbl="alignAccFollowNode1" presStyleIdx="1" presStyleCnt="4">
        <dgm:presLayoutVars>
          <dgm:bulletEnabled val="1"/>
        </dgm:presLayoutVars>
      </dgm:prSet>
      <dgm:spPr/>
    </dgm:pt>
    <dgm:pt modelId="{8B52ECF4-3C94-4C81-A53C-83B2C1C1A4B0}" type="pres">
      <dgm:prSet presAssocID="{64EAD772-3A67-4FD8-8E40-4942A3913D48}" presName="space" presStyleCnt="0"/>
      <dgm:spPr/>
    </dgm:pt>
    <dgm:pt modelId="{5744CBB8-279B-4516-BFC1-25CC9A0FCFB1}" type="pres">
      <dgm:prSet presAssocID="{AF83F328-9C92-4568-94DB-048CAC113BAF}" presName="composite" presStyleCnt="0"/>
      <dgm:spPr/>
    </dgm:pt>
    <dgm:pt modelId="{025971CC-86B5-4FB5-8901-14FBBBE3C75F}" type="pres">
      <dgm:prSet presAssocID="{AF83F328-9C92-4568-94DB-048CAC113BAF}" presName="parTx" presStyleLbl="alignNode1" presStyleIdx="2" presStyleCnt="4">
        <dgm:presLayoutVars>
          <dgm:chMax val="0"/>
          <dgm:chPref val="0"/>
          <dgm:bulletEnabled val="1"/>
        </dgm:presLayoutVars>
      </dgm:prSet>
      <dgm:spPr/>
    </dgm:pt>
    <dgm:pt modelId="{79C0F838-C7D0-45CE-8B3E-3B88E8BC79EA}" type="pres">
      <dgm:prSet presAssocID="{AF83F328-9C92-4568-94DB-048CAC113BAF}" presName="desTx" presStyleLbl="alignAccFollowNode1" presStyleIdx="2" presStyleCnt="4">
        <dgm:presLayoutVars>
          <dgm:bulletEnabled val="1"/>
        </dgm:presLayoutVars>
      </dgm:prSet>
      <dgm:spPr/>
    </dgm:pt>
    <dgm:pt modelId="{EAFB91EF-3987-42E7-B434-8A1466C1C441}" type="pres">
      <dgm:prSet presAssocID="{939D0265-A8FC-4FE7-97A3-787A99C930E9}" presName="space" presStyleCnt="0"/>
      <dgm:spPr/>
    </dgm:pt>
    <dgm:pt modelId="{68AAF92E-D7D0-467C-925B-5AD7BB19AD5F}" type="pres">
      <dgm:prSet presAssocID="{DC587988-F980-412F-8117-5599AB6C7F34}" presName="composite" presStyleCnt="0"/>
      <dgm:spPr/>
    </dgm:pt>
    <dgm:pt modelId="{4D6AF1C0-0656-4500-B968-CDA71FB03099}" type="pres">
      <dgm:prSet presAssocID="{DC587988-F980-412F-8117-5599AB6C7F34}" presName="parTx" presStyleLbl="alignNode1" presStyleIdx="3" presStyleCnt="4">
        <dgm:presLayoutVars>
          <dgm:chMax val="0"/>
          <dgm:chPref val="0"/>
          <dgm:bulletEnabled val="1"/>
        </dgm:presLayoutVars>
      </dgm:prSet>
      <dgm:spPr/>
    </dgm:pt>
    <dgm:pt modelId="{8237CB58-78E1-4FE2-84AF-224083FA898F}" type="pres">
      <dgm:prSet presAssocID="{DC587988-F980-412F-8117-5599AB6C7F34}" presName="desTx" presStyleLbl="alignAccFollowNode1" presStyleIdx="3" presStyleCnt="4">
        <dgm:presLayoutVars>
          <dgm:bulletEnabled val="1"/>
        </dgm:presLayoutVars>
      </dgm:prSet>
      <dgm:spPr/>
    </dgm:pt>
  </dgm:ptLst>
  <dgm:cxnLst>
    <dgm:cxn modelId="{7BF7620E-CAAB-4112-8C0C-B27BE1B44CAE}" srcId="{DC587988-F980-412F-8117-5599AB6C7F34}" destId="{E1329ED6-9882-49A5-9700-B53A9A68F2B6}" srcOrd="2" destOrd="0" parTransId="{EDB5B019-0A66-4107-8F60-5C1C3EC0A8B4}" sibTransId="{D3DE6882-3252-4ABF-9D94-BE8242DEFF8B}"/>
    <dgm:cxn modelId="{77B9AD10-C741-4AF0-81FF-FEC0A051F9C3}" srcId="{613348DE-EE44-486D-9A8B-F7F73B443888}" destId="{B031D1FE-C08E-4817-98AA-614C51A2E6C0}" srcOrd="0" destOrd="0" parTransId="{1ABECBB3-100C-4AC8-A9FB-030894F9D4B5}" sibTransId="{B4E05B8D-0745-415E-A29F-EBDBC0184D72}"/>
    <dgm:cxn modelId="{92269726-BFB0-4233-ACD0-DF16333BB9A5}" srcId="{FFCC133A-1360-404A-8067-7B5A255C7042}" destId="{2354897F-3B0A-47A6-BFC2-0959E6C30832}" srcOrd="0" destOrd="0" parTransId="{60FC97A8-7560-4F37-AC2A-B0724B8C4D6D}" sibTransId="{6B9E6515-68D4-41EF-B671-C328E24AFB4C}"/>
    <dgm:cxn modelId="{41459B29-AD5B-40BB-BC3C-BE03F699F740}" srcId="{9B4256FF-D4C2-49E2-901E-6A4BB9687E47}" destId="{FA30E584-9FBE-4DE7-88BD-0D79DFDF3609}" srcOrd="0" destOrd="0" parTransId="{B99F315B-5687-4B51-9A0F-E12E21CB2C20}" sibTransId="{4750E90A-B098-4ACC-93EA-00C8EC5399DE}"/>
    <dgm:cxn modelId="{F187C12B-1289-4955-973E-068925026F9C}" type="presOf" srcId="{E98A1AC9-172D-4D0F-8DEB-BA831FA71336}" destId="{79C0F838-C7D0-45CE-8B3E-3B88E8BC79EA}" srcOrd="0" destOrd="0" presId="urn:microsoft.com/office/officeart/2005/8/layout/hList1"/>
    <dgm:cxn modelId="{402EA733-F86B-4C20-A5D4-83A496C292AC}" srcId="{AF83F328-9C92-4568-94DB-048CAC113BAF}" destId="{D1706546-1DB0-466B-8778-2BAE57F97970}" srcOrd="3" destOrd="0" parTransId="{3250996E-9FEC-4D58-958E-C209DCBDE323}" sibTransId="{F9BFA465-C6E9-4F48-92CC-E380564E4E8B}"/>
    <dgm:cxn modelId="{CD73DE35-312A-4D61-A953-DDB02269758E}" type="presOf" srcId="{9E136D93-CEBE-4EF4-B4CF-7C8D32F774D7}" destId="{1941EC38-8881-4697-BAD3-10C5CD3A657A}" srcOrd="0" destOrd="5" presId="urn:microsoft.com/office/officeart/2005/8/layout/hList1"/>
    <dgm:cxn modelId="{CF5F3B3E-409B-4B7B-873F-D72D4F177791}" type="presOf" srcId="{25366CA6-7639-45A6-BB27-FF2AC0C35C6C}" destId="{1941EC38-8881-4697-BAD3-10C5CD3A657A}" srcOrd="0" destOrd="3" presId="urn:microsoft.com/office/officeart/2005/8/layout/hList1"/>
    <dgm:cxn modelId="{E52AAF3F-B596-40BE-8986-525070E0F859}" type="presOf" srcId="{FFCC133A-1360-404A-8067-7B5A255C7042}" destId="{B6A5954F-87A9-40E7-BB44-C100A680289D}" srcOrd="0" destOrd="0" presId="urn:microsoft.com/office/officeart/2005/8/layout/hList1"/>
    <dgm:cxn modelId="{FC28BD3F-DD60-463D-8724-94EA160CB0CF}" srcId="{9B4256FF-D4C2-49E2-901E-6A4BB9687E47}" destId="{163C341C-372B-4EFA-92C0-90BA654A91D5}" srcOrd="1" destOrd="0" parTransId="{6C9FC344-6D83-4267-99C7-1CE001C34BD8}" sibTransId="{0DEB1A49-F1B6-488B-91B0-D1F8CBCE5BB3}"/>
    <dgm:cxn modelId="{638C285D-02C8-48A3-A808-453A0BCA4DF4}" type="presOf" srcId="{8355C6D9-9B08-4687-BA7F-29D79AACE91C}" destId="{1941EC38-8881-4697-BAD3-10C5CD3A657A}" srcOrd="0" destOrd="4" presId="urn:microsoft.com/office/officeart/2005/8/layout/hList1"/>
    <dgm:cxn modelId="{6FFE5F62-15E2-47AB-964E-BE94271CE192}" srcId="{9B4256FF-D4C2-49E2-901E-6A4BB9687E47}" destId="{9E136D93-CEBE-4EF4-B4CF-7C8D32F774D7}" srcOrd="5" destOrd="0" parTransId="{080511B5-4B79-40FE-9A08-4C0C6A44DC54}" sibTransId="{9AAC6E85-FD00-4DA9-8FCA-9B2A4753D502}"/>
    <dgm:cxn modelId="{1446D445-A12E-4A61-9151-FAE9C8775FE1}" srcId="{2354897F-3B0A-47A6-BFC2-0959E6C30832}" destId="{38A7C491-82BE-427A-9083-A28B4D89E209}" srcOrd="1" destOrd="0" parTransId="{F3505A16-FD25-4A9B-B1B5-45AC8399B820}" sibTransId="{69EA1ADF-5392-46C3-9E7A-89FF9018C48B}"/>
    <dgm:cxn modelId="{BA087D49-B981-44C3-A008-5AE5DC13E309}" srcId="{9B4256FF-D4C2-49E2-901E-6A4BB9687E47}" destId="{C8427C03-2F30-426B-85E2-8C0988FFBB4F}" srcOrd="2" destOrd="0" parTransId="{18237C5F-3ACC-4878-B684-5348523CF3F3}" sibTransId="{FA10B5A8-8DF9-40E4-811C-757856BBC252}"/>
    <dgm:cxn modelId="{0402E949-8DA6-4A9D-A4F2-FF9A518F26B7}" type="presOf" srcId="{AF83F328-9C92-4568-94DB-048CAC113BAF}" destId="{025971CC-86B5-4FB5-8901-14FBBBE3C75F}" srcOrd="0" destOrd="0" presId="urn:microsoft.com/office/officeart/2005/8/layout/hList1"/>
    <dgm:cxn modelId="{F68FE86B-B9F5-4B5E-AB64-05F9A08DC948}" type="presOf" srcId="{ED7C0AD3-3ADE-4837-81AE-81F3B061FB08}" destId="{79C0F838-C7D0-45CE-8B3E-3B88E8BC79EA}" srcOrd="0" destOrd="1" presId="urn:microsoft.com/office/officeart/2005/8/layout/hList1"/>
    <dgm:cxn modelId="{9156274C-46CF-4C79-AE09-C9681AD45E71}" srcId="{613348DE-EE44-486D-9A8B-F7F73B443888}" destId="{209C8BCC-3794-4390-8EC1-C8B692027589}" srcOrd="2" destOrd="0" parTransId="{EF8B6A3A-6B65-46DA-B7FF-ADE83DC84724}" sibTransId="{00587D8D-71ED-492A-8F8F-589D9C5A1374}"/>
    <dgm:cxn modelId="{020D704C-5E30-4C8A-BF77-76CE4A66C9C4}" type="presOf" srcId="{2354897F-3B0A-47A6-BFC2-0959E6C30832}" destId="{92D20EF0-4379-4B17-9C14-D2BE9EAA8DD7}" srcOrd="0" destOrd="0" presId="urn:microsoft.com/office/officeart/2005/8/layout/hList1"/>
    <dgm:cxn modelId="{771E856C-F03A-4C5C-921F-0606DEAB7D74}" type="presOf" srcId="{E1329ED6-9882-49A5-9700-B53A9A68F2B6}" destId="{8237CB58-78E1-4FE2-84AF-224083FA898F}" srcOrd="0" destOrd="2" presId="urn:microsoft.com/office/officeart/2005/8/layout/hList1"/>
    <dgm:cxn modelId="{2A710C74-575A-4E03-8FAC-C197F925602B}" type="presOf" srcId="{38A7C491-82BE-427A-9083-A28B4D89E209}" destId="{C06505B9-FE50-453C-9A40-8CB89353FFC5}" srcOrd="0" destOrd="4" presId="urn:microsoft.com/office/officeart/2005/8/layout/hList1"/>
    <dgm:cxn modelId="{0F4D4F59-6FD8-4B75-B87B-398BCA2292C8}" type="presOf" srcId="{C8427C03-2F30-426B-85E2-8C0988FFBB4F}" destId="{1941EC38-8881-4697-BAD3-10C5CD3A657A}" srcOrd="0" destOrd="2" presId="urn:microsoft.com/office/officeart/2005/8/layout/hList1"/>
    <dgm:cxn modelId="{EEFD717C-79B2-473F-A021-446BBCB809E5}" type="presOf" srcId="{9B4256FF-D4C2-49E2-901E-6A4BB9687E47}" destId="{5B403CED-23C7-4270-A678-EDDB8AB86213}" srcOrd="0" destOrd="0" presId="urn:microsoft.com/office/officeart/2005/8/layout/hList1"/>
    <dgm:cxn modelId="{EEF9C685-F659-4F52-8890-9517F2F43E71}" srcId="{2354897F-3B0A-47A6-BFC2-0959E6C30832}" destId="{613348DE-EE44-486D-9A8B-F7F73B443888}" srcOrd="0" destOrd="0" parTransId="{5ECC34A1-185A-446D-B5ED-FD55BB622F92}" sibTransId="{19D0D137-EF8C-4FFE-9AAD-F1D9871225C8}"/>
    <dgm:cxn modelId="{10008789-F28B-4DDE-B137-D27BEC0AF7BA}" type="presOf" srcId="{B031D1FE-C08E-4817-98AA-614C51A2E6C0}" destId="{C06505B9-FE50-453C-9A40-8CB89353FFC5}" srcOrd="0" destOrd="1" presId="urn:microsoft.com/office/officeart/2005/8/layout/hList1"/>
    <dgm:cxn modelId="{B7156C8F-4AFE-4E58-9D21-D810A31BA1BD}" srcId="{DC587988-F980-412F-8117-5599AB6C7F34}" destId="{14C2E198-FBBD-4D56-BF2F-91DB8487CD61}" srcOrd="1" destOrd="0" parTransId="{66D8D9E3-4B2C-4AA4-8097-8EF652B1529D}" sibTransId="{BE3CFA2C-38B5-43D1-85FF-F8801B9E3086}"/>
    <dgm:cxn modelId="{09025890-0233-49E3-8DAB-5CA1009B5018}" type="presOf" srcId="{613348DE-EE44-486D-9A8B-F7F73B443888}" destId="{C06505B9-FE50-453C-9A40-8CB89353FFC5}" srcOrd="0" destOrd="0" presId="urn:microsoft.com/office/officeart/2005/8/layout/hList1"/>
    <dgm:cxn modelId="{13793295-4B6F-4A12-9E77-E7DD15903FC0}" type="presOf" srcId="{163C341C-372B-4EFA-92C0-90BA654A91D5}" destId="{1941EC38-8881-4697-BAD3-10C5CD3A657A}" srcOrd="0" destOrd="1" presId="urn:microsoft.com/office/officeart/2005/8/layout/hList1"/>
    <dgm:cxn modelId="{B61D1A97-639B-4FFA-AE41-4A32D9DD66A5}" type="presOf" srcId="{14C2E198-FBBD-4D56-BF2F-91DB8487CD61}" destId="{8237CB58-78E1-4FE2-84AF-224083FA898F}" srcOrd="0" destOrd="1" presId="urn:microsoft.com/office/officeart/2005/8/layout/hList1"/>
    <dgm:cxn modelId="{D9D2339F-B7AD-448C-9FFC-3AC5F71D6F92}" srcId="{DC587988-F980-412F-8117-5599AB6C7F34}" destId="{6A48BDA9-4242-432B-8834-8DAC5FD2C1DB}" srcOrd="0" destOrd="0" parTransId="{AC118235-1E9E-4E7C-AE29-FC272A1C602F}" sibTransId="{4C2B7104-3496-4149-8198-986CF226A06F}"/>
    <dgm:cxn modelId="{2455D0A3-551C-4BF1-93F7-46D7E2E70289}" type="presOf" srcId="{D1706546-1DB0-466B-8778-2BAE57F97970}" destId="{79C0F838-C7D0-45CE-8B3E-3B88E8BC79EA}" srcOrd="0" destOrd="3" presId="urn:microsoft.com/office/officeart/2005/8/layout/hList1"/>
    <dgm:cxn modelId="{96653BAA-93E2-4774-9C57-D6B3DB5BFAE5}" srcId="{9B4256FF-D4C2-49E2-901E-6A4BB9687E47}" destId="{8355C6D9-9B08-4687-BA7F-29D79AACE91C}" srcOrd="4" destOrd="0" parTransId="{97BD73E4-9FA8-4879-A36E-DC6726859230}" sibTransId="{66ED99C2-9E32-4BAB-9396-C1B28939AC11}"/>
    <dgm:cxn modelId="{1492EDAC-98B2-4339-BC46-E7F48F8091C1}" type="presOf" srcId="{DC587988-F980-412F-8117-5599AB6C7F34}" destId="{4D6AF1C0-0656-4500-B968-CDA71FB03099}" srcOrd="0" destOrd="0" presId="urn:microsoft.com/office/officeart/2005/8/layout/hList1"/>
    <dgm:cxn modelId="{B22F01AD-FE00-461F-BC5A-71742B239B64}" type="presOf" srcId="{6A48BDA9-4242-432B-8834-8DAC5FD2C1DB}" destId="{8237CB58-78E1-4FE2-84AF-224083FA898F}" srcOrd="0" destOrd="0" presId="urn:microsoft.com/office/officeart/2005/8/layout/hList1"/>
    <dgm:cxn modelId="{C77CF4B0-73A6-428F-AE47-58A4AF2AFEA1}" srcId="{FFCC133A-1360-404A-8067-7B5A255C7042}" destId="{DC587988-F980-412F-8117-5599AB6C7F34}" srcOrd="3" destOrd="0" parTransId="{A46C473A-7F9A-4CC5-86B1-85DD35C7D2BA}" sibTransId="{01C42CBC-4910-48E5-ADF5-3EB45E792791}"/>
    <dgm:cxn modelId="{074216B1-494C-4932-8BD2-EDA4FBBB4793}" srcId="{AF83F328-9C92-4568-94DB-048CAC113BAF}" destId="{ED7C0AD3-3ADE-4837-81AE-81F3B061FB08}" srcOrd="1" destOrd="0" parTransId="{97BB14E4-BE33-439C-AE6B-794766EB5F3A}" sibTransId="{19196B11-0D67-4FD5-902A-89D24AE7FAD2}"/>
    <dgm:cxn modelId="{EC659DB3-20AB-4533-802A-CD868EC8BFCD}" type="presOf" srcId="{E98C966E-F7D7-4C70-A2C3-92C50828EA7C}" destId="{C06505B9-FE50-453C-9A40-8CB89353FFC5}" srcOrd="0" destOrd="2" presId="urn:microsoft.com/office/officeart/2005/8/layout/hList1"/>
    <dgm:cxn modelId="{C5B2A6BD-A18A-4F7A-81EA-DE4B2F71D581}" type="presOf" srcId="{FA30E584-9FBE-4DE7-88BD-0D79DFDF3609}" destId="{1941EC38-8881-4697-BAD3-10C5CD3A657A}" srcOrd="0" destOrd="0" presId="urn:microsoft.com/office/officeart/2005/8/layout/hList1"/>
    <dgm:cxn modelId="{AEF8EBCF-700D-4FAA-B508-705103C27316}" srcId="{FFCC133A-1360-404A-8067-7B5A255C7042}" destId="{AF83F328-9C92-4568-94DB-048CAC113BAF}" srcOrd="2" destOrd="0" parTransId="{EB7B51B2-9E12-4718-811F-6D6CA08A50F9}" sibTransId="{939D0265-A8FC-4FE7-97A3-787A99C930E9}"/>
    <dgm:cxn modelId="{A8815BD6-6BDD-438C-9848-4B746929BC83}" srcId="{613348DE-EE44-486D-9A8B-F7F73B443888}" destId="{E98C966E-F7D7-4C70-A2C3-92C50828EA7C}" srcOrd="1" destOrd="0" parTransId="{CC3D1C17-E58E-46E8-A78E-1F6431F73E76}" sibTransId="{70B5D652-CD22-45E8-8E5A-6F61B6624244}"/>
    <dgm:cxn modelId="{34A4ABE3-F296-4E0A-913D-D457F3D35E42}" srcId="{AF83F328-9C92-4568-94DB-048CAC113BAF}" destId="{E98A1AC9-172D-4D0F-8DEB-BA831FA71336}" srcOrd="0" destOrd="0" parTransId="{180E5EC1-ED3F-4AC4-BA65-F9208FC4B0DC}" sibTransId="{FE8EF2AF-28F9-403B-9B0A-C5DDE8FDAA2B}"/>
    <dgm:cxn modelId="{3CDCF0E3-6FB2-41EC-8F4C-31E3F749EB22}" type="presOf" srcId="{209C8BCC-3794-4390-8EC1-C8B692027589}" destId="{C06505B9-FE50-453C-9A40-8CB89353FFC5}" srcOrd="0" destOrd="3" presId="urn:microsoft.com/office/officeart/2005/8/layout/hList1"/>
    <dgm:cxn modelId="{B74563E5-982D-4880-90F8-82E7FD268AD7}" type="presOf" srcId="{BFB5DADD-11AC-42B3-A549-9DAA39ED2B95}" destId="{79C0F838-C7D0-45CE-8B3E-3B88E8BC79EA}" srcOrd="0" destOrd="2" presId="urn:microsoft.com/office/officeart/2005/8/layout/hList1"/>
    <dgm:cxn modelId="{8DE4F6E8-EBA3-484B-B08F-60EA602C95CA}" type="presOf" srcId="{7E9AEE66-B08E-4FBF-8E9A-EC3AFF6CEF04}" destId="{79C0F838-C7D0-45CE-8B3E-3B88E8BC79EA}" srcOrd="0" destOrd="4" presId="urn:microsoft.com/office/officeart/2005/8/layout/hList1"/>
    <dgm:cxn modelId="{649C08F0-74C1-4C33-A818-F0C4B378ABC7}" srcId="{AF83F328-9C92-4568-94DB-048CAC113BAF}" destId="{7E9AEE66-B08E-4FBF-8E9A-EC3AFF6CEF04}" srcOrd="4" destOrd="0" parTransId="{6496549B-0587-493F-9AA3-43F2C4F417D2}" sibTransId="{B5569144-CD88-44BC-BD1F-B990A05D917E}"/>
    <dgm:cxn modelId="{491C40F4-885C-4875-B086-1091B5C295D3}" srcId="{AF83F328-9C92-4568-94DB-048CAC113BAF}" destId="{BFB5DADD-11AC-42B3-A549-9DAA39ED2B95}" srcOrd="2" destOrd="0" parTransId="{1977BBA6-2FF4-4BCB-A668-E6BCC6A673FA}" sibTransId="{C0789082-D528-4F71-BA56-79B317E0A610}"/>
    <dgm:cxn modelId="{125E71F5-CFA3-4B8F-97E8-16DCE34390DA}" srcId="{9B4256FF-D4C2-49E2-901E-6A4BB9687E47}" destId="{25366CA6-7639-45A6-BB27-FF2AC0C35C6C}" srcOrd="3" destOrd="0" parTransId="{E08AC914-0145-44C2-8F8B-EAF9219214B6}" sibTransId="{7FB1BA5D-1F85-455F-9204-E74DD837440C}"/>
    <dgm:cxn modelId="{4B04FAFF-0436-4699-8E7A-B4D8600C616B}" srcId="{FFCC133A-1360-404A-8067-7B5A255C7042}" destId="{9B4256FF-D4C2-49E2-901E-6A4BB9687E47}" srcOrd="1" destOrd="0" parTransId="{20790570-2D63-469C-8877-E69430438706}" sibTransId="{64EAD772-3A67-4FD8-8E40-4942A3913D48}"/>
    <dgm:cxn modelId="{BFF715FD-E2B1-4635-980A-2857B44DB23E}" type="presParOf" srcId="{B6A5954F-87A9-40E7-BB44-C100A680289D}" destId="{0FB9650C-906B-459A-AE3A-953F9AB276CE}" srcOrd="0" destOrd="0" presId="urn:microsoft.com/office/officeart/2005/8/layout/hList1"/>
    <dgm:cxn modelId="{84DA31E5-FF7C-4D61-95E5-39B4F39901B0}" type="presParOf" srcId="{0FB9650C-906B-459A-AE3A-953F9AB276CE}" destId="{92D20EF0-4379-4B17-9C14-D2BE9EAA8DD7}" srcOrd="0" destOrd="0" presId="urn:microsoft.com/office/officeart/2005/8/layout/hList1"/>
    <dgm:cxn modelId="{5AAEBEF5-AE0A-43A5-8AC3-2DEF951D5FDB}" type="presParOf" srcId="{0FB9650C-906B-459A-AE3A-953F9AB276CE}" destId="{C06505B9-FE50-453C-9A40-8CB89353FFC5}" srcOrd="1" destOrd="0" presId="urn:microsoft.com/office/officeart/2005/8/layout/hList1"/>
    <dgm:cxn modelId="{63086FF3-84B4-497C-9B6D-41385CD997F8}" type="presParOf" srcId="{B6A5954F-87A9-40E7-BB44-C100A680289D}" destId="{C10D1233-4501-4ED7-ADD4-F7E87DFA2DE0}" srcOrd="1" destOrd="0" presId="urn:microsoft.com/office/officeart/2005/8/layout/hList1"/>
    <dgm:cxn modelId="{6F29C56C-4A9D-40CA-9F63-FC3B9094F086}" type="presParOf" srcId="{B6A5954F-87A9-40E7-BB44-C100A680289D}" destId="{565877D7-55D2-45F8-9C9C-996EA47221DD}" srcOrd="2" destOrd="0" presId="urn:microsoft.com/office/officeart/2005/8/layout/hList1"/>
    <dgm:cxn modelId="{D738DE6D-6D2A-4D12-9F30-0CC9404CDECC}" type="presParOf" srcId="{565877D7-55D2-45F8-9C9C-996EA47221DD}" destId="{5B403CED-23C7-4270-A678-EDDB8AB86213}" srcOrd="0" destOrd="0" presId="urn:microsoft.com/office/officeart/2005/8/layout/hList1"/>
    <dgm:cxn modelId="{DA3B3616-BE73-459D-9B7F-6E344567BA5B}" type="presParOf" srcId="{565877D7-55D2-45F8-9C9C-996EA47221DD}" destId="{1941EC38-8881-4697-BAD3-10C5CD3A657A}" srcOrd="1" destOrd="0" presId="urn:microsoft.com/office/officeart/2005/8/layout/hList1"/>
    <dgm:cxn modelId="{2F649749-9487-4714-8ED4-9E8A471A9124}" type="presParOf" srcId="{B6A5954F-87A9-40E7-BB44-C100A680289D}" destId="{8B52ECF4-3C94-4C81-A53C-83B2C1C1A4B0}" srcOrd="3" destOrd="0" presId="urn:microsoft.com/office/officeart/2005/8/layout/hList1"/>
    <dgm:cxn modelId="{A2FF8143-4C03-44D1-B31F-978E3AB8D084}" type="presParOf" srcId="{B6A5954F-87A9-40E7-BB44-C100A680289D}" destId="{5744CBB8-279B-4516-BFC1-25CC9A0FCFB1}" srcOrd="4" destOrd="0" presId="urn:microsoft.com/office/officeart/2005/8/layout/hList1"/>
    <dgm:cxn modelId="{9B6BA37D-6F77-4FF0-9B5A-A766395690D9}" type="presParOf" srcId="{5744CBB8-279B-4516-BFC1-25CC9A0FCFB1}" destId="{025971CC-86B5-4FB5-8901-14FBBBE3C75F}" srcOrd="0" destOrd="0" presId="urn:microsoft.com/office/officeart/2005/8/layout/hList1"/>
    <dgm:cxn modelId="{5F01F3AB-7B0F-4699-8CCA-A6F706A08F56}" type="presParOf" srcId="{5744CBB8-279B-4516-BFC1-25CC9A0FCFB1}" destId="{79C0F838-C7D0-45CE-8B3E-3B88E8BC79EA}" srcOrd="1" destOrd="0" presId="urn:microsoft.com/office/officeart/2005/8/layout/hList1"/>
    <dgm:cxn modelId="{A0B22FD1-2E88-4552-9444-7DED972D4343}" type="presParOf" srcId="{B6A5954F-87A9-40E7-BB44-C100A680289D}" destId="{EAFB91EF-3987-42E7-B434-8A1466C1C441}" srcOrd="5" destOrd="0" presId="urn:microsoft.com/office/officeart/2005/8/layout/hList1"/>
    <dgm:cxn modelId="{9592A1AF-50DC-4E6C-AE8F-43F3F0BFC239}" type="presParOf" srcId="{B6A5954F-87A9-40E7-BB44-C100A680289D}" destId="{68AAF92E-D7D0-467C-925B-5AD7BB19AD5F}" srcOrd="6" destOrd="0" presId="urn:microsoft.com/office/officeart/2005/8/layout/hList1"/>
    <dgm:cxn modelId="{6D03B405-9E0B-4FF9-88CB-0DD4FDAA6944}" type="presParOf" srcId="{68AAF92E-D7D0-467C-925B-5AD7BB19AD5F}" destId="{4D6AF1C0-0656-4500-B968-CDA71FB03099}" srcOrd="0" destOrd="0" presId="urn:microsoft.com/office/officeart/2005/8/layout/hList1"/>
    <dgm:cxn modelId="{7880820C-B184-4FAA-ACC9-3753A42AB5B1}" type="presParOf" srcId="{68AAF92E-D7D0-467C-925B-5AD7BB19AD5F}" destId="{8237CB58-78E1-4FE2-84AF-224083FA898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FACE46-0526-429D-986D-B5BB3DAE7C66}" type="doc">
      <dgm:prSet loTypeId="urn:microsoft.com/office/officeart/2005/8/layout/process1" loCatId="process" qsTypeId="urn:microsoft.com/office/officeart/2005/8/quickstyle/simple1" qsCatId="simple" csTypeId="urn:microsoft.com/office/officeart/2005/8/colors/accent1_2" csCatId="accent1" phldr="1"/>
      <dgm:spPr/>
    </dgm:pt>
    <dgm:pt modelId="{59A6DA02-A847-4AAA-99B4-572DC904A75A}">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a:t>001010100001010</a:t>
          </a:r>
        </a:p>
      </dgm:t>
    </dgm:pt>
    <dgm:pt modelId="{B70A1630-BF4F-4F4D-ABAC-B5390CA94695}" type="parTrans" cxnId="{5AD31579-C33C-48A9-9579-BE405EF4945B}">
      <dgm:prSet/>
      <dgm:spPr/>
      <dgm:t>
        <a:bodyPr/>
        <a:lstStyle/>
        <a:p>
          <a:endParaRPr lang="en-US" b="1"/>
        </a:p>
      </dgm:t>
    </dgm:pt>
    <dgm:pt modelId="{2B81916A-0943-4FFF-8796-D9729442B031}" type="sibTrans" cxnId="{5AD31579-C33C-48A9-9579-BE405EF4945B}">
      <dgm:prSet/>
      <dgm:spPr/>
      <dgm:t>
        <a:bodyPr/>
        <a:lstStyle/>
        <a:p>
          <a:endParaRPr lang="en-US" b="1" dirty="0"/>
        </a:p>
      </dgm:t>
    </dgm:pt>
    <dgm:pt modelId="{5DE1A2F3-4663-4083-97F7-BACFDD47B6C2}">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a:t>010101010001110</a:t>
          </a:r>
        </a:p>
      </dgm:t>
    </dgm:pt>
    <dgm:pt modelId="{6E1BC335-A05A-4449-8B83-8D2F9A9E2777}" type="parTrans" cxnId="{C3C710D4-B017-4401-B519-17E9DC25A982}">
      <dgm:prSet/>
      <dgm:spPr/>
      <dgm:t>
        <a:bodyPr/>
        <a:lstStyle/>
        <a:p>
          <a:endParaRPr lang="en-US" b="1"/>
        </a:p>
      </dgm:t>
    </dgm:pt>
    <dgm:pt modelId="{B0ECBF0B-A0E4-4FC3-844D-A0A22C81E64F}" type="sibTrans" cxnId="{C3C710D4-B017-4401-B519-17E9DC25A982}">
      <dgm:prSet/>
      <dgm:spPr/>
      <dgm:t>
        <a:bodyPr/>
        <a:lstStyle/>
        <a:p>
          <a:endParaRPr lang="en-US" b="1" dirty="0"/>
        </a:p>
      </dgm:t>
    </dgm:pt>
    <dgm:pt modelId="{DBF523A3-EAAA-4036-A102-AA488F5D6856}">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a:t>01110100011010101</a:t>
          </a:r>
        </a:p>
      </dgm:t>
    </dgm:pt>
    <dgm:pt modelId="{3F57B753-C014-4ADC-8ACB-D05D25B06E2B}" type="parTrans" cxnId="{38670F8C-5CD7-497F-AC4D-6071CF247796}">
      <dgm:prSet/>
      <dgm:spPr/>
      <dgm:t>
        <a:bodyPr/>
        <a:lstStyle/>
        <a:p>
          <a:endParaRPr lang="en-US" b="1"/>
        </a:p>
      </dgm:t>
    </dgm:pt>
    <dgm:pt modelId="{346FFBD8-CCF0-4E35-86E9-F9CEE7CB586B}" type="sibTrans" cxnId="{38670F8C-5CD7-497F-AC4D-6071CF247796}">
      <dgm:prSet/>
      <dgm:spPr/>
      <dgm:t>
        <a:bodyPr/>
        <a:lstStyle/>
        <a:p>
          <a:endParaRPr lang="en-US" b="1"/>
        </a:p>
      </dgm:t>
    </dgm:pt>
    <dgm:pt modelId="{F5A70D54-6BC9-437C-B9C5-A6E0A545D14F}" type="pres">
      <dgm:prSet presAssocID="{03FACE46-0526-429D-986D-B5BB3DAE7C66}" presName="Name0" presStyleCnt="0">
        <dgm:presLayoutVars>
          <dgm:dir/>
          <dgm:resizeHandles val="exact"/>
        </dgm:presLayoutVars>
      </dgm:prSet>
      <dgm:spPr/>
    </dgm:pt>
    <dgm:pt modelId="{719CD9EE-6021-4718-8A4E-610A63065F65}" type="pres">
      <dgm:prSet presAssocID="{59A6DA02-A847-4AAA-99B4-572DC904A75A}" presName="node" presStyleLbl="node1" presStyleIdx="0" presStyleCnt="3">
        <dgm:presLayoutVars>
          <dgm:bulletEnabled val="1"/>
        </dgm:presLayoutVars>
      </dgm:prSet>
      <dgm:spPr/>
    </dgm:pt>
    <dgm:pt modelId="{6A2427F7-807F-4ECD-8E1F-69C4A084AE9A}" type="pres">
      <dgm:prSet presAssocID="{2B81916A-0943-4FFF-8796-D9729442B031}" presName="sibTrans" presStyleLbl="sibTrans2D1" presStyleIdx="0" presStyleCnt="2"/>
      <dgm:spPr/>
    </dgm:pt>
    <dgm:pt modelId="{AC714A14-B8B5-462C-B5C5-CD1F9CB9B0A6}" type="pres">
      <dgm:prSet presAssocID="{2B81916A-0943-4FFF-8796-D9729442B031}" presName="connectorText" presStyleLbl="sibTrans2D1" presStyleIdx="0" presStyleCnt="2"/>
      <dgm:spPr/>
    </dgm:pt>
    <dgm:pt modelId="{359F944D-E33B-4569-9BB3-0A4D66ABD5D0}" type="pres">
      <dgm:prSet presAssocID="{5DE1A2F3-4663-4083-97F7-BACFDD47B6C2}" presName="node" presStyleLbl="node1" presStyleIdx="1" presStyleCnt="3">
        <dgm:presLayoutVars>
          <dgm:bulletEnabled val="1"/>
        </dgm:presLayoutVars>
      </dgm:prSet>
      <dgm:spPr/>
    </dgm:pt>
    <dgm:pt modelId="{98021D49-580C-48CA-A2E0-0023E8587F9F}" type="pres">
      <dgm:prSet presAssocID="{B0ECBF0B-A0E4-4FC3-844D-A0A22C81E64F}" presName="sibTrans" presStyleLbl="sibTrans2D1" presStyleIdx="1" presStyleCnt="2"/>
      <dgm:spPr/>
    </dgm:pt>
    <dgm:pt modelId="{BC9A21B1-71E1-4F0B-AE89-3BD059087549}" type="pres">
      <dgm:prSet presAssocID="{B0ECBF0B-A0E4-4FC3-844D-A0A22C81E64F}" presName="connectorText" presStyleLbl="sibTrans2D1" presStyleIdx="1" presStyleCnt="2"/>
      <dgm:spPr/>
    </dgm:pt>
    <dgm:pt modelId="{AE17E55D-58A5-4F6C-9E53-D4708060BD1B}" type="pres">
      <dgm:prSet presAssocID="{DBF523A3-EAAA-4036-A102-AA488F5D6856}" presName="node" presStyleLbl="node1" presStyleIdx="2" presStyleCnt="3">
        <dgm:presLayoutVars>
          <dgm:bulletEnabled val="1"/>
        </dgm:presLayoutVars>
      </dgm:prSet>
      <dgm:spPr/>
    </dgm:pt>
  </dgm:ptLst>
  <dgm:cxnLst>
    <dgm:cxn modelId="{B923B412-30B4-4D9A-B185-B7263B15B2D4}" type="presOf" srcId="{03FACE46-0526-429D-986D-B5BB3DAE7C66}" destId="{F5A70D54-6BC9-437C-B9C5-A6E0A545D14F}" srcOrd="0" destOrd="0" presId="urn:microsoft.com/office/officeart/2005/8/layout/process1"/>
    <dgm:cxn modelId="{EB78AA41-ACA4-4947-BEEA-607DA9E8B242}" type="presOf" srcId="{2B81916A-0943-4FFF-8796-D9729442B031}" destId="{AC714A14-B8B5-462C-B5C5-CD1F9CB9B0A6}" srcOrd="1" destOrd="0" presId="urn:microsoft.com/office/officeart/2005/8/layout/process1"/>
    <dgm:cxn modelId="{F8A29851-6133-4F8C-B75D-EC3FB8EC95EC}" type="presOf" srcId="{B0ECBF0B-A0E4-4FC3-844D-A0A22C81E64F}" destId="{BC9A21B1-71E1-4F0B-AE89-3BD059087549}" srcOrd="1" destOrd="0" presId="urn:microsoft.com/office/officeart/2005/8/layout/process1"/>
    <dgm:cxn modelId="{5AD31579-C33C-48A9-9579-BE405EF4945B}" srcId="{03FACE46-0526-429D-986D-B5BB3DAE7C66}" destId="{59A6DA02-A847-4AAA-99B4-572DC904A75A}" srcOrd="0" destOrd="0" parTransId="{B70A1630-BF4F-4F4D-ABAC-B5390CA94695}" sibTransId="{2B81916A-0943-4FFF-8796-D9729442B031}"/>
    <dgm:cxn modelId="{38670F8C-5CD7-497F-AC4D-6071CF247796}" srcId="{03FACE46-0526-429D-986D-B5BB3DAE7C66}" destId="{DBF523A3-EAAA-4036-A102-AA488F5D6856}" srcOrd="2" destOrd="0" parTransId="{3F57B753-C014-4ADC-8ACB-D05D25B06E2B}" sibTransId="{346FFBD8-CCF0-4E35-86E9-F9CEE7CB586B}"/>
    <dgm:cxn modelId="{8106DA9E-9208-4259-8B73-4C76DBCFEF08}" type="presOf" srcId="{5DE1A2F3-4663-4083-97F7-BACFDD47B6C2}" destId="{359F944D-E33B-4569-9BB3-0A4D66ABD5D0}" srcOrd="0" destOrd="0" presId="urn:microsoft.com/office/officeart/2005/8/layout/process1"/>
    <dgm:cxn modelId="{76A0E8A1-591F-46A7-8848-93B7C2B7884E}" type="presOf" srcId="{2B81916A-0943-4FFF-8796-D9729442B031}" destId="{6A2427F7-807F-4ECD-8E1F-69C4A084AE9A}" srcOrd="0" destOrd="0" presId="urn:microsoft.com/office/officeart/2005/8/layout/process1"/>
    <dgm:cxn modelId="{CDF981B8-7574-4529-BF3E-50334E775534}" type="presOf" srcId="{DBF523A3-EAAA-4036-A102-AA488F5D6856}" destId="{AE17E55D-58A5-4F6C-9E53-D4708060BD1B}" srcOrd="0" destOrd="0" presId="urn:microsoft.com/office/officeart/2005/8/layout/process1"/>
    <dgm:cxn modelId="{C3C710D4-B017-4401-B519-17E9DC25A982}" srcId="{03FACE46-0526-429D-986D-B5BB3DAE7C66}" destId="{5DE1A2F3-4663-4083-97F7-BACFDD47B6C2}" srcOrd="1" destOrd="0" parTransId="{6E1BC335-A05A-4449-8B83-8D2F9A9E2777}" sibTransId="{B0ECBF0B-A0E4-4FC3-844D-A0A22C81E64F}"/>
    <dgm:cxn modelId="{3CEF2AEF-1D26-43B4-806D-344905EA7299}" type="presOf" srcId="{B0ECBF0B-A0E4-4FC3-844D-A0A22C81E64F}" destId="{98021D49-580C-48CA-A2E0-0023E8587F9F}" srcOrd="0" destOrd="0" presId="urn:microsoft.com/office/officeart/2005/8/layout/process1"/>
    <dgm:cxn modelId="{940B80F2-7EC0-4EE6-B662-28911A2932D0}" type="presOf" srcId="{59A6DA02-A847-4AAA-99B4-572DC904A75A}" destId="{719CD9EE-6021-4718-8A4E-610A63065F65}" srcOrd="0" destOrd="0" presId="urn:microsoft.com/office/officeart/2005/8/layout/process1"/>
    <dgm:cxn modelId="{A05EC2C3-EF1B-48F3-9948-18E5B08F71C3}" type="presParOf" srcId="{F5A70D54-6BC9-437C-B9C5-A6E0A545D14F}" destId="{719CD9EE-6021-4718-8A4E-610A63065F65}" srcOrd="0" destOrd="0" presId="urn:microsoft.com/office/officeart/2005/8/layout/process1"/>
    <dgm:cxn modelId="{687F676C-7684-42BE-B17D-00B023042F2F}" type="presParOf" srcId="{F5A70D54-6BC9-437C-B9C5-A6E0A545D14F}" destId="{6A2427F7-807F-4ECD-8E1F-69C4A084AE9A}" srcOrd="1" destOrd="0" presId="urn:microsoft.com/office/officeart/2005/8/layout/process1"/>
    <dgm:cxn modelId="{06F6D667-6D9E-47FD-A142-D4287D47CBF8}" type="presParOf" srcId="{6A2427F7-807F-4ECD-8E1F-69C4A084AE9A}" destId="{AC714A14-B8B5-462C-B5C5-CD1F9CB9B0A6}" srcOrd="0" destOrd="0" presId="urn:microsoft.com/office/officeart/2005/8/layout/process1"/>
    <dgm:cxn modelId="{87A2BF50-4A69-4F95-9908-5804AC031F1E}" type="presParOf" srcId="{F5A70D54-6BC9-437C-B9C5-A6E0A545D14F}" destId="{359F944D-E33B-4569-9BB3-0A4D66ABD5D0}" srcOrd="2" destOrd="0" presId="urn:microsoft.com/office/officeart/2005/8/layout/process1"/>
    <dgm:cxn modelId="{6D2D13C6-1144-45F4-982D-102910E3C91D}" type="presParOf" srcId="{F5A70D54-6BC9-437C-B9C5-A6E0A545D14F}" destId="{98021D49-580C-48CA-A2E0-0023E8587F9F}" srcOrd="3" destOrd="0" presId="urn:microsoft.com/office/officeart/2005/8/layout/process1"/>
    <dgm:cxn modelId="{629ADF8E-F4A0-407C-886F-848F867A0295}" type="presParOf" srcId="{98021D49-580C-48CA-A2E0-0023E8587F9F}" destId="{BC9A21B1-71E1-4F0B-AE89-3BD059087549}" srcOrd="0" destOrd="0" presId="urn:microsoft.com/office/officeart/2005/8/layout/process1"/>
    <dgm:cxn modelId="{AD83EC7F-EB95-422B-861C-546AC0DAE8FC}" type="presParOf" srcId="{F5A70D54-6BC9-437C-B9C5-A6E0A545D14F}" destId="{AE17E55D-58A5-4F6C-9E53-D4708060BD1B}"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FACE46-0526-429D-986D-B5BB3DAE7C66}" type="doc">
      <dgm:prSet loTypeId="urn:microsoft.com/office/officeart/2005/8/layout/process1" loCatId="process" qsTypeId="urn:microsoft.com/office/officeart/2005/8/quickstyle/simple1" qsCatId="simple" csTypeId="urn:microsoft.com/office/officeart/2005/8/colors/accent1_2" csCatId="accent1" phldr="1"/>
      <dgm:spPr/>
    </dgm:pt>
    <dgm:pt modelId="{59A6DA02-A847-4AAA-99B4-572DC904A75A}">
      <dgm:prSet phldrT="[Text]">
        <dgm:style>
          <a:lnRef idx="2">
            <a:schemeClr val="accent4">
              <a:shade val="50000"/>
            </a:schemeClr>
          </a:lnRef>
          <a:fillRef idx="1">
            <a:schemeClr val="accent4"/>
          </a:fillRef>
          <a:effectRef idx="0">
            <a:schemeClr val="accent4"/>
          </a:effectRef>
          <a:fontRef idx="minor">
            <a:schemeClr val="lt1"/>
          </a:fontRef>
        </dgm:style>
      </dgm:prSet>
      <dgm:spPr>
        <a:solidFill>
          <a:srgbClr val="C45C04"/>
        </a:solidFill>
      </dgm:spPr>
      <dgm:t>
        <a:bodyPr/>
        <a:lstStyle/>
        <a:p>
          <a:r>
            <a:rPr lang="en-US" b="1" dirty="0"/>
            <a:t>001010100001010</a:t>
          </a:r>
        </a:p>
      </dgm:t>
    </dgm:pt>
    <dgm:pt modelId="{B70A1630-BF4F-4F4D-ABAC-B5390CA94695}" type="parTrans" cxnId="{5AD31579-C33C-48A9-9579-BE405EF4945B}">
      <dgm:prSet/>
      <dgm:spPr/>
      <dgm:t>
        <a:bodyPr/>
        <a:lstStyle/>
        <a:p>
          <a:endParaRPr lang="en-US" b="1"/>
        </a:p>
      </dgm:t>
    </dgm:pt>
    <dgm:pt modelId="{2B81916A-0943-4FFF-8796-D9729442B031}" type="sibTrans" cxnId="{5AD31579-C33C-48A9-9579-BE405EF4945B}">
      <dgm:prSet/>
      <dgm:spPr/>
      <dgm:t>
        <a:bodyPr/>
        <a:lstStyle/>
        <a:p>
          <a:endParaRPr lang="en-US" b="1" dirty="0"/>
        </a:p>
      </dgm:t>
    </dgm:pt>
    <dgm:pt modelId="{5DE1A2F3-4663-4083-97F7-BACFDD47B6C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b="1" dirty="0"/>
            <a:t>010101010001110</a:t>
          </a:r>
        </a:p>
      </dgm:t>
    </dgm:pt>
    <dgm:pt modelId="{6E1BC335-A05A-4449-8B83-8D2F9A9E2777}" type="parTrans" cxnId="{C3C710D4-B017-4401-B519-17E9DC25A982}">
      <dgm:prSet/>
      <dgm:spPr/>
      <dgm:t>
        <a:bodyPr/>
        <a:lstStyle/>
        <a:p>
          <a:endParaRPr lang="en-US" b="1"/>
        </a:p>
      </dgm:t>
    </dgm:pt>
    <dgm:pt modelId="{B0ECBF0B-A0E4-4FC3-844D-A0A22C81E64F}" type="sibTrans" cxnId="{C3C710D4-B017-4401-B519-17E9DC25A982}">
      <dgm:prSet/>
      <dgm:spPr/>
      <dgm:t>
        <a:bodyPr/>
        <a:lstStyle/>
        <a:p>
          <a:endParaRPr lang="en-US" b="1" dirty="0"/>
        </a:p>
      </dgm:t>
    </dgm:pt>
    <dgm:pt modelId="{DBF523A3-EAAA-4036-A102-AA488F5D6856}">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b="1" dirty="0"/>
            <a:t>01110100011010101</a:t>
          </a:r>
        </a:p>
      </dgm:t>
    </dgm:pt>
    <dgm:pt modelId="{3F57B753-C014-4ADC-8ACB-D05D25B06E2B}" type="parTrans" cxnId="{38670F8C-5CD7-497F-AC4D-6071CF247796}">
      <dgm:prSet/>
      <dgm:spPr/>
      <dgm:t>
        <a:bodyPr/>
        <a:lstStyle/>
        <a:p>
          <a:endParaRPr lang="en-US" b="1"/>
        </a:p>
      </dgm:t>
    </dgm:pt>
    <dgm:pt modelId="{346FFBD8-CCF0-4E35-86E9-F9CEE7CB586B}" type="sibTrans" cxnId="{38670F8C-5CD7-497F-AC4D-6071CF247796}">
      <dgm:prSet/>
      <dgm:spPr/>
      <dgm:t>
        <a:bodyPr/>
        <a:lstStyle/>
        <a:p>
          <a:endParaRPr lang="en-US" b="1"/>
        </a:p>
      </dgm:t>
    </dgm:pt>
    <dgm:pt modelId="{F5A70D54-6BC9-437C-B9C5-A6E0A545D14F}" type="pres">
      <dgm:prSet presAssocID="{03FACE46-0526-429D-986D-B5BB3DAE7C66}" presName="Name0" presStyleCnt="0">
        <dgm:presLayoutVars>
          <dgm:dir/>
          <dgm:resizeHandles val="exact"/>
        </dgm:presLayoutVars>
      </dgm:prSet>
      <dgm:spPr/>
    </dgm:pt>
    <dgm:pt modelId="{719CD9EE-6021-4718-8A4E-610A63065F65}" type="pres">
      <dgm:prSet presAssocID="{59A6DA02-A847-4AAA-99B4-572DC904A75A}" presName="node" presStyleLbl="node1" presStyleIdx="0" presStyleCnt="3">
        <dgm:presLayoutVars>
          <dgm:bulletEnabled val="1"/>
        </dgm:presLayoutVars>
      </dgm:prSet>
      <dgm:spPr/>
    </dgm:pt>
    <dgm:pt modelId="{6A2427F7-807F-4ECD-8E1F-69C4A084AE9A}" type="pres">
      <dgm:prSet presAssocID="{2B81916A-0943-4FFF-8796-D9729442B031}" presName="sibTrans" presStyleLbl="sibTrans2D1" presStyleIdx="0" presStyleCnt="2"/>
      <dgm:spPr/>
    </dgm:pt>
    <dgm:pt modelId="{AC714A14-B8B5-462C-B5C5-CD1F9CB9B0A6}" type="pres">
      <dgm:prSet presAssocID="{2B81916A-0943-4FFF-8796-D9729442B031}" presName="connectorText" presStyleLbl="sibTrans2D1" presStyleIdx="0" presStyleCnt="2"/>
      <dgm:spPr/>
    </dgm:pt>
    <dgm:pt modelId="{359F944D-E33B-4569-9BB3-0A4D66ABD5D0}" type="pres">
      <dgm:prSet presAssocID="{5DE1A2F3-4663-4083-97F7-BACFDD47B6C2}" presName="node" presStyleLbl="node1" presStyleIdx="1" presStyleCnt="3">
        <dgm:presLayoutVars>
          <dgm:bulletEnabled val="1"/>
        </dgm:presLayoutVars>
      </dgm:prSet>
      <dgm:spPr/>
    </dgm:pt>
    <dgm:pt modelId="{98021D49-580C-48CA-A2E0-0023E8587F9F}" type="pres">
      <dgm:prSet presAssocID="{B0ECBF0B-A0E4-4FC3-844D-A0A22C81E64F}" presName="sibTrans" presStyleLbl="sibTrans2D1" presStyleIdx="1" presStyleCnt="2"/>
      <dgm:spPr/>
    </dgm:pt>
    <dgm:pt modelId="{BC9A21B1-71E1-4F0B-AE89-3BD059087549}" type="pres">
      <dgm:prSet presAssocID="{B0ECBF0B-A0E4-4FC3-844D-A0A22C81E64F}" presName="connectorText" presStyleLbl="sibTrans2D1" presStyleIdx="1" presStyleCnt="2"/>
      <dgm:spPr/>
    </dgm:pt>
    <dgm:pt modelId="{AE17E55D-58A5-4F6C-9E53-D4708060BD1B}" type="pres">
      <dgm:prSet presAssocID="{DBF523A3-EAAA-4036-A102-AA488F5D6856}" presName="node" presStyleLbl="node1" presStyleIdx="2" presStyleCnt="3">
        <dgm:presLayoutVars>
          <dgm:bulletEnabled val="1"/>
        </dgm:presLayoutVars>
      </dgm:prSet>
      <dgm:spPr/>
    </dgm:pt>
  </dgm:ptLst>
  <dgm:cxnLst>
    <dgm:cxn modelId="{37BC580B-3A6C-489F-ADE2-6E1887E0D09F}" type="presOf" srcId="{03FACE46-0526-429D-986D-B5BB3DAE7C66}" destId="{F5A70D54-6BC9-437C-B9C5-A6E0A545D14F}" srcOrd="0" destOrd="0" presId="urn:microsoft.com/office/officeart/2005/8/layout/process1"/>
    <dgm:cxn modelId="{CA1F0D6F-57C9-4259-BDFA-C944B7250E18}" type="presOf" srcId="{2B81916A-0943-4FFF-8796-D9729442B031}" destId="{6A2427F7-807F-4ECD-8E1F-69C4A084AE9A}" srcOrd="0" destOrd="0" presId="urn:microsoft.com/office/officeart/2005/8/layout/process1"/>
    <dgm:cxn modelId="{5AD31579-C33C-48A9-9579-BE405EF4945B}" srcId="{03FACE46-0526-429D-986D-B5BB3DAE7C66}" destId="{59A6DA02-A847-4AAA-99B4-572DC904A75A}" srcOrd="0" destOrd="0" parTransId="{B70A1630-BF4F-4F4D-ABAC-B5390CA94695}" sibTransId="{2B81916A-0943-4FFF-8796-D9729442B031}"/>
    <dgm:cxn modelId="{38670F8C-5CD7-497F-AC4D-6071CF247796}" srcId="{03FACE46-0526-429D-986D-B5BB3DAE7C66}" destId="{DBF523A3-EAAA-4036-A102-AA488F5D6856}" srcOrd="2" destOrd="0" parTransId="{3F57B753-C014-4ADC-8ACB-D05D25B06E2B}" sibTransId="{346FFBD8-CCF0-4E35-86E9-F9CEE7CB586B}"/>
    <dgm:cxn modelId="{B493F998-24AD-45BC-8798-B4AA9B8C39A7}" type="presOf" srcId="{B0ECBF0B-A0E4-4FC3-844D-A0A22C81E64F}" destId="{98021D49-580C-48CA-A2E0-0023E8587F9F}" srcOrd="0" destOrd="0" presId="urn:microsoft.com/office/officeart/2005/8/layout/process1"/>
    <dgm:cxn modelId="{41B9BBA8-FF3E-4B26-810C-E57359BBB0D2}" type="presOf" srcId="{5DE1A2F3-4663-4083-97F7-BACFDD47B6C2}" destId="{359F944D-E33B-4569-9BB3-0A4D66ABD5D0}" srcOrd="0" destOrd="0" presId="urn:microsoft.com/office/officeart/2005/8/layout/process1"/>
    <dgm:cxn modelId="{036BB0B7-F740-4D5D-BCB8-AF8B4BC026D5}" type="presOf" srcId="{2B81916A-0943-4FFF-8796-D9729442B031}" destId="{AC714A14-B8B5-462C-B5C5-CD1F9CB9B0A6}" srcOrd="1" destOrd="0" presId="urn:microsoft.com/office/officeart/2005/8/layout/process1"/>
    <dgm:cxn modelId="{16DE5DC8-BC98-4768-B65E-71F3AB9697E1}" type="presOf" srcId="{B0ECBF0B-A0E4-4FC3-844D-A0A22C81E64F}" destId="{BC9A21B1-71E1-4F0B-AE89-3BD059087549}" srcOrd="1" destOrd="0" presId="urn:microsoft.com/office/officeart/2005/8/layout/process1"/>
    <dgm:cxn modelId="{C3C710D4-B017-4401-B519-17E9DC25A982}" srcId="{03FACE46-0526-429D-986D-B5BB3DAE7C66}" destId="{5DE1A2F3-4663-4083-97F7-BACFDD47B6C2}" srcOrd="1" destOrd="0" parTransId="{6E1BC335-A05A-4449-8B83-8D2F9A9E2777}" sibTransId="{B0ECBF0B-A0E4-4FC3-844D-A0A22C81E64F}"/>
    <dgm:cxn modelId="{DFFA6EDF-FFFB-4BA6-A3ED-DB4876384A61}" type="presOf" srcId="{DBF523A3-EAAA-4036-A102-AA488F5D6856}" destId="{AE17E55D-58A5-4F6C-9E53-D4708060BD1B}" srcOrd="0" destOrd="0" presId="urn:microsoft.com/office/officeart/2005/8/layout/process1"/>
    <dgm:cxn modelId="{EEC7F8FC-F484-42BA-AC8A-E1F7F809655E}" type="presOf" srcId="{59A6DA02-A847-4AAA-99B4-572DC904A75A}" destId="{719CD9EE-6021-4718-8A4E-610A63065F65}" srcOrd="0" destOrd="0" presId="urn:microsoft.com/office/officeart/2005/8/layout/process1"/>
    <dgm:cxn modelId="{21D8132A-DEA1-4B91-8000-A6E440E92F2F}" type="presParOf" srcId="{F5A70D54-6BC9-437C-B9C5-A6E0A545D14F}" destId="{719CD9EE-6021-4718-8A4E-610A63065F65}" srcOrd="0" destOrd="0" presId="urn:microsoft.com/office/officeart/2005/8/layout/process1"/>
    <dgm:cxn modelId="{182F4611-A3FE-4D38-9E63-7E6C9E490C84}" type="presParOf" srcId="{F5A70D54-6BC9-437C-B9C5-A6E0A545D14F}" destId="{6A2427F7-807F-4ECD-8E1F-69C4A084AE9A}" srcOrd="1" destOrd="0" presId="urn:microsoft.com/office/officeart/2005/8/layout/process1"/>
    <dgm:cxn modelId="{71536545-51CC-490E-AC25-871FE74A2091}" type="presParOf" srcId="{6A2427F7-807F-4ECD-8E1F-69C4A084AE9A}" destId="{AC714A14-B8B5-462C-B5C5-CD1F9CB9B0A6}" srcOrd="0" destOrd="0" presId="urn:microsoft.com/office/officeart/2005/8/layout/process1"/>
    <dgm:cxn modelId="{40787B77-BBFA-48F0-98D0-1869849B6E02}" type="presParOf" srcId="{F5A70D54-6BC9-437C-B9C5-A6E0A545D14F}" destId="{359F944D-E33B-4569-9BB3-0A4D66ABD5D0}" srcOrd="2" destOrd="0" presId="urn:microsoft.com/office/officeart/2005/8/layout/process1"/>
    <dgm:cxn modelId="{417B650F-F3FC-471C-B7E4-5913152FF0DE}" type="presParOf" srcId="{F5A70D54-6BC9-437C-B9C5-A6E0A545D14F}" destId="{98021D49-580C-48CA-A2E0-0023E8587F9F}" srcOrd="3" destOrd="0" presId="urn:microsoft.com/office/officeart/2005/8/layout/process1"/>
    <dgm:cxn modelId="{B8FD5F5A-CF2F-4102-A7FE-59B18A352A2B}" type="presParOf" srcId="{98021D49-580C-48CA-A2E0-0023E8587F9F}" destId="{BC9A21B1-71E1-4F0B-AE89-3BD059087549}" srcOrd="0" destOrd="0" presId="urn:microsoft.com/office/officeart/2005/8/layout/process1"/>
    <dgm:cxn modelId="{07BD9BEB-FAE0-4293-8BC9-7842C0584D3C}" type="presParOf" srcId="{F5A70D54-6BC9-437C-B9C5-A6E0A545D14F}" destId="{AE17E55D-58A5-4F6C-9E53-D4708060BD1B}" srcOrd="4"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FACE46-0526-429D-986D-B5BB3DAE7C66}" type="doc">
      <dgm:prSet loTypeId="urn:microsoft.com/office/officeart/2005/8/layout/process1" loCatId="process" qsTypeId="urn:microsoft.com/office/officeart/2005/8/quickstyle/simple1" qsCatId="simple" csTypeId="urn:microsoft.com/office/officeart/2005/8/colors/accent1_2" csCatId="accent1" phldr="1"/>
      <dgm:spPr/>
    </dgm:pt>
    <dgm:pt modelId="{59A6DA02-A847-4AAA-99B4-572DC904A75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b="1" dirty="0"/>
            <a:t>001010100001010</a:t>
          </a:r>
        </a:p>
      </dgm:t>
    </dgm:pt>
    <dgm:pt modelId="{B70A1630-BF4F-4F4D-ABAC-B5390CA94695}" type="parTrans" cxnId="{5AD31579-C33C-48A9-9579-BE405EF4945B}">
      <dgm:prSet/>
      <dgm:spPr/>
      <dgm:t>
        <a:bodyPr/>
        <a:lstStyle/>
        <a:p>
          <a:endParaRPr lang="en-US" b="1"/>
        </a:p>
      </dgm:t>
    </dgm:pt>
    <dgm:pt modelId="{2B81916A-0943-4FFF-8796-D9729442B031}" type="sibTrans" cxnId="{5AD31579-C33C-48A9-9579-BE405EF4945B}">
      <dgm:prSet/>
      <dgm:spPr/>
      <dgm:t>
        <a:bodyPr/>
        <a:lstStyle/>
        <a:p>
          <a:endParaRPr lang="en-US" b="1" dirty="0"/>
        </a:p>
      </dgm:t>
    </dgm:pt>
    <dgm:pt modelId="{5DE1A2F3-4663-4083-97F7-BACFDD47B6C2}">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b="1" dirty="0"/>
            <a:t>010101010001110</a:t>
          </a:r>
        </a:p>
      </dgm:t>
    </dgm:pt>
    <dgm:pt modelId="{6E1BC335-A05A-4449-8B83-8D2F9A9E2777}" type="parTrans" cxnId="{C3C710D4-B017-4401-B519-17E9DC25A982}">
      <dgm:prSet/>
      <dgm:spPr/>
      <dgm:t>
        <a:bodyPr/>
        <a:lstStyle/>
        <a:p>
          <a:endParaRPr lang="en-US" b="1"/>
        </a:p>
      </dgm:t>
    </dgm:pt>
    <dgm:pt modelId="{B0ECBF0B-A0E4-4FC3-844D-A0A22C81E64F}" type="sibTrans" cxnId="{C3C710D4-B017-4401-B519-17E9DC25A982}">
      <dgm:prSet/>
      <dgm:spPr/>
      <dgm:t>
        <a:bodyPr/>
        <a:lstStyle/>
        <a:p>
          <a:endParaRPr lang="en-US" b="1" dirty="0"/>
        </a:p>
      </dgm:t>
    </dgm:pt>
    <dgm:pt modelId="{DBF523A3-EAAA-4036-A102-AA488F5D6856}">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b="1" dirty="0"/>
            <a:t>01110100011010101</a:t>
          </a:r>
        </a:p>
      </dgm:t>
    </dgm:pt>
    <dgm:pt modelId="{3F57B753-C014-4ADC-8ACB-D05D25B06E2B}" type="parTrans" cxnId="{38670F8C-5CD7-497F-AC4D-6071CF247796}">
      <dgm:prSet/>
      <dgm:spPr/>
      <dgm:t>
        <a:bodyPr/>
        <a:lstStyle/>
        <a:p>
          <a:endParaRPr lang="en-US" b="1"/>
        </a:p>
      </dgm:t>
    </dgm:pt>
    <dgm:pt modelId="{346FFBD8-CCF0-4E35-86E9-F9CEE7CB586B}" type="sibTrans" cxnId="{38670F8C-5CD7-497F-AC4D-6071CF247796}">
      <dgm:prSet/>
      <dgm:spPr/>
      <dgm:t>
        <a:bodyPr/>
        <a:lstStyle/>
        <a:p>
          <a:endParaRPr lang="en-US" b="1"/>
        </a:p>
      </dgm:t>
    </dgm:pt>
    <dgm:pt modelId="{F5A70D54-6BC9-437C-B9C5-A6E0A545D14F}" type="pres">
      <dgm:prSet presAssocID="{03FACE46-0526-429D-986D-B5BB3DAE7C66}" presName="Name0" presStyleCnt="0">
        <dgm:presLayoutVars>
          <dgm:dir/>
          <dgm:resizeHandles val="exact"/>
        </dgm:presLayoutVars>
      </dgm:prSet>
      <dgm:spPr/>
    </dgm:pt>
    <dgm:pt modelId="{719CD9EE-6021-4718-8A4E-610A63065F65}" type="pres">
      <dgm:prSet presAssocID="{59A6DA02-A847-4AAA-99B4-572DC904A75A}" presName="node" presStyleLbl="node1" presStyleIdx="0" presStyleCnt="3">
        <dgm:presLayoutVars>
          <dgm:bulletEnabled val="1"/>
        </dgm:presLayoutVars>
      </dgm:prSet>
      <dgm:spPr/>
    </dgm:pt>
    <dgm:pt modelId="{6A2427F7-807F-4ECD-8E1F-69C4A084AE9A}" type="pres">
      <dgm:prSet presAssocID="{2B81916A-0943-4FFF-8796-D9729442B031}" presName="sibTrans" presStyleLbl="sibTrans2D1" presStyleIdx="0" presStyleCnt="2"/>
      <dgm:spPr/>
    </dgm:pt>
    <dgm:pt modelId="{AC714A14-B8B5-462C-B5C5-CD1F9CB9B0A6}" type="pres">
      <dgm:prSet presAssocID="{2B81916A-0943-4FFF-8796-D9729442B031}" presName="connectorText" presStyleLbl="sibTrans2D1" presStyleIdx="0" presStyleCnt="2"/>
      <dgm:spPr/>
    </dgm:pt>
    <dgm:pt modelId="{359F944D-E33B-4569-9BB3-0A4D66ABD5D0}" type="pres">
      <dgm:prSet presAssocID="{5DE1A2F3-4663-4083-97F7-BACFDD47B6C2}" presName="node" presStyleLbl="node1" presStyleIdx="1" presStyleCnt="3">
        <dgm:presLayoutVars>
          <dgm:bulletEnabled val="1"/>
        </dgm:presLayoutVars>
      </dgm:prSet>
      <dgm:spPr/>
    </dgm:pt>
    <dgm:pt modelId="{98021D49-580C-48CA-A2E0-0023E8587F9F}" type="pres">
      <dgm:prSet presAssocID="{B0ECBF0B-A0E4-4FC3-844D-A0A22C81E64F}" presName="sibTrans" presStyleLbl="sibTrans2D1" presStyleIdx="1" presStyleCnt="2"/>
      <dgm:spPr/>
    </dgm:pt>
    <dgm:pt modelId="{BC9A21B1-71E1-4F0B-AE89-3BD059087549}" type="pres">
      <dgm:prSet presAssocID="{B0ECBF0B-A0E4-4FC3-844D-A0A22C81E64F}" presName="connectorText" presStyleLbl="sibTrans2D1" presStyleIdx="1" presStyleCnt="2"/>
      <dgm:spPr/>
    </dgm:pt>
    <dgm:pt modelId="{AE17E55D-58A5-4F6C-9E53-D4708060BD1B}" type="pres">
      <dgm:prSet presAssocID="{DBF523A3-EAAA-4036-A102-AA488F5D6856}" presName="node" presStyleLbl="node1" presStyleIdx="2" presStyleCnt="3">
        <dgm:presLayoutVars>
          <dgm:bulletEnabled val="1"/>
        </dgm:presLayoutVars>
      </dgm:prSet>
      <dgm:spPr/>
    </dgm:pt>
  </dgm:ptLst>
  <dgm:cxnLst>
    <dgm:cxn modelId="{B8DEB41D-C373-4BC2-A7BD-1A8A55FE7003}" type="presOf" srcId="{B0ECBF0B-A0E4-4FC3-844D-A0A22C81E64F}" destId="{98021D49-580C-48CA-A2E0-0023E8587F9F}" srcOrd="0" destOrd="0" presId="urn:microsoft.com/office/officeart/2005/8/layout/process1"/>
    <dgm:cxn modelId="{9AAFE01D-A6C1-47EB-B8CA-0D2E56F12DA6}" type="presOf" srcId="{DBF523A3-EAAA-4036-A102-AA488F5D6856}" destId="{AE17E55D-58A5-4F6C-9E53-D4708060BD1B}" srcOrd="0" destOrd="0" presId="urn:microsoft.com/office/officeart/2005/8/layout/process1"/>
    <dgm:cxn modelId="{05CB872C-DD70-4520-8684-D2CB6AB01AB1}" type="presOf" srcId="{2B81916A-0943-4FFF-8796-D9729442B031}" destId="{AC714A14-B8B5-462C-B5C5-CD1F9CB9B0A6}" srcOrd="1" destOrd="0" presId="urn:microsoft.com/office/officeart/2005/8/layout/process1"/>
    <dgm:cxn modelId="{3463B03B-BFBF-4E37-BB06-FE3819788F39}" type="presOf" srcId="{2B81916A-0943-4FFF-8796-D9729442B031}" destId="{6A2427F7-807F-4ECD-8E1F-69C4A084AE9A}" srcOrd="0" destOrd="0" presId="urn:microsoft.com/office/officeart/2005/8/layout/process1"/>
    <dgm:cxn modelId="{050BE752-D81F-45FB-ACC5-B206588CB3DC}" type="presOf" srcId="{03FACE46-0526-429D-986D-B5BB3DAE7C66}" destId="{F5A70D54-6BC9-437C-B9C5-A6E0A545D14F}" srcOrd="0" destOrd="0" presId="urn:microsoft.com/office/officeart/2005/8/layout/process1"/>
    <dgm:cxn modelId="{2392E554-6877-4CB5-A3CF-9A9C872BB201}" type="presOf" srcId="{B0ECBF0B-A0E4-4FC3-844D-A0A22C81E64F}" destId="{BC9A21B1-71E1-4F0B-AE89-3BD059087549}" srcOrd="1" destOrd="0" presId="urn:microsoft.com/office/officeart/2005/8/layout/process1"/>
    <dgm:cxn modelId="{5AD31579-C33C-48A9-9579-BE405EF4945B}" srcId="{03FACE46-0526-429D-986D-B5BB3DAE7C66}" destId="{59A6DA02-A847-4AAA-99B4-572DC904A75A}" srcOrd="0" destOrd="0" parTransId="{B70A1630-BF4F-4F4D-ABAC-B5390CA94695}" sibTransId="{2B81916A-0943-4FFF-8796-D9729442B031}"/>
    <dgm:cxn modelId="{FB046F85-6C82-43C9-B0B3-5C14CBC74FBD}" type="presOf" srcId="{5DE1A2F3-4663-4083-97F7-BACFDD47B6C2}" destId="{359F944D-E33B-4569-9BB3-0A4D66ABD5D0}" srcOrd="0" destOrd="0" presId="urn:microsoft.com/office/officeart/2005/8/layout/process1"/>
    <dgm:cxn modelId="{513AEA86-870D-4E87-BB23-D77300ED9CF1}" type="presOf" srcId="{59A6DA02-A847-4AAA-99B4-572DC904A75A}" destId="{719CD9EE-6021-4718-8A4E-610A63065F65}" srcOrd="0" destOrd="0" presId="urn:microsoft.com/office/officeart/2005/8/layout/process1"/>
    <dgm:cxn modelId="{38670F8C-5CD7-497F-AC4D-6071CF247796}" srcId="{03FACE46-0526-429D-986D-B5BB3DAE7C66}" destId="{DBF523A3-EAAA-4036-A102-AA488F5D6856}" srcOrd="2" destOrd="0" parTransId="{3F57B753-C014-4ADC-8ACB-D05D25B06E2B}" sibTransId="{346FFBD8-CCF0-4E35-86E9-F9CEE7CB586B}"/>
    <dgm:cxn modelId="{C3C710D4-B017-4401-B519-17E9DC25A982}" srcId="{03FACE46-0526-429D-986D-B5BB3DAE7C66}" destId="{5DE1A2F3-4663-4083-97F7-BACFDD47B6C2}" srcOrd="1" destOrd="0" parTransId="{6E1BC335-A05A-4449-8B83-8D2F9A9E2777}" sibTransId="{B0ECBF0B-A0E4-4FC3-844D-A0A22C81E64F}"/>
    <dgm:cxn modelId="{F50ED152-046A-47F9-A61C-76802F9C5142}" type="presParOf" srcId="{F5A70D54-6BC9-437C-B9C5-A6E0A545D14F}" destId="{719CD9EE-6021-4718-8A4E-610A63065F65}" srcOrd="0" destOrd="0" presId="urn:microsoft.com/office/officeart/2005/8/layout/process1"/>
    <dgm:cxn modelId="{66261B8B-A22D-4F4D-8B53-73FDFEF34320}" type="presParOf" srcId="{F5A70D54-6BC9-437C-B9C5-A6E0A545D14F}" destId="{6A2427F7-807F-4ECD-8E1F-69C4A084AE9A}" srcOrd="1" destOrd="0" presId="urn:microsoft.com/office/officeart/2005/8/layout/process1"/>
    <dgm:cxn modelId="{676B3F48-81F0-4644-BB9D-2FDFBBC418D8}" type="presParOf" srcId="{6A2427F7-807F-4ECD-8E1F-69C4A084AE9A}" destId="{AC714A14-B8B5-462C-B5C5-CD1F9CB9B0A6}" srcOrd="0" destOrd="0" presId="urn:microsoft.com/office/officeart/2005/8/layout/process1"/>
    <dgm:cxn modelId="{1ABC152D-4A19-4B6D-A2C5-A1AF70B3D8B1}" type="presParOf" srcId="{F5A70D54-6BC9-437C-B9C5-A6E0A545D14F}" destId="{359F944D-E33B-4569-9BB3-0A4D66ABD5D0}" srcOrd="2" destOrd="0" presId="urn:microsoft.com/office/officeart/2005/8/layout/process1"/>
    <dgm:cxn modelId="{85D6735B-C9AA-49F0-A72A-B8D04D09D31F}" type="presParOf" srcId="{F5A70D54-6BC9-437C-B9C5-A6E0A545D14F}" destId="{98021D49-580C-48CA-A2E0-0023E8587F9F}" srcOrd="3" destOrd="0" presId="urn:microsoft.com/office/officeart/2005/8/layout/process1"/>
    <dgm:cxn modelId="{339C1E1E-F005-4C62-AD93-5E5947201435}" type="presParOf" srcId="{98021D49-580C-48CA-A2E0-0023E8587F9F}" destId="{BC9A21B1-71E1-4F0B-AE89-3BD059087549}" srcOrd="0" destOrd="0" presId="urn:microsoft.com/office/officeart/2005/8/layout/process1"/>
    <dgm:cxn modelId="{EDA82683-E75B-4B23-9BE7-51E6290F03F3}" type="presParOf" srcId="{F5A70D54-6BC9-437C-B9C5-A6E0A545D14F}" destId="{AE17E55D-58A5-4F6C-9E53-D4708060BD1B}" srcOrd="4" destOrd="0" presId="urn:microsoft.com/office/officeart/2005/8/layout/process1"/>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35290C-E531-4F39-93AE-13E40E4BF53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4AA43F5-2B2C-4B3D-B9BC-C25EA05251EB}">
      <dgm:prSet/>
      <dgm:spPr/>
      <dgm:t>
        <a:bodyPr/>
        <a:lstStyle/>
        <a:p>
          <a:r>
            <a:rPr lang="en-US"/>
            <a:t>The Partial File Format is designed to contain files partially received over a lossy link (with unreceived or corrupted sections), for further processing such as playback or repair. </a:t>
          </a:r>
        </a:p>
      </dgm:t>
    </dgm:pt>
    <dgm:pt modelId="{6001383B-6295-4DDA-8313-FE0B6A0042F4}" type="parTrans" cxnId="{DA0B896C-535C-483A-AAED-C56F52A429E7}">
      <dgm:prSet/>
      <dgm:spPr/>
      <dgm:t>
        <a:bodyPr/>
        <a:lstStyle/>
        <a:p>
          <a:endParaRPr lang="en-US"/>
        </a:p>
      </dgm:t>
    </dgm:pt>
    <dgm:pt modelId="{724FCB2E-ADEB-4FCB-8D7A-14E2B3C532ED}" type="sibTrans" cxnId="{DA0B896C-535C-483A-AAED-C56F52A429E7}">
      <dgm:prSet/>
      <dgm:spPr/>
      <dgm:t>
        <a:bodyPr/>
        <a:lstStyle/>
        <a:p>
          <a:endParaRPr lang="en-US"/>
        </a:p>
      </dgm:t>
    </dgm:pt>
    <dgm:pt modelId="{F3CE05D6-CADB-4A87-8ED7-ACF38130ADAE}">
      <dgm:prSet/>
      <dgm:spPr/>
      <dgm:t>
        <a:bodyPr/>
        <a:lstStyle/>
        <a:p>
          <a:r>
            <a:rPr lang="en-US"/>
            <a:t>The file structure is object-oriented; a file can be decomposed into constituent objects very simply, and the structure of the objects inferred directly from their type.</a:t>
          </a:r>
        </a:p>
      </dgm:t>
    </dgm:pt>
    <dgm:pt modelId="{1725AF07-6719-414D-9818-F18ECCBE48AC}" type="parTrans" cxnId="{6ED8A181-1C18-435F-AFF1-C35DCA122B02}">
      <dgm:prSet/>
      <dgm:spPr/>
      <dgm:t>
        <a:bodyPr/>
        <a:lstStyle/>
        <a:p>
          <a:endParaRPr lang="en-US"/>
        </a:p>
      </dgm:t>
    </dgm:pt>
    <dgm:pt modelId="{A3F10A82-F1C0-43C5-8890-3846F6A60B17}" type="sibTrans" cxnId="{6ED8A181-1C18-435F-AFF1-C35DCA122B02}">
      <dgm:prSet/>
      <dgm:spPr/>
      <dgm:t>
        <a:bodyPr/>
        <a:lstStyle/>
        <a:p>
          <a:endParaRPr lang="en-US"/>
        </a:p>
      </dgm:t>
    </dgm:pt>
    <dgm:pt modelId="{345362E3-6E6B-4423-8D23-DD12C37FDE76}">
      <dgm:prSet/>
      <dgm:spPr/>
      <dgm:t>
        <a:bodyPr/>
        <a:lstStyle/>
        <a:p>
          <a:r>
            <a:rPr lang="en-US"/>
            <a:t>This format contains the correctly received data, missing block identification, and repair information such as location of the file or high-level original indexing information.</a:t>
          </a:r>
        </a:p>
      </dgm:t>
    </dgm:pt>
    <dgm:pt modelId="{1BDB5847-3991-47EF-815E-D966F973980E}" type="parTrans" cxnId="{89F812E8-0EED-4703-85CA-2B8D6A9A7FC8}">
      <dgm:prSet/>
      <dgm:spPr/>
      <dgm:t>
        <a:bodyPr/>
        <a:lstStyle/>
        <a:p>
          <a:endParaRPr lang="en-US"/>
        </a:p>
      </dgm:t>
    </dgm:pt>
    <dgm:pt modelId="{5FCA0569-06DF-4C99-96D9-4EF49C3B75DD}" type="sibTrans" cxnId="{89F812E8-0EED-4703-85CA-2B8D6A9A7FC8}">
      <dgm:prSet/>
      <dgm:spPr/>
      <dgm:t>
        <a:bodyPr/>
        <a:lstStyle/>
        <a:p>
          <a:endParaRPr lang="en-US"/>
        </a:p>
      </dgm:t>
    </dgm:pt>
    <dgm:pt modelId="{7A307FB8-8D7A-43B6-A0BD-547A8DE3E073}" type="pres">
      <dgm:prSet presAssocID="{CC35290C-E531-4F39-93AE-13E40E4BF532}" presName="linear" presStyleCnt="0">
        <dgm:presLayoutVars>
          <dgm:animLvl val="lvl"/>
          <dgm:resizeHandles val="exact"/>
        </dgm:presLayoutVars>
      </dgm:prSet>
      <dgm:spPr/>
    </dgm:pt>
    <dgm:pt modelId="{389DF33B-420C-4D59-9B65-2813BE50AF61}" type="pres">
      <dgm:prSet presAssocID="{E4AA43F5-2B2C-4B3D-B9BC-C25EA05251EB}" presName="parentText" presStyleLbl="node1" presStyleIdx="0" presStyleCnt="3">
        <dgm:presLayoutVars>
          <dgm:chMax val="0"/>
          <dgm:bulletEnabled val="1"/>
        </dgm:presLayoutVars>
      </dgm:prSet>
      <dgm:spPr/>
    </dgm:pt>
    <dgm:pt modelId="{00044DE0-95E9-4997-9CCF-CCE15BD1F89C}" type="pres">
      <dgm:prSet presAssocID="{724FCB2E-ADEB-4FCB-8D7A-14E2B3C532ED}" presName="spacer" presStyleCnt="0"/>
      <dgm:spPr/>
    </dgm:pt>
    <dgm:pt modelId="{E024CE88-397F-4D85-AE7F-E4B109D2A1CE}" type="pres">
      <dgm:prSet presAssocID="{F3CE05D6-CADB-4A87-8ED7-ACF38130ADAE}" presName="parentText" presStyleLbl="node1" presStyleIdx="1" presStyleCnt="3">
        <dgm:presLayoutVars>
          <dgm:chMax val="0"/>
          <dgm:bulletEnabled val="1"/>
        </dgm:presLayoutVars>
      </dgm:prSet>
      <dgm:spPr/>
    </dgm:pt>
    <dgm:pt modelId="{0DCFF02D-F9AB-46D9-BB43-F5B8D31585C2}" type="pres">
      <dgm:prSet presAssocID="{A3F10A82-F1C0-43C5-8890-3846F6A60B17}" presName="spacer" presStyleCnt="0"/>
      <dgm:spPr/>
    </dgm:pt>
    <dgm:pt modelId="{363B1FA3-833A-420D-A83D-BE066CD64503}" type="pres">
      <dgm:prSet presAssocID="{345362E3-6E6B-4423-8D23-DD12C37FDE76}" presName="parentText" presStyleLbl="node1" presStyleIdx="2" presStyleCnt="3">
        <dgm:presLayoutVars>
          <dgm:chMax val="0"/>
          <dgm:bulletEnabled val="1"/>
        </dgm:presLayoutVars>
      </dgm:prSet>
      <dgm:spPr/>
    </dgm:pt>
  </dgm:ptLst>
  <dgm:cxnLst>
    <dgm:cxn modelId="{DA0B896C-535C-483A-AAED-C56F52A429E7}" srcId="{CC35290C-E531-4F39-93AE-13E40E4BF532}" destId="{E4AA43F5-2B2C-4B3D-B9BC-C25EA05251EB}" srcOrd="0" destOrd="0" parTransId="{6001383B-6295-4DDA-8313-FE0B6A0042F4}" sibTransId="{724FCB2E-ADEB-4FCB-8D7A-14E2B3C532ED}"/>
    <dgm:cxn modelId="{BCE2EA6F-7FCC-486F-BAEC-FE71DC909654}" type="presOf" srcId="{F3CE05D6-CADB-4A87-8ED7-ACF38130ADAE}" destId="{E024CE88-397F-4D85-AE7F-E4B109D2A1CE}" srcOrd="0" destOrd="0" presId="urn:microsoft.com/office/officeart/2005/8/layout/vList2"/>
    <dgm:cxn modelId="{6ED8A181-1C18-435F-AFF1-C35DCA122B02}" srcId="{CC35290C-E531-4F39-93AE-13E40E4BF532}" destId="{F3CE05D6-CADB-4A87-8ED7-ACF38130ADAE}" srcOrd="1" destOrd="0" parTransId="{1725AF07-6719-414D-9818-F18ECCBE48AC}" sibTransId="{A3F10A82-F1C0-43C5-8890-3846F6A60B17}"/>
    <dgm:cxn modelId="{FAE57EA6-AC17-45B3-B57E-F9498628E357}" type="presOf" srcId="{E4AA43F5-2B2C-4B3D-B9BC-C25EA05251EB}" destId="{389DF33B-420C-4D59-9B65-2813BE50AF61}" srcOrd="0" destOrd="0" presId="urn:microsoft.com/office/officeart/2005/8/layout/vList2"/>
    <dgm:cxn modelId="{9CF8ABAA-024C-424E-82B4-F62C758C1EC8}" type="presOf" srcId="{CC35290C-E531-4F39-93AE-13E40E4BF532}" destId="{7A307FB8-8D7A-43B6-A0BD-547A8DE3E073}" srcOrd="0" destOrd="0" presId="urn:microsoft.com/office/officeart/2005/8/layout/vList2"/>
    <dgm:cxn modelId="{89F812E8-0EED-4703-85CA-2B8D6A9A7FC8}" srcId="{CC35290C-E531-4F39-93AE-13E40E4BF532}" destId="{345362E3-6E6B-4423-8D23-DD12C37FDE76}" srcOrd="2" destOrd="0" parTransId="{1BDB5847-3991-47EF-815E-D966F973980E}" sibTransId="{5FCA0569-06DF-4C99-96D9-4EF49C3B75DD}"/>
    <dgm:cxn modelId="{914C70FE-9034-4072-833D-BF1E8779FDC7}" type="presOf" srcId="{345362E3-6E6B-4423-8D23-DD12C37FDE76}" destId="{363B1FA3-833A-420D-A83D-BE066CD64503}" srcOrd="0" destOrd="0" presId="urn:microsoft.com/office/officeart/2005/8/layout/vList2"/>
    <dgm:cxn modelId="{F7C78978-44C0-4310-9502-BCE21E0B8201}" type="presParOf" srcId="{7A307FB8-8D7A-43B6-A0BD-547A8DE3E073}" destId="{389DF33B-420C-4D59-9B65-2813BE50AF61}" srcOrd="0" destOrd="0" presId="urn:microsoft.com/office/officeart/2005/8/layout/vList2"/>
    <dgm:cxn modelId="{AB317229-6E9D-41B0-8BB8-5F03639028BE}" type="presParOf" srcId="{7A307FB8-8D7A-43B6-A0BD-547A8DE3E073}" destId="{00044DE0-95E9-4997-9CCF-CCE15BD1F89C}" srcOrd="1" destOrd="0" presId="urn:microsoft.com/office/officeart/2005/8/layout/vList2"/>
    <dgm:cxn modelId="{4B40254E-8EB3-4A5F-AC01-7C851F946490}" type="presParOf" srcId="{7A307FB8-8D7A-43B6-A0BD-547A8DE3E073}" destId="{E024CE88-397F-4D85-AE7F-E4B109D2A1CE}" srcOrd="2" destOrd="0" presId="urn:microsoft.com/office/officeart/2005/8/layout/vList2"/>
    <dgm:cxn modelId="{B585F32D-F707-46C0-B9CC-070670D16BF7}" type="presParOf" srcId="{7A307FB8-8D7A-43B6-A0BD-547A8DE3E073}" destId="{0DCFF02D-F9AB-46D9-BB43-F5B8D31585C2}" srcOrd="3" destOrd="0" presId="urn:microsoft.com/office/officeart/2005/8/layout/vList2"/>
    <dgm:cxn modelId="{69B71A29-C741-435C-8166-5E797186ADAD}" type="presParOf" srcId="{7A307FB8-8D7A-43B6-A0BD-547A8DE3E073}" destId="{363B1FA3-833A-420D-A83D-BE066CD6450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20EF0-4379-4B17-9C14-D2BE9EAA8DD7}">
      <dsp:nvSpPr>
        <dsp:cNvPr id="0" name=""/>
        <dsp:cNvSpPr/>
      </dsp:nvSpPr>
      <dsp:spPr>
        <a:xfrm>
          <a:off x="3055" y="453379"/>
          <a:ext cx="1837531" cy="403200"/>
        </a:xfrm>
        <a:prstGeom prst="rect">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de-DE" sz="1400" kern="1200" dirty="0"/>
            <a:t>File</a:t>
          </a:r>
        </a:p>
      </dsp:txBody>
      <dsp:txXfrm>
        <a:off x="3055" y="453379"/>
        <a:ext cx="1837531" cy="403200"/>
      </dsp:txXfrm>
    </dsp:sp>
    <dsp:sp modelId="{C06505B9-FE50-453C-9A40-8CB89353FFC5}">
      <dsp:nvSpPr>
        <dsp:cNvPr id="0" name=""/>
        <dsp:cNvSpPr/>
      </dsp:nvSpPr>
      <dsp:spPr>
        <a:xfrm>
          <a:off x="3055" y="856579"/>
          <a:ext cx="1837531" cy="410870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softEdge rad="1270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de-DE" sz="1400" kern="1200" dirty="0" err="1"/>
            <a:t>Contains</a:t>
          </a:r>
          <a:endParaRPr lang="de-DE" sz="1400" kern="1200" dirty="0"/>
        </a:p>
        <a:p>
          <a:pPr marL="228600" lvl="2" indent="-114300" algn="l" defTabSz="622300">
            <a:lnSpc>
              <a:spcPct val="90000"/>
            </a:lnSpc>
            <a:spcBef>
              <a:spcPct val="0"/>
            </a:spcBef>
            <a:spcAft>
              <a:spcPct val="15000"/>
            </a:spcAft>
            <a:buChar char="•"/>
          </a:pPr>
          <a:r>
            <a:rPr lang="en-US" sz="1400" kern="1200" dirty="0"/>
            <a:t>timed data in tracks of a movie</a:t>
          </a:r>
          <a:endParaRPr lang="de-DE" sz="1400" kern="1200" dirty="0"/>
        </a:p>
        <a:p>
          <a:pPr marL="228600" lvl="2" indent="-114300" algn="l" defTabSz="622300">
            <a:lnSpc>
              <a:spcPct val="90000"/>
            </a:lnSpc>
            <a:spcBef>
              <a:spcPct val="0"/>
            </a:spcBef>
            <a:spcAft>
              <a:spcPct val="15000"/>
            </a:spcAft>
            <a:buChar char="•"/>
          </a:pPr>
          <a:r>
            <a:rPr lang="en-US" sz="1400" kern="1200" dirty="0"/>
            <a:t>Other data (untimed) in items</a:t>
          </a:r>
          <a:endParaRPr lang="de-DE" sz="1400" kern="1200" dirty="0"/>
        </a:p>
        <a:p>
          <a:pPr marL="228600" lvl="2" indent="-114300" algn="l" defTabSz="622300">
            <a:lnSpc>
              <a:spcPct val="90000"/>
            </a:lnSpc>
            <a:spcBef>
              <a:spcPct val="0"/>
            </a:spcBef>
            <a:spcAft>
              <a:spcPct val="15000"/>
            </a:spcAft>
            <a:buChar char="•"/>
          </a:pPr>
          <a:r>
            <a:rPr lang="en-US" sz="1400" kern="1200" dirty="0"/>
            <a:t>Or a combination of both</a:t>
          </a:r>
          <a:endParaRPr lang="de-DE" sz="1400" kern="1200" dirty="0"/>
        </a:p>
        <a:p>
          <a:pPr marL="114300" lvl="1" indent="-114300" algn="l" defTabSz="622300">
            <a:lnSpc>
              <a:spcPct val="90000"/>
            </a:lnSpc>
            <a:spcBef>
              <a:spcPct val="0"/>
            </a:spcBef>
            <a:spcAft>
              <a:spcPct val="15000"/>
            </a:spcAft>
            <a:buChar char="•"/>
          </a:pPr>
          <a:r>
            <a:rPr lang="en-US" sz="1400" kern="1200" dirty="0"/>
            <a:t>Defines a common timeline for all tracks to be synchronized</a:t>
          </a:r>
          <a:endParaRPr lang="de-DE" sz="1400" kern="1200" dirty="0"/>
        </a:p>
      </dsp:txBody>
      <dsp:txXfrm>
        <a:off x="3055" y="856579"/>
        <a:ext cx="1837531" cy="4108707"/>
      </dsp:txXfrm>
    </dsp:sp>
    <dsp:sp modelId="{5B403CED-23C7-4270-A678-EDDB8AB86213}">
      <dsp:nvSpPr>
        <dsp:cNvPr id="0" name=""/>
        <dsp:cNvSpPr/>
      </dsp:nvSpPr>
      <dsp:spPr>
        <a:xfrm>
          <a:off x="2097841" y="453379"/>
          <a:ext cx="1837531" cy="403200"/>
        </a:xfrm>
        <a:prstGeom prst="rect">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de-DE" sz="1400" kern="1200" dirty="0"/>
            <a:t>Track</a:t>
          </a:r>
        </a:p>
      </dsp:txBody>
      <dsp:txXfrm>
        <a:off x="2097841" y="453379"/>
        <a:ext cx="1837531" cy="403200"/>
      </dsp:txXfrm>
    </dsp:sp>
    <dsp:sp modelId="{1941EC38-8881-4697-BAD3-10C5CD3A657A}">
      <dsp:nvSpPr>
        <dsp:cNvPr id="0" name=""/>
        <dsp:cNvSpPr/>
      </dsp:nvSpPr>
      <dsp:spPr>
        <a:xfrm>
          <a:off x="2097841" y="856579"/>
          <a:ext cx="1837531" cy="410870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softEdge rad="1270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Corresponds to a specific media type (codec),</a:t>
          </a:r>
          <a:endParaRPr lang="de-DE" sz="1400" kern="1200" dirty="0"/>
        </a:p>
        <a:p>
          <a:pPr marL="114300" lvl="1" indent="-114300" algn="l" defTabSz="622300">
            <a:lnSpc>
              <a:spcPct val="90000"/>
            </a:lnSpc>
            <a:spcBef>
              <a:spcPct val="0"/>
            </a:spcBef>
            <a:spcAft>
              <a:spcPct val="15000"/>
            </a:spcAft>
            <a:buChar char="•"/>
          </a:pPr>
          <a:r>
            <a:rPr lang="en-US" sz="1400" kern="1200" dirty="0"/>
            <a:t>Is associated to a single decoder (except for scalable codecs),</a:t>
          </a:r>
          <a:endParaRPr lang="de-DE" sz="1400" kern="1200" dirty="0"/>
        </a:p>
        <a:p>
          <a:pPr marL="114300" lvl="1" indent="-114300" algn="l" defTabSz="622300">
            <a:lnSpc>
              <a:spcPct val="90000"/>
            </a:lnSpc>
            <a:spcBef>
              <a:spcPct val="0"/>
            </a:spcBef>
            <a:spcAft>
              <a:spcPct val="15000"/>
            </a:spcAft>
            <a:buChar char="•"/>
          </a:pPr>
          <a:r>
            <a:rPr lang="en-US" sz="1400" kern="1200" dirty="0"/>
            <a:t>May be linked, grouped or alternative to other tracks</a:t>
          </a:r>
          <a:endParaRPr lang="de-DE" sz="1400" kern="1200" dirty="0"/>
        </a:p>
        <a:p>
          <a:pPr marL="114300" lvl="1" indent="-114300" algn="l" defTabSz="622300">
            <a:lnSpc>
              <a:spcPct val="90000"/>
            </a:lnSpc>
            <a:spcBef>
              <a:spcPct val="0"/>
            </a:spcBef>
            <a:spcAft>
              <a:spcPct val="15000"/>
            </a:spcAft>
            <a:buChar char="•"/>
          </a:pPr>
          <a:r>
            <a:rPr lang="en-US" sz="1400" kern="1200" dirty="0"/>
            <a:t>May have associated untimed data in items</a:t>
          </a:r>
          <a:endParaRPr lang="de-DE" sz="1400" kern="1200" dirty="0"/>
        </a:p>
        <a:p>
          <a:pPr marL="114300" lvl="1" indent="-114300" algn="l" defTabSz="622300">
            <a:lnSpc>
              <a:spcPct val="90000"/>
            </a:lnSpc>
            <a:spcBef>
              <a:spcPct val="0"/>
            </a:spcBef>
            <a:spcAft>
              <a:spcPct val="15000"/>
            </a:spcAft>
            <a:buChar char="•"/>
          </a:pPr>
          <a:r>
            <a:rPr lang="de-DE" sz="1400" kern="1200" dirty="0"/>
            <a:t>May be encrypted</a:t>
          </a:r>
        </a:p>
        <a:p>
          <a:pPr marL="114300" lvl="1" indent="-114300" algn="l" defTabSz="622300">
            <a:lnSpc>
              <a:spcPct val="90000"/>
            </a:lnSpc>
            <a:spcBef>
              <a:spcPct val="0"/>
            </a:spcBef>
            <a:spcAft>
              <a:spcPct val="15000"/>
            </a:spcAft>
            <a:buChar char="•"/>
          </a:pPr>
          <a:r>
            <a:rPr lang="de-DE" sz="1400" kern="1200" dirty="0" err="1"/>
            <a:t>Is</a:t>
          </a:r>
          <a:r>
            <a:rPr lang="de-DE" sz="1400" kern="1200" dirty="0"/>
            <a:t> decomposed into samples</a:t>
          </a:r>
        </a:p>
      </dsp:txBody>
      <dsp:txXfrm>
        <a:off x="2097841" y="856579"/>
        <a:ext cx="1837531" cy="4108707"/>
      </dsp:txXfrm>
    </dsp:sp>
    <dsp:sp modelId="{025971CC-86B5-4FB5-8901-14FBBBE3C75F}">
      <dsp:nvSpPr>
        <dsp:cNvPr id="0" name=""/>
        <dsp:cNvSpPr/>
      </dsp:nvSpPr>
      <dsp:spPr>
        <a:xfrm>
          <a:off x="4192627" y="453379"/>
          <a:ext cx="1837531" cy="403200"/>
        </a:xfrm>
        <a:prstGeom prst="rect">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de-DE" sz="1400" kern="1200" dirty="0"/>
            <a:t>Sample</a:t>
          </a:r>
        </a:p>
      </dsp:txBody>
      <dsp:txXfrm>
        <a:off x="4192627" y="453379"/>
        <a:ext cx="1837531" cy="403200"/>
      </dsp:txXfrm>
    </dsp:sp>
    <dsp:sp modelId="{79C0F838-C7D0-45CE-8B3E-3B88E8BC79EA}">
      <dsp:nvSpPr>
        <dsp:cNvPr id="0" name=""/>
        <dsp:cNvSpPr/>
      </dsp:nvSpPr>
      <dsp:spPr>
        <a:xfrm>
          <a:off x="4192627" y="856579"/>
          <a:ext cx="1837531" cy="410870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softEdge rad="1270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Represents contiguous data used by a decoder at given times (DTS, CTS)</a:t>
          </a:r>
          <a:endParaRPr lang="de-DE" sz="1400" kern="1200" dirty="0"/>
        </a:p>
        <a:p>
          <a:pPr marL="114300" lvl="1" indent="-114300" algn="l" defTabSz="622300">
            <a:lnSpc>
              <a:spcPct val="90000"/>
            </a:lnSpc>
            <a:spcBef>
              <a:spcPct val="0"/>
            </a:spcBef>
            <a:spcAft>
              <a:spcPct val="15000"/>
            </a:spcAft>
            <a:buChar char="•"/>
          </a:pPr>
          <a:r>
            <a:rPr lang="de-DE" sz="1400" kern="1200" dirty="0" err="1"/>
            <a:t>Has</a:t>
          </a:r>
          <a:r>
            <a:rPr lang="de-DE" sz="1400" kern="1200" dirty="0"/>
            <a:t> </a:t>
          </a:r>
          <a:r>
            <a:rPr lang="de-DE" sz="1400" kern="1200" dirty="0" err="1"/>
            <a:t>properties</a:t>
          </a:r>
          <a:r>
            <a:rPr lang="de-DE" sz="1400" kern="1200" dirty="0"/>
            <a:t> (</a:t>
          </a:r>
          <a:r>
            <a:rPr lang="de-DE" sz="1400" kern="1200" dirty="0" err="1"/>
            <a:t>size</a:t>
          </a:r>
          <a:r>
            <a:rPr lang="de-DE" sz="1400" kern="1200" dirty="0"/>
            <a:t>, </a:t>
          </a:r>
          <a:r>
            <a:rPr lang="de-DE" sz="1400" kern="1200" dirty="0" err="1"/>
            <a:t>position</a:t>
          </a:r>
          <a:r>
            <a:rPr lang="de-DE" sz="1400" kern="1200" dirty="0"/>
            <a:t>, </a:t>
          </a:r>
          <a:r>
            <a:rPr lang="de-DE" sz="1400" kern="1200" dirty="0" err="1"/>
            <a:t>random</a:t>
          </a:r>
          <a:r>
            <a:rPr lang="de-DE" sz="1400" kern="1200" dirty="0"/>
            <a:t> </a:t>
          </a:r>
          <a:r>
            <a:rPr lang="de-DE" sz="1400" kern="1200" dirty="0" err="1"/>
            <a:t>access</a:t>
          </a:r>
          <a:r>
            <a:rPr lang="de-DE" sz="1400" kern="1200" dirty="0"/>
            <a:t>, </a:t>
          </a:r>
          <a:r>
            <a:rPr lang="de-DE" sz="1400" kern="1200" dirty="0" err="1"/>
            <a:t>decoder</a:t>
          </a:r>
          <a:r>
            <a:rPr lang="de-DE" sz="1400" kern="1200" dirty="0"/>
            <a:t> </a:t>
          </a:r>
          <a:r>
            <a:rPr lang="de-DE" sz="1400" kern="1200" dirty="0" err="1"/>
            <a:t>configuration</a:t>
          </a:r>
          <a:r>
            <a:rPr lang="de-DE" sz="1400" kern="1200" dirty="0"/>
            <a:t>…)</a:t>
          </a:r>
        </a:p>
        <a:p>
          <a:pPr marL="114300" lvl="1" indent="-114300" algn="l" defTabSz="622300">
            <a:lnSpc>
              <a:spcPct val="90000"/>
            </a:lnSpc>
            <a:spcBef>
              <a:spcPct val="0"/>
            </a:spcBef>
            <a:spcAft>
              <a:spcPct val="15000"/>
            </a:spcAft>
            <a:buChar char="•"/>
          </a:pPr>
          <a:r>
            <a:rPr lang="en-US" sz="1400" kern="1200" dirty="0"/>
            <a:t>May be described in terms of sub-samples</a:t>
          </a:r>
          <a:endParaRPr lang="de-DE" sz="1400" kern="1200" dirty="0"/>
        </a:p>
        <a:p>
          <a:pPr marL="114300" lvl="1" indent="-114300" algn="l" defTabSz="622300">
            <a:lnSpc>
              <a:spcPct val="90000"/>
            </a:lnSpc>
            <a:spcBef>
              <a:spcPct val="0"/>
            </a:spcBef>
            <a:spcAft>
              <a:spcPct val="15000"/>
            </a:spcAft>
            <a:buChar char="•"/>
          </a:pPr>
          <a:r>
            <a:rPr lang="en-US" sz="1400" kern="1200" dirty="0"/>
            <a:t>May be associated to other similar samples in sample groups</a:t>
          </a:r>
          <a:endParaRPr lang="de-DE" sz="1400" kern="1200" dirty="0"/>
        </a:p>
        <a:p>
          <a:pPr marL="114300" lvl="1" indent="-114300" algn="l" defTabSz="622300">
            <a:lnSpc>
              <a:spcPct val="90000"/>
            </a:lnSpc>
            <a:spcBef>
              <a:spcPct val="0"/>
            </a:spcBef>
            <a:spcAft>
              <a:spcPct val="15000"/>
            </a:spcAft>
            <a:buChar char="•"/>
          </a:pPr>
          <a:r>
            <a:rPr lang="en-US" sz="1400" kern="1200" dirty="0"/>
            <a:t>May have sample-specific auxiliary information</a:t>
          </a:r>
          <a:endParaRPr lang="de-DE" sz="1400" kern="1200" dirty="0"/>
        </a:p>
      </dsp:txBody>
      <dsp:txXfrm>
        <a:off x="4192627" y="856579"/>
        <a:ext cx="1837531" cy="4108707"/>
      </dsp:txXfrm>
    </dsp:sp>
    <dsp:sp modelId="{4D6AF1C0-0656-4500-B968-CDA71FB03099}">
      <dsp:nvSpPr>
        <dsp:cNvPr id="0" name=""/>
        <dsp:cNvSpPr/>
      </dsp:nvSpPr>
      <dsp:spPr>
        <a:xfrm>
          <a:off x="6287412" y="453379"/>
          <a:ext cx="1837531" cy="403200"/>
        </a:xfrm>
        <a:prstGeom prst="rect">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de-DE" sz="1400" kern="1200" dirty="0"/>
            <a:t>Item</a:t>
          </a:r>
        </a:p>
      </dsp:txBody>
      <dsp:txXfrm>
        <a:off x="6287412" y="453379"/>
        <a:ext cx="1837531" cy="403200"/>
      </dsp:txXfrm>
    </dsp:sp>
    <dsp:sp modelId="{8237CB58-78E1-4FE2-84AF-224083FA898F}">
      <dsp:nvSpPr>
        <dsp:cNvPr id="0" name=""/>
        <dsp:cNvSpPr/>
      </dsp:nvSpPr>
      <dsp:spPr>
        <a:xfrm>
          <a:off x="6287412" y="856579"/>
          <a:ext cx="1837531" cy="410870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softEdge rad="1270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Represents data consumed as a whole and valid for the entire duration of the movie,</a:t>
          </a:r>
          <a:endParaRPr lang="de-DE" sz="1400" kern="1200" dirty="0"/>
        </a:p>
        <a:p>
          <a:pPr marL="114300" lvl="1" indent="-114300" algn="l" defTabSz="622300">
            <a:lnSpc>
              <a:spcPct val="90000"/>
            </a:lnSpc>
            <a:spcBef>
              <a:spcPct val="0"/>
            </a:spcBef>
            <a:spcAft>
              <a:spcPct val="15000"/>
            </a:spcAft>
            <a:buChar char="•"/>
          </a:pPr>
          <a:r>
            <a:rPr lang="en-US" sz="1400" kern="1200" dirty="0"/>
            <a:t>Has properties (type, position, size …)</a:t>
          </a:r>
          <a:endParaRPr lang="de-DE" sz="1400" kern="1200" dirty="0"/>
        </a:p>
        <a:p>
          <a:pPr marL="114300" lvl="1" indent="-114300" algn="l" defTabSz="622300">
            <a:lnSpc>
              <a:spcPct val="90000"/>
            </a:lnSpc>
            <a:spcBef>
              <a:spcPct val="0"/>
            </a:spcBef>
            <a:spcAft>
              <a:spcPct val="15000"/>
            </a:spcAft>
            <a:buChar char="•"/>
          </a:pPr>
          <a:r>
            <a:rPr lang="de-DE" sz="1400" kern="1200" dirty="0"/>
            <a:t>May be encrypted, compressed, …</a:t>
          </a:r>
        </a:p>
      </dsp:txBody>
      <dsp:txXfrm>
        <a:off x="6287412" y="856579"/>
        <a:ext cx="1837531" cy="4108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CD9EE-6021-4718-8A4E-610A63065F65}">
      <dsp:nvSpPr>
        <dsp:cNvPr id="0" name=""/>
        <dsp:cNvSpPr/>
      </dsp:nvSpPr>
      <dsp:spPr>
        <a:xfrm>
          <a:off x="2093" y="0"/>
          <a:ext cx="402177" cy="187960"/>
        </a:xfrm>
        <a:prstGeom prst="roundRect">
          <a:avLst>
            <a:gd name="adj" fmla="val 10000"/>
          </a:avLst>
        </a:prstGeom>
        <a:solidFill>
          <a:schemeClr val="accent1"/>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kern="1200" dirty="0"/>
            <a:t>001010100001010</a:t>
          </a:r>
        </a:p>
      </dsp:txBody>
      <dsp:txXfrm>
        <a:off x="7598" y="5505"/>
        <a:ext cx="391167" cy="176950"/>
      </dsp:txXfrm>
    </dsp:sp>
    <dsp:sp modelId="{6A2427F7-807F-4ECD-8E1F-69C4A084AE9A}">
      <dsp:nvSpPr>
        <dsp:cNvPr id="0" name=""/>
        <dsp:cNvSpPr/>
      </dsp:nvSpPr>
      <dsp:spPr>
        <a:xfrm>
          <a:off x="444489" y="44109"/>
          <a:ext cx="85261" cy="99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b="1" kern="1200" dirty="0"/>
        </a:p>
      </dsp:txBody>
      <dsp:txXfrm>
        <a:off x="444489" y="64057"/>
        <a:ext cx="59683" cy="59844"/>
      </dsp:txXfrm>
    </dsp:sp>
    <dsp:sp modelId="{359F944D-E33B-4569-9BB3-0A4D66ABD5D0}">
      <dsp:nvSpPr>
        <dsp:cNvPr id="0" name=""/>
        <dsp:cNvSpPr/>
      </dsp:nvSpPr>
      <dsp:spPr>
        <a:xfrm>
          <a:off x="565142" y="0"/>
          <a:ext cx="402177" cy="187960"/>
        </a:xfrm>
        <a:prstGeom prst="roundRect">
          <a:avLst>
            <a:gd name="adj" fmla="val 10000"/>
          </a:avLst>
        </a:prstGeom>
        <a:solidFill>
          <a:schemeClr val="accent1"/>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kern="1200" dirty="0"/>
            <a:t>010101010001110</a:t>
          </a:r>
        </a:p>
      </dsp:txBody>
      <dsp:txXfrm>
        <a:off x="570647" y="5505"/>
        <a:ext cx="391167" cy="176950"/>
      </dsp:txXfrm>
    </dsp:sp>
    <dsp:sp modelId="{98021D49-580C-48CA-A2E0-0023E8587F9F}">
      <dsp:nvSpPr>
        <dsp:cNvPr id="0" name=""/>
        <dsp:cNvSpPr/>
      </dsp:nvSpPr>
      <dsp:spPr>
        <a:xfrm>
          <a:off x="1007538" y="44109"/>
          <a:ext cx="85261" cy="99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b="1" kern="1200" dirty="0"/>
        </a:p>
      </dsp:txBody>
      <dsp:txXfrm>
        <a:off x="1007538" y="64057"/>
        <a:ext cx="59683" cy="59844"/>
      </dsp:txXfrm>
    </dsp:sp>
    <dsp:sp modelId="{AE17E55D-58A5-4F6C-9E53-D4708060BD1B}">
      <dsp:nvSpPr>
        <dsp:cNvPr id="0" name=""/>
        <dsp:cNvSpPr/>
      </dsp:nvSpPr>
      <dsp:spPr>
        <a:xfrm>
          <a:off x="1128191" y="0"/>
          <a:ext cx="402177" cy="187960"/>
        </a:xfrm>
        <a:prstGeom prst="roundRect">
          <a:avLst>
            <a:gd name="adj" fmla="val 10000"/>
          </a:avLst>
        </a:prstGeom>
        <a:solidFill>
          <a:schemeClr val="accent1"/>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kern="1200" dirty="0"/>
            <a:t>01110100011010101</a:t>
          </a:r>
        </a:p>
      </dsp:txBody>
      <dsp:txXfrm>
        <a:off x="1133696" y="5505"/>
        <a:ext cx="391167" cy="176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CD9EE-6021-4718-8A4E-610A63065F65}">
      <dsp:nvSpPr>
        <dsp:cNvPr id="0" name=""/>
        <dsp:cNvSpPr/>
      </dsp:nvSpPr>
      <dsp:spPr>
        <a:xfrm>
          <a:off x="2093" y="0"/>
          <a:ext cx="402177" cy="187960"/>
        </a:xfrm>
        <a:prstGeom prst="roundRect">
          <a:avLst>
            <a:gd name="adj" fmla="val 10000"/>
          </a:avLst>
        </a:prstGeom>
        <a:solidFill>
          <a:srgbClr val="C45C04"/>
        </a:solidFill>
        <a:ln w="127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kern="1200" dirty="0"/>
            <a:t>001010100001010</a:t>
          </a:r>
        </a:p>
      </dsp:txBody>
      <dsp:txXfrm>
        <a:off x="7598" y="5505"/>
        <a:ext cx="391167" cy="176950"/>
      </dsp:txXfrm>
    </dsp:sp>
    <dsp:sp modelId="{6A2427F7-807F-4ECD-8E1F-69C4A084AE9A}">
      <dsp:nvSpPr>
        <dsp:cNvPr id="0" name=""/>
        <dsp:cNvSpPr/>
      </dsp:nvSpPr>
      <dsp:spPr>
        <a:xfrm>
          <a:off x="444489" y="44109"/>
          <a:ext cx="85261" cy="99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b="1" kern="1200" dirty="0"/>
        </a:p>
      </dsp:txBody>
      <dsp:txXfrm>
        <a:off x="444489" y="64057"/>
        <a:ext cx="59683" cy="59844"/>
      </dsp:txXfrm>
    </dsp:sp>
    <dsp:sp modelId="{359F944D-E33B-4569-9BB3-0A4D66ABD5D0}">
      <dsp:nvSpPr>
        <dsp:cNvPr id="0" name=""/>
        <dsp:cNvSpPr/>
      </dsp:nvSpPr>
      <dsp:spPr>
        <a:xfrm>
          <a:off x="565142" y="0"/>
          <a:ext cx="402177" cy="187960"/>
        </a:xfrm>
        <a:prstGeom prst="roundRect">
          <a:avLst>
            <a:gd name="adj" fmla="val 10000"/>
          </a:avLst>
        </a:prstGeom>
        <a:solidFill>
          <a:schemeClr val="accent4"/>
        </a:solidFill>
        <a:ln w="127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kern="1200" dirty="0"/>
            <a:t>010101010001110</a:t>
          </a:r>
        </a:p>
      </dsp:txBody>
      <dsp:txXfrm>
        <a:off x="570647" y="5505"/>
        <a:ext cx="391167" cy="176950"/>
      </dsp:txXfrm>
    </dsp:sp>
    <dsp:sp modelId="{98021D49-580C-48CA-A2E0-0023E8587F9F}">
      <dsp:nvSpPr>
        <dsp:cNvPr id="0" name=""/>
        <dsp:cNvSpPr/>
      </dsp:nvSpPr>
      <dsp:spPr>
        <a:xfrm>
          <a:off x="1007538" y="44109"/>
          <a:ext cx="85261" cy="99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b="1" kern="1200" dirty="0"/>
        </a:p>
      </dsp:txBody>
      <dsp:txXfrm>
        <a:off x="1007538" y="64057"/>
        <a:ext cx="59683" cy="59844"/>
      </dsp:txXfrm>
    </dsp:sp>
    <dsp:sp modelId="{AE17E55D-58A5-4F6C-9E53-D4708060BD1B}">
      <dsp:nvSpPr>
        <dsp:cNvPr id="0" name=""/>
        <dsp:cNvSpPr/>
      </dsp:nvSpPr>
      <dsp:spPr>
        <a:xfrm>
          <a:off x="1128191" y="0"/>
          <a:ext cx="402177" cy="187960"/>
        </a:xfrm>
        <a:prstGeom prst="roundRect">
          <a:avLst>
            <a:gd name="adj" fmla="val 10000"/>
          </a:avLst>
        </a:prstGeom>
        <a:solidFill>
          <a:schemeClr val="accent4"/>
        </a:solidFill>
        <a:ln w="127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kern="1200" dirty="0"/>
            <a:t>01110100011010101</a:t>
          </a:r>
        </a:p>
      </dsp:txBody>
      <dsp:txXfrm>
        <a:off x="1133696" y="5505"/>
        <a:ext cx="391167" cy="176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CD9EE-6021-4718-8A4E-610A63065F65}">
      <dsp:nvSpPr>
        <dsp:cNvPr id="0" name=""/>
        <dsp:cNvSpPr/>
      </dsp:nvSpPr>
      <dsp:spPr>
        <a:xfrm>
          <a:off x="2093" y="0"/>
          <a:ext cx="402177" cy="187960"/>
        </a:xfrm>
        <a:prstGeom prst="roundRect">
          <a:avLst>
            <a:gd name="adj" fmla="val 10000"/>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kern="1200" dirty="0"/>
            <a:t>001010100001010</a:t>
          </a:r>
        </a:p>
      </dsp:txBody>
      <dsp:txXfrm>
        <a:off x="7598" y="5505"/>
        <a:ext cx="391167" cy="176950"/>
      </dsp:txXfrm>
    </dsp:sp>
    <dsp:sp modelId="{6A2427F7-807F-4ECD-8E1F-69C4A084AE9A}">
      <dsp:nvSpPr>
        <dsp:cNvPr id="0" name=""/>
        <dsp:cNvSpPr/>
      </dsp:nvSpPr>
      <dsp:spPr>
        <a:xfrm>
          <a:off x="444489" y="44109"/>
          <a:ext cx="85261" cy="99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b="1" kern="1200" dirty="0"/>
        </a:p>
      </dsp:txBody>
      <dsp:txXfrm>
        <a:off x="444489" y="64057"/>
        <a:ext cx="59683" cy="59844"/>
      </dsp:txXfrm>
    </dsp:sp>
    <dsp:sp modelId="{359F944D-E33B-4569-9BB3-0A4D66ABD5D0}">
      <dsp:nvSpPr>
        <dsp:cNvPr id="0" name=""/>
        <dsp:cNvSpPr/>
      </dsp:nvSpPr>
      <dsp:spPr>
        <a:xfrm>
          <a:off x="565142" y="0"/>
          <a:ext cx="402177" cy="187960"/>
        </a:xfrm>
        <a:prstGeom prst="roundRect">
          <a:avLst>
            <a:gd name="adj" fmla="val 10000"/>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kern="1200" dirty="0"/>
            <a:t>010101010001110</a:t>
          </a:r>
        </a:p>
      </dsp:txBody>
      <dsp:txXfrm>
        <a:off x="570647" y="5505"/>
        <a:ext cx="391167" cy="176950"/>
      </dsp:txXfrm>
    </dsp:sp>
    <dsp:sp modelId="{98021D49-580C-48CA-A2E0-0023E8587F9F}">
      <dsp:nvSpPr>
        <dsp:cNvPr id="0" name=""/>
        <dsp:cNvSpPr/>
      </dsp:nvSpPr>
      <dsp:spPr>
        <a:xfrm>
          <a:off x="1007538" y="44109"/>
          <a:ext cx="85261" cy="99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b="1" kern="1200" dirty="0"/>
        </a:p>
      </dsp:txBody>
      <dsp:txXfrm>
        <a:off x="1007538" y="64057"/>
        <a:ext cx="59683" cy="59844"/>
      </dsp:txXfrm>
    </dsp:sp>
    <dsp:sp modelId="{AE17E55D-58A5-4F6C-9E53-D4708060BD1B}">
      <dsp:nvSpPr>
        <dsp:cNvPr id="0" name=""/>
        <dsp:cNvSpPr/>
      </dsp:nvSpPr>
      <dsp:spPr>
        <a:xfrm>
          <a:off x="1128191" y="0"/>
          <a:ext cx="402177" cy="187960"/>
        </a:xfrm>
        <a:prstGeom prst="roundRect">
          <a:avLst>
            <a:gd name="adj" fmla="val 10000"/>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kern="1200" dirty="0"/>
            <a:t>01110100011010101</a:t>
          </a:r>
        </a:p>
      </dsp:txBody>
      <dsp:txXfrm>
        <a:off x="1133696" y="5505"/>
        <a:ext cx="391167" cy="176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DF33B-420C-4D59-9B65-2813BE50AF61}">
      <dsp:nvSpPr>
        <dsp:cNvPr id="0" name=""/>
        <dsp:cNvSpPr/>
      </dsp:nvSpPr>
      <dsp:spPr>
        <a:xfrm>
          <a:off x="0" y="53112"/>
          <a:ext cx="10058399" cy="11302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Partial File Format is designed to contain files partially received over a lossy link (with unreceived or corrupted sections), for further processing such as playback or repair. </a:t>
          </a:r>
        </a:p>
      </dsp:txBody>
      <dsp:txXfrm>
        <a:off x="55173" y="108285"/>
        <a:ext cx="9948053" cy="1019873"/>
      </dsp:txXfrm>
    </dsp:sp>
    <dsp:sp modelId="{E024CE88-397F-4D85-AE7F-E4B109D2A1CE}">
      <dsp:nvSpPr>
        <dsp:cNvPr id="0" name=""/>
        <dsp:cNvSpPr/>
      </dsp:nvSpPr>
      <dsp:spPr>
        <a:xfrm>
          <a:off x="0" y="1243812"/>
          <a:ext cx="10058399" cy="1130219"/>
        </a:xfrm>
        <a:prstGeom prst="roundRect">
          <a:avLst/>
        </a:prstGeom>
        <a:solidFill>
          <a:schemeClr val="accent5">
            <a:hueOff val="-10661560"/>
            <a:satOff val="6060"/>
            <a:lumOff val="-5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file structure is object-oriented; a file can be decomposed into constituent objects very simply, and the structure of the objects inferred directly from their type.</a:t>
          </a:r>
        </a:p>
      </dsp:txBody>
      <dsp:txXfrm>
        <a:off x="55173" y="1298985"/>
        <a:ext cx="9948053" cy="1019873"/>
      </dsp:txXfrm>
    </dsp:sp>
    <dsp:sp modelId="{363B1FA3-833A-420D-A83D-BE066CD64503}">
      <dsp:nvSpPr>
        <dsp:cNvPr id="0" name=""/>
        <dsp:cNvSpPr/>
      </dsp:nvSpPr>
      <dsp:spPr>
        <a:xfrm>
          <a:off x="0" y="2434512"/>
          <a:ext cx="10058399" cy="1130219"/>
        </a:xfrm>
        <a:prstGeom prst="roundRect">
          <a:avLst/>
        </a:prstGeom>
        <a:solidFill>
          <a:schemeClr val="accent5">
            <a:hueOff val="-21323121"/>
            <a:satOff val="12119"/>
            <a:lumOff val="-10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format contains the correctly received data, missing block identification, and repair information such as location of the file or high-level original indexing information.</a:t>
          </a:r>
        </a:p>
      </dsp:txBody>
      <dsp:txXfrm>
        <a:off x="55173" y="2489685"/>
        <a:ext cx="9948053" cy="101987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16AD79-4FD0-4300-A4CD-E65099D1CF15}" type="datetimeFigureOut">
              <a:rPr lang="de-DE" smtClean="0"/>
              <a:t>14.10.2018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9533A-EC22-4939-A111-D90F6AE3DE2F}" type="slidenum">
              <a:rPr lang="de-DE" smtClean="0"/>
              <a:t>‹#›</a:t>
            </a:fld>
            <a:endParaRPr lang="de-DE"/>
          </a:p>
        </p:txBody>
      </p:sp>
    </p:spTree>
    <p:extLst>
      <p:ext uri="{BB962C8B-B14F-4D97-AF65-F5344CB8AC3E}">
        <p14:creationId xmlns:p14="http://schemas.microsoft.com/office/powerpoint/2010/main" val="31736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70863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8478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25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4140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5A61015F-7CC6-4D0A-9D87-873EA4C304CC}" type="datetimeFigureOut">
              <a:rPr lang="en-US" smtClean="0"/>
              <a:t>10/14/2018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75096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298CD5-6C1E-4009-B41F-6DF62E31D3BE}" type="datetimeFigureOut">
              <a:rPr lang="en-US" smtClean="0"/>
              <a:pPr/>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8081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pPr/>
              <a:t>10/14/2018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736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066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854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10/14/2018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2630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10/14/2018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82221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0298CD5-6C1E-4009-B41F-6DF62E31D3BE}" type="datetimeFigureOut">
              <a:rPr lang="en-US" smtClean="0"/>
              <a:pPr/>
              <a:t>10/14/2018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25336247"/>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image" Target="../media/image22.png"/><Relationship Id="rId3" Type="http://schemas.openxmlformats.org/officeDocument/2006/relationships/image" Target="../media/image14.jpeg"/><Relationship Id="rId21" Type="http://schemas.openxmlformats.org/officeDocument/2006/relationships/diagramColors" Target="../diagrams/colors4.xml"/><Relationship Id="rId7" Type="http://schemas.openxmlformats.org/officeDocument/2006/relationships/image" Target="../media/image18.gif"/><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image" Target="../media/image21.png"/><Relationship Id="rId2" Type="http://schemas.openxmlformats.org/officeDocument/2006/relationships/image" Target="../media/image13.jpeg"/><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6.xml"/><Relationship Id="rId6" Type="http://schemas.openxmlformats.org/officeDocument/2006/relationships/image" Target="../media/image17.jpeg"/><Relationship Id="rId11" Type="http://schemas.openxmlformats.org/officeDocument/2006/relationships/diagramColors" Target="../diagrams/colors2.xml"/><Relationship Id="rId24" Type="http://schemas.openxmlformats.org/officeDocument/2006/relationships/image" Target="../media/image20.png"/><Relationship Id="rId5" Type="http://schemas.openxmlformats.org/officeDocument/2006/relationships/image" Target="../media/image16.jpeg"/><Relationship Id="rId15" Type="http://schemas.openxmlformats.org/officeDocument/2006/relationships/diagramQuickStyle" Target="../diagrams/quickStyle3.xml"/><Relationship Id="rId23" Type="http://schemas.openxmlformats.org/officeDocument/2006/relationships/image" Target="../media/image19.png"/><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image" Target="../media/image15.png"/><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w3.org/TR/media-source/" TargetMode="External"/><Relationship Id="rId2" Type="http://schemas.openxmlformats.org/officeDocument/2006/relationships/hyperlink" Target="https://www.w3.org/TR/mse-byte-stream-format-isobmff/"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www.w3.org/TR/mse-byte-stream-format-isobmff/#bib-MEDIA-SOURC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6.png"/><Relationship Id="rId4" Type="http://schemas.openxmlformats.org/officeDocument/2006/relationships/image" Target="../media/image2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microsoft.com/office/2007/relationships/diagramDrawing" Target="../diagrams/drawing5.xml"/><Relationship Id="rId3" Type="http://schemas.microsoft.com/office/2007/relationships/hdphoto" Target="../media/hdphoto2.wdp"/><Relationship Id="rId7" Type="http://schemas.openxmlformats.org/officeDocument/2006/relationships/diagramColors" Target="../diagrams/colors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JPEG_2000#Motion_JPEG_2000" TargetMode="External"/><Relationship Id="rId3" Type="http://schemas.openxmlformats.org/officeDocument/2006/relationships/hyperlink" Target="https://en.wikipedia.org/wiki/Media_container" TargetMode="External"/><Relationship Id="rId7" Type="http://schemas.openxmlformats.org/officeDocument/2006/relationships/hyperlink" Target="https://en.wikipedia.org/wiki/3GP" TargetMode="External"/><Relationship Id="rId2" Type="http://schemas.openxmlformats.org/officeDocument/2006/relationships/hyperlink" Target="https://en.wikipedia.org/wiki/International_Organization_for_Standardization" TargetMode="External"/><Relationship Id="rId1" Type="http://schemas.openxmlformats.org/officeDocument/2006/relationships/slideLayout" Target="../slideLayouts/slideLayout2.xml"/><Relationship Id="rId6" Type="http://schemas.openxmlformats.org/officeDocument/2006/relationships/hyperlink" Target="https://en.wikipedia.org/wiki/MP4" TargetMode="External"/><Relationship Id="rId5" Type="http://schemas.openxmlformats.org/officeDocument/2006/relationships/hyperlink" Target="https://en.wikipedia.org/wiki/.MOV" TargetMode="External"/><Relationship Id="rId10" Type="http://schemas.openxmlformats.org/officeDocument/2006/relationships/hyperlink" Target="https://www.iso.org/standard/68960.html" TargetMode="External"/><Relationship Id="rId4" Type="http://schemas.openxmlformats.org/officeDocument/2006/relationships/hyperlink" Target="https://en.wikipedia.org/wiki/Digital_container_format" TargetMode="External"/><Relationship Id="rId9" Type="http://schemas.openxmlformats.org/officeDocument/2006/relationships/hyperlink" Target="https://en.wikipedia.org/wiki/International_standard"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4" Type="http://schemas.microsoft.com/office/2007/relationships/hdphoto" Target="../media/hdphoto2.wdp"/></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28.jp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내용 개체 틀 3">
            <a:extLst>
              <a:ext uri="{FF2B5EF4-FFF2-40B4-BE49-F238E27FC236}">
                <a16:creationId xmlns:a16="http://schemas.microsoft.com/office/drawing/2014/main" id="{8F8B69C2-CD31-1E47-B4CB-6B07DCEDAF4E}"/>
              </a:ext>
            </a:extLst>
          </p:cNvPr>
          <p:cNvGraphicFramePr>
            <a:graphicFrameLocks noGrp="1"/>
          </p:cNvGraphicFramePr>
          <p:nvPr>
            <p:ph idx="1"/>
            <p:extLst>
              <p:ext uri="{D42A27DB-BD31-4B8C-83A1-F6EECF244321}">
                <p14:modId xmlns:p14="http://schemas.microsoft.com/office/powerpoint/2010/main" val="3815939295"/>
              </p:ext>
            </p:extLst>
          </p:nvPr>
        </p:nvGraphicFramePr>
        <p:xfrm>
          <a:off x="1298489" y="4394004"/>
          <a:ext cx="8168896" cy="773748"/>
        </p:xfrm>
        <a:graphic>
          <a:graphicData uri="http://schemas.openxmlformats.org/drawingml/2006/table">
            <a:tbl>
              <a:tblPr>
                <a:tableStyleId>{5C22544A-7EE6-4342-B048-85BDC9FD1C3A}</a:tableStyleId>
              </a:tblPr>
              <a:tblGrid>
                <a:gridCol w="921785">
                  <a:extLst>
                    <a:ext uri="{9D8B030D-6E8A-4147-A177-3AD203B41FA5}">
                      <a16:colId xmlns:a16="http://schemas.microsoft.com/office/drawing/2014/main" val="3207032391"/>
                    </a:ext>
                  </a:extLst>
                </a:gridCol>
                <a:gridCol w="7247111">
                  <a:extLst>
                    <a:ext uri="{9D8B030D-6E8A-4147-A177-3AD203B41FA5}">
                      <a16:colId xmlns:a16="http://schemas.microsoft.com/office/drawing/2014/main" val="1371300476"/>
                    </a:ext>
                  </a:extLst>
                </a:gridCol>
              </a:tblGrid>
              <a:tr h="0">
                <a:tc>
                  <a:txBody>
                    <a:bodyPr/>
                    <a:lstStyle/>
                    <a:p>
                      <a:pPr algn="just">
                        <a:lnSpc>
                          <a:spcPct val="115000"/>
                        </a:lnSpc>
                        <a:spcBef>
                          <a:spcPts val="300"/>
                        </a:spcBef>
                        <a:spcAft>
                          <a:spcPts val="600"/>
                        </a:spcAft>
                      </a:pPr>
                      <a:r>
                        <a:rPr lang="en-US" sz="1600">
                          <a:effectLst/>
                        </a:rPr>
                        <a:t>Title</a:t>
                      </a:r>
                      <a:endParaRPr lang="ko-K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just" defTabSz="914400" rtl="0" eaLnBrk="1" fontAlgn="auto" latinLnBrk="0" hangingPunct="1">
                        <a:lnSpc>
                          <a:spcPct val="115000"/>
                        </a:lnSpc>
                        <a:spcBef>
                          <a:spcPts val="300"/>
                        </a:spcBef>
                        <a:spcAft>
                          <a:spcPts val="600"/>
                        </a:spcAft>
                        <a:buClrTx/>
                        <a:buSzTx/>
                        <a:buFontTx/>
                        <a:buNone/>
                        <a:tabLst/>
                        <a:defRPr/>
                      </a:pPr>
                      <a:r>
                        <a:rPr lang="en-US" sz="1600" dirty="0">
                          <a:effectLst/>
                        </a:rPr>
                        <a:t>White paper on an Overview of the ISO Base Media File Format</a:t>
                      </a:r>
                      <a:endParaRPr lang="ko-KR"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90472356"/>
                  </a:ext>
                </a:extLst>
              </a:tr>
              <a:tr h="0">
                <a:tc>
                  <a:txBody>
                    <a:bodyPr/>
                    <a:lstStyle/>
                    <a:p>
                      <a:pPr algn="just">
                        <a:lnSpc>
                          <a:spcPct val="115000"/>
                        </a:lnSpc>
                        <a:spcBef>
                          <a:spcPts val="300"/>
                        </a:spcBef>
                        <a:spcAft>
                          <a:spcPts val="600"/>
                        </a:spcAft>
                      </a:pPr>
                      <a:r>
                        <a:rPr lang="en-US" sz="1600">
                          <a:effectLst/>
                        </a:rPr>
                        <a:t>Source</a:t>
                      </a:r>
                      <a:endParaRPr lang="ko-K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15000"/>
                        </a:lnSpc>
                        <a:spcBef>
                          <a:spcPts val="300"/>
                        </a:spcBef>
                        <a:spcAft>
                          <a:spcPts val="600"/>
                        </a:spcAft>
                      </a:pPr>
                      <a:r>
                        <a:rPr lang="en-US" altLang="ko-KR"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Communications</a:t>
                      </a:r>
                      <a:endParaRPr lang="ko-KR"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79052910"/>
                  </a:ext>
                </a:extLst>
              </a:tr>
              <a:tr h="53340">
                <a:tc>
                  <a:txBody>
                    <a:bodyPr/>
                    <a:lstStyle/>
                    <a:p>
                      <a:pPr algn="just">
                        <a:lnSpc>
                          <a:spcPct val="115000"/>
                        </a:lnSpc>
                        <a:spcBef>
                          <a:spcPts val="300"/>
                        </a:spcBef>
                        <a:spcAft>
                          <a:spcPts val="600"/>
                        </a:spcAft>
                      </a:pPr>
                      <a:r>
                        <a:rPr lang="en-US" sz="1600">
                          <a:effectLst/>
                        </a:rPr>
                        <a:t>Editor</a:t>
                      </a:r>
                      <a:endParaRPr lang="ko-K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15000"/>
                        </a:lnSpc>
                        <a:spcBef>
                          <a:spcPts val="300"/>
                        </a:spcBef>
                        <a:spcAft>
                          <a:spcPts val="600"/>
                        </a:spcAft>
                      </a:pPr>
                      <a:r>
                        <a:rPr lang="en-US" altLang="ko-KR"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David Singer, Thomas </a:t>
                      </a:r>
                      <a:r>
                        <a:rPr lang="en-US" altLang="ko-KR" sz="16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Stockhammer</a:t>
                      </a:r>
                      <a:endParaRPr lang="ko-KR"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16386678"/>
                  </a:ext>
                </a:extLst>
              </a:tr>
            </a:tbl>
          </a:graphicData>
        </a:graphic>
      </p:graphicFrame>
      <p:sp>
        <p:nvSpPr>
          <p:cNvPr id="5" name="Rectangle 1">
            <a:extLst>
              <a:ext uri="{FF2B5EF4-FFF2-40B4-BE49-F238E27FC236}">
                <a16:creationId xmlns:a16="http://schemas.microsoft.com/office/drawing/2014/main" id="{E154A971-00A9-B047-B5B1-0E00CFE38ED2}"/>
              </a:ext>
            </a:extLst>
          </p:cNvPr>
          <p:cNvSpPr>
            <a:spLocks noGrp="1" noChangeArrowheads="1"/>
          </p:cNvSpPr>
          <p:nvPr>
            <p:ph type="title"/>
          </p:nvPr>
        </p:nvSpPr>
        <p:spPr bwMode="auto">
          <a:xfrm>
            <a:off x="1069848" y="485738"/>
            <a:ext cx="1007022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421063" algn="l"/>
              </a:tabLst>
              <a:defRPr>
                <a:solidFill>
                  <a:schemeClr val="tx1"/>
                </a:solidFill>
                <a:latin typeface="Arial" panose="020B0604020202020204" pitchFamily="34" charset="0"/>
              </a:defRPr>
            </a:lvl1pPr>
            <a:lvl2pPr eaLnBrk="0" fontAlgn="base" hangingPunct="0">
              <a:spcBef>
                <a:spcPct val="0"/>
              </a:spcBef>
              <a:spcAft>
                <a:spcPct val="0"/>
              </a:spcAft>
              <a:tabLst>
                <a:tab pos="3421063" algn="l"/>
              </a:tabLst>
              <a:defRPr>
                <a:solidFill>
                  <a:schemeClr val="tx1"/>
                </a:solidFill>
                <a:latin typeface="Arial" panose="020B0604020202020204" pitchFamily="34" charset="0"/>
              </a:defRPr>
            </a:lvl2pPr>
            <a:lvl3pPr eaLnBrk="0" fontAlgn="base" hangingPunct="0">
              <a:spcBef>
                <a:spcPct val="0"/>
              </a:spcBef>
              <a:spcAft>
                <a:spcPct val="0"/>
              </a:spcAft>
              <a:tabLst>
                <a:tab pos="3421063" algn="l"/>
              </a:tabLst>
              <a:defRPr>
                <a:solidFill>
                  <a:schemeClr val="tx1"/>
                </a:solidFill>
                <a:latin typeface="Arial" panose="020B0604020202020204" pitchFamily="34" charset="0"/>
              </a:defRPr>
            </a:lvl3pPr>
            <a:lvl4pPr eaLnBrk="0" fontAlgn="base" hangingPunct="0">
              <a:spcBef>
                <a:spcPct val="0"/>
              </a:spcBef>
              <a:spcAft>
                <a:spcPct val="0"/>
              </a:spcAft>
              <a:tabLst>
                <a:tab pos="3421063" algn="l"/>
              </a:tabLst>
              <a:defRPr>
                <a:solidFill>
                  <a:schemeClr val="tx1"/>
                </a:solidFill>
                <a:latin typeface="Arial" panose="020B0604020202020204" pitchFamily="34" charset="0"/>
              </a:defRPr>
            </a:lvl4pPr>
            <a:lvl5pPr eaLnBrk="0" fontAlgn="base" hangingPunct="0">
              <a:spcBef>
                <a:spcPct val="0"/>
              </a:spcBef>
              <a:spcAft>
                <a:spcPct val="0"/>
              </a:spcAft>
              <a:tabLst>
                <a:tab pos="3421063" algn="l"/>
              </a:tabLst>
              <a:defRPr>
                <a:solidFill>
                  <a:schemeClr val="tx1"/>
                </a:solidFill>
                <a:latin typeface="Arial" panose="020B0604020202020204" pitchFamily="34" charset="0"/>
              </a:defRPr>
            </a:lvl5pPr>
            <a:lvl6pPr eaLnBrk="0" fontAlgn="base" hangingPunct="0">
              <a:spcBef>
                <a:spcPct val="0"/>
              </a:spcBef>
              <a:spcAft>
                <a:spcPct val="0"/>
              </a:spcAft>
              <a:tabLst>
                <a:tab pos="3421063" algn="l"/>
              </a:tabLst>
              <a:defRPr>
                <a:solidFill>
                  <a:schemeClr val="tx1"/>
                </a:solidFill>
                <a:latin typeface="Arial" panose="020B0604020202020204" pitchFamily="34" charset="0"/>
              </a:defRPr>
            </a:lvl6pPr>
            <a:lvl7pPr eaLnBrk="0" fontAlgn="base" hangingPunct="0">
              <a:spcBef>
                <a:spcPct val="0"/>
              </a:spcBef>
              <a:spcAft>
                <a:spcPct val="0"/>
              </a:spcAft>
              <a:tabLst>
                <a:tab pos="3421063" algn="l"/>
              </a:tabLst>
              <a:defRPr>
                <a:solidFill>
                  <a:schemeClr val="tx1"/>
                </a:solidFill>
                <a:latin typeface="Arial" panose="020B0604020202020204" pitchFamily="34" charset="0"/>
              </a:defRPr>
            </a:lvl7pPr>
            <a:lvl8pPr eaLnBrk="0" fontAlgn="base" hangingPunct="0">
              <a:spcBef>
                <a:spcPct val="0"/>
              </a:spcBef>
              <a:spcAft>
                <a:spcPct val="0"/>
              </a:spcAft>
              <a:tabLst>
                <a:tab pos="3421063" algn="l"/>
              </a:tabLst>
              <a:defRPr>
                <a:solidFill>
                  <a:schemeClr val="tx1"/>
                </a:solidFill>
                <a:latin typeface="Arial" panose="020B0604020202020204" pitchFamily="34" charset="0"/>
              </a:defRPr>
            </a:lvl8pPr>
            <a:lvl9pPr eaLnBrk="0" fontAlgn="base" hangingPunct="0">
              <a:spcBef>
                <a:spcPct val="0"/>
              </a:spcBef>
              <a:spcAft>
                <a:spcPct val="0"/>
              </a:spcAft>
              <a:tabLst>
                <a:tab pos="3421063" algn="l"/>
              </a:tabLs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tabLst>
                <a:tab pos="3421063" algn="l"/>
              </a:tabLst>
            </a:pPr>
            <a:r>
              <a:rPr kumimoji="0" lang="fr-FR" altLang="ko-KR"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INTERNATIONAL ORGANISATION FOR STANDARDISATION</a:t>
            </a:r>
            <a:endParaRPr kumimoji="0" lang="fr-FR" altLang="ko-KR" sz="1400" b="0" i="0" u="none" strike="noStrike" cap="none" normalizeH="0" baseline="0" dirty="0">
              <a:ln>
                <a:noFill/>
              </a:ln>
              <a:solidFill>
                <a:schemeClr val="tx1"/>
              </a:solidFill>
              <a:effectLst/>
              <a:latin typeface="Arial" panose="020B0604020202020204"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3421063" algn="l"/>
              </a:tabLst>
            </a:pPr>
            <a:r>
              <a:rPr kumimoji="0" lang="fr-FR" altLang="ko-KR"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ORGANISATION INTERNATIONALE DE NORMALISATION</a:t>
            </a:r>
            <a:endParaRPr kumimoji="0" lang="fr-FR" altLang="ko-KR" sz="1400" b="0" i="0" u="none" strike="noStrike" cap="none" normalizeH="0" baseline="0" dirty="0">
              <a:ln>
                <a:noFill/>
              </a:ln>
              <a:solidFill>
                <a:schemeClr val="tx1"/>
              </a:solidFill>
              <a:effectLst/>
              <a:latin typeface="Arial" panose="020B0604020202020204"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3421063" algn="l"/>
              </a:tabLst>
            </a:pPr>
            <a:r>
              <a:rPr kumimoji="0" lang="fr-FR" altLang="ko-KR"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ISO/IEC JTC1/SC29/WG11</a:t>
            </a:r>
            <a:endParaRPr kumimoji="0" lang="fr-FR" altLang="ko-KR" sz="1400" b="0" i="0" u="none" strike="noStrike" cap="none" normalizeH="0" baseline="0" dirty="0">
              <a:ln>
                <a:noFill/>
              </a:ln>
              <a:solidFill>
                <a:schemeClr val="tx1"/>
              </a:solidFill>
              <a:effectLst/>
              <a:latin typeface="Arial" panose="020B0604020202020204"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3421063" algn="l"/>
              </a:tabLst>
            </a:pPr>
            <a:r>
              <a:rPr kumimoji="0" lang="fr-FR" altLang="ko-KR"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CODING OF MOVING PICTURES AND AUDIO</a:t>
            </a:r>
            <a:endParaRPr kumimoji="0" lang="fr-FR" altLang="ko-KR" sz="1400" b="0" i="0" u="none" strike="noStrike" cap="none" normalizeH="0" baseline="0" dirty="0">
              <a:ln>
                <a:noFill/>
              </a:ln>
              <a:solidFill>
                <a:schemeClr val="tx1"/>
              </a:solidFill>
              <a:effectLst/>
              <a:latin typeface="Arial" panose="020B0604020202020204"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3421063" algn="l"/>
              </a:tabLst>
            </a:pPr>
            <a:br>
              <a:rPr kumimoji="0" lang="fr-FR" altLang="ja-JP"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kumimoji="0" lang="fr-FR" altLang="ja-JP"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kumimoji="0" lang="fr-FR" altLang="ja-JP"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ISO/IEC JTC1/SC29/WG11 MPEG2018/N</a:t>
            </a:r>
            <a:r>
              <a:rPr kumimoji="0" lang="fr-FR" altLang="zh-CN" sz="1800" b="1" i="0" u="none" strike="noStrike" cap="none" normalizeH="0" baseline="0" dirty="0">
                <a:ln>
                  <a:noFill/>
                </a:ln>
                <a:solidFill>
                  <a:srgbClr val="000000"/>
                </a:solidFill>
                <a:effectLst/>
                <a:latin typeface="Arial" panose="020B0604020202020204" pitchFamily="34" charset="0"/>
                <a:ea typeface="SimSun" panose="02010600030101010101" pitchFamily="2" charset="-122"/>
                <a:cs typeface="Times New Roman" panose="02020603050405020304" pitchFamily="18" charset="0"/>
              </a:rPr>
              <a:t>18093</a:t>
            </a:r>
            <a:endParaRPr kumimoji="0" lang="fr-FR" altLang="ko-KR" sz="1400" b="0" i="0" u="none" strike="noStrike" cap="none" normalizeH="0" baseline="0" dirty="0">
              <a:ln>
                <a:noFill/>
              </a:ln>
              <a:solidFill>
                <a:schemeClr val="tx1"/>
              </a:solidFill>
              <a:effectLst/>
              <a:latin typeface="Arial" panose="020B0604020202020204"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3421063" algn="l"/>
              </a:tabLst>
            </a:pPr>
            <a:r>
              <a:rPr kumimoji="0" lang="fr-FR" altLang="ja-JP" sz="18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October</a:t>
            </a:r>
            <a:r>
              <a:rPr kumimoji="0" lang="fr-FR" altLang="ja-JP"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2018, </a:t>
            </a:r>
            <a:r>
              <a:rPr kumimoji="0" lang="fr-FR" altLang="ja-JP" sz="18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Macau</a:t>
            </a:r>
            <a:r>
              <a:rPr kumimoji="0" lang="fr-FR" altLang="ja-JP"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China</a:t>
            </a:r>
            <a:endParaRPr kumimoji="0" lang="fr-FR" altLang="ko-K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67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179C-9E4F-4E73-9BCA-8DD7584A355E}"/>
              </a:ext>
            </a:extLst>
          </p:cNvPr>
          <p:cNvSpPr>
            <a:spLocks noGrp="1"/>
          </p:cNvSpPr>
          <p:nvPr>
            <p:ph type="title"/>
          </p:nvPr>
        </p:nvSpPr>
        <p:spPr/>
        <p:txBody>
          <a:bodyPr/>
          <a:lstStyle/>
          <a:p>
            <a:r>
              <a:rPr lang="de-DE" dirty="0"/>
              <a:t>Logical </a:t>
            </a:r>
            <a:r>
              <a:rPr lang="de-DE" dirty="0" err="1"/>
              <a:t>Structures</a:t>
            </a:r>
            <a:endParaRPr lang="de-DE" dirty="0"/>
          </a:p>
        </p:txBody>
      </p:sp>
      <p:sp>
        <p:nvSpPr>
          <p:cNvPr id="3" name="Content Placeholder 2">
            <a:extLst>
              <a:ext uri="{FF2B5EF4-FFF2-40B4-BE49-F238E27FC236}">
                <a16:creationId xmlns:a16="http://schemas.microsoft.com/office/drawing/2014/main" id="{5016FBC9-DA89-4141-B252-C99762BC1E06}"/>
              </a:ext>
            </a:extLst>
          </p:cNvPr>
          <p:cNvSpPr>
            <a:spLocks noGrp="1"/>
          </p:cNvSpPr>
          <p:nvPr>
            <p:ph idx="1"/>
          </p:nvPr>
        </p:nvSpPr>
        <p:spPr/>
        <p:txBody>
          <a:bodyPr/>
          <a:lstStyle/>
          <a:p>
            <a:pPr fontAlgn="base"/>
            <a:r>
              <a:rPr lang="en-US" dirty="0"/>
              <a:t>Each media stream is contained in a </a:t>
            </a:r>
            <a:r>
              <a:rPr lang="en-US" i="1" dirty="0"/>
              <a:t>track</a:t>
            </a:r>
            <a:r>
              <a:rPr lang="en-US" dirty="0"/>
              <a:t> specialized for that media type (audio, video etc.), and is further parameterized by a </a:t>
            </a:r>
            <a:r>
              <a:rPr lang="en-US" i="1" dirty="0"/>
              <a:t>sample entry</a:t>
            </a:r>
            <a:r>
              <a:rPr lang="en-US" dirty="0"/>
              <a:t>.  </a:t>
            </a:r>
          </a:p>
          <a:p>
            <a:pPr fontAlgn="base"/>
            <a:r>
              <a:rPr lang="en-US" dirty="0"/>
              <a:t>The sample entry</a:t>
            </a:r>
          </a:p>
          <a:p>
            <a:pPr lvl="1" fontAlgn="base"/>
            <a:r>
              <a:rPr lang="en-US" dirty="0"/>
              <a:t>contains the ‘</a:t>
            </a:r>
            <a:r>
              <a:rPr lang="en-US" i="1" dirty="0"/>
              <a:t>name</a:t>
            </a:r>
            <a:r>
              <a:rPr lang="en-US" dirty="0"/>
              <a:t>’ of the exact media type (i.e., the type of the decoder needed to decode the stream) and any parameterization of that decoder needed.  </a:t>
            </a:r>
          </a:p>
          <a:p>
            <a:pPr lvl="1" fontAlgn="base"/>
            <a:r>
              <a:rPr lang="en-US" dirty="0"/>
              <a:t>The name also takes the form of a four-character code.  </a:t>
            </a:r>
          </a:p>
          <a:p>
            <a:pPr lvl="1" fontAlgn="base"/>
            <a:r>
              <a:rPr lang="en-US" dirty="0"/>
              <a:t>There are defined sample entry formats not only for MPEG-4 media, but also for the media types used by other organizations using this file format family.  </a:t>
            </a:r>
          </a:p>
          <a:p>
            <a:pPr lvl="1" fontAlgn="base"/>
            <a:r>
              <a:rPr lang="en-US" dirty="0"/>
              <a:t>They are registered at the MP4 registration authority.</a:t>
            </a:r>
            <a:endParaRPr lang="de-DE" dirty="0"/>
          </a:p>
          <a:p>
            <a:pPr fontAlgn="base"/>
            <a:r>
              <a:rPr lang="en-US" dirty="0"/>
              <a:t>Tracks (or sub tracks) may be identified as alternatives to each other, and there is support for declarations to identify what aspect of the track can be used to determine which alternative to present, in the form of </a:t>
            </a:r>
            <a:r>
              <a:rPr lang="en-US" i="1" dirty="0"/>
              <a:t>track selection</a:t>
            </a:r>
            <a:r>
              <a:rPr lang="en-US" dirty="0"/>
              <a:t> data.</a:t>
            </a:r>
            <a:endParaRPr lang="de-DE" dirty="0"/>
          </a:p>
          <a:p>
            <a:endParaRPr lang="de-DE" dirty="0"/>
          </a:p>
        </p:txBody>
      </p:sp>
    </p:spTree>
    <p:extLst>
      <p:ext uri="{BB962C8B-B14F-4D97-AF65-F5344CB8AC3E}">
        <p14:creationId xmlns:p14="http://schemas.microsoft.com/office/powerpoint/2010/main" val="9339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F673C53-290F-460B-AE33-6427D76A52B2}"/>
              </a:ext>
            </a:extLst>
          </p:cNvPr>
          <p:cNvGraphicFramePr/>
          <p:nvPr>
            <p:extLst>
              <p:ext uri="{D42A27DB-BD31-4B8C-83A1-F6EECF244321}">
                <p14:modId xmlns:p14="http://schemas.microsoft.com/office/powerpoint/2010/main" val="681597025"/>
              </p:ext>
            </p:extLst>
          </p:nvPr>
        </p:nvGraphicFramePr>
        <p:xfrm>
          <a:off x="1450975" y="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FA0A47D3-C571-4297-B7A7-90EC9EC3E6D5}"/>
              </a:ext>
            </a:extLst>
          </p:cNvPr>
          <p:cNvSpPr/>
          <p:nvPr/>
        </p:nvSpPr>
        <p:spPr bwMode="auto">
          <a:xfrm>
            <a:off x="704855" y="5010150"/>
            <a:ext cx="9618131" cy="1574832"/>
          </a:xfrm>
          <a:prstGeom prst="rect">
            <a:avLst/>
          </a:prstGeom>
          <a:solidFill>
            <a:schemeClr val="tx2">
              <a:lumMod val="25000"/>
              <a:lumOff val="75000"/>
            </a:schemeClr>
          </a:solidFill>
          <a:ln w="12700" cap="flat" cmpd="sng" algn="ctr">
            <a:noFill/>
            <a:prstDash val="solid"/>
            <a:round/>
            <a:headEnd type="none" w="med" len="med"/>
            <a:tailEnd type="none" w="med" len="med"/>
          </a:ln>
          <a:effectLst/>
        </p:spPr>
        <p:txBody>
          <a:bodyPr vert="horz" wrap="none" lIns="71998" tIns="45719" rIns="71998" bIns="45719" numCol="1" rtlCol="0" anchor="t" anchorCtr="0" compatLnSpc="1">
            <a:prstTxWarp prst="textNoShape">
              <a:avLst/>
            </a:prstTxWarp>
          </a:bodyPr>
          <a:lstStyle/>
          <a:p>
            <a:pPr defTabSz="914377"/>
            <a:endParaRPr lang="en-US"/>
          </a:p>
        </p:txBody>
      </p:sp>
      <p:sp>
        <p:nvSpPr>
          <p:cNvPr id="5" name="Rectangle 5">
            <a:extLst>
              <a:ext uri="{FF2B5EF4-FFF2-40B4-BE49-F238E27FC236}">
                <a16:creationId xmlns:a16="http://schemas.microsoft.com/office/drawing/2014/main" id="{08B36946-0F62-4BC6-B6C1-03838A5621F8}"/>
              </a:ext>
            </a:extLst>
          </p:cNvPr>
          <p:cNvSpPr>
            <a:spLocks noChangeArrowheads="1"/>
          </p:cNvSpPr>
          <p:nvPr/>
        </p:nvSpPr>
        <p:spPr bwMode="auto">
          <a:xfrm>
            <a:off x="958850" y="5160776"/>
            <a:ext cx="6163733" cy="1291083"/>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pPr>
              <a:defRPr/>
            </a:pPr>
            <a:endParaRPr lang="en-US">
              <a:cs typeface="Times New Roman" charset="0"/>
            </a:endParaRPr>
          </a:p>
        </p:txBody>
      </p:sp>
      <p:sp>
        <p:nvSpPr>
          <p:cNvPr id="7" name="Text Box 6">
            <a:extLst>
              <a:ext uri="{FF2B5EF4-FFF2-40B4-BE49-F238E27FC236}">
                <a16:creationId xmlns:a16="http://schemas.microsoft.com/office/drawing/2014/main" id="{78511DCC-2EA2-4532-AE06-C867673C8344}"/>
              </a:ext>
            </a:extLst>
          </p:cNvPr>
          <p:cNvSpPr txBox="1">
            <a:spLocks noChangeArrowheads="1"/>
          </p:cNvSpPr>
          <p:nvPr/>
        </p:nvSpPr>
        <p:spPr bwMode="auto">
          <a:xfrm>
            <a:off x="1056217" y="5169243"/>
            <a:ext cx="1189602"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spcBef>
                <a:spcPct val="20000"/>
              </a:spcBef>
              <a:buSzPct val="100000"/>
              <a:defRPr/>
            </a:pPr>
            <a:r>
              <a:rPr lang="en-US" sz="1600" b="1" i="1">
                <a:cs typeface="Times New Roman" charset="0"/>
              </a:rPr>
              <a:t>meta data</a:t>
            </a:r>
          </a:p>
        </p:txBody>
      </p:sp>
      <p:sp>
        <p:nvSpPr>
          <p:cNvPr id="8" name="Rectangle 7">
            <a:extLst>
              <a:ext uri="{FF2B5EF4-FFF2-40B4-BE49-F238E27FC236}">
                <a16:creationId xmlns:a16="http://schemas.microsoft.com/office/drawing/2014/main" id="{37FB0286-81AD-40C2-B955-51F39F4D0267}"/>
              </a:ext>
            </a:extLst>
          </p:cNvPr>
          <p:cNvSpPr>
            <a:spLocks noChangeArrowheads="1"/>
          </p:cNvSpPr>
          <p:nvPr/>
        </p:nvSpPr>
        <p:spPr bwMode="auto">
          <a:xfrm>
            <a:off x="3003552" y="5518493"/>
            <a:ext cx="3526366" cy="302712"/>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pPr>
              <a:defRPr/>
            </a:pPr>
            <a:endParaRPr lang="en-US">
              <a:cs typeface="Times New Roman" charset="0"/>
            </a:endParaRPr>
          </a:p>
        </p:txBody>
      </p:sp>
      <p:sp>
        <p:nvSpPr>
          <p:cNvPr id="9" name="Text Box 8">
            <a:extLst>
              <a:ext uri="{FF2B5EF4-FFF2-40B4-BE49-F238E27FC236}">
                <a16:creationId xmlns:a16="http://schemas.microsoft.com/office/drawing/2014/main" id="{0650BAD7-DC84-4988-8302-79DD88D09CF3}"/>
              </a:ext>
            </a:extLst>
          </p:cNvPr>
          <p:cNvSpPr txBox="1">
            <a:spLocks noChangeArrowheads="1"/>
          </p:cNvSpPr>
          <p:nvPr/>
        </p:nvSpPr>
        <p:spPr bwMode="auto">
          <a:xfrm>
            <a:off x="3100917" y="5518493"/>
            <a:ext cx="3306758"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spcBef>
                <a:spcPct val="20000"/>
              </a:spcBef>
              <a:buSzPct val="100000"/>
              <a:defRPr/>
            </a:pPr>
            <a:r>
              <a:rPr lang="en-US" sz="1400" b="1" dirty="0">
                <a:cs typeface="Times New Roman" charset="0"/>
              </a:rPr>
              <a:t>Video information	            track 01</a:t>
            </a:r>
          </a:p>
        </p:txBody>
      </p:sp>
      <p:sp>
        <p:nvSpPr>
          <p:cNvPr id="10" name="Rectangle 9">
            <a:extLst>
              <a:ext uri="{FF2B5EF4-FFF2-40B4-BE49-F238E27FC236}">
                <a16:creationId xmlns:a16="http://schemas.microsoft.com/office/drawing/2014/main" id="{D3B9E2DA-49DB-4C14-9045-7871A420E3ED}"/>
              </a:ext>
            </a:extLst>
          </p:cNvPr>
          <p:cNvSpPr>
            <a:spLocks noChangeArrowheads="1"/>
          </p:cNvSpPr>
          <p:nvPr/>
        </p:nvSpPr>
        <p:spPr bwMode="auto">
          <a:xfrm>
            <a:off x="7965017" y="5169243"/>
            <a:ext cx="2044700" cy="1282685"/>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pPr>
              <a:defRPr/>
            </a:pPr>
            <a:endParaRPr lang="en-US">
              <a:cs typeface="Times New Roman" charset="0"/>
            </a:endParaRPr>
          </a:p>
        </p:txBody>
      </p:sp>
      <p:sp>
        <p:nvSpPr>
          <p:cNvPr id="11" name="Text Box 10">
            <a:extLst>
              <a:ext uri="{FF2B5EF4-FFF2-40B4-BE49-F238E27FC236}">
                <a16:creationId xmlns:a16="http://schemas.microsoft.com/office/drawing/2014/main" id="{B30B4D0B-5CEA-4ED3-8311-D4ADCCF1B561}"/>
              </a:ext>
            </a:extLst>
          </p:cNvPr>
          <p:cNvSpPr txBox="1">
            <a:spLocks noChangeArrowheads="1"/>
          </p:cNvSpPr>
          <p:nvPr/>
        </p:nvSpPr>
        <p:spPr bwMode="auto">
          <a:xfrm>
            <a:off x="8062384" y="5169243"/>
            <a:ext cx="1303616"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spcBef>
                <a:spcPct val="20000"/>
              </a:spcBef>
              <a:buSzPct val="100000"/>
              <a:defRPr/>
            </a:pPr>
            <a:r>
              <a:rPr lang="en-US" sz="1600" b="1" i="1">
                <a:cs typeface="Times New Roman" charset="0"/>
              </a:rPr>
              <a:t>media data</a:t>
            </a:r>
          </a:p>
        </p:txBody>
      </p:sp>
      <p:sp>
        <p:nvSpPr>
          <p:cNvPr id="12" name="Text Box 11">
            <a:extLst>
              <a:ext uri="{FF2B5EF4-FFF2-40B4-BE49-F238E27FC236}">
                <a16:creationId xmlns:a16="http://schemas.microsoft.com/office/drawing/2014/main" id="{DF2330C3-F5BA-436A-9D86-859D07E35ACB}"/>
              </a:ext>
            </a:extLst>
          </p:cNvPr>
          <p:cNvSpPr txBox="1">
            <a:spLocks noChangeArrowheads="1"/>
          </p:cNvSpPr>
          <p:nvPr/>
        </p:nvSpPr>
        <p:spPr bwMode="auto">
          <a:xfrm>
            <a:off x="8386236" y="5636899"/>
            <a:ext cx="1445681" cy="5637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a:spcBef>
                <a:spcPct val="20000"/>
              </a:spcBef>
              <a:buSzPct val="100000"/>
              <a:defRPr/>
            </a:pPr>
            <a:r>
              <a:rPr lang="en-US" sz="1400" b="1" dirty="0">
                <a:cs typeface="Times New Roman" charset="0"/>
              </a:rPr>
              <a:t>video &amp; audio</a:t>
            </a:r>
          </a:p>
          <a:p>
            <a:pPr>
              <a:spcBef>
                <a:spcPct val="20000"/>
              </a:spcBef>
              <a:buSzPct val="100000"/>
              <a:defRPr/>
            </a:pPr>
            <a:r>
              <a:rPr lang="en-US" sz="1400" b="1" dirty="0">
                <a:cs typeface="Times New Roman" charset="0"/>
              </a:rPr>
              <a:t>samples</a:t>
            </a:r>
          </a:p>
        </p:txBody>
      </p:sp>
      <p:sp>
        <p:nvSpPr>
          <p:cNvPr id="13" name="Rectangle 12">
            <a:extLst>
              <a:ext uri="{FF2B5EF4-FFF2-40B4-BE49-F238E27FC236}">
                <a16:creationId xmlns:a16="http://schemas.microsoft.com/office/drawing/2014/main" id="{90112272-D018-4DAC-82B5-6B322BD37DF3}"/>
              </a:ext>
            </a:extLst>
          </p:cNvPr>
          <p:cNvSpPr>
            <a:spLocks noChangeArrowheads="1"/>
          </p:cNvSpPr>
          <p:nvPr/>
        </p:nvSpPr>
        <p:spPr bwMode="auto">
          <a:xfrm>
            <a:off x="1021297" y="5607393"/>
            <a:ext cx="1189603" cy="701584"/>
          </a:xfrm>
          <a:prstGeom prst="rect">
            <a:avLst/>
          </a:prstGeom>
          <a:solidFill>
            <a:srgbClr val="CCFFCC"/>
          </a:solidFill>
          <a:ln w="12700">
            <a:solidFill>
              <a:schemeClr val="tx1"/>
            </a:solidFill>
            <a:miter lim="800000"/>
            <a:headEnd/>
            <a:tailEnd/>
          </a:ln>
          <a:effectLst/>
          <a:extLst/>
        </p:spPr>
        <p:txBody>
          <a:bodyPr wrap="none" lIns="90488" tIns="44450" rIns="90488" bIns="44450" anchor="ctr"/>
          <a:lstStyle/>
          <a:p>
            <a:pPr>
              <a:defRPr/>
            </a:pPr>
            <a:endParaRPr lang="en-US">
              <a:cs typeface="Times New Roman" charset="0"/>
            </a:endParaRPr>
          </a:p>
        </p:txBody>
      </p:sp>
      <p:sp>
        <p:nvSpPr>
          <p:cNvPr id="14" name="Text Box 13">
            <a:extLst>
              <a:ext uri="{FF2B5EF4-FFF2-40B4-BE49-F238E27FC236}">
                <a16:creationId xmlns:a16="http://schemas.microsoft.com/office/drawing/2014/main" id="{71F8F646-98E7-4A4E-AA5B-5A8378A77308}"/>
              </a:ext>
            </a:extLst>
          </p:cNvPr>
          <p:cNvSpPr txBox="1">
            <a:spLocks noChangeArrowheads="1"/>
          </p:cNvSpPr>
          <p:nvPr/>
        </p:nvSpPr>
        <p:spPr bwMode="auto">
          <a:xfrm>
            <a:off x="999719" y="5676313"/>
            <a:ext cx="1170105" cy="5637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spcBef>
                <a:spcPct val="20000"/>
              </a:spcBef>
              <a:buSzPct val="100000"/>
              <a:defRPr/>
            </a:pPr>
            <a:r>
              <a:rPr lang="en-US" sz="1400" b="1" dirty="0">
                <a:cs typeface="Times New Roman" charset="0"/>
              </a:rPr>
              <a:t>Movie</a:t>
            </a:r>
          </a:p>
          <a:p>
            <a:pPr>
              <a:spcBef>
                <a:spcPct val="20000"/>
              </a:spcBef>
              <a:buSzPct val="100000"/>
              <a:defRPr/>
            </a:pPr>
            <a:r>
              <a:rPr lang="en-US" sz="1400" b="1" dirty="0">
                <a:cs typeface="Times New Roman" charset="0"/>
              </a:rPr>
              <a:t>information</a:t>
            </a:r>
          </a:p>
        </p:txBody>
      </p:sp>
      <p:sp>
        <p:nvSpPr>
          <p:cNvPr id="15" name="Rectangle 14">
            <a:extLst>
              <a:ext uri="{FF2B5EF4-FFF2-40B4-BE49-F238E27FC236}">
                <a16:creationId xmlns:a16="http://schemas.microsoft.com/office/drawing/2014/main" id="{12D8247E-EB4B-47B2-9CA9-B295859FABFA}"/>
              </a:ext>
            </a:extLst>
          </p:cNvPr>
          <p:cNvSpPr>
            <a:spLocks noChangeArrowheads="1"/>
          </p:cNvSpPr>
          <p:nvPr/>
        </p:nvSpPr>
        <p:spPr bwMode="auto">
          <a:xfrm>
            <a:off x="3003551" y="6009561"/>
            <a:ext cx="3526367" cy="302712"/>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pPr>
              <a:defRPr/>
            </a:pPr>
            <a:endParaRPr lang="en-US">
              <a:cs typeface="Times New Roman" charset="0"/>
            </a:endParaRPr>
          </a:p>
        </p:txBody>
      </p:sp>
      <p:sp>
        <p:nvSpPr>
          <p:cNvPr id="16" name="Text Box 15">
            <a:extLst>
              <a:ext uri="{FF2B5EF4-FFF2-40B4-BE49-F238E27FC236}">
                <a16:creationId xmlns:a16="http://schemas.microsoft.com/office/drawing/2014/main" id="{976E2B6A-22B1-4656-9BD6-3AB9BB7FEF79}"/>
              </a:ext>
            </a:extLst>
          </p:cNvPr>
          <p:cNvSpPr txBox="1">
            <a:spLocks noChangeArrowheads="1"/>
          </p:cNvSpPr>
          <p:nvPr/>
        </p:nvSpPr>
        <p:spPr bwMode="auto">
          <a:xfrm>
            <a:off x="3100917" y="6009561"/>
            <a:ext cx="3306758"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spcBef>
                <a:spcPct val="20000"/>
              </a:spcBef>
              <a:buSzPct val="100000"/>
              <a:defRPr/>
            </a:pPr>
            <a:r>
              <a:rPr lang="en-US" sz="1400" b="1" dirty="0">
                <a:cs typeface="Times New Roman" charset="0"/>
              </a:rPr>
              <a:t>Audio information	            track 02</a:t>
            </a:r>
          </a:p>
        </p:txBody>
      </p:sp>
      <p:sp>
        <p:nvSpPr>
          <p:cNvPr id="17" name="Line 16">
            <a:extLst>
              <a:ext uri="{FF2B5EF4-FFF2-40B4-BE49-F238E27FC236}">
                <a16:creationId xmlns:a16="http://schemas.microsoft.com/office/drawing/2014/main" id="{B75CF8E1-958F-4E4D-A54F-7337F8A3FA87}"/>
              </a:ext>
            </a:extLst>
          </p:cNvPr>
          <p:cNvSpPr>
            <a:spLocks noChangeShapeType="1"/>
          </p:cNvSpPr>
          <p:nvPr/>
        </p:nvSpPr>
        <p:spPr bwMode="auto">
          <a:xfrm>
            <a:off x="6817787" y="5704629"/>
            <a:ext cx="1270000" cy="1"/>
          </a:xfrm>
          <a:prstGeom prst="line">
            <a:avLst/>
          </a:prstGeom>
          <a:noFill/>
          <a:ln w="31750">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defRPr/>
            </a:pPr>
            <a:endParaRPr lang="en-US">
              <a:cs typeface="Times New Roman" charset="0"/>
            </a:endParaRPr>
          </a:p>
        </p:txBody>
      </p:sp>
      <p:sp>
        <p:nvSpPr>
          <p:cNvPr id="18" name="Line 16">
            <a:extLst>
              <a:ext uri="{FF2B5EF4-FFF2-40B4-BE49-F238E27FC236}">
                <a16:creationId xmlns:a16="http://schemas.microsoft.com/office/drawing/2014/main" id="{932EAFAB-4850-4308-9870-8FCFD53AB4CC}"/>
              </a:ext>
            </a:extLst>
          </p:cNvPr>
          <p:cNvSpPr>
            <a:spLocks noChangeShapeType="1"/>
          </p:cNvSpPr>
          <p:nvPr/>
        </p:nvSpPr>
        <p:spPr bwMode="auto">
          <a:xfrm>
            <a:off x="6834720" y="6171115"/>
            <a:ext cx="1270000" cy="1"/>
          </a:xfrm>
          <a:prstGeom prst="line">
            <a:avLst/>
          </a:prstGeom>
          <a:noFill/>
          <a:ln w="31750">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defRPr/>
            </a:pPr>
            <a:endParaRPr lang="en-US">
              <a:cs typeface="Times New Roman" charset="0"/>
            </a:endParaRPr>
          </a:p>
        </p:txBody>
      </p:sp>
      <p:sp>
        <p:nvSpPr>
          <p:cNvPr id="19" name="Rectangle 18">
            <a:extLst>
              <a:ext uri="{FF2B5EF4-FFF2-40B4-BE49-F238E27FC236}">
                <a16:creationId xmlns:a16="http://schemas.microsoft.com/office/drawing/2014/main" id="{31CAC298-D962-42C0-A16E-226A2C82DCD6}"/>
              </a:ext>
            </a:extLst>
          </p:cNvPr>
          <p:cNvSpPr>
            <a:spLocks noChangeArrowheads="1"/>
          </p:cNvSpPr>
          <p:nvPr/>
        </p:nvSpPr>
        <p:spPr bwMode="auto">
          <a:xfrm>
            <a:off x="2308265" y="5607393"/>
            <a:ext cx="640251" cy="701584"/>
          </a:xfrm>
          <a:prstGeom prst="rect">
            <a:avLst/>
          </a:prstGeom>
          <a:solidFill>
            <a:srgbClr val="CCFFCC"/>
          </a:solidFill>
          <a:ln w="12700">
            <a:solidFill>
              <a:schemeClr val="tx1"/>
            </a:solidFill>
            <a:miter lim="800000"/>
            <a:headEnd/>
            <a:tailEnd/>
          </a:ln>
          <a:effectLst/>
          <a:extLst/>
        </p:spPr>
        <p:txBody>
          <a:bodyPr wrap="none" lIns="90488" tIns="44450" rIns="90488" bIns="44450" anchor="ctr"/>
          <a:lstStyle/>
          <a:p>
            <a:pPr>
              <a:defRPr/>
            </a:pPr>
            <a:r>
              <a:rPr lang="en-US" dirty="0">
                <a:cs typeface="Times New Roman" charset="0"/>
              </a:rPr>
              <a:t>Item</a:t>
            </a:r>
          </a:p>
        </p:txBody>
      </p:sp>
    </p:spTree>
    <p:extLst>
      <p:ext uri="{BB962C8B-B14F-4D97-AF65-F5344CB8AC3E}">
        <p14:creationId xmlns:p14="http://schemas.microsoft.com/office/powerpoint/2010/main" val="3928122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E074-B487-4530-B67C-37EA9BA2ED95}"/>
              </a:ext>
            </a:extLst>
          </p:cNvPr>
          <p:cNvSpPr>
            <a:spLocks noGrp="1"/>
          </p:cNvSpPr>
          <p:nvPr>
            <p:ph type="title"/>
          </p:nvPr>
        </p:nvSpPr>
        <p:spPr/>
        <p:txBody>
          <a:bodyPr/>
          <a:lstStyle/>
          <a:p>
            <a:r>
              <a:rPr lang="de-DE" dirty="0" err="1"/>
              <a:t>Physical</a:t>
            </a:r>
            <a:r>
              <a:rPr lang="de-DE" dirty="0"/>
              <a:t> </a:t>
            </a:r>
            <a:r>
              <a:rPr lang="de-DE" dirty="0" err="1"/>
              <a:t>Organization</a:t>
            </a:r>
            <a:endParaRPr lang="de-DE" dirty="0"/>
          </a:p>
        </p:txBody>
      </p:sp>
      <p:sp>
        <p:nvSpPr>
          <p:cNvPr id="3" name="Content Placeholder 2">
            <a:extLst>
              <a:ext uri="{FF2B5EF4-FFF2-40B4-BE49-F238E27FC236}">
                <a16:creationId xmlns:a16="http://schemas.microsoft.com/office/drawing/2014/main" id="{AFF8FE6E-2428-4E00-9BC2-FAFCF138D516}"/>
              </a:ext>
            </a:extLst>
          </p:cNvPr>
          <p:cNvSpPr>
            <a:spLocks noGrp="1"/>
          </p:cNvSpPr>
          <p:nvPr>
            <p:ph idx="1"/>
          </p:nvPr>
        </p:nvSpPr>
        <p:spPr/>
        <p:txBody>
          <a:bodyPr>
            <a:normAutofit/>
          </a:bodyPr>
          <a:lstStyle/>
          <a:p>
            <a:r>
              <a:rPr lang="en-US" dirty="0"/>
              <a:t>Data is stored in a basic structure called box </a:t>
            </a:r>
          </a:p>
          <a:p>
            <a:pPr lvl="1"/>
            <a:r>
              <a:rPr lang="en-US" dirty="0"/>
              <a:t>No data outside of a box </a:t>
            </a:r>
          </a:p>
          <a:p>
            <a:r>
              <a:rPr lang="en-US" dirty="0"/>
              <a:t>Each box has length, type (4 printable chars), possibly version and flags, and data</a:t>
            </a:r>
          </a:p>
          <a:p>
            <a:r>
              <a:rPr lang="de-DE" dirty="0"/>
              <a:t>Extensible </a:t>
            </a:r>
            <a:r>
              <a:rPr lang="de-DE" dirty="0" err="1"/>
              <a:t>format</a:t>
            </a:r>
            <a:r>
              <a:rPr lang="de-DE" dirty="0"/>
              <a:t>: </a:t>
            </a:r>
          </a:p>
          <a:p>
            <a:pPr lvl="1"/>
            <a:r>
              <a:rPr lang="en-US" dirty="0"/>
              <a:t>Unknown boxes can be skipped (syntactically) </a:t>
            </a:r>
          </a:p>
          <a:p>
            <a:pPr lvl="1"/>
            <a:r>
              <a:rPr lang="en-US" dirty="0"/>
              <a:t>Header information is a hierarchical set of boxes (typically ‘</a:t>
            </a:r>
            <a:r>
              <a:rPr lang="en-US" dirty="0" err="1"/>
              <a:t>moov</a:t>
            </a:r>
            <a:r>
              <a:rPr lang="en-US" dirty="0"/>
              <a:t>’ or ‘meta’) </a:t>
            </a:r>
          </a:p>
          <a:p>
            <a:pPr lvl="1"/>
            <a:r>
              <a:rPr lang="en-US" dirty="0"/>
              <a:t>Media data is stored unstructured, in boxes (mainly ‘</a:t>
            </a:r>
            <a:r>
              <a:rPr lang="en-US" dirty="0" err="1"/>
              <a:t>mdat</a:t>
            </a:r>
            <a:r>
              <a:rPr lang="en-US" dirty="0"/>
              <a:t>’, or ‘</a:t>
            </a:r>
            <a:r>
              <a:rPr lang="en-US" dirty="0" err="1"/>
              <a:t>idat</a:t>
            </a:r>
            <a:r>
              <a:rPr lang="en-US" dirty="0"/>
              <a:t>’) in the same file as the header or may be stored in a separate file </a:t>
            </a:r>
          </a:p>
          <a:p>
            <a:endParaRPr lang="de-DE" dirty="0"/>
          </a:p>
        </p:txBody>
      </p:sp>
    </p:spTree>
    <p:extLst>
      <p:ext uri="{BB962C8B-B14F-4D97-AF65-F5344CB8AC3E}">
        <p14:creationId xmlns:p14="http://schemas.microsoft.com/office/powerpoint/2010/main" val="861603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2C0D49-FF64-4F4E-A19D-F79F69F77871}"/>
              </a:ext>
            </a:extLst>
          </p:cNvPr>
          <p:cNvPicPr>
            <a:picLocks noChangeAspect="1"/>
          </p:cNvPicPr>
          <p:nvPr/>
        </p:nvPicPr>
        <p:blipFill>
          <a:blip r:embed="rId2"/>
          <a:stretch>
            <a:fillRect/>
          </a:stretch>
        </p:blipFill>
        <p:spPr>
          <a:xfrm>
            <a:off x="121625" y="1925646"/>
            <a:ext cx="8258175" cy="4781550"/>
          </a:xfrm>
          <a:prstGeom prst="rect">
            <a:avLst/>
          </a:prstGeom>
        </p:spPr>
      </p:pic>
      <p:pic>
        <p:nvPicPr>
          <p:cNvPr id="6" name="Picture 5">
            <a:extLst>
              <a:ext uri="{FF2B5EF4-FFF2-40B4-BE49-F238E27FC236}">
                <a16:creationId xmlns:a16="http://schemas.microsoft.com/office/drawing/2014/main" id="{853F6884-7E0E-4C60-A79F-4861904F4356}"/>
              </a:ext>
            </a:extLst>
          </p:cNvPr>
          <p:cNvPicPr>
            <a:picLocks noChangeAspect="1"/>
          </p:cNvPicPr>
          <p:nvPr/>
        </p:nvPicPr>
        <p:blipFill>
          <a:blip r:embed="rId3"/>
          <a:stretch>
            <a:fillRect/>
          </a:stretch>
        </p:blipFill>
        <p:spPr>
          <a:xfrm>
            <a:off x="5421281" y="0"/>
            <a:ext cx="6770719" cy="3615904"/>
          </a:xfrm>
          <a:prstGeom prst="rect">
            <a:avLst/>
          </a:prstGeom>
        </p:spPr>
      </p:pic>
      <p:sp>
        <p:nvSpPr>
          <p:cNvPr id="9" name="Title 8">
            <a:extLst>
              <a:ext uri="{FF2B5EF4-FFF2-40B4-BE49-F238E27FC236}">
                <a16:creationId xmlns:a16="http://schemas.microsoft.com/office/drawing/2014/main" id="{A5BED24B-DFFD-4813-9462-4DE9E8F69D38}"/>
              </a:ext>
            </a:extLst>
          </p:cNvPr>
          <p:cNvSpPr>
            <a:spLocks noGrp="1"/>
          </p:cNvSpPr>
          <p:nvPr>
            <p:ph type="title"/>
          </p:nvPr>
        </p:nvSpPr>
        <p:spPr/>
        <p:txBody>
          <a:bodyPr/>
          <a:lstStyle/>
          <a:p>
            <a:r>
              <a:rPr lang="de-DE" dirty="0" err="1"/>
              <a:t>TyPical</a:t>
            </a:r>
            <a:r>
              <a:rPr lang="de-DE" dirty="0"/>
              <a:t> </a:t>
            </a:r>
            <a:r>
              <a:rPr lang="de-DE" dirty="0" err="1"/>
              <a:t>Structure</a:t>
            </a:r>
            <a:endParaRPr lang="de-DE" dirty="0"/>
          </a:p>
        </p:txBody>
      </p:sp>
    </p:spTree>
    <p:extLst>
      <p:ext uri="{BB962C8B-B14F-4D97-AF65-F5344CB8AC3E}">
        <p14:creationId xmlns:p14="http://schemas.microsoft.com/office/powerpoint/2010/main" val="111856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C933-29FB-484D-979B-CB5AECF6C3BE}"/>
              </a:ext>
            </a:extLst>
          </p:cNvPr>
          <p:cNvSpPr>
            <a:spLocks noGrp="1"/>
          </p:cNvSpPr>
          <p:nvPr>
            <p:ph type="title"/>
          </p:nvPr>
        </p:nvSpPr>
        <p:spPr/>
        <p:txBody>
          <a:bodyPr/>
          <a:lstStyle/>
          <a:p>
            <a:r>
              <a:rPr lang="de-DE" dirty="0" err="1"/>
              <a:t>Example</a:t>
            </a:r>
            <a:r>
              <a:rPr lang="de-DE" dirty="0"/>
              <a:t> </a:t>
            </a:r>
            <a:r>
              <a:rPr lang="de-DE" dirty="0" err="1"/>
              <a:t>organization</a:t>
            </a:r>
            <a:r>
              <a:rPr lang="de-DE" dirty="0"/>
              <a:t> </a:t>
            </a:r>
          </a:p>
        </p:txBody>
      </p:sp>
      <p:pic>
        <p:nvPicPr>
          <p:cNvPr id="3" name="Picture 2">
            <a:extLst>
              <a:ext uri="{FF2B5EF4-FFF2-40B4-BE49-F238E27FC236}">
                <a16:creationId xmlns:a16="http://schemas.microsoft.com/office/drawing/2014/main" id="{47A37698-E9F8-4E3B-A568-F0640487B348}"/>
              </a:ext>
            </a:extLst>
          </p:cNvPr>
          <p:cNvPicPr>
            <a:picLocks noChangeAspect="1"/>
          </p:cNvPicPr>
          <p:nvPr/>
        </p:nvPicPr>
        <p:blipFill>
          <a:blip r:embed="rId2"/>
          <a:stretch>
            <a:fillRect/>
          </a:stretch>
        </p:blipFill>
        <p:spPr>
          <a:xfrm>
            <a:off x="2047875" y="1729758"/>
            <a:ext cx="7574038" cy="4538331"/>
          </a:xfrm>
          <a:prstGeom prst="rect">
            <a:avLst/>
          </a:prstGeom>
        </p:spPr>
      </p:pic>
    </p:spTree>
    <p:extLst>
      <p:ext uri="{BB962C8B-B14F-4D97-AF65-F5344CB8AC3E}">
        <p14:creationId xmlns:p14="http://schemas.microsoft.com/office/powerpoint/2010/main" val="329714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F120-36B5-4017-8267-034D5EB50679}"/>
              </a:ext>
            </a:extLst>
          </p:cNvPr>
          <p:cNvSpPr>
            <a:spLocks noGrp="1"/>
          </p:cNvSpPr>
          <p:nvPr>
            <p:ph type="title"/>
          </p:nvPr>
        </p:nvSpPr>
        <p:spPr/>
        <p:txBody>
          <a:bodyPr/>
          <a:lstStyle/>
          <a:p>
            <a:r>
              <a:rPr lang="de-DE" dirty="0"/>
              <a:t>Timing </a:t>
            </a:r>
            <a:r>
              <a:rPr lang="de-DE" dirty="0" err="1"/>
              <a:t>Organization</a:t>
            </a:r>
            <a:endParaRPr lang="de-DE" dirty="0"/>
          </a:p>
        </p:txBody>
      </p:sp>
      <p:sp>
        <p:nvSpPr>
          <p:cNvPr id="3" name="Content Placeholder 2">
            <a:extLst>
              <a:ext uri="{FF2B5EF4-FFF2-40B4-BE49-F238E27FC236}">
                <a16:creationId xmlns:a16="http://schemas.microsoft.com/office/drawing/2014/main" id="{BA652354-A4F6-4079-A200-A44D901B8E92}"/>
              </a:ext>
            </a:extLst>
          </p:cNvPr>
          <p:cNvSpPr>
            <a:spLocks noGrp="1"/>
          </p:cNvSpPr>
          <p:nvPr>
            <p:ph idx="1"/>
          </p:nvPr>
        </p:nvSpPr>
        <p:spPr/>
        <p:txBody>
          <a:bodyPr>
            <a:normAutofit fontScale="92500"/>
          </a:bodyPr>
          <a:lstStyle/>
          <a:p>
            <a:pPr fontAlgn="base"/>
            <a:r>
              <a:rPr lang="en-US" dirty="0"/>
              <a:t>Each track is a sequence of timed samples; </a:t>
            </a:r>
          </a:p>
          <a:p>
            <a:pPr lvl="1" fontAlgn="base"/>
            <a:r>
              <a:rPr lang="en-US" dirty="0"/>
              <a:t>each sample has a decoding time, and may also have a composition (display) time offset. Edit lists may be used to over-ride the implicit direct mapping of the media timeline, into the timeline of the overall movie.</a:t>
            </a:r>
          </a:p>
          <a:p>
            <a:pPr fontAlgn="base"/>
            <a:r>
              <a:rPr lang="en-US" dirty="0"/>
              <a:t>Sometimes the samples within a track have different characteristics or need to be specially identified.  </a:t>
            </a:r>
          </a:p>
          <a:p>
            <a:pPr lvl="1" fontAlgn="base"/>
            <a:r>
              <a:rPr lang="en-US" dirty="0"/>
              <a:t>One of the most common and important characteristic is the synchronization point (often a video I-frame).  </a:t>
            </a:r>
          </a:p>
          <a:p>
            <a:pPr fontAlgn="base"/>
            <a:r>
              <a:rPr lang="en-US" dirty="0"/>
              <a:t>These points are identified by a special table in each track.  </a:t>
            </a:r>
          </a:p>
          <a:p>
            <a:pPr lvl="1" fontAlgn="base"/>
            <a:r>
              <a:rPr lang="en-US" dirty="0"/>
              <a:t>More generally, the nature of dependencies between track samples can also be documented.  </a:t>
            </a:r>
          </a:p>
          <a:p>
            <a:pPr lvl="1" fontAlgn="base"/>
            <a:r>
              <a:rPr lang="en-US" dirty="0"/>
              <a:t>Finally, there is a concept of named, parameterized </a:t>
            </a:r>
            <a:r>
              <a:rPr lang="en-US" i="1" dirty="0"/>
              <a:t>sample groups</a:t>
            </a:r>
            <a:r>
              <a:rPr lang="en-US" dirty="0"/>
              <a:t>.  </a:t>
            </a:r>
          </a:p>
          <a:p>
            <a:pPr fontAlgn="base"/>
            <a:r>
              <a:rPr lang="en-US" dirty="0"/>
              <a:t>Each sample in a track may be associated with a single group </a:t>
            </a:r>
            <a:r>
              <a:rPr lang="en-US" i="1" dirty="0"/>
              <a:t>description</a:t>
            </a:r>
            <a:r>
              <a:rPr lang="en-US" dirty="0"/>
              <a:t> of a given group type, and there may be many group types.</a:t>
            </a:r>
          </a:p>
        </p:txBody>
      </p:sp>
    </p:spTree>
    <p:extLst>
      <p:ext uri="{BB962C8B-B14F-4D97-AF65-F5344CB8AC3E}">
        <p14:creationId xmlns:p14="http://schemas.microsoft.com/office/powerpoint/2010/main" val="238449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F120-36B5-4017-8267-034D5EB50679}"/>
              </a:ext>
            </a:extLst>
          </p:cNvPr>
          <p:cNvSpPr>
            <a:spLocks noGrp="1"/>
          </p:cNvSpPr>
          <p:nvPr>
            <p:ph type="title"/>
          </p:nvPr>
        </p:nvSpPr>
        <p:spPr/>
        <p:txBody>
          <a:bodyPr/>
          <a:lstStyle/>
          <a:p>
            <a:r>
              <a:rPr lang="de-DE" dirty="0" err="1"/>
              <a:t>Decode</a:t>
            </a:r>
            <a:r>
              <a:rPr lang="de-DE" dirty="0"/>
              <a:t>, </a:t>
            </a:r>
            <a:r>
              <a:rPr lang="de-DE" dirty="0" err="1"/>
              <a:t>Composition</a:t>
            </a:r>
            <a:r>
              <a:rPr lang="de-DE" dirty="0"/>
              <a:t> and Movie Times</a:t>
            </a:r>
          </a:p>
        </p:txBody>
      </p:sp>
      <p:sp>
        <p:nvSpPr>
          <p:cNvPr id="12" name="Content Placeholder 11">
            <a:extLst>
              <a:ext uri="{FF2B5EF4-FFF2-40B4-BE49-F238E27FC236}">
                <a16:creationId xmlns:a16="http://schemas.microsoft.com/office/drawing/2014/main" id="{DE72A70C-9015-4077-8C08-594EBB86C076}"/>
              </a:ext>
            </a:extLst>
          </p:cNvPr>
          <p:cNvSpPr>
            <a:spLocks noGrp="1"/>
          </p:cNvSpPr>
          <p:nvPr>
            <p:ph idx="1"/>
          </p:nvPr>
        </p:nvSpPr>
        <p:spPr>
          <a:xfrm>
            <a:off x="1069848" y="2121408"/>
            <a:ext cx="4416552" cy="4050792"/>
          </a:xfrm>
        </p:spPr>
        <p:txBody>
          <a:bodyPr>
            <a:normAutofit lnSpcReduction="10000"/>
          </a:bodyPr>
          <a:lstStyle/>
          <a:p>
            <a:r>
              <a:rPr lang="de-DE" dirty="0"/>
              <a:t>ISO BMFF </a:t>
            </a:r>
            <a:r>
              <a:rPr lang="de-DE" dirty="0" err="1"/>
              <a:t>has</a:t>
            </a:r>
            <a:r>
              <a:rPr lang="de-DE" dirty="0"/>
              <a:t> </a:t>
            </a:r>
            <a:r>
              <a:rPr lang="de-DE" dirty="0" err="1"/>
              <a:t>three</a:t>
            </a:r>
            <a:r>
              <a:rPr lang="de-DE" dirty="0"/>
              <a:t> </a:t>
            </a:r>
            <a:r>
              <a:rPr lang="de-DE" dirty="0" err="1"/>
              <a:t>timelines</a:t>
            </a:r>
            <a:endParaRPr lang="de-DE" dirty="0"/>
          </a:p>
          <a:p>
            <a:pPr lvl="1"/>
            <a:r>
              <a:rPr lang="de-DE" dirty="0" err="1"/>
              <a:t>Decode</a:t>
            </a:r>
            <a:r>
              <a:rPr lang="de-DE" dirty="0"/>
              <a:t> </a:t>
            </a:r>
            <a:r>
              <a:rPr lang="de-DE" dirty="0" err="1"/>
              <a:t>times</a:t>
            </a:r>
            <a:endParaRPr lang="de-DE" dirty="0"/>
          </a:p>
          <a:p>
            <a:pPr lvl="1"/>
            <a:r>
              <a:rPr lang="de-DE" dirty="0" err="1"/>
              <a:t>Composition</a:t>
            </a:r>
            <a:r>
              <a:rPr lang="de-DE" dirty="0"/>
              <a:t> </a:t>
            </a:r>
            <a:r>
              <a:rPr lang="de-DE" dirty="0" err="1"/>
              <a:t>times</a:t>
            </a:r>
            <a:endParaRPr lang="de-DE" dirty="0"/>
          </a:p>
          <a:p>
            <a:pPr lvl="1"/>
            <a:r>
              <a:rPr lang="de-DE" dirty="0"/>
              <a:t>Movie/</a:t>
            </a:r>
            <a:r>
              <a:rPr lang="de-DE" dirty="0" err="1"/>
              <a:t>Presentation</a:t>
            </a:r>
            <a:r>
              <a:rPr lang="de-DE" dirty="0"/>
              <a:t> time</a:t>
            </a:r>
          </a:p>
          <a:p>
            <a:r>
              <a:rPr lang="de-DE" dirty="0"/>
              <a:t>ISO BMFF </a:t>
            </a:r>
            <a:r>
              <a:rPr lang="de-DE" dirty="0" err="1"/>
              <a:t>provides</a:t>
            </a:r>
            <a:endParaRPr lang="de-DE" dirty="0"/>
          </a:p>
          <a:p>
            <a:pPr lvl="1"/>
            <a:r>
              <a:rPr lang="de-DE" dirty="0" err="1"/>
              <a:t>Decode</a:t>
            </a:r>
            <a:r>
              <a:rPr lang="de-DE" dirty="0"/>
              <a:t> </a:t>
            </a:r>
            <a:r>
              <a:rPr lang="de-DE" dirty="0" err="1"/>
              <a:t>deltas</a:t>
            </a:r>
            <a:r>
              <a:rPr lang="de-DE" dirty="0"/>
              <a:t>/</a:t>
            </a:r>
            <a:r>
              <a:rPr lang="de-DE" dirty="0" err="1"/>
              <a:t>times</a:t>
            </a:r>
            <a:endParaRPr lang="de-DE" dirty="0"/>
          </a:p>
          <a:p>
            <a:pPr lvl="1"/>
            <a:r>
              <a:rPr lang="de-DE" dirty="0" err="1"/>
              <a:t>Composition</a:t>
            </a:r>
            <a:r>
              <a:rPr lang="de-DE" dirty="0"/>
              <a:t> </a:t>
            </a:r>
            <a:r>
              <a:rPr lang="de-DE" dirty="0" err="1"/>
              <a:t>offsets</a:t>
            </a:r>
            <a:r>
              <a:rPr lang="de-DE" dirty="0"/>
              <a:t> (</a:t>
            </a:r>
            <a:r>
              <a:rPr lang="de-DE" dirty="0" err="1"/>
              <a:t>may</a:t>
            </a:r>
            <a:r>
              <a:rPr lang="de-DE" dirty="0"/>
              <a:t> </a:t>
            </a:r>
            <a:r>
              <a:rPr lang="de-DE" dirty="0" err="1"/>
              <a:t>be</a:t>
            </a:r>
            <a:r>
              <a:rPr lang="de-DE" dirty="0"/>
              <a:t> negative)</a:t>
            </a:r>
          </a:p>
          <a:p>
            <a:pPr lvl="1"/>
            <a:r>
              <a:rPr lang="de-DE" dirty="0"/>
              <a:t>Edit Lists </a:t>
            </a:r>
            <a:r>
              <a:rPr lang="de-DE" dirty="0" err="1"/>
              <a:t>signaled</a:t>
            </a:r>
            <a:r>
              <a:rPr lang="de-DE" dirty="0"/>
              <a:t> in </a:t>
            </a:r>
            <a:r>
              <a:rPr lang="de-DE" dirty="0" err="1"/>
              <a:t>movie</a:t>
            </a:r>
            <a:r>
              <a:rPr lang="de-DE" dirty="0"/>
              <a:t> </a:t>
            </a:r>
            <a:r>
              <a:rPr lang="de-DE" dirty="0" err="1"/>
              <a:t>header</a:t>
            </a:r>
            <a:endParaRPr lang="de-DE" dirty="0"/>
          </a:p>
          <a:p>
            <a:r>
              <a:rPr lang="de-DE" dirty="0"/>
              <a:t>The </a:t>
            </a:r>
            <a:r>
              <a:rPr lang="de-DE" dirty="0" err="1"/>
              <a:t>presentation</a:t>
            </a:r>
            <a:r>
              <a:rPr lang="de-DE" dirty="0"/>
              <a:t> time </a:t>
            </a:r>
            <a:r>
              <a:rPr lang="de-DE" dirty="0" err="1"/>
              <a:t>for</a:t>
            </a:r>
            <a:r>
              <a:rPr lang="de-DE" dirty="0"/>
              <a:t> </a:t>
            </a:r>
            <a:r>
              <a:rPr lang="de-DE" dirty="0" err="1"/>
              <a:t>synchronized</a:t>
            </a:r>
            <a:r>
              <a:rPr lang="de-DE" dirty="0"/>
              <a:t> </a:t>
            </a:r>
            <a:r>
              <a:rPr lang="de-DE" dirty="0" err="1"/>
              <a:t>presentation</a:t>
            </a:r>
            <a:r>
              <a:rPr lang="de-DE" dirty="0"/>
              <a:t> </a:t>
            </a:r>
            <a:r>
              <a:rPr lang="de-DE" dirty="0" err="1"/>
              <a:t>is</a:t>
            </a:r>
            <a:r>
              <a:rPr lang="de-DE" dirty="0"/>
              <a:t> </a:t>
            </a:r>
            <a:r>
              <a:rPr lang="de-DE" dirty="0" err="1"/>
              <a:t>obtained</a:t>
            </a:r>
            <a:r>
              <a:rPr lang="de-DE" dirty="0"/>
              <a:t> </a:t>
            </a:r>
            <a:r>
              <a:rPr lang="de-DE" dirty="0" err="1"/>
              <a:t>as</a:t>
            </a:r>
            <a:endParaRPr lang="de-DE" dirty="0"/>
          </a:p>
          <a:p>
            <a:r>
              <a:rPr lang="de-DE" dirty="0"/>
              <a:t>DT + CO + EL</a:t>
            </a:r>
          </a:p>
          <a:p>
            <a:pPr lvl="1"/>
            <a:endParaRPr lang="de-DE" dirty="0"/>
          </a:p>
        </p:txBody>
      </p:sp>
      <p:graphicFrame>
        <p:nvGraphicFramePr>
          <p:cNvPr id="10" name="Table 9">
            <a:extLst>
              <a:ext uri="{FF2B5EF4-FFF2-40B4-BE49-F238E27FC236}">
                <a16:creationId xmlns:a16="http://schemas.microsoft.com/office/drawing/2014/main" id="{ACFF4D89-BE36-42F2-9046-B0F09281DE3B}"/>
              </a:ext>
            </a:extLst>
          </p:cNvPr>
          <p:cNvGraphicFramePr>
            <a:graphicFrameLocks noGrp="1"/>
          </p:cNvGraphicFramePr>
          <p:nvPr>
            <p:extLst>
              <p:ext uri="{D42A27DB-BD31-4B8C-83A1-F6EECF244321}">
                <p14:modId xmlns:p14="http://schemas.microsoft.com/office/powerpoint/2010/main" val="1249904077"/>
              </p:ext>
            </p:extLst>
          </p:nvPr>
        </p:nvGraphicFramePr>
        <p:xfrm>
          <a:off x="5705475" y="1913001"/>
          <a:ext cx="5815460" cy="2072005"/>
        </p:xfrm>
        <a:graphic>
          <a:graphicData uri="http://schemas.openxmlformats.org/drawingml/2006/table">
            <a:tbl>
              <a:tblPr>
                <a:tableStyleId>{5C22544A-7EE6-4342-B048-85BDC9FD1C3A}</a:tableStyleId>
              </a:tblPr>
              <a:tblGrid>
                <a:gridCol w="1119373">
                  <a:extLst>
                    <a:ext uri="{9D8B030D-6E8A-4147-A177-3AD203B41FA5}">
                      <a16:colId xmlns:a16="http://schemas.microsoft.com/office/drawing/2014/main" val="3642096122"/>
                    </a:ext>
                  </a:extLst>
                </a:gridCol>
                <a:gridCol w="380389">
                  <a:extLst>
                    <a:ext uri="{9D8B030D-6E8A-4147-A177-3AD203B41FA5}">
                      <a16:colId xmlns:a16="http://schemas.microsoft.com/office/drawing/2014/main" val="179069861"/>
                    </a:ext>
                  </a:extLst>
                </a:gridCol>
                <a:gridCol w="380389">
                  <a:extLst>
                    <a:ext uri="{9D8B030D-6E8A-4147-A177-3AD203B41FA5}">
                      <a16:colId xmlns:a16="http://schemas.microsoft.com/office/drawing/2014/main" val="798861404"/>
                    </a:ext>
                  </a:extLst>
                </a:gridCol>
                <a:gridCol w="380389">
                  <a:extLst>
                    <a:ext uri="{9D8B030D-6E8A-4147-A177-3AD203B41FA5}">
                      <a16:colId xmlns:a16="http://schemas.microsoft.com/office/drawing/2014/main" val="4038294694"/>
                    </a:ext>
                  </a:extLst>
                </a:gridCol>
                <a:gridCol w="380389">
                  <a:extLst>
                    <a:ext uri="{9D8B030D-6E8A-4147-A177-3AD203B41FA5}">
                      <a16:colId xmlns:a16="http://schemas.microsoft.com/office/drawing/2014/main" val="1278719920"/>
                    </a:ext>
                  </a:extLst>
                </a:gridCol>
                <a:gridCol w="380389">
                  <a:extLst>
                    <a:ext uri="{9D8B030D-6E8A-4147-A177-3AD203B41FA5}">
                      <a16:colId xmlns:a16="http://schemas.microsoft.com/office/drawing/2014/main" val="238804595"/>
                    </a:ext>
                  </a:extLst>
                </a:gridCol>
                <a:gridCol w="416711">
                  <a:extLst>
                    <a:ext uri="{9D8B030D-6E8A-4147-A177-3AD203B41FA5}">
                      <a16:colId xmlns:a16="http://schemas.microsoft.com/office/drawing/2014/main" val="1694052895"/>
                    </a:ext>
                  </a:extLst>
                </a:gridCol>
                <a:gridCol w="344067">
                  <a:extLst>
                    <a:ext uri="{9D8B030D-6E8A-4147-A177-3AD203B41FA5}">
                      <a16:colId xmlns:a16="http://schemas.microsoft.com/office/drawing/2014/main" val="1124980714"/>
                    </a:ext>
                  </a:extLst>
                </a:gridCol>
                <a:gridCol w="380389">
                  <a:extLst>
                    <a:ext uri="{9D8B030D-6E8A-4147-A177-3AD203B41FA5}">
                      <a16:colId xmlns:a16="http://schemas.microsoft.com/office/drawing/2014/main" val="445760804"/>
                    </a:ext>
                  </a:extLst>
                </a:gridCol>
                <a:gridCol w="380389">
                  <a:extLst>
                    <a:ext uri="{9D8B030D-6E8A-4147-A177-3AD203B41FA5}">
                      <a16:colId xmlns:a16="http://schemas.microsoft.com/office/drawing/2014/main" val="1435214793"/>
                    </a:ext>
                  </a:extLst>
                </a:gridCol>
                <a:gridCol w="380389">
                  <a:extLst>
                    <a:ext uri="{9D8B030D-6E8A-4147-A177-3AD203B41FA5}">
                      <a16:colId xmlns:a16="http://schemas.microsoft.com/office/drawing/2014/main" val="4269316459"/>
                    </a:ext>
                  </a:extLst>
                </a:gridCol>
                <a:gridCol w="380389">
                  <a:extLst>
                    <a:ext uri="{9D8B030D-6E8A-4147-A177-3AD203B41FA5}">
                      <a16:colId xmlns:a16="http://schemas.microsoft.com/office/drawing/2014/main" val="125116915"/>
                    </a:ext>
                  </a:extLst>
                </a:gridCol>
                <a:gridCol w="511808">
                  <a:extLst>
                    <a:ext uri="{9D8B030D-6E8A-4147-A177-3AD203B41FA5}">
                      <a16:colId xmlns:a16="http://schemas.microsoft.com/office/drawing/2014/main" val="1274810556"/>
                    </a:ext>
                  </a:extLst>
                </a:gridCol>
              </a:tblGrid>
              <a:tr h="0">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Segment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extLst>
                  <a:ext uri="{0D108BD9-81ED-4DB2-BD59-A6C34878D82A}">
                    <a16:rowId xmlns:a16="http://schemas.microsoft.com/office/drawing/2014/main" val="406971937"/>
                  </a:ext>
                </a:extLst>
              </a:tr>
              <a:tr h="0">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I3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 P1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 P2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 P6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 B4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B5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I9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P7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P8</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P12</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B10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B11</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extLst>
                  <a:ext uri="{0D108BD9-81ED-4DB2-BD59-A6C34878D82A}">
                    <a16:rowId xmlns:a16="http://schemas.microsoft.com/office/drawing/2014/main" val="2524956070"/>
                  </a:ext>
                </a:extLst>
              </a:tr>
              <a:tr h="0">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Presentation Order</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gridSpan="12">
                  <a:txBody>
                    <a:bodyPr/>
                    <a:lstStyle/>
                    <a:p>
                      <a:pPr algn="just">
                        <a:lnSpc>
                          <a:spcPts val="1100"/>
                        </a:lnSpc>
                        <a:spcBef>
                          <a:spcPts val="300"/>
                        </a:spcBef>
                        <a:spcAft>
                          <a:spcPts val="200"/>
                        </a:spcAft>
                        <a:tabLst>
                          <a:tab pos="5943600" algn="r"/>
                        </a:tabLst>
                      </a:pPr>
                      <a:r>
                        <a:rPr lang="en-US" sz="1100" dirty="0">
                          <a:effectLst/>
                          <a:latin typeface="Courier New" panose="02070309020205020404" pitchFamily="49" charset="0"/>
                          <a:cs typeface="Courier New" panose="02070309020205020404" pitchFamily="49" charset="0"/>
                        </a:rPr>
                        <a:t>|==| P1 P2 I3 B4 B5 P6 |==| P7 P8 I9 B10 B11 P12 |==|</a:t>
                      </a:r>
                      <a:endParaRPr lang="de-DE"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383016162"/>
                  </a:ext>
                </a:extLst>
              </a:tr>
              <a:tr h="382905">
                <a:tc>
                  <a:txBody>
                    <a:bodyPr/>
                    <a:lstStyle/>
                    <a:p>
                      <a:pPr algn="just">
                        <a:lnSpc>
                          <a:spcPts val="1200"/>
                        </a:lnSpc>
                        <a:spcBef>
                          <a:spcPts val="300"/>
                        </a:spcBef>
                        <a:spcAft>
                          <a:spcPts val="300"/>
                        </a:spcAft>
                        <a:tabLst>
                          <a:tab pos="5943600" algn="r"/>
                        </a:tabLst>
                      </a:pPr>
                      <a:r>
                        <a:rPr lang="en-US" sz="1100">
                          <a:effectLst/>
                          <a:latin typeface="Courier New" panose="02070309020205020404" pitchFamily="49" charset="0"/>
                          <a:cs typeface="Courier New" panose="02070309020205020404" pitchFamily="49" charset="0"/>
                        </a:rPr>
                        <a:t>Base media decode time</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36195" marR="36195" marT="0" marB="0"/>
                </a:tc>
                <a:tc gridSpan="6">
                  <a:txBody>
                    <a:bodyPr/>
                    <a:lstStyle/>
                    <a:p>
                      <a:pPr algn="just">
                        <a:lnSpc>
                          <a:spcPts val="1200"/>
                        </a:lnSpc>
                        <a:spcBef>
                          <a:spcPts val="300"/>
                        </a:spcBef>
                        <a:spcAft>
                          <a:spcPts val="300"/>
                        </a:spcAft>
                        <a:tabLst>
                          <a:tab pos="5943600" algn="r"/>
                        </a:tabLst>
                      </a:pPr>
                      <a:r>
                        <a:rPr lang="en-US" sz="1100">
                          <a:effectLst/>
                          <a:latin typeface="Courier New" panose="02070309020205020404" pitchFamily="49" charset="0"/>
                          <a:cs typeface="Courier New" panose="02070309020205020404" pitchFamily="49" charset="0"/>
                        </a:rPr>
                        <a:t>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36195" marR="36195" marT="0" marB="0"/>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gridSpan="6">
                  <a:txBody>
                    <a:bodyPr/>
                    <a:lstStyle/>
                    <a:p>
                      <a:pPr algn="just">
                        <a:lnSpc>
                          <a:spcPts val="1200"/>
                        </a:lnSpc>
                        <a:spcBef>
                          <a:spcPts val="300"/>
                        </a:spcBef>
                        <a:spcAft>
                          <a:spcPts val="300"/>
                        </a:spcAft>
                        <a:tabLst>
                          <a:tab pos="5943600" algn="r"/>
                        </a:tabLst>
                      </a:pPr>
                      <a:r>
                        <a:rPr lang="en-US" sz="1100">
                          <a:effectLst/>
                          <a:latin typeface="Courier New" panose="02070309020205020404" pitchFamily="49" charset="0"/>
                          <a:cs typeface="Courier New" panose="02070309020205020404" pitchFamily="49" charset="0"/>
                        </a:rPr>
                        <a:t>60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36195" marR="36195" marT="0" marB="0"/>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221563804"/>
                  </a:ext>
                </a:extLst>
              </a:tr>
              <a:tr h="0">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Decode Delta</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extLst>
                  <a:ext uri="{0D108BD9-81ED-4DB2-BD59-A6C34878D82A}">
                    <a16:rowId xmlns:a16="http://schemas.microsoft.com/office/drawing/2014/main" val="1792847524"/>
                  </a:ext>
                </a:extLst>
              </a:tr>
              <a:tr h="0">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DT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20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30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40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50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60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70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80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90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extLst>
                  <a:ext uri="{0D108BD9-81ED-4DB2-BD59-A6C34878D82A}">
                    <a16:rowId xmlns:a16="http://schemas.microsoft.com/office/drawing/2014/main" val="2660916042"/>
                  </a:ext>
                </a:extLst>
              </a:tr>
              <a:tr h="382905">
                <a:tc>
                  <a:txBody>
                    <a:bodyPr/>
                    <a:lstStyle/>
                    <a:p>
                      <a:pPr algn="just">
                        <a:lnSpc>
                          <a:spcPts val="1200"/>
                        </a:lnSpc>
                        <a:spcBef>
                          <a:spcPts val="300"/>
                        </a:spcBef>
                        <a:spcAft>
                          <a:spcPts val="300"/>
                        </a:spcAft>
                        <a:tabLst>
                          <a:tab pos="5943600" algn="r"/>
                        </a:tabLst>
                      </a:pPr>
                      <a:r>
                        <a:rPr lang="en-US" sz="1100">
                          <a:effectLst/>
                          <a:latin typeface="Courier New" panose="02070309020205020404" pitchFamily="49" charset="0"/>
                          <a:cs typeface="Courier New" panose="02070309020205020404" pitchFamily="49" charset="0"/>
                        </a:rPr>
                        <a:t>EPT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36195" marR="36195" marT="0" marB="0"/>
                </a:tc>
                <a:tc gridSpan="6">
                  <a:txBody>
                    <a:bodyPr/>
                    <a:lstStyle/>
                    <a:p>
                      <a:pPr algn="just">
                        <a:lnSpc>
                          <a:spcPts val="1200"/>
                        </a:lnSpc>
                        <a:spcBef>
                          <a:spcPts val="300"/>
                        </a:spcBef>
                        <a:spcAft>
                          <a:spcPts val="300"/>
                        </a:spcAft>
                        <a:tabLst>
                          <a:tab pos="5943600" algn="r"/>
                        </a:tabLst>
                      </a:pPr>
                      <a:r>
                        <a:rPr lang="en-US" sz="1100" dirty="0">
                          <a:effectLst/>
                          <a:latin typeface="Courier New" panose="02070309020205020404" pitchFamily="49" charset="0"/>
                          <a:cs typeface="Courier New" panose="02070309020205020404" pitchFamily="49" charset="0"/>
                        </a:rPr>
                        <a:t>10</a:t>
                      </a:r>
                      <a:endParaRPr lang="de-DE"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36195" marR="36195" marT="0" marB="0"/>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gridSpan="6">
                  <a:txBody>
                    <a:bodyPr/>
                    <a:lstStyle/>
                    <a:p>
                      <a:pPr algn="just">
                        <a:lnSpc>
                          <a:spcPts val="1200"/>
                        </a:lnSpc>
                        <a:spcBef>
                          <a:spcPts val="300"/>
                        </a:spcBef>
                        <a:spcAft>
                          <a:spcPts val="300"/>
                        </a:spcAft>
                        <a:tabLst>
                          <a:tab pos="5943600" algn="r"/>
                        </a:tabLst>
                      </a:pPr>
                      <a:r>
                        <a:rPr lang="en-US" sz="1100">
                          <a:effectLst/>
                          <a:latin typeface="Courier New" panose="02070309020205020404" pitchFamily="49" charset="0"/>
                          <a:cs typeface="Courier New" panose="02070309020205020404" pitchFamily="49" charset="0"/>
                        </a:rPr>
                        <a:t>70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36195" marR="36195" marT="0" marB="0"/>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616518224"/>
                  </a:ext>
                </a:extLst>
              </a:tr>
              <a:tr h="0">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Composition time offset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30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30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30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30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extLst>
                  <a:ext uri="{0D108BD9-81ED-4DB2-BD59-A6C34878D82A}">
                    <a16:rowId xmlns:a16="http://schemas.microsoft.com/office/drawing/2014/main" val="2714811627"/>
                  </a:ext>
                </a:extLst>
              </a:tr>
              <a:tr h="0">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CT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30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20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60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40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50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90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70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80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120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dirty="0">
                          <a:effectLst/>
                          <a:latin typeface="Courier New" panose="02070309020205020404" pitchFamily="49" charset="0"/>
                          <a:cs typeface="Courier New" panose="02070309020205020404" pitchFamily="49" charset="0"/>
                        </a:rPr>
                        <a:t>110</a:t>
                      </a:r>
                      <a:endParaRPr lang="de-DE"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extLst>
                  <a:ext uri="{0D108BD9-81ED-4DB2-BD59-A6C34878D82A}">
                    <a16:rowId xmlns:a16="http://schemas.microsoft.com/office/drawing/2014/main" val="1568930939"/>
                  </a:ext>
                </a:extLst>
              </a:tr>
            </a:tbl>
          </a:graphicData>
        </a:graphic>
      </p:graphicFrame>
      <p:graphicFrame>
        <p:nvGraphicFramePr>
          <p:cNvPr id="11" name="Table 10">
            <a:extLst>
              <a:ext uri="{FF2B5EF4-FFF2-40B4-BE49-F238E27FC236}">
                <a16:creationId xmlns:a16="http://schemas.microsoft.com/office/drawing/2014/main" id="{AC77659A-E24B-4929-B1C0-526409BF1182}"/>
              </a:ext>
            </a:extLst>
          </p:cNvPr>
          <p:cNvGraphicFramePr>
            <a:graphicFrameLocks noGrp="1"/>
          </p:cNvGraphicFramePr>
          <p:nvPr>
            <p:extLst>
              <p:ext uri="{D42A27DB-BD31-4B8C-83A1-F6EECF244321}">
                <p14:modId xmlns:p14="http://schemas.microsoft.com/office/powerpoint/2010/main" val="3205642003"/>
              </p:ext>
            </p:extLst>
          </p:nvPr>
        </p:nvGraphicFramePr>
        <p:xfrm>
          <a:off x="5705471" y="4304919"/>
          <a:ext cx="5815461" cy="2072005"/>
        </p:xfrm>
        <a:graphic>
          <a:graphicData uri="http://schemas.openxmlformats.org/drawingml/2006/table">
            <a:tbl>
              <a:tblPr>
                <a:tableStyleId>{5C22544A-7EE6-4342-B048-85BDC9FD1C3A}</a:tableStyleId>
              </a:tblPr>
              <a:tblGrid>
                <a:gridCol w="1119374">
                  <a:extLst>
                    <a:ext uri="{9D8B030D-6E8A-4147-A177-3AD203B41FA5}">
                      <a16:colId xmlns:a16="http://schemas.microsoft.com/office/drawing/2014/main" val="2535339305"/>
                    </a:ext>
                  </a:extLst>
                </a:gridCol>
                <a:gridCol w="380389">
                  <a:extLst>
                    <a:ext uri="{9D8B030D-6E8A-4147-A177-3AD203B41FA5}">
                      <a16:colId xmlns:a16="http://schemas.microsoft.com/office/drawing/2014/main" val="2512819860"/>
                    </a:ext>
                  </a:extLst>
                </a:gridCol>
                <a:gridCol w="380389">
                  <a:extLst>
                    <a:ext uri="{9D8B030D-6E8A-4147-A177-3AD203B41FA5}">
                      <a16:colId xmlns:a16="http://schemas.microsoft.com/office/drawing/2014/main" val="2838886199"/>
                    </a:ext>
                  </a:extLst>
                </a:gridCol>
                <a:gridCol w="380389">
                  <a:extLst>
                    <a:ext uri="{9D8B030D-6E8A-4147-A177-3AD203B41FA5}">
                      <a16:colId xmlns:a16="http://schemas.microsoft.com/office/drawing/2014/main" val="3397086523"/>
                    </a:ext>
                  </a:extLst>
                </a:gridCol>
                <a:gridCol w="380389">
                  <a:extLst>
                    <a:ext uri="{9D8B030D-6E8A-4147-A177-3AD203B41FA5}">
                      <a16:colId xmlns:a16="http://schemas.microsoft.com/office/drawing/2014/main" val="4074995024"/>
                    </a:ext>
                  </a:extLst>
                </a:gridCol>
                <a:gridCol w="380389">
                  <a:extLst>
                    <a:ext uri="{9D8B030D-6E8A-4147-A177-3AD203B41FA5}">
                      <a16:colId xmlns:a16="http://schemas.microsoft.com/office/drawing/2014/main" val="1104772008"/>
                    </a:ext>
                  </a:extLst>
                </a:gridCol>
                <a:gridCol w="416711">
                  <a:extLst>
                    <a:ext uri="{9D8B030D-6E8A-4147-A177-3AD203B41FA5}">
                      <a16:colId xmlns:a16="http://schemas.microsoft.com/office/drawing/2014/main" val="3381323008"/>
                    </a:ext>
                  </a:extLst>
                </a:gridCol>
                <a:gridCol w="344067">
                  <a:extLst>
                    <a:ext uri="{9D8B030D-6E8A-4147-A177-3AD203B41FA5}">
                      <a16:colId xmlns:a16="http://schemas.microsoft.com/office/drawing/2014/main" val="1784641835"/>
                    </a:ext>
                  </a:extLst>
                </a:gridCol>
                <a:gridCol w="380389">
                  <a:extLst>
                    <a:ext uri="{9D8B030D-6E8A-4147-A177-3AD203B41FA5}">
                      <a16:colId xmlns:a16="http://schemas.microsoft.com/office/drawing/2014/main" val="1240863681"/>
                    </a:ext>
                  </a:extLst>
                </a:gridCol>
                <a:gridCol w="380389">
                  <a:extLst>
                    <a:ext uri="{9D8B030D-6E8A-4147-A177-3AD203B41FA5}">
                      <a16:colId xmlns:a16="http://schemas.microsoft.com/office/drawing/2014/main" val="2678913496"/>
                    </a:ext>
                  </a:extLst>
                </a:gridCol>
                <a:gridCol w="380389">
                  <a:extLst>
                    <a:ext uri="{9D8B030D-6E8A-4147-A177-3AD203B41FA5}">
                      <a16:colId xmlns:a16="http://schemas.microsoft.com/office/drawing/2014/main" val="727206361"/>
                    </a:ext>
                  </a:extLst>
                </a:gridCol>
                <a:gridCol w="380389">
                  <a:extLst>
                    <a:ext uri="{9D8B030D-6E8A-4147-A177-3AD203B41FA5}">
                      <a16:colId xmlns:a16="http://schemas.microsoft.com/office/drawing/2014/main" val="3048696674"/>
                    </a:ext>
                  </a:extLst>
                </a:gridCol>
                <a:gridCol w="511808">
                  <a:extLst>
                    <a:ext uri="{9D8B030D-6E8A-4147-A177-3AD203B41FA5}">
                      <a16:colId xmlns:a16="http://schemas.microsoft.com/office/drawing/2014/main" val="521698743"/>
                    </a:ext>
                  </a:extLst>
                </a:gridCol>
              </a:tblGrid>
              <a:tr h="0">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Segment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extLst>
                  <a:ext uri="{0D108BD9-81ED-4DB2-BD59-A6C34878D82A}">
                    <a16:rowId xmlns:a16="http://schemas.microsoft.com/office/drawing/2014/main" val="3105536460"/>
                  </a:ext>
                </a:extLst>
              </a:tr>
              <a:tr h="0">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I3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 P1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 P2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 P6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 B4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B5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I9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P7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P8</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P12</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B10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B11</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extLst>
                  <a:ext uri="{0D108BD9-81ED-4DB2-BD59-A6C34878D82A}">
                    <a16:rowId xmlns:a16="http://schemas.microsoft.com/office/drawing/2014/main" val="1753313974"/>
                  </a:ext>
                </a:extLst>
              </a:tr>
              <a:tr h="0">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Presentation Order</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gridSpan="12">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 P1 P2 I3 B4 B5 P6 |==| P7 P8 I9 B10 B11 P12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29688950"/>
                  </a:ext>
                </a:extLst>
              </a:tr>
              <a:tr h="382905">
                <a:tc>
                  <a:txBody>
                    <a:bodyPr/>
                    <a:lstStyle/>
                    <a:p>
                      <a:pPr algn="just">
                        <a:lnSpc>
                          <a:spcPts val="1200"/>
                        </a:lnSpc>
                        <a:spcBef>
                          <a:spcPts val="300"/>
                        </a:spcBef>
                        <a:spcAft>
                          <a:spcPts val="300"/>
                        </a:spcAft>
                        <a:tabLst>
                          <a:tab pos="5943600" algn="r"/>
                        </a:tabLst>
                      </a:pPr>
                      <a:r>
                        <a:rPr lang="en-US" sz="1100" dirty="0">
                          <a:effectLst/>
                          <a:latin typeface="Courier New" panose="02070309020205020404" pitchFamily="49" charset="0"/>
                          <a:cs typeface="Courier New" panose="02070309020205020404" pitchFamily="49" charset="0"/>
                        </a:rPr>
                        <a:t>Base media decode time</a:t>
                      </a:r>
                      <a:endParaRPr lang="de-DE"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36195" marR="36195" marT="0" marB="0"/>
                </a:tc>
                <a:tc gridSpan="6">
                  <a:txBody>
                    <a:bodyPr/>
                    <a:lstStyle/>
                    <a:p>
                      <a:pPr algn="just">
                        <a:lnSpc>
                          <a:spcPts val="1200"/>
                        </a:lnSpc>
                        <a:spcBef>
                          <a:spcPts val="300"/>
                        </a:spcBef>
                        <a:spcAft>
                          <a:spcPts val="300"/>
                        </a:spcAft>
                        <a:tabLst>
                          <a:tab pos="5943600" algn="r"/>
                        </a:tabLst>
                      </a:pPr>
                      <a:r>
                        <a:rPr lang="en-US" sz="1100">
                          <a:effectLst/>
                          <a:latin typeface="Courier New" panose="02070309020205020404" pitchFamily="49" charset="0"/>
                          <a:cs typeface="Courier New" panose="02070309020205020404" pitchFamily="49" charset="0"/>
                        </a:rPr>
                        <a:t>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36195" marR="36195" marT="0" marB="0"/>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gridSpan="6">
                  <a:txBody>
                    <a:bodyPr/>
                    <a:lstStyle/>
                    <a:p>
                      <a:pPr algn="just">
                        <a:lnSpc>
                          <a:spcPts val="1200"/>
                        </a:lnSpc>
                        <a:spcBef>
                          <a:spcPts val="300"/>
                        </a:spcBef>
                        <a:spcAft>
                          <a:spcPts val="300"/>
                        </a:spcAft>
                        <a:tabLst>
                          <a:tab pos="5943600" algn="r"/>
                        </a:tabLst>
                      </a:pPr>
                      <a:r>
                        <a:rPr lang="en-US" sz="1100">
                          <a:effectLst/>
                          <a:latin typeface="Courier New" panose="02070309020205020404" pitchFamily="49" charset="0"/>
                          <a:cs typeface="Courier New" panose="02070309020205020404" pitchFamily="49" charset="0"/>
                        </a:rPr>
                        <a:t>60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36195" marR="36195" marT="0" marB="0"/>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138524197"/>
                  </a:ext>
                </a:extLst>
              </a:tr>
              <a:tr h="0">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Decode Delta</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extLst>
                  <a:ext uri="{0D108BD9-81ED-4DB2-BD59-A6C34878D82A}">
                    <a16:rowId xmlns:a16="http://schemas.microsoft.com/office/drawing/2014/main" val="1227028410"/>
                  </a:ext>
                </a:extLst>
              </a:tr>
              <a:tr h="0">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DT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20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30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40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50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60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70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80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90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extLst>
                  <a:ext uri="{0D108BD9-81ED-4DB2-BD59-A6C34878D82A}">
                    <a16:rowId xmlns:a16="http://schemas.microsoft.com/office/drawing/2014/main" val="139346635"/>
                  </a:ext>
                </a:extLst>
              </a:tr>
              <a:tr h="382905">
                <a:tc>
                  <a:txBody>
                    <a:bodyPr/>
                    <a:lstStyle/>
                    <a:p>
                      <a:pPr algn="just">
                        <a:lnSpc>
                          <a:spcPts val="1200"/>
                        </a:lnSpc>
                        <a:spcBef>
                          <a:spcPts val="300"/>
                        </a:spcBef>
                        <a:spcAft>
                          <a:spcPts val="300"/>
                        </a:spcAft>
                        <a:tabLst>
                          <a:tab pos="5943600" algn="r"/>
                        </a:tabLst>
                      </a:pPr>
                      <a:r>
                        <a:rPr lang="en-US" sz="1100">
                          <a:effectLst/>
                          <a:latin typeface="Courier New" panose="02070309020205020404" pitchFamily="49" charset="0"/>
                          <a:cs typeface="Courier New" panose="02070309020205020404" pitchFamily="49" charset="0"/>
                        </a:rPr>
                        <a:t>EPT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36195" marR="36195" marT="0" marB="0"/>
                </a:tc>
                <a:tc gridSpan="6">
                  <a:txBody>
                    <a:bodyPr/>
                    <a:lstStyle/>
                    <a:p>
                      <a:pPr algn="just">
                        <a:lnSpc>
                          <a:spcPts val="1200"/>
                        </a:lnSpc>
                        <a:spcBef>
                          <a:spcPts val="300"/>
                        </a:spcBef>
                        <a:spcAft>
                          <a:spcPts val="300"/>
                        </a:spcAft>
                        <a:tabLst>
                          <a:tab pos="5943600" algn="r"/>
                        </a:tabLst>
                      </a:pPr>
                      <a:r>
                        <a:rPr lang="en-US" sz="1100">
                          <a:effectLst/>
                          <a:latin typeface="Courier New" panose="02070309020205020404" pitchFamily="49" charset="0"/>
                          <a:cs typeface="Courier New" panose="02070309020205020404" pitchFamily="49" charset="0"/>
                        </a:rPr>
                        <a:t>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36195" marR="36195" marT="0" marB="0"/>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gridSpan="6">
                  <a:txBody>
                    <a:bodyPr/>
                    <a:lstStyle/>
                    <a:p>
                      <a:pPr algn="just">
                        <a:lnSpc>
                          <a:spcPts val="1200"/>
                        </a:lnSpc>
                        <a:spcBef>
                          <a:spcPts val="300"/>
                        </a:spcBef>
                        <a:spcAft>
                          <a:spcPts val="300"/>
                        </a:spcAft>
                        <a:tabLst>
                          <a:tab pos="5943600" algn="r"/>
                        </a:tabLst>
                      </a:pPr>
                      <a:r>
                        <a:rPr lang="en-US" sz="1100">
                          <a:effectLst/>
                          <a:latin typeface="Courier New" panose="02070309020205020404" pitchFamily="49" charset="0"/>
                          <a:cs typeface="Courier New" panose="02070309020205020404" pitchFamily="49" charset="0"/>
                        </a:rPr>
                        <a:t>60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36195" marR="36195" marT="0" marB="0"/>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103472442"/>
                  </a:ext>
                </a:extLst>
              </a:tr>
              <a:tr h="0">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Composition offset</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20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20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20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20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extLst>
                  <a:ext uri="{0D108BD9-81ED-4DB2-BD59-A6C34878D82A}">
                    <a16:rowId xmlns:a16="http://schemas.microsoft.com/office/drawing/2014/main" val="3079416370"/>
                  </a:ext>
                </a:extLst>
              </a:tr>
              <a:tr h="0">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CT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20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50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30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40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80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60 </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70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110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a:effectLst/>
                          <a:latin typeface="Courier New" panose="02070309020205020404" pitchFamily="49" charset="0"/>
                          <a:cs typeface="Courier New" panose="02070309020205020404" pitchFamily="49" charset="0"/>
                        </a:rPr>
                        <a:t>90</a:t>
                      </a:r>
                      <a:endParaRPr lang="de-DE"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tc>
                  <a:txBody>
                    <a:bodyPr/>
                    <a:lstStyle/>
                    <a:p>
                      <a:pPr algn="just">
                        <a:lnSpc>
                          <a:spcPts val="1100"/>
                        </a:lnSpc>
                        <a:spcBef>
                          <a:spcPts val="300"/>
                        </a:spcBef>
                        <a:spcAft>
                          <a:spcPts val="200"/>
                        </a:spcAft>
                        <a:tabLst>
                          <a:tab pos="5943600" algn="r"/>
                        </a:tabLst>
                      </a:pPr>
                      <a:r>
                        <a:rPr lang="en-US" sz="1100" dirty="0">
                          <a:effectLst/>
                          <a:latin typeface="Courier New" panose="02070309020205020404" pitchFamily="49" charset="0"/>
                          <a:cs typeface="Courier New" panose="02070309020205020404" pitchFamily="49" charset="0"/>
                        </a:rPr>
                        <a:t>100</a:t>
                      </a:r>
                      <a:endParaRPr lang="de-DE"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45720" marR="45720" marT="0" marB="0"/>
                </a:tc>
                <a:extLst>
                  <a:ext uri="{0D108BD9-81ED-4DB2-BD59-A6C34878D82A}">
                    <a16:rowId xmlns:a16="http://schemas.microsoft.com/office/drawing/2014/main" val="2569018730"/>
                  </a:ext>
                </a:extLst>
              </a:tr>
            </a:tbl>
          </a:graphicData>
        </a:graphic>
      </p:graphicFrame>
    </p:spTree>
    <p:extLst>
      <p:ext uri="{BB962C8B-B14F-4D97-AF65-F5344CB8AC3E}">
        <p14:creationId xmlns:p14="http://schemas.microsoft.com/office/powerpoint/2010/main" val="2941046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8397-668B-4E05-AC7F-AF2D10AA8A60}"/>
              </a:ext>
            </a:extLst>
          </p:cNvPr>
          <p:cNvSpPr>
            <a:spLocks noGrp="1"/>
          </p:cNvSpPr>
          <p:nvPr>
            <p:ph type="title"/>
          </p:nvPr>
        </p:nvSpPr>
        <p:spPr/>
        <p:txBody>
          <a:bodyPr/>
          <a:lstStyle/>
          <a:p>
            <a:r>
              <a:rPr lang="de-DE" dirty="0" err="1"/>
              <a:t>Metadata</a:t>
            </a:r>
            <a:r>
              <a:rPr lang="de-DE" dirty="0"/>
              <a:t> – TWO FORMS</a:t>
            </a:r>
          </a:p>
        </p:txBody>
      </p:sp>
      <p:sp>
        <p:nvSpPr>
          <p:cNvPr id="3" name="Content Placeholder 2">
            <a:extLst>
              <a:ext uri="{FF2B5EF4-FFF2-40B4-BE49-F238E27FC236}">
                <a16:creationId xmlns:a16="http://schemas.microsoft.com/office/drawing/2014/main" id="{4F71C102-097B-4091-A2D0-3083BB5DCBF3}"/>
              </a:ext>
            </a:extLst>
          </p:cNvPr>
          <p:cNvSpPr>
            <a:spLocks noGrp="1"/>
          </p:cNvSpPr>
          <p:nvPr>
            <p:ph idx="1"/>
          </p:nvPr>
        </p:nvSpPr>
        <p:spPr/>
        <p:txBody>
          <a:bodyPr>
            <a:normAutofit fontScale="92500" lnSpcReduction="10000"/>
          </a:bodyPr>
          <a:lstStyle/>
          <a:p>
            <a:pPr fontAlgn="base"/>
            <a:r>
              <a:rPr lang="en-US" dirty="0"/>
              <a:t>First, timed meta-data may be stored in an appropriate track, synchronized as desired with the media data it is describing.  </a:t>
            </a:r>
          </a:p>
          <a:p>
            <a:pPr lvl="1" fontAlgn="base"/>
            <a:r>
              <a:rPr lang="en-US" dirty="0"/>
              <a:t>See for example for 23001-10 for timed metadata, e.g. Region of interest, location, etc.</a:t>
            </a:r>
          </a:p>
          <a:p>
            <a:pPr fontAlgn="base"/>
            <a:r>
              <a:rPr lang="en-US" dirty="0"/>
              <a:t>support for non-timed collections of metadata </a:t>
            </a:r>
            <a:r>
              <a:rPr lang="en-US" i="1" dirty="0"/>
              <a:t>items</a:t>
            </a:r>
            <a:r>
              <a:rPr lang="en-US" dirty="0"/>
              <a:t> attached to the movie or to an individual track.  </a:t>
            </a:r>
          </a:p>
          <a:p>
            <a:pPr lvl="1" fontAlgn="base"/>
            <a:r>
              <a:rPr lang="en-US" dirty="0"/>
              <a:t>The actual data of these items may be in the metadata box, elsewhere in the same file, in another file, or constructed from other items.  </a:t>
            </a:r>
          </a:p>
          <a:p>
            <a:pPr lvl="1" fontAlgn="base"/>
            <a:r>
              <a:rPr lang="en-US" dirty="0"/>
              <a:t>these resources may be named, stored in </a:t>
            </a:r>
            <a:r>
              <a:rPr lang="en-US" i="1" dirty="0"/>
              <a:t>extents</a:t>
            </a:r>
            <a:r>
              <a:rPr lang="en-US" dirty="0"/>
              <a:t>, and may be protected.  </a:t>
            </a:r>
          </a:p>
          <a:p>
            <a:pPr lvl="1" fontAlgn="base"/>
            <a:r>
              <a:rPr lang="en-US" dirty="0"/>
              <a:t>These metadata containers are used in the support for file-delivery streaming, to store both the ‘files’ that are to be streamed, and also support information such as reservoirs of pre-calculated forward error-correcting (FEC) codes (e.g. hint tracks)</a:t>
            </a:r>
          </a:p>
          <a:p>
            <a:pPr fontAlgn="base"/>
            <a:r>
              <a:rPr lang="en-US" dirty="0"/>
              <a:t>The generalized meta-data structures may also be used at the file level, </a:t>
            </a:r>
          </a:p>
          <a:p>
            <a:pPr lvl="1" fontAlgn="base"/>
            <a:r>
              <a:rPr lang="en-US" dirty="0"/>
              <a:t>above or parallel with or in the absence of the movie box.  </a:t>
            </a:r>
          </a:p>
          <a:p>
            <a:pPr lvl="1" fontAlgn="base"/>
            <a:r>
              <a:rPr lang="en-US" dirty="0"/>
              <a:t>In this case, the meta-data box is the primary entry into the presentation. </a:t>
            </a:r>
            <a:endParaRPr lang="en-US" dirty="0">
              <a:highlight>
                <a:srgbClr val="FFFF00"/>
              </a:highlight>
            </a:endParaRPr>
          </a:p>
        </p:txBody>
      </p:sp>
    </p:spTree>
    <p:extLst>
      <p:ext uri="{BB962C8B-B14F-4D97-AF65-F5344CB8AC3E}">
        <p14:creationId xmlns:p14="http://schemas.microsoft.com/office/powerpoint/2010/main" val="112613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FC10B2-BCD5-46E2-A2E0-F714BE70C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C2962D-5AA6-4EB0-9A2C-F385BF76A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196A65C-A88E-4E6C-9882-A77D52FC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D656BC9-D198-47EB-BF65-7B922CED41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9C92DB27-596D-48D1-BB72-94081C9C1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9AF33BFF-A87A-4022-BFF0-6C6E10173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9" name="Rectangle 18">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A7D15-8EAB-4F3E-A077-9DA33CC27B10}"/>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4700" kern="1200" cap="all" baseline="0">
                <a:blipFill dpi="0" rotWithShape="1">
                  <a:blip r:embed="rId4">
                    <a:extLst/>
                  </a:blip>
                  <a:srcRect/>
                  <a:tile tx="6350" ty="-127000" sx="65000" sy="64000" flip="none" algn="tl"/>
                </a:blipFill>
                <a:latin typeface="+mj-lt"/>
                <a:ea typeface="+mj-ea"/>
                <a:cs typeface="+mj-cs"/>
              </a:rPr>
              <a:t>Fragmented movies</a:t>
            </a:r>
          </a:p>
        </p:txBody>
      </p:sp>
      <p:pic>
        <p:nvPicPr>
          <p:cNvPr id="4" name="Picture 2" descr="Image result for iso base media file format box">
            <a:extLst>
              <a:ext uri="{FF2B5EF4-FFF2-40B4-BE49-F238E27FC236}">
                <a16:creationId xmlns:a16="http://schemas.microsoft.com/office/drawing/2014/main" id="{2FBB8BCE-B8DE-4D44-BA39-D33FD202812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185" r="7386" b="1"/>
          <a:stretch/>
        </p:blipFill>
        <p:spPr bwMode="auto">
          <a:xfrm>
            <a:off x="920833" y="1328839"/>
            <a:ext cx="6647395" cy="4131686"/>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TextBox 2">
            <a:extLst>
              <a:ext uri="{FF2B5EF4-FFF2-40B4-BE49-F238E27FC236}">
                <a16:creationId xmlns:a16="http://schemas.microsoft.com/office/drawing/2014/main" id="{8750052D-908A-446B-B329-38ACEF4373B4}"/>
              </a:ext>
            </a:extLst>
          </p:cNvPr>
          <p:cNvSpPr txBox="1"/>
          <p:nvPr/>
        </p:nvSpPr>
        <p:spPr>
          <a:xfrm>
            <a:off x="6094476" y="4965159"/>
            <a:ext cx="1398524" cy="369332"/>
          </a:xfrm>
          <a:prstGeom prst="rect">
            <a:avLst/>
          </a:prstGeom>
          <a:noFill/>
        </p:spPr>
        <p:txBody>
          <a:bodyPr wrap="none" rtlCol="0">
            <a:spAutoFit/>
          </a:bodyPr>
          <a:lstStyle/>
          <a:p>
            <a:r>
              <a:rPr lang="de-DE" dirty="0"/>
              <a:t>© Microsoft</a:t>
            </a:r>
          </a:p>
        </p:txBody>
      </p:sp>
    </p:spTree>
    <p:extLst>
      <p:ext uri="{BB962C8B-B14F-4D97-AF65-F5344CB8AC3E}">
        <p14:creationId xmlns:p14="http://schemas.microsoft.com/office/powerpoint/2010/main" val="1245778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67B8-D444-4272-8A10-D3C7A2B951BA}"/>
              </a:ext>
            </a:extLst>
          </p:cNvPr>
          <p:cNvSpPr>
            <a:spLocks noGrp="1"/>
          </p:cNvSpPr>
          <p:nvPr>
            <p:ph type="title"/>
          </p:nvPr>
        </p:nvSpPr>
        <p:spPr/>
        <p:txBody>
          <a:bodyPr/>
          <a:lstStyle/>
          <a:p>
            <a:r>
              <a:rPr lang="de-DE" dirty="0" err="1"/>
              <a:t>Extensibility</a:t>
            </a:r>
            <a:endParaRPr lang="de-DE" dirty="0"/>
          </a:p>
        </p:txBody>
      </p:sp>
      <p:sp>
        <p:nvSpPr>
          <p:cNvPr id="3" name="Content Placeholder 2">
            <a:extLst>
              <a:ext uri="{FF2B5EF4-FFF2-40B4-BE49-F238E27FC236}">
                <a16:creationId xmlns:a16="http://schemas.microsoft.com/office/drawing/2014/main" id="{61598D8A-2C0A-4072-87B0-D5D4472BEF11}"/>
              </a:ext>
            </a:extLst>
          </p:cNvPr>
          <p:cNvSpPr>
            <a:spLocks noGrp="1"/>
          </p:cNvSpPr>
          <p:nvPr>
            <p:ph idx="1"/>
          </p:nvPr>
        </p:nvSpPr>
        <p:spPr/>
        <p:txBody>
          <a:bodyPr>
            <a:normAutofit fontScale="77500" lnSpcReduction="20000"/>
          </a:bodyPr>
          <a:lstStyle/>
          <a:p>
            <a:r>
              <a:rPr lang="en-US" dirty="0"/>
              <a:t>Simple extensions:</a:t>
            </a:r>
          </a:p>
          <a:p>
            <a:pPr lvl="1"/>
            <a:r>
              <a:rPr lang="en-US" dirty="0"/>
              <a:t>New codec for temporal data for which you own the sample format (e.g. AV1 in MP4) </a:t>
            </a:r>
          </a:p>
          <a:p>
            <a:pPr lvl="1"/>
            <a:r>
              <a:rPr lang="en-US" dirty="0"/>
              <a:t>New sample groups for (codec-specific) annotation of samples (e.g. HEVC CRA/BLA) </a:t>
            </a:r>
          </a:p>
          <a:p>
            <a:pPr lvl="1"/>
            <a:r>
              <a:rPr lang="en-US" dirty="0"/>
              <a:t>New sample auxiliary data , for (codec-specific) per-sample data (e.g. </a:t>
            </a:r>
            <a:r>
              <a:rPr lang="en-US" dirty="0" err="1"/>
              <a:t>init</a:t>
            </a:r>
            <a:r>
              <a:rPr lang="en-US" dirty="0"/>
              <a:t> vector, …) </a:t>
            </a:r>
          </a:p>
          <a:p>
            <a:pPr lvl="1"/>
            <a:r>
              <a:rPr lang="de-DE" dirty="0"/>
              <a:t>New </a:t>
            </a:r>
            <a:r>
              <a:rPr lang="de-DE" dirty="0" err="1"/>
              <a:t>untimed</a:t>
            </a:r>
            <a:r>
              <a:rPr lang="de-DE" dirty="0"/>
              <a:t> </a:t>
            </a:r>
            <a:r>
              <a:rPr lang="de-DE" dirty="0" err="1"/>
              <a:t>data</a:t>
            </a:r>
            <a:r>
              <a:rPr lang="de-DE" dirty="0"/>
              <a:t> </a:t>
            </a:r>
            <a:r>
              <a:rPr lang="de-DE" dirty="0" err="1"/>
              <a:t>format</a:t>
            </a:r>
            <a:r>
              <a:rPr lang="de-DE" dirty="0"/>
              <a:t> (e.g. EXIF, XMPP …) </a:t>
            </a:r>
          </a:p>
          <a:p>
            <a:pPr lvl="1"/>
            <a:r>
              <a:rPr lang="de-DE" dirty="0"/>
              <a:t>New user-, </a:t>
            </a:r>
            <a:r>
              <a:rPr lang="de-DE" dirty="0" err="1"/>
              <a:t>vendor-specific</a:t>
            </a:r>
            <a:r>
              <a:rPr lang="de-DE" dirty="0"/>
              <a:t> </a:t>
            </a:r>
            <a:r>
              <a:rPr lang="de-DE" dirty="0" err="1"/>
              <a:t>data</a:t>
            </a:r>
            <a:r>
              <a:rPr lang="de-DE" dirty="0"/>
              <a:t> (</a:t>
            </a:r>
            <a:r>
              <a:rPr lang="de-DE" dirty="0" err="1"/>
              <a:t>use</a:t>
            </a:r>
            <a:r>
              <a:rPr lang="de-DE" dirty="0"/>
              <a:t> ‘</a:t>
            </a:r>
            <a:r>
              <a:rPr lang="de-DE" dirty="0" err="1"/>
              <a:t>meta</a:t>
            </a:r>
            <a:r>
              <a:rPr lang="de-DE" dirty="0"/>
              <a:t>’, ‘</a:t>
            </a:r>
            <a:r>
              <a:rPr lang="de-DE" dirty="0" err="1"/>
              <a:t>udta</a:t>
            </a:r>
            <a:r>
              <a:rPr lang="de-DE" dirty="0"/>
              <a:t>’, ‘</a:t>
            </a:r>
            <a:r>
              <a:rPr lang="de-DE" dirty="0" err="1"/>
              <a:t>free</a:t>
            </a:r>
            <a:r>
              <a:rPr lang="de-DE" dirty="0"/>
              <a:t>’, ‘</a:t>
            </a:r>
            <a:r>
              <a:rPr lang="de-DE" dirty="0" err="1"/>
              <a:t>skip</a:t>
            </a:r>
            <a:r>
              <a:rPr lang="de-DE" dirty="0"/>
              <a:t>’, </a:t>
            </a:r>
            <a:r>
              <a:rPr lang="de-DE" dirty="0" err="1"/>
              <a:t>or</a:t>
            </a:r>
            <a:r>
              <a:rPr lang="de-DE" dirty="0"/>
              <a:t> ‘</a:t>
            </a:r>
            <a:r>
              <a:rPr lang="de-DE" dirty="0" err="1"/>
              <a:t>uuid</a:t>
            </a:r>
            <a:r>
              <a:rPr lang="de-DE" dirty="0"/>
              <a:t>’ </a:t>
            </a:r>
            <a:r>
              <a:rPr lang="de-DE" dirty="0" err="1"/>
              <a:t>boxes</a:t>
            </a:r>
            <a:r>
              <a:rPr lang="de-DE" dirty="0"/>
              <a:t>) </a:t>
            </a:r>
          </a:p>
          <a:p>
            <a:r>
              <a:rPr lang="de-DE" dirty="0"/>
              <a:t>Harder </a:t>
            </a:r>
            <a:r>
              <a:rPr lang="de-DE" dirty="0" err="1"/>
              <a:t>extensions</a:t>
            </a:r>
            <a:r>
              <a:rPr lang="de-DE" dirty="0"/>
              <a:t> </a:t>
            </a:r>
          </a:p>
          <a:p>
            <a:pPr lvl="1"/>
            <a:r>
              <a:rPr lang="de-DE" dirty="0" err="1"/>
              <a:t>Beware</a:t>
            </a:r>
            <a:r>
              <a:rPr lang="de-DE" dirty="0"/>
              <a:t> </a:t>
            </a:r>
            <a:r>
              <a:rPr lang="de-DE" dirty="0" err="1"/>
              <a:t>of</a:t>
            </a:r>
            <a:r>
              <a:rPr lang="de-DE" dirty="0"/>
              <a:t> </a:t>
            </a:r>
            <a:r>
              <a:rPr lang="de-DE" dirty="0" err="1"/>
              <a:t>backwards</a:t>
            </a:r>
            <a:r>
              <a:rPr lang="de-DE" dirty="0"/>
              <a:t> </a:t>
            </a:r>
            <a:r>
              <a:rPr lang="de-DE" dirty="0" err="1"/>
              <a:t>compatibility</a:t>
            </a:r>
            <a:r>
              <a:rPr lang="de-DE" dirty="0"/>
              <a:t> ! </a:t>
            </a:r>
          </a:p>
          <a:p>
            <a:pPr lvl="1"/>
            <a:r>
              <a:rPr lang="en-US" dirty="0"/>
              <a:t>Only if all other options have been exhausted </a:t>
            </a:r>
          </a:p>
          <a:p>
            <a:pPr lvl="1"/>
            <a:r>
              <a:rPr lang="de-DE" dirty="0" err="1"/>
              <a:t>Extending</a:t>
            </a:r>
            <a:r>
              <a:rPr lang="de-DE" dirty="0"/>
              <a:t> </a:t>
            </a:r>
            <a:r>
              <a:rPr lang="de-DE" dirty="0" err="1"/>
              <a:t>existing</a:t>
            </a:r>
            <a:r>
              <a:rPr lang="de-DE" dirty="0"/>
              <a:t> </a:t>
            </a:r>
            <a:r>
              <a:rPr lang="de-DE" dirty="0" err="1"/>
              <a:t>boxes</a:t>
            </a:r>
            <a:r>
              <a:rPr lang="de-DE" dirty="0"/>
              <a:t>: </a:t>
            </a:r>
            <a:r>
              <a:rPr lang="en-US" dirty="0"/>
              <a:t>Use versioning and/or flags </a:t>
            </a:r>
          </a:p>
          <a:p>
            <a:r>
              <a:rPr lang="en-US" dirty="0"/>
              <a:t>New boxes (almost always the wrong option!) </a:t>
            </a:r>
          </a:p>
          <a:p>
            <a:pPr lvl="1"/>
            <a:r>
              <a:rPr lang="en-US" dirty="0"/>
              <a:t>Check for name clashes (www.mp4ra.org) </a:t>
            </a:r>
          </a:p>
          <a:p>
            <a:pPr lvl="1"/>
            <a:r>
              <a:rPr lang="en-US" dirty="0"/>
              <a:t>Define box syntax and semantics </a:t>
            </a:r>
          </a:p>
          <a:p>
            <a:pPr lvl="1"/>
            <a:r>
              <a:rPr lang="en-US" dirty="0"/>
              <a:t>Choose box location and cardinality </a:t>
            </a:r>
          </a:p>
          <a:p>
            <a:pPr lvl="1"/>
            <a:r>
              <a:rPr lang="de-DE" dirty="0" err="1"/>
              <a:t>Timed</a:t>
            </a:r>
            <a:r>
              <a:rPr lang="de-DE" dirty="0"/>
              <a:t>/</a:t>
            </a:r>
            <a:r>
              <a:rPr lang="de-DE" dirty="0" err="1"/>
              <a:t>Untimed</a:t>
            </a:r>
            <a:r>
              <a:rPr lang="de-DE" dirty="0"/>
              <a:t> </a:t>
            </a:r>
            <a:r>
              <a:rPr lang="de-DE" dirty="0" err="1"/>
              <a:t>information</a:t>
            </a:r>
            <a:r>
              <a:rPr lang="de-DE" dirty="0"/>
              <a:t> </a:t>
            </a:r>
          </a:p>
          <a:p>
            <a:pPr lvl="1"/>
            <a:r>
              <a:rPr lang="en-US" dirty="0"/>
              <a:t>File level, segment level, movie level, track level, sample level, … </a:t>
            </a:r>
          </a:p>
          <a:p>
            <a:pPr lvl="1"/>
            <a:r>
              <a:rPr lang="en-US" dirty="0"/>
              <a:t>Define new brand if it implies behavior changes/incompatibilities </a:t>
            </a:r>
          </a:p>
        </p:txBody>
      </p:sp>
    </p:spTree>
    <p:extLst>
      <p:ext uri="{BB962C8B-B14F-4D97-AF65-F5344CB8AC3E}">
        <p14:creationId xmlns:p14="http://schemas.microsoft.com/office/powerpoint/2010/main" val="347195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6679-9FD1-4E7E-A647-4D921293A23A}"/>
              </a:ext>
            </a:extLst>
          </p:cNvPr>
          <p:cNvSpPr>
            <a:spLocks noGrp="1"/>
          </p:cNvSpPr>
          <p:nvPr>
            <p:ph type="ctrTitle"/>
          </p:nvPr>
        </p:nvSpPr>
        <p:spPr>
          <a:xfrm>
            <a:off x="3606386" y="1432223"/>
            <a:ext cx="7412133" cy="3035808"/>
          </a:xfrm>
        </p:spPr>
        <p:txBody>
          <a:bodyPr>
            <a:normAutofit/>
          </a:bodyPr>
          <a:lstStyle/>
          <a:p>
            <a:r>
              <a:rPr lang="en-US" sz="7400"/>
              <a:t>An Overview of the ISO Base Media File Format</a:t>
            </a:r>
            <a:endParaRPr lang="de-DE" sz="7400"/>
          </a:p>
        </p:txBody>
      </p:sp>
      <p:sp>
        <p:nvSpPr>
          <p:cNvPr id="3" name="Subtitle 2">
            <a:extLst>
              <a:ext uri="{FF2B5EF4-FFF2-40B4-BE49-F238E27FC236}">
                <a16:creationId xmlns:a16="http://schemas.microsoft.com/office/drawing/2014/main" id="{23CEC343-92D3-4697-9AB6-1C9528AD6452}"/>
              </a:ext>
            </a:extLst>
          </p:cNvPr>
          <p:cNvSpPr>
            <a:spLocks noGrp="1"/>
          </p:cNvSpPr>
          <p:nvPr>
            <p:ph type="subTitle" idx="1"/>
          </p:nvPr>
        </p:nvSpPr>
        <p:spPr>
          <a:xfrm>
            <a:off x="3606386" y="4389120"/>
            <a:ext cx="5354733" cy="1069848"/>
          </a:xfrm>
        </p:spPr>
        <p:txBody>
          <a:bodyPr>
            <a:normAutofit/>
          </a:bodyPr>
          <a:lstStyle/>
          <a:p>
            <a:r>
              <a:rPr lang="de-DE" sz="1500" dirty="0"/>
              <a:t>… </a:t>
            </a:r>
            <a:r>
              <a:rPr lang="de-DE" sz="1500" dirty="0" err="1"/>
              <a:t>more</a:t>
            </a:r>
            <a:r>
              <a:rPr lang="de-DE" sz="1500" dirty="0"/>
              <a:t> </a:t>
            </a:r>
            <a:r>
              <a:rPr lang="de-DE" sz="1500" dirty="0" err="1"/>
              <a:t>then</a:t>
            </a:r>
            <a:r>
              <a:rPr lang="de-DE" sz="1500" dirty="0"/>
              <a:t> just a </a:t>
            </a:r>
            <a:r>
              <a:rPr lang="de-DE" sz="1500" dirty="0" err="1"/>
              <a:t>collection</a:t>
            </a:r>
            <a:r>
              <a:rPr lang="de-DE" sz="1500" dirty="0"/>
              <a:t> </a:t>
            </a:r>
            <a:r>
              <a:rPr lang="de-DE" sz="1500" dirty="0" err="1"/>
              <a:t>of</a:t>
            </a:r>
            <a:r>
              <a:rPr lang="de-DE" sz="1500" dirty="0"/>
              <a:t> Boxes</a:t>
            </a:r>
          </a:p>
          <a:p>
            <a:endParaRPr lang="de-DE" sz="1500" dirty="0"/>
          </a:p>
          <a:p>
            <a:r>
              <a:rPr lang="de-DE" sz="1500" dirty="0" err="1"/>
              <a:t>Reflecting</a:t>
            </a:r>
            <a:r>
              <a:rPr lang="de-DE" sz="1500" dirty="0"/>
              <a:t> </a:t>
            </a:r>
            <a:r>
              <a:rPr lang="de-DE" sz="1500" dirty="0" err="1"/>
              <a:t>the</a:t>
            </a:r>
            <a:r>
              <a:rPr lang="de-DE" sz="1500" dirty="0"/>
              <a:t> </a:t>
            </a:r>
            <a:r>
              <a:rPr lang="de-DE" sz="1500" dirty="0" err="1"/>
              <a:t>status</a:t>
            </a:r>
            <a:r>
              <a:rPr lang="de-DE" sz="1500" dirty="0"/>
              <a:t> in August 2018</a:t>
            </a:r>
          </a:p>
        </p:txBody>
      </p:sp>
      <p:pic>
        <p:nvPicPr>
          <p:cNvPr id="2050" name="Picture 2" descr="Image result for Box">
            <a:extLst>
              <a:ext uri="{FF2B5EF4-FFF2-40B4-BE49-F238E27FC236}">
                <a16:creationId xmlns:a16="http://schemas.microsoft.com/office/drawing/2014/main" id="{5C79EEC9-BEA8-4C12-88E7-F776E8566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543" y="1905502"/>
            <a:ext cx="2113653" cy="192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046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70">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ACB37-B3B9-408B-B840-7CDA1BACA066}"/>
              </a:ext>
            </a:extLst>
          </p:cNvPr>
          <p:cNvSpPr>
            <a:spLocks noGrp="1"/>
          </p:cNvSpPr>
          <p:nvPr>
            <p:ph type="title"/>
          </p:nvPr>
        </p:nvSpPr>
        <p:spPr>
          <a:xfrm>
            <a:off x="382280" y="484632"/>
            <a:ext cx="6743844" cy="1609344"/>
          </a:xfrm>
        </p:spPr>
        <p:txBody>
          <a:bodyPr>
            <a:normAutofit/>
          </a:bodyPr>
          <a:lstStyle/>
          <a:p>
            <a:r>
              <a:rPr lang="de-DE" sz="4800"/>
              <a:t>MPEG Video in Isobmff (14496-15)</a:t>
            </a:r>
          </a:p>
        </p:txBody>
      </p:sp>
      <p:sp>
        <p:nvSpPr>
          <p:cNvPr id="3" name="Content Placeholder 2">
            <a:extLst>
              <a:ext uri="{FF2B5EF4-FFF2-40B4-BE49-F238E27FC236}">
                <a16:creationId xmlns:a16="http://schemas.microsoft.com/office/drawing/2014/main" id="{DF30E3B2-39C1-4CC0-BFC5-7BDEB69B2B5F}"/>
              </a:ext>
            </a:extLst>
          </p:cNvPr>
          <p:cNvSpPr>
            <a:spLocks noGrp="1"/>
          </p:cNvSpPr>
          <p:nvPr>
            <p:ph idx="1"/>
          </p:nvPr>
        </p:nvSpPr>
        <p:spPr>
          <a:xfrm>
            <a:off x="382279" y="2121408"/>
            <a:ext cx="6743845" cy="4050792"/>
          </a:xfrm>
        </p:spPr>
        <p:txBody>
          <a:bodyPr>
            <a:normAutofit/>
          </a:bodyPr>
          <a:lstStyle/>
          <a:p>
            <a:r>
              <a:rPr lang="en-US" sz="1500" dirty="0"/>
              <a:t>Carriage of network abstraction layer (NAL) unit structured video in the ISO base media file format</a:t>
            </a:r>
          </a:p>
          <a:p>
            <a:r>
              <a:rPr lang="de-DE" sz="1500" dirty="0" err="1"/>
              <a:t>Defines</a:t>
            </a:r>
            <a:r>
              <a:rPr lang="de-DE" sz="1500" dirty="0"/>
              <a:t> not </a:t>
            </a:r>
            <a:r>
              <a:rPr lang="de-DE" sz="1500" dirty="0" err="1"/>
              <a:t>only</a:t>
            </a:r>
            <a:r>
              <a:rPr lang="de-DE" sz="1500" dirty="0"/>
              <a:t> </a:t>
            </a:r>
            <a:r>
              <a:rPr lang="de-DE" sz="1500" dirty="0" err="1"/>
              <a:t>what</a:t>
            </a:r>
            <a:r>
              <a:rPr lang="de-DE" sz="1500" dirty="0"/>
              <a:t> a sample </a:t>
            </a:r>
            <a:r>
              <a:rPr lang="de-DE" sz="1500" dirty="0" err="1"/>
              <a:t>is</a:t>
            </a:r>
            <a:r>
              <a:rPr lang="de-DE" sz="1500" dirty="0"/>
              <a:t>, but also </a:t>
            </a:r>
            <a:r>
              <a:rPr lang="de-DE" sz="1500" dirty="0" err="1"/>
              <a:t>has</a:t>
            </a:r>
            <a:r>
              <a:rPr lang="de-DE" sz="1500" dirty="0"/>
              <a:t> </a:t>
            </a:r>
            <a:r>
              <a:rPr lang="de-DE" sz="1500" dirty="0" err="1"/>
              <a:t>various</a:t>
            </a:r>
            <a:r>
              <a:rPr lang="de-DE" sz="1500" dirty="0"/>
              <a:t> </a:t>
            </a:r>
            <a:r>
              <a:rPr lang="de-DE" sz="1500" dirty="0" err="1"/>
              <a:t>options</a:t>
            </a:r>
            <a:endParaRPr lang="de-DE" sz="1500" dirty="0"/>
          </a:p>
          <a:p>
            <a:pPr lvl="1"/>
            <a:r>
              <a:rPr lang="de-DE" sz="1500" dirty="0"/>
              <a:t>Parameter </a:t>
            </a:r>
            <a:r>
              <a:rPr lang="de-DE" sz="1500" dirty="0" err="1"/>
              <a:t>sets</a:t>
            </a:r>
            <a:r>
              <a:rPr lang="de-DE" sz="1500" dirty="0"/>
              <a:t> in </a:t>
            </a:r>
            <a:r>
              <a:rPr lang="de-DE" sz="1500" dirty="0" err="1"/>
              <a:t>the</a:t>
            </a:r>
            <a:r>
              <a:rPr lang="de-DE" sz="1500" dirty="0"/>
              <a:t> sample </a:t>
            </a:r>
            <a:r>
              <a:rPr lang="de-DE" sz="1500" dirty="0" err="1"/>
              <a:t>entry</a:t>
            </a:r>
            <a:r>
              <a:rPr lang="de-DE" sz="1500" dirty="0"/>
              <a:t> (</a:t>
            </a:r>
            <a:r>
              <a:rPr lang="de-DE" sz="1500" dirty="0" err="1"/>
              <a:t>initialization</a:t>
            </a:r>
            <a:r>
              <a:rPr lang="de-DE" sz="1500" dirty="0"/>
              <a:t>), </a:t>
            </a:r>
            <a:r>
              <a:rPr lang="de-DE" sz="1500" dirty="0" err="1"/>
              <a:t>or</a:t>
            </a:r>
            <a:r>
              <a:rPr lang="de-DE" sz="1500" dirty="0"/>
              <a:t> in-stream</a:t>
            </a:r>
          </a:p>
          <a:p>
            <a:pPr lvl="2"/>
            <a:r>
              <a:rPr lang="en-US" sz="1500" dirty="0"/>
              <a:t>Out-of-band mechanism:  identified by the use of  ‘avc1’ or ‘hvc1’</a:t>
            </a:r>
          </a:p>
          <a:p>
            <a:pPr lvl="2"/>
            <a:r>
              <a:rPr lang="en-US" sz="1500" dirty="0" err="1"/>
              <a:t>Inband</a:t>
            </a:r>
            <a:r>
              <a:rPr lang="en-US" sz="1500" dirty="0"/>
              <a:t> parameter sets:  identified by ‘avc3’ or ‘hev1’  </a:t>
            </a:r>
            <a:endParaRPr lang="de-DE" sz="1500" dirty="0"/>
          </a:p>
          <a:p>
            <a:pPr lvl="1"/>
            <a:r>
              <a:rPr lang="de-DE" sz="1500" dirty="0"/>
              <a:t>Sample </a:t>
            </a:r>
            <a:r>
              <a:rPr lang="de-DE" sz="1500" dirty="0" err="1"/>
              <a:t>groups</a:t>
            </a:r>
            <a:r>
              <a:rPr lang="de-DE" sz="1500" dirty="0"/>
              <a:t> </a:t>
            </a:r>
            <a:r>
              <a:rPr lang="de-DE" sz="1500" dirty="0" err="1"/>
              <a:t>to</a:t>
            </a:r>
            <a:r>
              <a:rPr lang="de-DE" sz="1500" dirty="0"/>
              <a:t> </a:t>
            </a:r>
            <a:r>
              <a:rPr lang="de-DE" sz="1500" dirty="0" err="1"/>
              <a:t>describe</a:t>
            </a:r>
            <a:r>
              <a:rPr lang="de-DE" sz="1500" dirty="0"/>
              <a:t> </a:t>
            </a:r>
            <a:r>
              <a:rPr lang="de-DE" sz="1500" dirty="0" err="1"/>
              <a:t>samples</a:t>
            </a:r>
            <a:r>
              <a:rPr lang="de-DE" sz="1500" dirty="0"/>
              <a:t> </a:t>
            </a:r>
            <a:br>
              <a:rPr lang="de-DE" sz="1500" dirty="0"/>
            </a:br>
            <a:r>
              <a:rPr lang="de-DE" sz="1500" dirty="0"/>
              <a:t>(</a:t>
            </a:r>
            <a:r>
              <a:rPr lang="de-DE" sz="1500" dirty="0" err="1"/>
              <a:t>random</a:t>
            </a:r>
            <a:r>
              <a:rPr lang="de-DE" sz="1500" dirty="0"/>
              <a:t> </a:t>
            </a:r>
            <a:r>
              <a:rPr lang="de-DE" sz="1500" dirty="0" err="1"/>
              <a:t>access</a:t>
            </a:r>
            <a:r>
              <a:rPr lang="de-DE" sz="1500" dirty="0"/>
              <a:t> etc.)</a:t>
            </a:r>
            <a:endParaRPr lang="de-DE" sz="1500" b="1" dirty="0"/>
          </a:p>
          <a:p>
            <a:r>
              <a:rPr lang="de-DE" sz="1500" dirty="0" err="1"/>
              <a:t>Defines</a:t>
            </a:r>
            <a:r>
              <a:rPr lang="de-DE" sz="1500" dirty="0"/>
              <a:t> </a:t>
            </a:r>
            <a:r>
              <a:rPr lang="de-DE" sz="1500" dirty="0" err="1"/>
              <a:t>carriage</a:t>
            </a:r>
            <a:r>
              <a:rPr lang="de-DE" sz="1500" dirty="0"/>
              <a:t> </a:t>
            </a:r>
            <a:r>
              <a:rPr lang="de-DE" sz="1500" dirty="0" err="1"/>
              <a:t>of</a:t>
            </a:r>
            <a:r>
              <a:rPr lang="de-DE" sz="1500" dirty="0"/>
              <a:t> </a:t>
            </a:r>
            <a:r>
              <a:rPr lang="de-DE" sz="1500" dirty="0" err="1"/>
              <a:t>both</a:t>
            </a:r>
            <a:r>
              <a:rPr lang="de-DE" sz="1500" dirty="0"/>
              <a:t> </a:t>
            </a:r>
            <a:r>
              <a:rPr lang="de-DE" sz="1500" dirty="0" err="1"/>
              <a:t>scalable</a:t>
            </a:r>
            <a:r>
              <a:rPr lang="de-DE" sz="1500" dirty="0"/>
              <a:t> and multi-view </a:t>
            </a:r>
            <a:r>
              <a:rPr lang="de-DE" sz="1500" dirty="0" err="1"/>
              <a:t>extensions</a:t>
            </a:r>
            <a:r>
              <a:rPr lang="de-DE" sz="1500" dirty="0"/>
              <a:t> </a:t>
            </a:r>
            <a:r>
              <a:rPr lang="de-DE" sz="1500" dirty="0" err="1"/>
              <a:t>to</a:t>
            </a:r>
            <a:r>
              <a:rPr lang="de-DE" sz="1500" dirty="0"/>
              <a:t> AVC &amp; HEVC</a:t>
            </a:r>
          </a:p>
          <a:p>
            <a:pPr lvl="1"/>
            <a:r>
              <a:rPr lang="de-DE" sz="1500" dirty="0"/>
              <a:t>Single-track </a:t>
            </a:r>
            <a:r>
              <a:rPr lang="de-DE" sz="1500" dirty="0" err="1"/>
              <a:t>or</a:t>
            </a:r>
            <a:r>
              <a:rPr lang="de-DE" sz="1500" dirty="0"/>
              <a:t> multi-track</a:t>
            </a:r>
          </a:p>
          <a:p>
            <a:pPr lvl="1"/>
            <a:r>
              <a:rPr lang="de-DE" sz="1500" dirty="0"/>
              <a:t>Sample </a:t>
            </a:r>
            <a:r>
              <a:rPr lang="de-DE" sz="1500" dirty="0" err="1"/>
              <a:t>groups</a:t>
            </a:r>
            <a:r>
              <a:rPr lang="de-DE" sz="1500" dirty="0"/>
              <a:t> etc. </a:t>
            </a:r>
            <a:r>
              <a:rPr lang="de-DE" sz="1500" dirty="0" err="1"/>
              <a:t>to</a:t>
            </a:r>
            <a:r>
              <a:rPr lang="de-DE" sz="1500" dirty="0"/>
              <a:t> </a:t>
            </a:r>
            <a:r>
              <a:rPr lang="de-DE" sz="1500" dirty="0" err="1"/>
              <a:t>help</a:t>
            </a:r>
            <a:r>
              <a:rPr lang="de-DE" sz="1500" dirty="0"/>
              <a:t> </a:t>
            </a:r>
            <a:r>
              <a:rPr lang="de-DE" sz="1500" dirty="0" err="1"/>
              <a:t>choose</a:t>
            </a:r>
            <a:r>
              <a:rPr lang="de-DE" sz="1500" dirty="0"/>
              <a:t> </a:t>
            </a:r>
            <a:r>
              <a:rPr lang="de-DE" sz="1500" dirty="0" err="1"/>
              <a:t>which</a:t>
            </a:r>
            <a:r>
              <a:rPr lang="de-DE" sz="1500" dirty="0"/>
              <a:t> track(s) </a:t>
            </a:r>
            <a:r>
              <a:rPr lang="de-DE" sz="1500" dirty="0" err="1"/>
              <a:t>to</a:t>
            </a:r>
            <a:r>
              <a:rPr lang="de-DE" sz="1500" dirty="0"/>
              <a:t> </a:t>
            </a:r>
            <a:r>
              <a:rPr lang="de-DE" sz="1500" dirty="0" err="1"/>
              <a:t>consume</a:t>
            </a:r>
            <a:endParaRPr lang="de-DE" sz="1500" dirty="0"/>
          </a:p>
          <a:p>
            <a:pPr lvl="1"/>
            <a:endParaRPr lang="de-DE" sz="1500" dirty="0"/>
          </a:p>
        </p:txBody>
      </p:sp>
      <p:pic>
        <p:nvPicPr>
          <p:cNvPr id="5122" name="Picture 2" descr="Image result for DecoderConfigurationRecord">
            <a:extLst>
              <a:ext uri="{FF2B5EF4-FFF2-40B4-BE49-F238E27FC236}">
                <a16:creationId xmlns:a16="http://schemas.microsoft.com/office/drawing/2014/main" id="{8B576511-805A-4676-B483-E405F5E783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3460" y="2450656"/>
            <a:ext cx="3369177" cy="1659319"/>
          </a:xfrm>
          <a:prstGeom prst="rect">
            <a:avLst/>
          </a:prstGeom>
          <a:noFill/>
          <a:extLst>
            <a:ext uri="{909E8E84-426E-40DD-AFC4-6F175D3DCCD1}">
              <a14:hiddenFill xmlns:a14="http://schemas.microsoft.com/office/drawing/2010/main">
                <a:solidFill>
                  <a:srgbClr val="FFFFFF"/>
                </a:solidFill>
              </a14:hiddenFill>
            </a:ext>
          </a:extLst>
        </p:spPr>
      </p:pic>
      <p:grpSp>
        <p:nvGrpSpPr>
          <p:cNvPr id="5125" name="Group 72">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4" name="Oval 73">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26" name="Oval 74">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978546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05843-0027-42CB-B409-79710E671B99}"/>
              </a:ext>
            </a:extLst>
          </p:cNvPr>
          <p:cNvSpPr>
            <a:spLocks noGrp="1"/>
          </p:cNvSpPr>
          <p:nvPr>
            <p:ph type="title"/>
          </p:nvPr>
        </p:nvSpPr>
        <p:spPr/>
        <p:txBody>
          <a:bodyPr/>
          <a:lstStyle/>
          <a:p>
            <a:r>
              <a:rPr lang="de-DE" dirty="0"/>
              <a:t>Other Media</a:t>
            </a:r>
          </a:p>
        </p:txBody>
      </p:sp>
      <p:sp>
        <p:nvSpPr>
          <p:cNvPr id="3" name="Content Placeholder 2">
            <a:extLst>
              <a:ext uri="{FF2B5EF4-FFF2-40B4-BE49-F238E27FC236}">
                <a16:creationId xmlns:a16="http://schemas.microsoft.com/office/drawing/2014/main" id="{D7BE8793-7E27-459B-AD84-DDF79248845A}"/>
              </a:ext>
            </a:extLst>
          </p:cNvPr>
          <p:cNvSpPr>
            <a:spLocks noGrp="1"/>
          </p:cNvSpPr>
          <p:nvPr>
            <p:ph idx="1"/>
          </p:nvPr>
        </p:nvSpPr>
        <p:spPr/>
        <p:txBody>
          <a:bodyPr/>
          <a:lstStyle/>
          <a:p>
            <a:r>
              <a:rPr lang="de-DE" dirty="0"/>
              <a:t>Audio:</a:t>
            </a:r>
          </a:p>
          <a:p>
            <a:pPr lvl="1"/>
            <a:r>
              <a:rPr lang="de-DE" dirty="0"/>
              <a:t>'mp4a‘ </a:t>
            </a:r>
            <a:r>
              <a:rPr lang="de-DE" dirty="0" err="1"/>
              <a:t>defines</a:t>
            </a:r>
            <a:r>
              <a:rPr lang="de-DE" dirty="0"/>
              <a:t> </a:t>
            </a:r>
            <a:r>
              <a:rPr lang="de-DE" dirty="0" err="1"/>
              <a:t>the</a:t>
            </a:r>
            <a:r>
              <a:rPr lang="de-DE" dirty="0"/>
              <a:t> </a:t>
            </a:r>
            <a:r>
              <a:rPr lang="de-DE" dirty="0" err="1"/>
              <a:t>set</a:t>
            </a:r>
            <a:r>
              <a:rPr lang="de-DE" dirty="0"/>
              <a:t> </a:t>
            </a:r>
            <a:r>
              <a:rPr lang="de-DE" dirty="0" err="1"/>
              <a:t>of</a:t>
            </a:r>
            <a:r>
              <a:rPr lang="de-DE" dirty="0"/>
              <a:t> MPEG-4 </a:t>
            </a:r>
            <a:r>
              <a:rPr lang="de-DE" dirty="0" err="1"/>
              <a:t>audio</a:t>
            </a:r>
            <a:r>
              <a:rPr lang="de-DE" dirty="0"/>
              <a:t> in </a:t>
            </a:r>
            <a:r>
              <a:rPr lang="de-DE" dirty="0" err="1"/>
              <a:t>the</a:t>
            </a:r>
            <a:r>
              <a:rPr lang="de-DE" dirty="0"/>
              <a:t> MP4 </a:t>
            </a:r>
            <a:r>
              <a:rPr lang="de-DE" dirty="0" err="1"/>
              <a:t>spec</a:t>
            </a:r>
            <a:r>
              <a:rPr lang="de-DE" dirty="0"/>
              <a:t> 14496-14</a:t>
            </a:r>
          </a:p>
          <a:p>
            <a:pPr lvl="1"/>
            <a:r>
              <a:rPr lang="de-DE" dirty="0"/>
              <a:t>Other </a:t>
            </a:r>
            <a:r>
              <a:rPr lang="de-DE" dirty="0" err="1"/>
              <a:t>audio</a:t>
            </a:r>
            <a:r>
              <a:rPr lang="de-DE" dirty="0"/>
              <a:t> </a:t>
            </a:r>
            <a:r>
              <a:rPr lang="de-DE" dirty="0" err="1"/>
              <a:t>technologies</a:t>
            </a:r>
            <a:r>
              <a:rPr lang="de-DE" dirty="0"/>
              <a:t> </a:t>
            </a:r>
            <a:r>
              <a:rPr lang="de-DE" dirty="0" err="1"/>
              <a:t>define</a:t>
            </a:r>
            <a:r>
              <a:rPr lang="de-DE" dirty="0"/>
              <a:t> </a:t>
            </a:r>
            <a:r>
              <a:rPr lang="de-DE" dirty="0" err="1"/>
              <a:t>the</a:t>
            </a:r>
            <a:r>
              <a:rPr lang="de-DE" dirty="0"/>
              <a:t> sample </a:t>
            </a:r>
            <a:r>
              <a:rPr lang="de-DE" dirty="0" err="1"/>
              <a:t>entry</a:t>
            </a:r>
            <a:r>
              <a:rPr lang="de-DE" dirty="0"/>
              <a:t> and track </a:t>
            </a:r>
            <a:r>
              <a:rPr lang="de-DE" dirty="0" err="1"/>
              <a:t>mapping</a:t>
            </a:r>
            <a:r>
              <a:rPr lang="de-DE" dirty="0"/>
              <a:t> in </a:t>
            </a:r>
            <a:r>
              <a:rPr lang="de-DE" dirty="0" err="1"/>
              <a:t>their</a:t>
            </a:r>
            <a:r>
              <a:rPr lang="de-DE" dirty="0"/>
              <a:t> </a:t>
            </a:r>
            <a:r>
              <a:rPr lang="de-DE" dirty="0" err="1"/>
              <a:t>media</a:t>
            </a:r>
            <a:r>
              <a:rPr lang="de-DE" dirty="0"/>
              <a:t> </a:t>
            </a:r>
            <a:r>
              <a:rPr lang="de-DE" dirty="0" err="1"/>
              <a:t>specs</a:t>
            </a:r>
            <a:endParaRPr lang="de-DE" dirty="0"/>
          </a:p>
          <a:p>
            <a:r>
              <a:rPr lang="de-DE" dirty="0" err="1"/>
              <a:t>Subtitles</a:t>
            </a:r>
            <a:endParaRPr lang="de-DE" dirty="0"/>
          </a:p>
          <a:p>
            <a:pPr lvl="1"/>
            <a:r>
              <a:rPr lang="de-DE" dirty="0"/>
              <a:t>IMSC1 and </a:t>
            </a:r>
            <a:r>
              <a:rPr lang="de-DE" dirty="0" err="1"/>
              <a:t>WebVTT</a:t>
            </a:r>
            <a:r>
              <a:rPr lang="de-DE" dirty="0"/>
              <a:t> </a:t>
            </a:r>
            <a:r>
              <a:rPr lang="de-DE" dirty="0" err="1"/>
              <a:t>see</a:t>
            </a:r>
            <a:r>
              <a:rPr lang="de-DE" dirty="0"/>
              <a:t> 14496-30</a:t>
            </a:r>
          </a:p>
          <a:p>
            <a:r>
              <a:rPr lang="de-DE" dirty="0"/>
              <a:t>External </a:t>
            </a:r>
            <a:r>
              <a:rPr lang="de-DE" dirty="0" err="1"/>
              <a:t>media</a:t>
            </a:r>
            <a:r>
              <a:rPr lang="de-DE" dirty="0"/>
              <a:t> </a:t>
            </a:r>
            <a:r>
              <a:rPr lang="de-DE" dirty="0" err="1"/>
              <a:t>can</a:t>
            </a:r>
            <a:r>
              <a:rPr lang="de-DE" dirty="0"/>
              <a:t> </a:t>
            </a:r>
            <a:r>
              <a:rPr lang="de-DE" dirty="0" err="1"/>
              <a:t>be</a:t>
            </a:r>
            <a:r>
              <a:rPr lang="de-DE" dirty="0"/>
              <a:t> </a:t>
            </a:r>
            <a:r>
              <a:rPr lang="de-DE" dirty="0" err="1"/>
              <a:t>added</a:t>
            </a:r>
            <a:r>
              <a:rPr lang="de-DE" dirty="0"/>
              <a:t> </a:t>
            </a:r>
            <a:r>
              <a:rPr lang="de-DE" dirty="0" err="1"/>
              <a:t>to</a:t>
            </a:r>
            <a:r>
              <a:rPr lang="de-DE" dirty="0"/>
              <a:t> </a:t>
            </a:r>
            <a:r>
              <a:rPr lang="de-DE" dirty="0" err="1"/>
              <a:t>the</a:t>
            </a:r>
            <a:r>
              <a:rPr lang="de-DE" dirty="0"/>
              <a:t> ISO BMFF </a:t>
            </a:r>
            <a:r>
              <a:rPr lang="de-DE" dirty="0" err="1"/>
              <a:t>as</a:t>
            </a:r>
            <a:r>
              <a:rPr lang="de-DE" dirty="0"/>
              <a:t> </a:t>
            </a:r>
            <a:r>
              <a:rPr lang="de-DE" dirty="0" err="1"/>
              <a:t>well</a:t>
            </a:r>
            <a:endParaRPr lang="de-DE" dirty="0"/>
          </a:p>
          <a:p>
            <a:r>
              <a:rPr lang="de-DE" dirty="0"/>
              <a:t>The </a:t>
            </a:r>
            <a:r>
              <a:rPr lang="de-DE" dirty="0" err="1"/>
              <a:t>codecs</a:t>
            </a:r>
            <a:r>
              <a:rPr lang="de-DE" dirty="0"/>
              <a:t> </a:t>
            </a:r>
            <a:r>
              <a:rPr lang="de-DE" dirty="0" err="1"/>
              <a:t>parameter</a:t>
            </a:r>
            <a:r>
              <a:rPr lang="de-DE" dirty="0"/>
              <a:t> </a:t>
            </a:r>
            <a:r>
              <a:rPr lang="de-DE" dirty="0" err="1"/>
              <a:t>is</a:t>
            </a:r>
            <a:r>
              <a:rPr lang="de-DE" dirty="0"/>
              <a:t> </a:t>
            </a:r>
            <a:r>
              <a:rPr lang="de-DE" dirty="0" err="1"/>
              <a:t>defined</a:t>
            </a:r>
            <a:r>
              <a:rPr lang="de-DE" dirty="0"/>
              <a:t> in RFC6381</a:t>
            </a:r>
          </a:p>
          <a:p>
            <a:pPr lvl="1"/>
            <a:r>
              <a:rPr lang="en-US" dirty="0"/>
              <a:t>The 'Codecs' and 'Profiles' Parameters for "Bucket" Media Types</a:t>
            </a:r>
          </a:p>
          <a:p>
            <a:pPr lvl="1"/>
            <a:r>
              <a:rPr lang="en-US" dirty="0"/>
              <a:t>Permits signaling sample entries plus additional information</a:t>
            </a:r>
          </a:p>
          <a:p>
            <a:pPr lvl="1"/>
            <a:r>
              <a:rPr lang="en-US" dirty="0"/>
              <a:t>Currently under discussion – how much needs to be there for capability </a:t>
            </a:r>
            <a:endParaRPr lang="de-DE" dirty="0"/>
          </a:p>
        </p:txBody>
      </p:sp>
    </p:spTree>
    <p:extLst>
      <p:ext uri="{BB962C8B-B14F-4D97-AF65-F5344CB8AC3E}">
        <p14:creationId xmlns:p14="http://schemas.microsoft.com/office/powerpoint/2010/main" val="1281728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F55B-D303-4CF2-9E63-E8D14FBB4ECB}"/>
              </a:ext>
            </a:extLst>
          </p:cNvPr>
          <p:cNvSpPr>
            <a:spLocks noGrp="1"/>
          </p:cNvSpPr>
          <p:nvPr>
            <p:ph type="title"/>
          </p:nvPr>
        </p:nvSpPr>
        <p:spPr/>
        <p:txBody>
          <a:bodyPr/>
          <a:lstStyle/>
          <a:p>
            <a:r>
              <a:rPr lang="de-DE" dirty="0"/>
              <a:t>Common Encryption 23001-7</a:t>
            </a:r>
          </a:p>
        </p:txBody>
      </p:sp>
      <p:sp>
        <p:nvSpPr>
          <p:cNvPr id="3" name="Content Placeholder 2">
            <a:extLst>
              <a:ext uri="{FF2B5EF4-FFF2-40B4-BE49-F238E27FC236}">
                <a16:creationId xmlns:a16="http://schemas.microsoft.com/office/drawing/2014/main" id="{269A3748-81E9-413B-83D8-4F2BDA88F5D3}"/>
              </a:ext>
            </a:extLst>
          </p:cNvPr>
          <p:cNvSpPr>
            <a:spLocks noGrp="1"/>
          </p:cNvSpPr>
          <p:nvPr>
            <p:ph idx="1"/>
          </p:nvPr>
        </p:nvSpPr>
        <p:spPr>
          <a:xfrm>
            <a:off x="1069848" y="2121408"/>
            <a:ext cx="7046630" cy="4050792"/>
          </a:xfrm>
        </p:spPr>
        <p:txBody>
          <a:bodyPr>
            <a:normAutofit lnSpcReduction="10000"/>
          </a:bodyPr>
          <a:lstStyle/>
          <a:p>
            <a:r>
              <a:rPr lang="en-US" dirty="0"/>
              <a:t>specifies elementary stream encryption </a:t>
            </a:r>
            <a:br>
              <a:rPr lang="en-US" dirty="0"/>
            </a:br>
            <a:r>
              <a:rPr lang="en-US" dirty="0"/>
              <a:t>and encryption parameter storage to enable </a:t>
            </a:r>
            <a:br>
              <a:rPr lang="en-US" dirty="0"/>
            </a:br>
            <a:r>
              <a:rPr lang="en-US" dirty="0"/>
              <a:t>a single ISO Media file that support different Digital Rights Management systems (DRM) to manage keys and securely decrypt the media.  </a:t>
            </a:r>
          </a:p>
          <a:p>
            <a:r>
              <a:rPr lang="en-US" dirty="0"/>
              <a:t>Clear and encrypted byte ranges are identified in the track metadata as “subsamples”</a:t>
            </a:r>
          </a:p>
          <a:p>
            <a:r>
              <a:rPr lang="en-US" dirty="0"/>
              <a:t>First edition: ‘</a:t>
            </a:r>
            <a:r>
              <a:rPr lang="en-US" dirty="0" err="1"/>
              <a:t>cenc</a:t>
            </a:r>
            <a:r>
              <a:rPr lang="en-US" dirty="0"/>
              <a:t>’ - single encryption scheme using AES-128 counter mode cipher</a:t>
            </a:r>
          </a:p>
          <a:p>
            <a:r>
              <a:rPr lang="en-US" dirty="0"/>
              <a:t>Second edition: ‘cbc1’ using AES-128 with Cipher Block Chaining mode (CBC)</a:t>
            </a:r>
          </a:p>
          <a:p>
            <a:r>
              <a:rPr lang="en-US" dirty="0"/>
              <a:t>Third edition: two pattern encryption schemes, identified as ‘</a:t>
            </a:r>
            <a:r>
              <a:rPr lang="en-US" dirty="0" err="1"/>
              <a:t>cbcs</a:t>
            </a:r>
            <a:r>
              <a:rPr lang="en-US" dirty="0"/>
              <a:t>’ and ‘</a:t>
            </a:r>
            <a:r>
              <a:rPr lang="en-US" dirty="0" err="1"/>
              <a:t>cens</a:t>
            </a:r>
            <a:r>
              <a:rPr lang="en-US" dirty="0"/>
              <a:t>’</a:t>
            </a:r>
            <a:endParaRPr lang="de-DE" dirty="0"/>
          </a:p>
          <a:p>
            <a:endParaRPr lang="de-DE" dirty="0"/>
          </a:p>
        </p:txBody>
      </p:sp>
      <p:grpSp>
        <p:nvGrpSpPr>
          <p:cNvPr id="5" name="Canvas 103">
            <a:extLst>
              <a:ext uri="{FF2B5EF4-FFF2-40B4-BE49-F238E27FC236}">
                <a16:creationId xmlns:a16="http://schemas.microsoft.com/office/drawing/2014/main" id="{33E8910D-B435-40C7-AC5C-FC465F1E1AE8}"/>
              </a:ext>
            </a:extLst>
          </p:cNvPr>
          <p:cNvGrpSpPr/>
          <p:nvPr/>
        </p:nvGrpSpPr>
        <p:grpSpPr>
          <a:xfrm>
            <a:off x="7405861" y="1684746"/>
            <a:ext cx="4601210" cy="3714750"/>
            <a:chOff x="0" y="0"/>
            <a:chExt cx="4601210" cy="3714750"/>
          </a:xfrm>
        </p:grpSpPr>
        <p:sp>
          <p:nvSpPr>
            <p:cNvPr id="6" name="Rectangle 5">
              <a:extLst>
                <a:ext uri="{FF2B5EF4-FFF2-40B4-BE49-F238E27FC236}">
                  <a16:creationId xmlns:a16="http://schemas.microsoft.com/office/drawing/2014/main" id="{2312F5DE-4D5F-4CC7-AFEB-2C6B74AFFA0D}"/>
                </a:ext>
              </a:extLst>
            </p:cNvPr>
            <p:cNvSpPr/>
            <p:nvPr/>
          </p:nvSpPr>
          <p:spPr>
            <a:xfrm>
              <a:off x="0" y="0"/>
              <a:ext cx="4601210" cy="3714750"/>
            </a:xfrm>
            <a:prstGeom prst="rect">
              <a:avLst/>
            </a:prstGeom>
          </p:spPr>
        </p:sp>
        <p:sp>
          <p:nvSpPr>
            <p:cNvPr id="7" name="Rounded Rectangle 96">
              <a:extLst>
                <a:ext uri="{FF2B5EF4-FFF2-40B4-BE49-F238E27FC236}">
                  <a16:creationId xmlns:a16="http://schemas.microsoft.com/office/drawing/2014/main" id="{271A34A7-01E8-4217-BB00-82A1271D3A73}"/>
                </a:ext>
              </a:extLst>
            </p:cNvPr>
            <p:cNvSpPr/>
            <p:nvPr/>
          </p:nvSpPr>
          <p:spPr>
            <a:xfrm>
              <a:off x="0" y="19"/>
              <a:ext cx="4557702" cy="459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0" numCol="1" spcCol="0" rtlCol="0" fromWordArt="0" anchor="ctr" anchorCtr="0" forceAA="0" compatLnSpc="1">
              <a:prstTxWarp prst="textNoShape">
                <a:avLst/>
              </a:prstTxWarp>
              <a:noAutofit/>
            </a:bodyPr>
            <a:lstStyle/>
            <a:p>
              <a:pPr algn="ctr">
                <a:spcAft>
                  <a:spcPts val="600"/>
                </a:spcAft>
                <a:tabLst>
                  <a:tab pos="5943600" algn="r"/>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Movie Box (‘moov’)</a:t>
              </a:r>
              <a:endParaRPr lang="de-DE"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Rounded Rectangle 97">
              <a:extLst>
                <a:ext uri="{FF2B5EF4-FFF2-40B4-BE49-F238E27FC236}">
                  <a16:creationId xmlns:a16="http://schemas.microsoft.com/office/drawing/2014/main" id="{9F15E0CA-19AD-47E8-8766-829A2D569DC4}"/>
                </a:ext>
              </a:extLst>
            </p:cNvPr>
            <p:cNvSpPr/>
            <p:nvPr/>
          </p:nvSpPr>
          <p:spPr>
            <a:xfrm>
              <a:off x="0" y="459817"/>
              <a:ext cx="1430894" cy="4642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600"/>
                </a:spcAft>
                <a:tabLst>
                  <a:tab pos="5943600" algn="r"/>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Protection Specific Header Box(‘pssh’)</a:t>
              </a:r>
              <a:endParaRPr lang="de-DE"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Rounded Rectangle 98">
              <a:extLst>
                <a:ext uri="{FF2B5EF4-FFF2-40B4-BE49-F238E27FC236}">
                  <a16:creationId xmlns:a16="http://schemas.microsoft.com/office/drawing/2014/main" id="{906D698B-9521-477E-91DC-07D27A147024}"/>
                </a:ext>
              </a:extLst>
            </p:cNvPr>
            <p:cNvSpPr/>
            <p:nvPr/>
          </p:nvSpPr>
          <p:spPr>
            <a:xfrm>
              <a:off x="1420166" y="469187"/>
              <a:ext cx="3128009" cy="464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600"/>
                </a:spcAft>
                <a:tabLst>
                  <a:tab pos="5943600" algn="r"/>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Container for individual track (‘trak’) x [# tracks]</a:t>
              </a:r>
              <a:br>
                <a:rPr lang="en-US" sz="10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de-DE"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Rounded Rectangle 99">
              <a:extLst>
                <a:ext uri="{FF2B5EF4-FFF2-40B4-BE49-F238E27FC236}">
                  <a16:creationId xmlns:a16="http://schemas.microsoft.com/office/drawing/2014/main" id="{5C95D906-4BC3-4C9D-AD80-9A81F677DF0C}"/>
                </a:ext>
              </a:extLst>
            </p:cNvPr>
            <p:cNvSpPr/>
            <p:nvPr/>
          </p:nvSpPr>
          <p:spPr>
            <a:xfrm>
              <a:off x="1421316" y="933275"/>
              <a:ext cx="3135127" cy="4640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Bef>
                  <a:spcPts val="600"/>
                </a:spcBef>
                <a:spcAft>
                  <a:spcPts val="600"/>
                </a:spcAft>
                <a:tabLst>
                  <a:tab pos="5943600" algn="r"/>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Container for media information in track</a:t>
              </a:r>
              <a:br>
                <a:rPr lang="en-US" sz="10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(‘mdia’)</a:t>
              </a:r>
              <a:endParaRPr lang="de-DE" sz="1000">
                <a:effectLst/>
                <a:latin typeface="Times" panose="02020603050405020304" pitchFamily="18" charset="0"/>
                <a:ea typeface="MS Mincho" panose="02020609040205080304" pitchFamily="49" charset="-128"/>
                <a:cs typeface="Times New Roman" panose="02020603050405020304" pitchFamily="18" charset="0"/>
              </a:endParaRPr>
            </a:p>
          </p:txBody>
        </p:sp>
        <p:sp>
          <p:nvSpPr>
            <p:cNvPr id="11" name="Rounded Rectangle 209">
              <a:extLst>
                <a:ext uri="{FF2B5EF4-FFF2-40B4-BE49-F238E27FC236}">
                  <a16:creationId xmlns:a16="http://schemas.microsoft.com/office/drawing/2014/main" id="{24ED73E6-5501-4B2F-A3E3-E59D53B01289}"/>
                </a:ext>
              </a:extLst>
            </p:cNvPr>
            <p:cNvSpPr/>
            <p:nvPr/>
          </p:nvSpPr>
          <p:spPr>
            <a:xfrm>
              <a:off x="1430894" y="1397011"/>
              <a:ext cx="3134889" cy="460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Bef>
                  <a:spcPts val="600"/>
                </a:spcBef>
                <a:spcAft>
                  <a:spcPts val="600"/>
                </a:spcAft>
                <a:tabLst>
                  <a:tab pos="5943600" algn="r"/>
                </a:tabLst>
              </a:pPr>
              <a:r>
                <a:rPr lang="de-DE" sz="1000">
                  <a:effectLst/>
                  <a:latin typeface="Times New Roman" panose="02020603050405020304" pitchFamily="18" charset="0"/>
                  <a:ea typeface="Times New Roman" panose="02020603050405020304" pitchFamily="18" charset="0"/>
                  <a:cs typeface="Times New Roman" panose="02020603050405020304" pitchFamily="18" charset="0"/>
                </a:rPr>
                <a:t>Media Information Container</a:t>
              </a:r>
              <a:br>
                <a:rPr lang="de-DE" sz="1000">
                  <a:effectLst/>
                  <a:latin typeface="Times New Roman" panose="02020603050405020304" pitchFamily="18" charset="0"/>
                  <a:ea typeface="Times New Roman" panose="02020603050405020304" pitchFamily="18" charset="0"/>
                  <a:cs typeface="Times New Roman" panose="02020603050405020304" pitchFamily="18" charset="0"/>
                </a:rPr>
              </a:br>
              <a:r>
                <a:rPr lang="de-DE" sz="1000">
                  <a:effectLst/>
                  <a:latin typeface="Times New Roman" panose="02020603050405020304" pitchFamily="18" charset="0"/>
                  <a:ea typeface="Times New Roman" panose="02020603050405020304" pitchFamily="18" charset="0"/>
                  <a:cs typeface="Times New Roman" panose="02020603050405020304" pitchFamily="18" charset="0"/>
                </a:rPr>
                <a:t>(‘minf’)</a:t>
              </a:r>
              <a:endParaRPr lang="de-DE" sz="1000">
                <a:effectLst/>
                <a:latin typeface="Times" panose="02020603050405020304" pitchFamily="18" charset="0"/>
                <a:ea typeface="MS Mincho" panose="02020609040205080304" pitchFamily="49" charset="-128"/>
                <a:cs typeface="Times New Roman" panose="02020603050405020304" pitchFamily="18" charset="0"/>
              </a:endParaRPr>
            </a:p>
          </p:txBody>
        </p:sp>
        <p:sp>
          <p:nvSpPr>
            <p:cNvPr id="12" name="Rounded Rectangle 210">
              <a:extLst>
                <a:ext uri="{FF2B5EF4-FFF2-40B4-BE49-F238E27FC236}">
                  <a16:creationId xmlns:a16="http://schemas.microsoft.com/office/drawing/2014/main" id="{170E0842-EB4D-48F6-9A2F-ADDAB749F33B}"/>
                </a:ext>
              </a:extLst>
            </p:cNvPr>
            <p:cNvSpPr/>
            <p:nvPr/>
          </p:nvSpPr>
          <p:spPr>
            <a:xfrm>
              <a:off x="1421278" y="1855893"/>
              <a:ext cx="3134889" cy="459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45720" numCol="1" spcCol="0" rtlCol="0" fromWordArt="0" anchor="ctr" anchorCtr="0" forceAA="0" compatLnSpc="1">
              <a:prstTxWarp prst="textNoShape">
                <a:avLst/>
              </a:prstTxWarp>
              <a:noAutofit/>
            </a:bodyPr>
            <a:lstStyle/>
            <a:p>
              <a:pPr algn="ctr">
                <a:spcBef>
                  <a:spcPts val="600"/>
                </a:spcBef>
                <a:spcAft>
                  <a:spcPts val="600"/>
                </a:spcAft>
                <a:tabLst>
                  <a:tab pos="5943600" algn="r"/>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Sample table box, container of the time / space map</a:t>
              </a:r>
              <a:br>
                <a:rPr lang="en-US" sz="10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(‘stbl’)</a:t>
              </a:r>
              <a:endParaRPr lang="de-DE" sz="1000">
                <a:effectLst/>
                <a:latin typeface="Times" panose="02020603050405020304" pitchFamily="18" charset="0"/>
                <a:ea typeface="MS Mincho" panose="02020609040205080304" pitchFamily="49" charset="-128"/>
                <a:cs typeface="Times New Roman" panose="02020603050405020304" pitchFamily="18" charset="0"/>
              </a:endParaRPr>
            </a:p>
          </p:txBody>
        </p:sp>
        <p:sp>
          <p:nvSpPr>
            <p:cNvPr id="13" name="Rounded Rectangle 211">
              <a:extLst>
                <a:ext uri="{FF2B5EF4-FFF2-40B4-BE49-F238E27FC236}">
                  <a16:creationId xmlns:a16="http://schemas.microsoft.com/office/drawing/2014/main" id="{03845F72-B6A4-4DF0-A194-4753B86E5FA4}"/>
                </a:ext>
              </a:extLst>
            </p:cNvPr>
            <p:cNvSpPr/>
            <p:nvPr/>
          </p:nvSpPr>
          <p:spPr>
            <a:xfrm>
              <a:off x="1422812" y="2315094"/>
              <a:ext cx="3134889" cy="45899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0" rIns="91440" bIns="45720" numCol="1" spcCol="0" rtlCol="0" fromWordArt="0" anchor="ctr" anchorCtr="0" forceAA="0" compatLnSpc="1">
              <a:prstTxWarp prst="textNoShape">
                <a:avLst/>
              </a:prstTxWarp>
              <a:noAutofit/>
            </a:bodyPr>
            <a:lstStyle/>
            <a:p>
              <a:pPr algn="ctr">
                <a:spcBef>
                  <a:spcPts val="600"/>
                </a:spcBef>
                <a:spcAft>
                  <a:spcPts val="600"/>
                </a:spcAft>
                <a:tabLst>
                  <a:tab pos="5943600" algn="r"/>
                </a:tabLst>
              </a:pPr>
              <a:r>
                <a:rPr lang="de-DE" sz="1000" dirty="0" err="1">
                  <a:effectLst/>
                  <a:latin typeface="Times New Roman" panose="02020603050405020304" pitchFamily="18" charset="0"/>
                  <a:ea typeface="Times New Roman" panose="02020603050405020304" pitchFamily="18" charset="0"/>
                  <a:cs typeface="Times New Roman" panose="02020603050405020304" pitchFamily="18" charset="0"/>
                </a:rPr>
                <a:t>Protection</a:t>
              </a:r>
              <a:r>
                <a:rPr lang="de-DE" sz="1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000" dirty="0" err="1">
                  <a:effectLst/>
                  <a:latin typeface="Times New Roman" panose="02020603050405020304" pitchFamily="18" charset="0"/>
                  <a:ea typeface="Times New Roman" panose="02020603050405020304" pitchFamily="18" charset="0"/>
                  <a:cs typeface="Times New Roman" panose="02020603050405020304" pitchFamily="18" charset="0"/>
                </a:rPr>
                <a:t>Scheme</a:t>
              </a:r>
              <a:r>
                <a:rPr lang="de-DE" sz="1000" dirty="0">
                  <a:effectLst/>
                  <a:latin typeface="Times New Roman" panose="02020603050405020304" pitchFamily="18" charset="0"/>
                  <a:ea typeface="Times New Roman" panose="02020603050405020304" pitchFamily="18" charset="0"/>
                  <a:cs typeface="Times New Roman" panose="02020603050405020304" pitchFamily="18" charset="0"/>
                </a:rPr>
                <a:t> Information Box</a:t>
              </a:r>
              <a:br>
                <a:rPr lang="de-DE" sz="1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de-DE" sz="1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de-DE" sz="1000" dirty="0" err="1">
                  <a:effectLst/>
                  <a:latin typeface="Times New Roman" panose="02020603050405020304" pitchFamily="18" charset="0"/>
                  <a:ea typeface="Times New Roman" panose="02020603050405020304" pitchFamily="18" charset="0"/>
                  <a:cs typeface="Times New Roman" panose="02020603050405020304" pitchFamily="18" charset="0"/>
                </a:rPr>
                <a:t>sinf</a:t>
              </a:r>
              <a:r>
                <a:rPr lang="de-DE" sz="1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de-DE" sz="1000" dirty="0">
                <a:effectLst/>
                <a:latin typeface="Times" panose="02020603050405020304" pitchFamily="18" charset="0"/>
                <a:ea typeface="MS Mincho" panose="02020609040205080304" pitchFamily="49" charset="-128"/>
                <a:cs typeface="Times New Roman" panose="02020603050405020304" pitchFamily="18" charset="0"/>
              </a:endParaRPr>
            </a:p>
          </p:txBody>
        </p:sp>
        <p:sp>
          <p:nvSpPr>
            <p:cNvPr id="14" name="Rounded Rectangle 212">
              <a:extLst>
                <a:ext uri="{FF2B5EF4-FFF2-40B4-BE49-F238E27FC236}">
                  <a16:creationId xmlns:a16="http://schemas.microsoft.com/office/drawing/2014/main" id="{C65E4ADD-8EED-4C92-989A-3D35AACE0C46}"/>
                </a:ext>
              </a:extLst>
            </p:cNvPr>
            <p:cNvSpPr/>
            <p:nvPr/>
          </p:nvSpPr>
          <p:spPr>
            <a:xfrm>
              <a:off x="1430894" y="2775138"/>
              <a:ext cx="1409647" cy="45873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0" rIns="91440" bIns="45720" numCol="1" spcCol="0" rtlCol="0" fromWordArt="0" anchor="ctr" anchorCtr="0" forceAA="0" compatLnSpc="1">
              <a:prstTxWarp prst="textNoShape">
                <a:avLst/>
              </a:prstTxWarp>
              <a:noAutofit/>
            </a:bodyPr>
            <a:lstStyle/>
            <a:p>
              <a:pPr algn="ctr">
                <a:spcBef>
                  <a:spcPts val="600"/>
                </a:spcBef>
                <a:spcAft>
                  <a:spcPts val="600"/>
                </a:spcAft>
                <a:tabLst>
                  <a:tab pos="5943600" algn="r"/>
                </a:tabLst>
              </a:pPr>
              <a:r>
                <a:rPr lang="en-CA" sz="1000" dirty="0">
                  <a:effectLst/>
                  <a:latin typeface="Times New Roman" panose="02020603050405020304" pitchFamily="18" charset="0"/>
                  <a:ea typeface="Times New Roman" panose="02020603050405020304" pitchFamily="18" charset="0"/>
                  <a:cs typeface="Times New Roman" panose="02020603050405020304" pitchFamily="18" charset="0"/>
                </a:rPr>
                <a:t>Scheme Type Box</a:t>
              </a:r>
              <a:br>
                <a:rPr lang="en-CA" sz="1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CA" sz="1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CA" sz="1000" dirty="0" err="1">
                  <a:effectLst/>
                  <a:latin typeface="Times New Roman" panose="02020603050405020304" pitchFamily="18" charset="0"/>
                  <a:ea typeface="Times New Roman" panose="02020603050405020304" pitchFamily="18" charset="0"/>
                  <a:cs typeface="Times New Roman" panose="02020603050405020304" pitchFamily="18" charset="0"/>
                </a:rPr>
                <a:t>schm</a:t>
              </a:r>
              <a:r>
                <a:rPr lang="en-CA" sz="1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de-DE" sz="1000" dirty="0">
                <a:effectLst/>
                <a:latin typeface="Times" panose="02020603050405020304" pitchFamily="18" charset="0"/>
                <a:ea typeface="MS Mincho" panose="02020609040205080304" pitchFamily="49" charset="-128"/>
                <a:cs typeface="Times New Roman" panose="02020603050405020304" pitchFamily="18" charset="0"/>
              </a:endParaRPr>
            </a:p>
          </p:txBody>
        </p:sp>
        <p:sp>
          <p:nvSpPr>
            <p:cNvPr id="15" name="Rounded Rectangle 213">
              <a:extLst>
                <a:ext uri="{FF2B5EF4-FFF2-40B4-BE49-F238E27FC236}">
                  <a16:creationId xmlns:a16="http://schemas.microsoft.com/office/drawing/2014/main" id="{1208E688-0CCB-424E-B27F-23BE289DD2A6}"/>
                </a:ext>
              </a:extLst>
            </p:cNvPr>
            <p:cNvSpPr/>
            <p:nvPr/>
          </p:nvSpPr>
          <p:spPr>
            <a:xfrm>
              <a:off x="2840542" y="2774083"/>
              <a:ext cx="1725242" cy="46025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Bef>
                  <a:spcPts val="600"/>
                </a:spcBef>
                <a:spcAft>
                  <a:spcPts val="600"/>
                </a:spcAft>
                <a:tabLst>
                  <a:tab pos="5943600" algn="r"/>
                </a:tabLst>
              </a:pPr>
              <a:r>
                <a:rPr lang="de-DE" sz="1000" dirty="0" err="1">
                  <a:effectLst/>
                  <a:latin typeface="Times New Roman" panose="02020603050405020304" pitchFamily="18" charset="0"/>
                  <a:ea typeface="Times New Roman" panose="02020603050405020304" pitchFamily="18" charset="0"/>
                  <a:cs typeface="Times New Roman" panose="02020603050405020304" pitchFamily="18" charset="0"/>
                </a:rPr>
                <a:t>Scheme</a:t>
              </a:r>
              <a:r>
                <a:rPr lang="de-DE" sz="1000" dirty="0">
                  <a:effectLst/>
                  <a:latin typeface="Times New Roman" panose="02020603050405020304" pitchFamily="18" charset="0"/>
                  <a:ea typeface="Times New Roman" panose="02020603050405020304" pitchFamily="18" charset="0"/>
                  <a:cs typeface="Times New Roman" panose="02020603050405020304" pitchFamily="18" charset="0"/>
                </a:rPr>
                <a:t> Information Box</a:t>
              </a:r>
              <a:br>
                <a:rPr lang="de-DE" sz="1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de-DE" sz="1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de-DE" sz="1000" dirty="0" err="1">
                  <a:effectLst/>
                  <a:latin typeface="Times New Roman" panose="02020603050405020304" pitchFamily="18" charset="0"/>
                  <a:ea typeface="Times New Roman" panose="02020603050405020304" pitchFamily="18" charset="0"/>
                  <a:cs typeface="Times New Roman" panose="02020603050405020304" pitchFamily="18" charset="0"/>
                </a:rPr>
                <a:t>schm</a:t>
              </a:r>
              <a:r>
                <a:rPr lang="de-DE" sz="1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de-DE" sz="1000" dirty="0">
                <a:effectLst/>
                <a:latin typeface="Times" panose="02020603050405020304" pitchFamily="18" charset="0"/>
                <a:ea typeface="MS Mincho" panose="02020609040205080304" pitchFamily="49" charset="-128"/>
                <a:cs typeface="Times New Roman" panose="02020603050405020304" pitchFamily="18" charset="0"/>
              </a:endParaRPr>
            </a:p>
          </p:txBody>
        </p:sp>
        <p:sp>
          <p:nvSpPr>
            <p:cNvPr id="16" name="Rounded Rectangle 214">
              <a:extLst>
                <a:ext uri="{FF2B5EF4-FFF2-40B4-BE49-F238E27FC236}">
                  <a16:creationId xmlns:a16="http://schemas.microsoft.com/office/drawing/2014/main" id="{D7787F5D-BEBE-43CF-A471-897FFC41FD3D}"/>
                </a:ext>
              </a:extLst>
            </p:cNvPr>
            <p:cNvSpPr/>
            <p:nvPr/>
          </p:nvSpPr>
          <p:spPr>
            <a:xfrm>
              <a:off x="2840189" y="3234747"/>
              <a:ext cx="1209298" cy="4419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Bef>
                  <a:spcPts val="600"/>
                </a:spcBef>
                <a:spcAft>
                  <a:spcPts val="600"/>
                </a:spcAft>
                <a:tabLst>
                  <a:tab pos="5943600" algn="r"/>
                </a:tabLst>
              </a:pPr>
              <a:r>
                <a:rPr lang="de-DE" sz="1000" dirty="0">
                  <a:effectLst/>
                  <a:latin typeface="Times New Roman" panose="02020603050405020304" pitchFamily="18" charset="0"/>
                  <a:ea typeface="Times New Roman" panose="02020603050405020304" pitchFamily="18" charset="0"/>
                  <a:cs typeface="Times New Roman" panose="02020603050405020304" pitchFamily="18" charset="0"/>
                </a:rPr>
                <a:t>Track Encryption Box (‘</a:t>
              </a:r>
              <a:r>
                <a:rPr lang="de-DE" sz="1000" dirty="0" err="1">
                  <a:effectLst/>
                  <a:latin typeface="Times New Roman" panose="02020603050405020304" pitchFamily="18" charset="0"/>
                  <a:ea typeface="Times New Roman" panose="02020603050405020304" pitchFamily="18" charset="0"/>
                  <a:cs typeface="Times New Roman" panose="02020603050405020304" pitchFamily="18" charset="0"/>
                </a:rPr>
                <a:t>tenc</a:t>
              </a:r>
              <a:r>
                <a:rPr lang="de-DE" sz="1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de-DE" sz="1000" dirty="0">
                <a:effectLst/>
                <a:latin typeface="Times" panose="02020603050405020304" pitchFamily="18" charset="0"/>
                <a:ea typeface="MS Mincho" panose="02020609040205080304" pitchFamily="49" charset="-128"/>
                <a:cs typeface="Times New Roman" panose="02020603050405020304" pitchFamily="18" charset="0"/>
              </a:endParaRPr>
            </a:p>
          </p:txBody>
        </p:sp>
      </p:grpSp>
    </p:spTree>
    <p:extLst>
      <p:ext uri="{BB962C8B-B14F-4D97-AF65-F5344CB8AC3E}">
        <p14:creationId xmlns:p14="http://schemas.microsoft.com/office/powerpoint/2010/main" val="957255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3F42-E2E8-4BD6-9F69-8C5A83E26B3C}"/>
              </a:ext>
            </a:extLst>
          </p:cNvPr>
          <p:cNvSpPr>
            <a:spLocks noGrp="1"/>
          </p:cNvSpPr>
          <p:nvPr>
            <p:ph type="title"/>
          </p:nvPr>
        </p:nvSpPr>
        <p:spPr/>
        <p:txBody>
          <a:bodyPr/>
          <a:lstStyle/>
          <a:p>
            <a:r>
              <a:rPr lang="de-DE" dirty="0"/>
              <a:t>More </a:t>
            </a:r>
            <a:r>
              <a:rPr lang="de-DE" dirty="0" err="1"/>
              <a:t>than</a:t>
            </a:r>
            <a:r>
              <a:rPr lang="de-DE" dirty="0"/>
              <a:t> Just A Paper </a:t>
            </a:r>
            <a:r>
              <a:rPr lang="de-DE" dirty="0" err="1"/>
              <a:t>Spec</a:t>
            </a:r>
            <a:endParaRPr lang="de-DE" dirty="0"/>
          </a:p>
        </p:txBody>
      </p:sp>
      <p:sp>
        <p:nvSpPr>
          <p:cNvPr id="3" name="Text Placeholder 2">
            <a:extLst>
              <a:ext uri="{FF2B5EF4-FFF2-40B4-BE49-F238E27FC236}">
                <a16:creationId xmlns:a16="http://schemas.microsoft.com/office/drawing/2014/main" id="{741C59B4-EA86-4CEB-A594-3798AB96384C}"/>
              </a:ext>
            </a:extLst>
          </p:cNvPr>
          <p:cNvSpPr>
            <a:spLocks noGrp="1"/>
          </p:cNvSpPr>
          <p:nvPr>
            <p:ph type="body" idx="1"/>
          </p:nvPr>
        </p:nvSpPr>
        <p:spPr/>
        <p:txBody>
          <a:bodyPr/>
          <a:lstStyle/>
          <a:p>
            <a:r>
              <a:rPr lang="de-DE" dirty="0"/>
              <a:t>Tools and Software</a:t>
            </a:r>
          </a:p>
        </p:txBody>
      </p:sp>
    </p:spTree>
    <p:extLst>
      <p:ext uri="{BB962C8B-B14F-4D97-AF65-F5344CB8AC3E}">
        <p14:creationId xmlns:p14="http://schemas.microsoft.com/office/powerpoint/2010/main" val="103701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EE1F-9326-4A08-B5F6-ED855E05D8E3}"/>
              </a:ext>
            </a:extLst>
          </p:cNvPr>
          <p:cNvSpPr>
            <a:spLocks noGrp="1"/>
          </p:cNvSpPr>
          <p:nvPr>
            <p:ph type="title"/>
          </p:nvPr>
        </p:nvSpPr>
        <p:spPr>
          <a:xfrm>
            <a:off x="1069848" y="484632"/>
            <a:ext cx="10058400" cy="1609344"/>
          </a:xfrm>
        </p:spPr>
        <p:txBody>
          <a:bodyPr>
            <a:normAutofit/>
          </a:bodyPr>
          <a:lstStyle/>
          <a:p>
            <a:r>
              <a:rPr lang="de-DE" dirty="0" err="1"/>
              <a:t>MPEG‘s</a:t>
            </a:r>
            <a:r>
              <a:rPr lang="de-DE" dirty="0"/>
              <a:t> </a:t>
            </a:r>
            <a:r>
              <a:rPr lang="de-DE" dirty="0" err="1"/>
              <a:t>SupportING</a:t>
            </a:r>
            <a:r>
              <a:rPr lang="de-DE" dirty="0"/>
              <a:t> Tools</a:t>
            </a:r>
          </a:p>
        </p:txBody>
      </p:sp>
      <p:sp>
        <p:nvSpPr>
          <p:cNvPr id="3" name="Content Placeholder 2">
            <a:extLst>
              <a:ext uri="{FF2B5EF4-FFF2-40B4-BE49-F238E27FC236}">
                <a16:creationId xmlns:a16="http://schemas.microsoft.com/office/drawing/2014/main" id="{1BA16541-065E-4DAC-9E8D-06091D4142DE}"/>
              </a:ext>
            </a:extLst>
          </p:cNvPr>
          <p:cNvSpPr>
            <a:spLocks noGrp="1"/>
          </p:cNvSpPr>
          <p:nvPr>
            <p:ph idx="1"/>
          </p:nvPr>
        </p:nvSpPr>
        <p:spPr>
          <a:xfrm>
            <a:off x="1069848" y="2121408"/>
            <a:ext cx="4773168" cy="4050792"/>
          </a:xfrm>
        </p:spPr>
        <p:txBody>
          <a:bodyPr>
            <a:normAutofit/>
          </a:bodyPr>
          <a:lstStyle/>
          <a:p>
            <a:r>
              <a:rPr lang="de-DE" sz="1100" dirty="0" err="1"/>
              <a:t>Conformance</a:t>
            </a:r>
            <a:r>
              <a:rPr lang="de-DE" sz="1100" dirty="0"/>
              <a:t> </a:t>
            </a:r>
            <a:r>
              <a:rPr lang="de-DE" sz="1100" dirty="0" err="1"/>
              <a:t>bit</a:t>
            </a:r>
            <a:r>
              <a:rPr lang="de-DE" sz="1100" dirty="0"/>
              <a:t> </a:t>
            </a:r>
            <a:r>
              <a:rPr lang="de-DE" sz="1100" dirty="0" err="1"/>
              <a:t>streams</a:t>
            </a:r>
            <a:r>
              <a:rPr lang="de-DE" sz="1100" dirty="0"/>
              <a:t> </a:t>
            </a:r>
          </a:p>
          <a:p>
            <a:pPr lvl="1"/>
            <a:r>
              <a:rPr lang="de-DE" sz="1100" dirty="0"/>
              <a:t>ISO/IEC 14496-4 </a:t>
            </a:r>
          </a:p>
          <a:p>
            <a:pPr lvl="1"/>
            <a:r>
              <a:rPr lang="en-US" sz="1100" dirty="0"/>
              <a:t>Some streams are freely available </a:t>
            </a:r>
          </a:p>
          <a:p>
            <a:pPr lvl="2"/>
            <a:r>
              <a:rPr lang="en-US" sz="1100" dirty="0"/>
              <a:t>http://standards.iso.org/ittf/PubliclyAvailableStandards/ </a:t>
            </a:r>
          </a:p>
          <a:p>
            <a:pPr lvl="1"/>
            <a:r>
              <a:rPr lang="de-DE" sz="1100" dirty="0"/>
              <a:t>More </a:t>
            </a:r>
            <a:r>
              <a:rPr lang="de-DE" sz="1100" dirty="0" err="1"/>
              <a:t>are</a:t>
            </a:r>
            <a:r>
              <a:rPr lang="de-DE" sz="1100" dirty="0"/>
              <a:t> </a:t>
            </a:r>
            <a:r>
              <a:rPr lang="de-DE" sz="1100" dirty="0" err="1"/>
              <a:t>welcome</a:t>
            </a:r>
            <a:r>
              <a:rPr lang="de-DE" sz="1100" dirty="0"/>
              <a:t> </a:t>
            </a:r>
          </a:p>
          <a:p>
            <a:r>
              <a:rPr lang="de-DE" sz="1100" dirty="0"/>
              <a:t>Software </a:t>
            </a:r>
          </a:p>
          <a:p>
            <a:pPr lvl="1"/>
            <a:r>
              <a:rPr lang="de-DE" sz="1100" dirty="0"/>
              <a:t>ISO/IEC 14496-5 </a:t>
            </a:r>
          </a:p>
          <a:p>
            <a:pPr lvl="1"/>
            <a:r>
              <a:rPr lang="de-DE" sz="1100" dirty="0"/>
              <a:t>Reference </a:t>
            </a:r>
            <a:r>
              <a:rPr lang="de-DE" sz="1100" dirty="0" err="1"/>
              <a:t>software</a:t>
            </a:r>
            <a:r>
              <a:rPr lang="de-DE" sz="1100" dirty="0"/>
              <a:t>, </a:t>
            </a:r>
            <a:r>
              <a:rPr lang="de-DE" sz="1100" dirty="0" err="1"/>
              <a:t>freely</a:t>
            </a:r>
            <a:r>
              <a:rPr lang="de-DE" sz="1100" dirty="0"/>
              <a:t> </a:t>
            </a:r>
            <a:r>
              <a:rPr lang="de-DE" sz="1100" dirty="0" err="1"/>
              <a:t>available</a:t>
            </a:r>
            <a:r>
              <a:rPr lang="de-DE" sz="1100" dirty="0"/>
              <a:t> </a:t>
            </a:r>
          </a:p>
          <a:p>
            <a:pPr lvl="1"/>
            <a:r>
              <a:rPr lang="de-DE" sz="1100" dirty="0"/>
              <a:t>C, ISO Licence </a:t>
            </a:r>
          </a:p>
          <a:p>
            <a:pPr lvl="1"/>
            <a:r>
              <a:rPr lang="de-DE" sz="1100" dirty="0"/>
              <a:t>Read/Write MP4 </a:t>
            </a:r>
            <a:r>
              <a:rPr lang="de-DE" sz="1100" dirty="0" err="1"/>
              <a:t>files</a:t>
            </a:r>
            <a:r>
              <a:rPr lang="de-DE" sz="1100" dirty="0"/>
              <a:t> </a:t>
            </a:r>
          </a:p>
          <a:p>
            <a:pPr lvl="1"/>
            <a:r>
              <a:rPr lang="de-DE" sz="1100" dirty="0" err="1"/>
              <a:t>Contributions</a:t>
            </a:r>
            <a:r>
              <a:rPr lang="de-DE" sz="1100" dirty="0"/>
              <a:t> </a:t>
            </a:r>
            <a:r>
              <a:rPr lang="de-DE" sz="1100" dirty="0" err="1"/>
              <a:t>are</a:t>
            </a:r>
            <a:r>
              <a:rPr lang="de-DE" sz="1100" dirty="0"/>
              <a:t> </a:t>
            </a:r>
            <a:r>
              <a:rPr lang="de-DE" sz="1100" dirty="0" err="1"/>
              <a:t>welcome</a:t>
            </a:r>
            <a:r>
              <a:rPr lang="de-DE" sz="1100" dirty="0"/>
              <a:t> </a:t>
            </a:r>
          </a:p>
          <a:p>
            <a:r>
              <a:rPr lang="de-DE" sz="1100" dirty="0"/>
              <a:t>MP4 Registration Authority http://www.mp4ra.org</a:t>
            </a:r>
          </a:p>
          <a:p>
            <a:pPr lvl="1"/>
            <a:r>
              <a:rPr lang="en-US" sz="1100" dirty="0"/>
              <a:t>There is a registration authority which registers and documents the four-character-code code-points used in this file-format family, as well as some other code-points related to MPEG-4 systems.  </a:t>
            </a:r>
          </a:p>
          <a:p>
            <a:pPr lvl="1"/>
            <a:r>
              <a:rPr lang="en-US" sz="1100" dirty="0"/>
              <a:t>The database is publicly viewable and registration is free.</a:t>
            </a:r>
            <a:endParaRPr lang="de-DE" sz="1100" dirty="0"/>
          </a:p>
          <a:p>
            <a:endParaRPr lang="de-DE" sz="1100" dirty="0"/>
          </a:p>
        </p:txBody>
      </p:sp>
      <p:pic>
        <p:nvPicPr>
          <p:cNvPr id="4" name="Picture 3">
            <a:extLst>
              <a:ext uri="{FF2B5EF4-FFF2-40B4-BE49-F238E27FC236}">
                <a16:creationId xmlns:a16="http://schemas.microsoft.com/office/drawing/2014/main" id="{40400A97-6104-4CC6-868E-F47A75B23666}"/>
              </a:ext>
            </a:extLst>
          </p:cNvPr>
          <p:cNvPicPr>
            <a:picLocks noChangeAspect="1"/>
          </p:cNvPicPr>
          <p:nvPr/>
        </p:nvPicPr>
        <p:blipFill>
          <a:blip r:embed="rId2"/>
          <a:stretch>
            <a:fillRect/>
          </a:stretch>
        </p:blipFill>
        <p:spPr>
          <a:xfrm>
            <a:off x="6355080" y="2572436"/>
            <a:ext cx="4773168" cy="3221888"/>
          </a:xfrm>
          <a:prstGeom prst="rect">
            <a:avLst/>
          </a:prstGeom>
        </p:spPr>
      </p:pic>
    </p:spTree>
    <p:extLst>
      <p:ext uri="{BB962C8B-B14F-4D97-AF65-F5344CB8AC3E}">
        <p14:creationId xmlns:p14="http://schemas.microsoft.com/office/powerpoint/2010/main" val="1196207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CF98-7F4E-42E1-ABC9-6CF60CA05B2E}"/>
              </a:ext>
            </a:extLst>
          </p:cNvPr>
          <p:cNvSpPr>
            <a:spLocks noGrp="1"/>
          </p:cNvSpPr>
          <p:nvPr>
            <p:ph type="title"/>
          </p:nvPr>
        </p:nvSpPr>
        <p:spPr/>
        <p:txBody>
          <a:bodyPr/>
          <a:lstStyle/>
          <a:p>
            <a:r>
              <a:rPr lang="de-DE" dirty="0"/>
              <a:t>Open Source and Commercial Services</a:t>
            </a:r>
          </a:p>
        </p:txBody>
      </p:sp>
      <p:sp>
        <p:nvSpPr>
          <p:cNvPr id="3" name="Content Placeholder 2">
            <a:extLst>
              <a:ext uri="{FF2B5EF4-FFF2-40B4-BE49-F238E27FC236}">
                <a16:creationId xmlns:a16="http://schemas.microsoft.com/office/drawing/2014/main" id="{C7E51F3C-4232-4297-B167-76C67ADFCC6B}"/>
              </a:ext>
            </a:extLst>
          </p:cNvPr>
          <p:cNvSpPr>
            <a:spLocks noGrp="1"/>
          </p:cNvSpPr>
          <p:nvPr>
            <p:ph idx="1"/>
          </p:nvPr>
        </p:nvSpPr>
        <p:spPr/>
        <p:txBody>
          <a:bodyPr/>
          <a:lstStyle/>
          <a:p>
            <a:r>
              <a:rPr lang="de-DE" dirty="0"/>
              <a:t>Open Source</a:t>
            </a:r>
          </a:p>
          <a:p>
            <a:pPr lvl="1"/>
            <a:r>
              <a:rPr lang="de-DE" dirty="0" err="1"/>
              <a:t>Widely</a:t>
            </a:r>
            <a:r>
              <a:rPr lang="de-DE" dirty="0"/>
              <a:t> </a:t>
            </a:r>
            <a:r>
              <a:rPr lang="de-DE" dirty="0" err="1"/>
              <a:t>implemented</a:t>
            </a:r>
            <a:r>
              <a:rPr lang="de-DE" dirty="0"/>
              <a:t> in open </a:t>
            </a:r>
            <a:r>
              <a:rPr lang="de-DE" dirty="0" err="1"/>
              <a:t>source</a:t>
            </a:r>
            <a:r>
              <a:rPr lang="de-DE" dirty="0"/>
              <a:t>, e.g. </a:t>
            </a:r>
            <a:r>
              <a:rPr lang="de-DE" dirty="0" err="1"/>
              <a:t>FFMpeg</a:t>
            </a:r>
            <a:r>
              <a:rPr lang="de-DE" dirty="0"/>
              <a:t>, MP4Box</a:t>
            </a:r>
          </a:p>
          <a:p>
            <a:pPr lvl="1"/>
            <a:r>
              <a:rPr lang="de-DE" dirty="0"/>
              <a:t>Nokia Labs </a:t>
            </a:r>
            <a:r>
              <a:rPr lang="de-DE" dirty="0" err="1"/>
              <a:t>even</a:t>
            </a:r>
            <a:r>
              <a:rPr lang="de-DE" dirty="0"/>
              <a:t> </a:t>
            </a:r>
            <a:r>
              <a:rPr lang="de-DE" dirty="0" err="1"/>
              <a:t>has</a:t>
            </a:r>
            <a:r>
              <a:rPr lang="de-DE" dirty="0"/>
              <a:t> a </a:t>
            </a:r>
            <a:r>
              <a:rPr lang="de-DE" dirty="0" err="1"/>
              <a:t>Javascript</a:t>
            </a:r>
            <a:r>
              <a:rPr lang="de-DE" dirty="0"/>
              <a:t> </a:t>
            </a:r>
            <a:r>
              <a:rPr lang="de-DE" dirty="0" err="1"/>
              <a:t>implementation</a:t>
            </a:r>
            <a:endParaRPr lang="de-DE" dirty="0"/>
          </a:p>
          <a:p>
            <a:r>
              <a:rPr lang="de-DE" dirty="0" err="1"/>
              <a:t>Usage</a:t>
            </a:r>
            <a:r>
              <a:rPr lang="de-DE" dirty="0"/>
              <a:t> in Commercial Services</a:t>
            </a:r>
          </a:p>
          <a:p>
            <a:pPr lvl="1"/>
            <a:r>
              <a:rPr lang="de-DE" dirty="0" err="1"/>
              <a:t>tbd</a:t>
            </a:r>
            <a:endParaRPr lang="de-DE" dirty="0"/>
          </a:p>
          <a:p>
            <a:r>
              <a:rPr lang="de-DE" dirty="0"/>
              <a:t>Check </a:t>
            </a:r>
            <a:r>
              <a:rPr lang="de-DE" dirty="0" err="1"/>
              <a:t>here</a:t>
            </a:r>
            <a:r>
              <a:rPr lang="de-DE" dirty="0"/>
              <a:t>: http://mp4ra.org/#/brands</a:t>
            </a:r>
          </a:p>
        </p:txBody>
      </p:sp>
    </p:spTree>
    <p:extLst>
      <p:ext uri="{BB962C8B-B14F-4D97-AF65-F5344CB8AC3E}">
        <p14:creationId xmlns:p14="http://schemas.microsoft.com/office/powerpoint/2010/main" val="1983424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3F42-E2E8-4BD6-9F69-8C5A83E26B3C}"/>
              </a:ext>
            </a:extLst>
          </p:cNvPr>
          <p:cNvSpPr>
            <a:spLocks noGrp="1"/>
          </p:cNvSpPr>
          <p:nvPr>
            <p:ph type="title"/>
          </p:nvPr>
        </p:nvSpPr>
        <p:spPr/>
        <p:txBody>
          <a:bodyPr/>
          <a:lstStyle/>
          <a:p>
            <a:r>
              <a:rPr lang="de-DE" dirty="0"/>
              <a:t>ISOBMFF and Streaming</a:t>
            </a:r>
          </a:p>
        </p:txBody>
      </p:sp>
      <p:sp>
        <p:nvSpPr>
          <p:cNvPr id="3" name="Text Placeholder 2">
            <a:extLst>
              <a:ext uri="{FF2B5EF4-FFF2-40B4-BE49-F238E27FC236}">
                <a16:creationId xmlns:a16="http://schemas.microsoft.com/office/drawing/2014/main" id="{741C59B4-EA86-4CEB-A594-3798AB96384C}"/>
              </a:ext>
            </a:extLst>
          </p:cNvPr>
          <p:cNvSpPr>
            <a:spLocks noGrp="1"/>
          </p:cNvSpPr>
          <p:nvPr>
            <p:ph type="body" idx="1"/>
          </p:nvPr>
        </p:nvSpPr>
        <p:spPr/>
        <p:txBody>
          <a:bodyPr/>
          <a:lstStyle/>
          <a:p>
            <a:r>
              <a:rPr lang="de-DE" dirty="0"/>
              <a:t>DASH and CMAF</a:t>
            </a:r>
          </a:p>
        </p:txBody>
      </p:sp>
    </p:spTree>
    <p:extLst>
      <p:ext uri="{BB962C8B-B14F-4D97-AF65-F5344CB8AC3E}">
        <p14:creationId xmlns:p14="http://schemas.microsoft.com/office/powerpoint/2010/main" val="1726049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13DC62-8429-49E8-B290-BD993CB1D970}"/>
              </a:ext>
            </a:extLst>
          </p:cNvPr>
          <p:cNvSpPr>
            <a:spLocks noGrp="1"/>
          </p:cNvSpPr>
          <p:nvPr>
            <p:ph type="title"/>
          </p:nvPr>
        </p:nvSpPr>
        <p:spPr/>
        <p:txBody>
          <a:bodyPr/>
          <a:lstStyle/>
          <a:p>
            <a:r>
              <a:rPr lang="de-DE" dirty="0"/>
              <a:t>Adaptive Streaming</a:t>
            </a:r>
          </a:p>
        </p:txBody>
      </p:sp>
      <p:cxnSp>
        <p:nvCxnSpPr>
          <p:cNvPr id="5" name="Straight Connector 4">
            <a:extLst>
              <a:ext uri="{FF2B5EF4-FFF2-40B4-BE49-F238E27FC236}">
                <a16:creationId xmlns:a16="http://schemas.microsoft.com/office/drawing/2014/main" id="{1E37CF9B-6553-4AC0-9B89-BF458F06DCDE}"/>
              </a:ext>
            </a:extLst>
          </p:cNvPr>
          <p:cNvCxnSpPr/>
          <p:nvPr/>
        </p:nvCxnSpPr>
        <p:spPr bwMode="auto">
          <a:xfrm>
            <a:off x="5958624" y="4478064"/>
            <a:ext cx="1782224" cy="1419279"/>
          </a:xfrm>
          <a:prstGeom prst="line">
            <a:avLst/>
          </a:prstGeom>
          <a:solidFill>
            <a:schemeClr val="accent1"/>
          </a:solidFill>
          <a:ln w="76200" cap="flat" cmpd="sng" algn="ctr">
            <a:solidFill>
              <a:srgbClr val="FF0000"/>
            </a:solidFill>
            <a:prstDash val="sysDot"/>
            <a:round/>
            <a:headEnd type="none" w="med" len="med"/>
            <a:tailEnd type="none" w="med" len="med"/>
          </a:ln>
          <a:effectLst/>
        </p:spPr>
      </p:cxnSp>
      <p:cxnSp>
        <p:nvCxnSpPr>
          <p:cNvPr id="6" name="Straight Connector 5">
            <a:extLst>
              <a:ext uri="{FF2B5EF4-FFF2-40B4-BE49-F238E27FC236}">
                <a16:creationId xmlns:a16="http://schemas.microsoft.com/office/drawing/2014/main" id="{9E269191-EA65-48C3-A121-1EFDB5EEA7C0}"/>
              </a:ext>
            </a:extLst>
          </p:cNvPr>
          <p:cNvCxnSpPr>
            <a:stCxn id="88" idx="1"/>
          </p:cNvCxnSpPr>
          <p:nvPr/>
        </p:nvCxnSpPr>
        <p:spPr bwMode="auto">
          <a:xfrm flipH="1">
            <a:off x="7743194" y="5588697"/>
            <a:ext cx="1585329" cy="308641"/>
          </a:xfrm>
          <a:prstGeom prst="line">
            <a:avLst/>
          </a:prstGeom>
          <a:solidFill>
            <a:schemeClr val="accent1"/>
          </a:solidFill>
          <a:ln w="47625" cap="flat" cmpd="sng" algn="ctr">
            <a:solidFill>
              <a:schemeClr val="accent3">
                <a:lumMod val="60000"/>
                <a:lumOff val="40000"/>
              </a:schemeClr>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4E27F829-B8E4-401A-B15B-F9CDED422CF6}"/>
              </a:ext>
            </a:extLst>
          </p:cNvPr>
          <p:cNvCxnSpPr/>
          <p:nvPr/>
        </p:nvCxnSpPr>
        <p:spPr bwMode="auto">
          <a:xfrm flipH="1">
            <a:off x="7740853" y="4516994"/>
            <a:ext cx="1744757" cy="428845"/>
          </a:xfrm>
          <a:prstGeom prst="line">
            <a:avLst/>
          </a:prstGeom>
          <a:solidFill>
            <a:schemeClr val="accent1"/>
          </a:solidFill>
          <a:ln w="47625" cap="flat" cmpd="sng" algn="ctr">
            <a:solidFill>
              <a:schemeClr val="accent3">
                <a:lumMod val="60000"/>
                <a:lumOff val="40000"/>
              </a:schemeClr>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B4349CD2-C2AA-420D-A858-39A321964AB2}"/>
              </a:ext>
            </a:extLst>
          </p:cNvPr>
          <p:cNvCxnSpPr/>
          <p:nvPr/>
        </p:nvCxnSpPr>
        <p:spPr bwMode="auto">
          <a:xfrm flipH="1" flipV="1">
            <a:off x="7863837" y="3805880"/>
            <a:ext cx="1621770" cy="711115"/>
          </a:xfrm>
          <a:prstGeom prst="line">
            <a:avLst/>
          </a:prstGeom>
          <a:solidFill>
            <a:schemeClr val="accent1"/>
          </a:solidFill>
          <a:ln w="47625" cap="flat" cmpd="sng" algn="ctr">
            <a:solidFill>
              <a:schemeClr val="accent3">
                <a:lumMod val="60000"/>
                <a:lumOff val="40000"/>
              </a:schemeClr>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F5F7CE79-CC65-4884-B44A-02A0497B3B5D}"/>
              </a:ext>
            </a:extLst>
          </p:cNvPr>
          <p:cNvCxnSpPr/>
          <p:nvPr/>
        </p:nvCxnSpPr>
        <p:spPr bwMode="auto">
          <a:xfrm flipH="1" flipV="1">
            <a:off x="7644428" y="2850594"/>
            <a:ext cx="1841191" cy="608448"/>
          </a:xfrm>
          <a:prstGeom prst="line">
            <a:avLst/>
          </a:prstGeom>
          <a:solidFill>
            <a:schemeClr val="accent1"/>
          </a:solidFill>
          <a:ln w="47625" cap="flat" cmpd="sng" algn="ctr">
            <a:solidFill>
              <a:schemeClr val="accent3">
                <a:lumMod val="60000"/>
                <a:lumOff val="40000"/>
              </a:schemeClr>
            </a:solidFill>
            <a:prstDash val="solid"/>
            <a:round/>
            <a:headEnd type="none" w="med" len="med"/>
            <a:tailEnd type="none" w="med" len="med"/>
          </a:ln>
          <a:effectLst/>
        </p:spPr>
      </p:cxnSp>
      <p:pic>
        <p:nvPicPr>
          <p:cNvPr id="10" name="Picture 9" descr="ZTE Light.jpg">
            <a:extLst>
              <a:ext uri="{FF2B5EF4-FFF2-40B4-BE49-F238E27FC236}">
                <a16:creationId xmlns:a16="http://schemas.microsoft.com/office/drawing/2014/main" id="{C3A55639-2C82-4CBC-9671-C21A265D5192}"/>
              </a:ext>
            </a:extLst>
          </p:cNvPr>
          <p:cNvPicPr>
            <a:picLocks noChangeAspect="1"/>
          </p:cNvPicPr>
          <p:nvPr/>
        </p:nvPicPr>
        <p:blipFill>
          <a:blip r:embed="rId2" cstate="print">
            <a:clrChange>
              <a:clrFrom>
                <a:srgbClr val="FFFFFF"/>
              </a:clrFrom>
              <a:clrTo>
                <a:srgbClr val="FFFFFF">
                  <a:alpha val="0"/>
                </a:srgbClr>
              </a:clrTo>
            </a:clrChange>
          </a:blip>
          <a:stretch>
            <a:fillRect/>
          </a:stretch>
        </p:blipFill>
        <p:spPr>
          <a:xfrm>
            <a:off x="7335813" y="5581414"/>
            <a:ext cx="881794" cy="603616"/>
          </a:xfrm>
          <a:prstGeom prst="rect">
            <a:avLst/>
          </a:prstGeom>
        </p:spPr>
      </p:pic>
      <p:cxnSp>
        <p:nvCxnSpPr>
          <p:cNvPr id="11" name="Curved Connector 5">
            <a:extLst>
              <a:ext uri="{FF2B5EF4-FFF2-40B4-BE49-F238E27FC236}">
                <a16:creationId xmlns:a16="http://schemas.microsoft.com/office/drawing/2014/main" id="{C205E0BD-CB28-4E79-AD7E-FC35E0168E76}"/>
              </a:ext>
            </a:extLst>
          </p:cNvPr>
          <p:cNvCxnSpPr>
            <a:endCxn id="44" idx="3"/>
          </p:cNvCxnSpPr>
          <p:nvPr/>
        </p:nvCxnSpPr>
        <p:spPr bwMode="auto">
          <a:xfrm rot="10800000" flipV="1">
            <a:off x="7938394" y="2895488"/>
            <a:ext cx="739402" cy="147279"/>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Curved Connector 6">
            <a:extLst>
              <a:ext uri="{FF2B5EF4-FFF2-40B4-BE49-F238E27FC236}">
                <a16:creationId xmlns:a16="http://schemas.microsoft.com/office/drawing/2014/main" id="{7DD5817E-2D98-45EB-8D4A-07C03369C49F}"/>
              </a:ext>
            </a:extLst>
          </p:cNvPr>
          <p:cNvCxnSpPr/>
          <p:nvPr/>
        </p:nvCxnSpPr>
        <p:spPr bwMode="auto">
          <a:xfrm rot="16200000" flipH="1">
            <a:off x="2711141" y="3791870"/>
            <a:ext cx="513457" cy="276319"/>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13" name="Rounded Rectangle 7">
            <a:extLst>
              <a:ext uri="{FF2B5EF4-FFF2-40B4-BE49-F238E27FC236}">
                <a16:creationId xmlns:a16="http://schemas.microsoft.com/office/drawing/2014/main" id="{758B49EA-701A-45F5-986A-B9434863E8B7}"/>
              </a:ext>
            </a:extLst>
          </p:cNvPr>
          <p:cNvSpPr/>
          <p:nvPr/>
        </p:nvSpPr>
        <p:spPr bwMode="auto">
          <a:xfrm>
            <a:off x="1878960" y="2854521"/>
            <a:ext cx="2047371" cy="890016"/>
          </a:xfrm>
          <a:prstGeom prst="roundRect">
            <a:avLst/>
          </a:prstGeom>
          <a:solidFill>
            <a:schemeClr val="bg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29" tIns="45715" rIns="91429" bIns="45715" numCol="1" rtlCol="0" anchor="t" anchorCtr="0" compatLnSpc="1">
            <a:prstTxWarp prst="textNoShape">
              <a:avLst/>
            </a:prstTxWarp>
          </a:bodyPr>
          <a:lstStyle/>
          <a:p>
            <a:pPr defTabSz="914292"/>
            <a:endParaRPr lang="en-US" dirty="0">
              <a:solidFill>
                <a:schemeClr val="tx1"/>
              </a:solidFill>
              <a:cs typeface="Arial" charset="0"/>
            </a:endParaRPr>
          </a:p>
        </p:txBody>
      </p:sp>
      <p:sp>
        <p:nvSpPr>
          <p:cNvPr id="14" name="TextBox 13">
            <a:extLst>
              <a:ext uri="{FF2B5EF4-FFF2-40B4-BE49-F238E27FC236}">
                <a16:creationId xmlns:a16="http://schemas.microsoft.com/office/drawing/2014/main" id="{6545D32B-2089-4BEC-A3E8-923FADE583CD}"/>
              </a:ext>
            </a:extLst>
          </p:cNvPr>
          <p:cNvSpPr txBox="1"/>
          <p:nvPr/>
        </p:nvSpPr>
        <p:spPr>
          <a:xfrm>
            <a:off x="1671478" y="5710571"/>
            <a:ext cx="1328640" cy="461655"/>
          </a:xfrm>
          <a:prstGeom prst="rect">
            <a:avLst/>
          </a:prstGeom>
          <a:noFill/>
        </p:spPr>
        <p:txBody>
          <a:bodyPr wrap="square" lIns="91429" tIns="45715" rIns="91429" bIns="45715" rtlCol="0">
            <a:spAutoFit/>
          </a:bodyPr>
          <a:lstStyle/>
          <a:p>
            <a:pPr algn="ctr"/>
            <a:r>
              <a:rPr lang="en-US" sz="1200" b="1" dirty="0">
                <a:solidFill>
                  <a:srgbClr val="FF0000"/>
                </a:solidFill>
              </a:rPr>
              <a:t>Media Capture</a:t>
            </a:r>
          </a:p>
          <a:p>
            <a:pPr algn="ctr"/>
            <a:r>
              <a:rPr lang="en-US" sz="1200" b="1" dirty="0">
                <a:solidFill>
                  <a:srgbClr val="FF0000"/>
                </a:solidFill>
              </a:rPr>
              <a:t>and Encoding</a:t>
            </a:r>
          </a:p>
        </p:txBody>
      </p:sp>
      <p:sp>
        <p:nvSpPr>
          <p:cNvPr id="15" name="TextBox 14">
            <a:extLst>
              <a:ext uri="{FF2B5EF4-FFF2-40B4-BE49-F238E27FC236}">
                <a16:creationId xmlns:a16="http://schemas.microsoft.com/office/drawing/2014/main" id="{0417A9F2-FD60-4C25-B7D5-47DB980A1DAE}"/>
              </a:ext>
            </a:extLst>
          </p:cNvPr>
          <p:cNvSpPr txBox="1"/>
          <p:nvPr/>
        </p:nvSpPr>
        <p:spPr>
          <a:xfrm>
            <a:off x="4379169" y="6056091"/>
            <a:ext cx="759186" cy="646321"/>
          </a:xfrm>
          <a:prstGeom prst="rect">
            <a:avLst/>
          </a:prstGeom>
          <a:noFill/>
        </p:spPr>
        <p:txBody>
          <a:bodyPr wrap="square" lIns="91429" tIns="45715" rIns="91429" bIns="45715" rtlCol="0">
            <a:spAutoFit/>
          </a:bodyPr>
          <a:lstStyle/>
          <a:p>
            <a:pPr algn="ctr"/>
            <a:r>
              <a:rPr lang="en-US" sz="1200" b="1" dirty="0">
                <a:solidFill>
                  <a:srgbClr val="FF0000"/>
                </a:solidFill>
              </a:rPr>
              <a:t>Media</a:t>
            </a:r>
          </a:p>
          <a:p>
            <a:pPr algn="ctr"/>
            <a:r>
              <a:rPr lang="en-US" sz="1200" b="1" dirty="0">
                <a:solidFill>
                  <a:srgbClr val="FF0000"/>
                </a:solidFill>
              </a:rPr>
              <a:t>Origin</a:t>
            </a:r>
          </a:p>
          <a:p>
            <a:pPr algn="ctr"/>
            <a:r>
              <a:rPr lang="en-US" sz="1200" b="1" dirty="0">
                <a:solidFill>
                  <a:srgbClr val="FF0000"/>
                </a:solidFill>
              </a:rPr>
              <a:t>Servers</a:t>
            </a:r>
          </a:p>
        </p:txBody>
      </p:sp>
      <p:sp>
        <p:nvSpPr>
          <p:cNvPr id="16" name="TextBox 15">
            <a:extLst>
              <a:ext uri="{FF2B5EF4-FFF2-40B4-BE49-F238E27FC236}">
                <a16:creationId xmlns:a16="http://schemas.microsoft.com/office/drawing/2014/main" id="{51EDB44E-26A0-49A0-A182-1066D7EFF777}"/>
              </a:ext>
            </a:extLst>
          </p:cNvPr>
          <p:cNvSpPr txBox="1"/>
          <p:nvPr/>
        </p:nvSpPr>
        <p:spPr>
          <a:xfrm>
            <a:off x="5438013" y="6056091"/>
            <a:ext cx="759186" cy="646321"/>
          </a:xfrm>
          <a:prstGeom prst="rect">
            <a:avLst/>
          </a:prstGeom>
          <a:noFill/>
        </p:spPr>
        <p:txBody>
          <a:bodyPr wrap="square" lIns="91429" tIns="45715" rIns="91429" bIns="45715" rtlCol="0">
            <a:spAutoFit/>
          </a:bodyPr>
          <a:lstStyle/>
          <a:p>
            <a:pPr algn="ctr"/>
            <a:r>
              <a:rPr lang="en-US" sz="1200" b="1" dirty="0">
                <a:solidFill>
                  <a:srgbClr val="FF0000"/>
                </a:solidFill>
              </a:rPr>
              <a:t>HTTP</a:t>
            </a:r>
          </a:p>
          <a:p>
            <a:pPr algn="ctr"/>
            <a:r>
              <a:rPr lang="en-US" sz="1200" b="1" dirty="0">
                <a:solidFill>
                  <a:srgbClr val="FF0000"/>
                </a:solidFill>
              </a:rPr>
              <a:t>Cache</a:t>
            </a:r>
          </a:p>
          <a:p>
            <a:pPr algn="ctr"/>
            <a:r>
              <a:rPr lang="en-US" sz="1200" b="1" dirty="0">
                <a:solidFill>
                  <a:srgbClr val="FF0000"/>
                </a:solidFill>
              </a:rPr>
              <a:t>Servers</a:t>
            </a:r>
          </a:p>
        </p:txBody>
      </p:sp>
      <p:sp>
        <p:nvSpPr>
          <p:cNvPr id="17" name="TextBox 16">
            <a:extLst>
              <a:ext uri="{FF2B5EF4-FFF2-40B4-BE49-F238E27FC236}">
                <a16:creationId xmlns:a16="http://schemas.microsoft.com/office/drawing/2014/main" id="{8A3A8B33-A192-4543-ABEF-FAC56D6DE51D}"/>
              </a:ext>
            </a:extLst>
          </p:cNvPr>
          <p:cNvSpPr txBox="1"/>
          <p:nvPr/>
        </p:nvSpPr>
        <p:spPr>
          <a:xfrm>
            <a:off x="7386278" y="6179201"/>
            <a:ext cx="796581" cy="461655"/>
          </a:xfrm>
          <a:prstGeom prst="rect">
            <a:avLst/>
          </a:prstGeom>
          <a:noFill/>
        </p:spPr>
        <p:txBody>
          <a:bodyPr wrap="square" lIns="91429" tIns="45715" rIns="91429" bIns="45715" rtlCol="0">
            <a:spAutoFit/>
          </a:bodyPr>
          <a:lstStyle/>
          <a:p>
            <a:pPr algn="ctr"/>
            <a:r>
              <a:rPr lang="en-US" sz="1200" b="1" dirty="0">
                <a:solidFill>
                  <a:srgbClr val="FF0000"/>
                </a:solidFill>
              </a:rPr>
              <a:t>Client</a:t>
            </a:r>
          </a:p>
          <a:p>
            <a:pPr algn="ctr"/>
            <a:r>
              <a:rPr lang="en-US" sz="1200" b="1" dirty="0">
                <a:solidFill>
                  <a:srgbClr val="FF0000"/>
                </a:solidFill>
              </a:rPr>
              <a:t>Devices</a:t>
            </a:r>
          </a:p>
        </p:txBody>
      </p:sp>
      <p:cxnSp>
        <p:nvCxnSpPr>
          <p:cNvPr id="18" name="Straight Connector 17">
            <a:extLst>
              <a:ext uri="{FF2B5EF4-FFF2-40B4-BE49-F238E27FC236}">
                <a16:creationId xmlns:a16="http://schemas.microsoft.com/office/drawing/2014/main" id="{4D8B2C32-9C67-4A11-9E49-401F1A57ABDD}"/>
              </a:ext>
            </a:extLst>
          </p:cNvPr>
          <p:cNvCxnSpPr/>
          <p:nvPr/>
        </p:nvCxnSpPr>
        <p:spPr bwMode="auto">
          <a:xfrm>
            <a:off x="5975059" y="4459907"/>
            <a:ext cx="1575750" cy="424419"/>
          </a:xfrm>
          <a:prstGeom prst="line">
            <a:avLst/>
          </a:prstGeom>
          <a:solidFill>
            <a:schemeClr val="accent1"/>
          </a:solidFill>
          <a:ln w="76200" cap="flat" cmpd="sng" algn="ctr">
            <a:solidFill>
              <a:srgbClr val="FF0000"/>
            </a:solidFill>
            <a:prstDash val="sysDot"/>
            <a:round/>
            <a:headEnd type="none" w="med" len="med"/>
            <a:tailEnd type="none" w="med" len="med"/>
          </a:ln>
          <a:effectLst/>
        </p:spPr>
      </p:cxnSp>
      <p:cxnSp>
        <p:nvCxnSpPr>
          <p:cNvPr id="19" name="Straight Connector 18">
            <a:extLst>
              <a:ext uri="{FF2B5EF4-FFF2-40B4-BE49-F238E27FC236}">
                <a16:creationId xmlns:a16="http://schemas.microsoft.com/office/drawing/2014/main" id="{980D320E-0DB7-4585-BCF8-2DCF33E46D64}"/>
              </a:ext>
            </a:extLst>
          </p:cNvPr>
          <p:cNvCxnSpPr/>
          <p:nvPr/>
        </p:nvCxnSpPr>
        <p:spPr bwMode="auto">
          <a:xfrm>
            <a:off x="2132525" y="4459906"/>
            <a:ext cx="1042108" cy="0"/>
          </a:xfrm>
          <a:prstGeom prst="line">
            <a:avLst/>
          </a:prstGeom>
          <a:solidFill>
            <a:schemeClr val="accent1"/>
          </a:solidFill>
          <a:ln w="76200" cap="flat" cmpd="sng" algn="ctr">
            <a:solidFill>
              <a:srgbClr val="AA1319"/>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7E7FA257-2F8B-410E-B08A-66592AECEE42}"/>
              </a:ext>
            </a:extLst>
          </p:cNvPr>
          <p:cNvCxnSpPr/>
          <p:nvPr/>
        </p:nvCxnSpPr>
        <p:spPr bwMode="auto">
          <a:xfrm flipV="1">
            <a:off x="3168878" y="4477911"/>
            <a:ext cx="1673101" cy="5448"/>
          </a:xfrm>
          <a:prstGeom prst="line">
            <a:avLst/>
          </a:prstGeom>
          <a:solidFill>
            <a:schemeClr val="accent1"/>
          </a:solidFill>
          <a:ln w="76200" cap="flat" cmpd="sng" algn="ctr">
            <a:solidFill>
              <a:srgbClr val="4F4E4E"/>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4A6759E7-2536-4631-B43C-2D12A66ADC10}"/>
              </a:ext>
            </a:extLst>
          </p:cNvPr>
          <p:cNvCxnSpPr/>
          <p:nvPr/>
        </p:nvCxnSpPr>
        <p:spPr bwMode="auto">
          <a:xfrm flipV="1">
            <a:off x="4057649" y="3608032"/>
            <a:ext cx="693029" cy="908963"/>
          </a:xfrm>
          <a:prstGeom prst="line">
            <a:avLst/>
          </a:prstGeom>
          <a:solidFill>
            <a:schemeClr val="accent1"/>
          </a:solidFill>
          <a:ln w="76200" cap="flat" cmpd="sng" algn="ctr">
            <a:solidFill>
              <a:srgbClr val="4F4E4E"/>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5D5CF98F-FB75-47BB-B66C-E65E9F7AFFD2}"/>
              </a:ext>
            </a:extLst>
          </p:cNvPr>
          <p:cNvCxnSpPr/>
          <p:nvPr/>
        </p:nvCxnSpPr>
        <p:spPr bwMode="auto">
          <a:xfrm>
            <a:off x="4057649" y="4516994"/>
            <a:ext cx="786813" cy="990173"/>
          </a:xfrm>
          <a:prstGeom prst="line">
            <a:avLst/>
          </a:prstGeom>
          <a:solidFill>
            <a:schemeClr val="accent1"/>
          </a:solidFill>
          <a:ln w="76200" cap="flat" cmpd="sng" algn="ctr">
            <a:solidFill>
              <a:srgbClr val="4F4E4E"/>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14E3193D-3403-4966-8181-B9E27BC6DE90}"/>
              </a:ext>
            </a:extLst>
          </p:cNvPr>
          <p:cNvCxnSpPr>
            <a:endCxn id="32" idx="1"/>
          </p:cNvCxnSpPr>
          <p:nvPr/>
        </p:nvCxnSpPr>
        <p:spPr bwMode="auto">
          <a:xfrm flipV="1">
            <a:off x="3986727" y="4472770"/>
            <a:ext cx="1688310" cy="10582"/>
          </a:xfrm>
          <a:prstGeom prst="line">
            <a:avLst/>
          </a:prstGeom>
          <a:solidFill>
            <a:schemeClr val="accent1"/>
          </a:solidFill>
          <a:ln w="76200" cap="flat" cmpd="sng" algn="ctr">
            <a:solidFill>
              <a:srgbClr val="4F4E4E"/>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E312A724-4790-40D9-A79F-1A35CEB7B0EC}"/>
              </a:ext>
            </a:extLst>
          </p:cNvPr>
          <p:cNvCxnSpPr>
            <a:endCxn id="38" idx="1"/>
          </p:cNvCxnSpPr>
          <p:nvPr/>
        </p:nvCxnSpPr>
        <p:spPr bwMode="auto">
          <a:xfrm flipV="1">
            <a:off x="4960028" y="3330087"/>
            <a:ext cx="868223" cy="1129822"/>
          </a:xfrm>
          <a:prstGeom prst="line">
            <a:avLst/>
          </a:prstGeom>
          <a:solidFill>
            <a:schemeClr val="accent1"/>
          </a:solidFill>
          <a:ln w="76200" cap="flat" cmpd="sng" algn="ctr">
            <a:solidFill>
              <a:srgbClr val="4F4E4E"/>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E598906E-39DA-4FC3-9A6D-04109D9520C9}"/>
              </a:ext>
            </a:extLst>
          </p:cNvPr>
          <p:cNvCxnSpPr/>
          <p:nvPr/>
        </p:nvCxnSpPr>
        <p:spPr bwMode="auto">
          <a:xfrm>
            <a:off x="4960035" y="4516994"/>
            <a:ext cx="855475" cy="1061261"/>
          </a:xfrm>
          <a:prstGeom prst="line">
            <a:avLst/>
          </a:prstGeom>
          <a:solidFill>
            <a:schemeClr val="accent1"/>
          </a:solidFill>
          <a:ln w="76200" cap="flat" cmpd="sng" algn="ctr">
            <a:solidFill>
              <a:srgbClr val="4F4E4E"/>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B257979E-428B-4AB3-8FF6-0A9F0F551AE1}"/>
              </a:ext>
            </a:extLst>
          </p:cNvPr>
          <p:cNvCxnSpPr/>
          <p:nvPr/>
        </p:nvCxnSpPr>
        <p:spPr bwMode="auto">
          <a:xfrm flipV="1">
            <a:off x="5975059" y="3805885"/>
            <a:ext cx="1645082" cy="654031"/>
          </a:xfrm>
          <a:prstGeom prst="line">
            <a:avLst/>
          </a:prstGeom>
          <a:solidFill>
            <a:schemeClr val="accent1"/>
          </a:solidFill>
          <a:ln w="76200" cap="flat" cmpd="sng" algn="ctr">
            <a:solidFill>
              <a:srgbClr val="FF0000"/>
            </a:solidFill>
            <a:prstDash val="sysDot"/>
            <a:round/>
            <a:headEnd type="none" w="med" len="med"/>
            <a:tailEnd type="none" w="med" len="med"/>
          </a:ln>
          <a:effectLst/>
        </p:spPr>
      </p:cxnSp>
      <p:cxnSp>
        <p:nvCxnSpPr>
          <p:cNvPr id="27" name="Straight Connector 26">
            <a:extLst>
              <a:ext uri="{FF2B5EF4-FFF2-40B4-BE49-F238E27FC236}">
                <a16:creationId xmlns:a16="http://schemas.microsoft.com/office/drawing/2014/main" id="{05264831-7EF0-40D8-97AD-DC039AA18C95}"/>
              </a:ext>
            </a:extLst>
          </p:cNvPr>
          <p:cNvCxnSpPr>
            <a:endCxn id="44" idx="1"/>
          </p:cNvCxnSpPr>
          <p:nvPr/>
        </p:nvCxnSpPr>
        <p:spPr bwMode="auto">
          <a:xfrm flipV="1">
            <a:off x="5869018" y="3042768"/>
            <a:ext cx="1731864" cy="1440687"/>
          </a:xfrm>
          <a:prstGeom prst="line">
            <a:avLst/>
          </a:prstGeom>
          <a:solidFill>
            <a:schemeClr val="accent1"/>
          </a:solidFill>
          <a:ln w="76200" cap="flat" cmpd="sng" algn="ctr">
            <a:solidFill>
              <a:srgbClr val="FF0000"/>
            </a:solidFill>
            <a:prstDash val="sysDot"/>
            <a:round/>
            <a:headEnd type="none" w="med" len="med"/>
            <a:tailEnd type="none" w="med" len="med"/>
          </a:ln>
          <a:effectLst/>
        </p:spPr>
      </p:cxnSp>
      <p:pic>
        <p:nvPicPr>
          <p:cNvPr id="28" name="Picture 4" descr="https://www.samstores.com/_images/products/szz3.jpg">
            <a:extLst>
              <a:ext uri="{FF2B5EF4-FFF2-40B4-BE49-F238E27FC236}">
                <a16:creationId xmlns:a16="http://schemas.microsoft.com/office/drawing/2014/main" id="{37D15644-E137-4DA3-9C3F-3F61320E02DA}"/>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99967" y="4088799"/>
            <a:ext cx="847439" cy="503971"/>
          </a:xfrm>
          <a:prstGeom prst="rect">
            <a:avLst/>
          </a:prstGeom>
          <a:noFill/>
        </p:spPr>
      </p:pic>
      <p:grpSp>
        <p:nvGrpSpPr>
          <p:cNvPr id="29" name="Group 46">
            <a:extLst>
              <a:ext uri="{FF2B5EF4-FFF2-40B4-BE49-F238E27FC236}">
                <a16:creationId xmlns:a16="http://schemas.microsoft.com/office/drawing/2014/main" id="{C9EE5B11-F333-420C-813F-6EF03A4F7ADC}"/>
              </a:ext>
            </a:extLst>
          </p:cNvPr>
          <p:cNvGrpSpPr>
            <a:grpSpLocks/>
          </p:cNvGrpSpPr>
          <p:nvPr/>
        </p:nvGrpSpPr>
        <p:grpSpPr bwMode="auto">
          <a:xfrm>
            <a:off x="5548569" y="4002308"/>
            <a:ext cx="569885" cy="946151"/>
            <a:chOff x="5340200" y="2596433"/>
            <a:chExt cx="566032" cy="946641"/>
          </a:xfrm>
        </p:grpSpPr>
        <p:pic>
          <p:nvPicPr>
            <p:cNvPr id="30" name="Picture 14" descr="C:\Users\chriskno.REDMOND\AppData\Local\Microsoft\Windows\Temporary Internet Files\Content.IE5\5KI42CG6\MCj04247900000[1].wmf">
              <a:extLst>
                <a:ext uri="{FF2B5EF4-FFF2-40B4-BE49-F238E27FC236}">
                  <a16:creationId xmlns:a16="http://schemas.microsoft.com/office/drawing/2014/main" id="{8FF19203-3BE6-4157-BB12-CF5393FD9459}"/>
                </a:ext>
              </a:extLst>
            </p:cNvPr>
            <p:cNvPicPr>
              <a:picLocks noChangeAspect="1" noChangeArrowheads="1"/>
            </p:cNvPicPr>
            <p:nvPr/>
          </p:nvPicPr>
          <p:blipFill>
            <a:blip r:embed="rId4" cstate="print"/>
            <a:srcRect/>
            <a:stretch>
              <a:fillRect/>
            </a:stretch>
          </p:blipFill>
          <p:spPr bwMode="auto">
            <a:xfrm>
              <a:off x="5340200" y="2797866"/>
              <a:ext cx="285884" cy="742592"/>
            </a:xfrm>
            <a:prstGeom prst="rect">
              <a:avLst/>
            </a:prstGeom>
            <a:noFill/>
            <a:ln w="9525">
              <a:noFill/>
              <a:miter lim="800000"/>
              <a:headEnd/>
              <a:tailEnd/>
            </a:ln>
          </p:spPr>
        </p:pic>
        <p:pic>
          <p:nvPicPr>
            <p:cNvPr id="31" name="Picture 14" descr="C:\Users\chriskno.REDMOND\AppData\Local\Microsoft\Windows\Temporary Internet Files\Content.IE5\5KI42CG6\MCj04247900000[1].wmf">
              <a:extLst>
                <a:ext uri="{FF2B5EF4-FFF2-40B4-BE49-F238E27FC236}">
                  <a16:creationId xmlns:a16="http://schemas.microsoft.com/office/drawing/2014/main" id="{B0B91FAB-0581-417C-BEB1-7CF932F72D7D}"/>
                </a:ext>
              </a:extLst>
            </p:cNvPr>
            <p:cNvPicPr>
              <a:picLocks noChangeAspect="1" noChangeArrowheads="1"/>
            </p:cNvPicPr>
            <p:nvPr/>
          </p:nvPicPr>
          <p:blipFill>
            <a:blip r:embed="rId4" cstate="print"/>
            <a:srcRect/>
            <a:stretch>
              <a:fillRect/>
            </a:stretch>
          </p:blipFill>
          <p:spPr bwMode="auto">
            <a:xfrm>
              <a:off x="5344903" y="2800482"/>
              <a:ext cx="285884" cy="742592"/>
            </a:xfrm>
            <a:prstGeom prst="rect">
              <a:avLst/>
            </a:prstGeom>
            <a:noFill/>
            <a:ln w="9525">
              <a:noFill/>
              <a:miter lim="800000"/>
              <a:headEnd/>
              <a:tailEnd/>
            </a:ln>
          </p:spPr>
        </p:pic>
        <p:pic>
          <p:nvPicPr>
            <p:cNvPr id="32" name="Picture 14" descr="C:\Users\chriskno.REDMOND\AppData\Local\Microsoft\Windows\Temporary Internet Files\Content.IE5\5KI42CG6\MCj04247900000[1].wmf">
              <a:extLst>
                <a:ext uri="{FF2B5EF4-FFF2-40B4-BE49-F238E27FC236}">
                  <a16:creationId xmlns:a16="http://schemas.microsoft.com/office/drawing/2014/main" id="{AE19A4AB-D6E0-479B-81F3-2AD739CECE7C}"/>
                </a:ext>
              </a:extLst>
            </p:cNvPr>
            <p:cNvPicPr>
              <a:picLocks noChangeAspect="1" noChangeArrowheads="1"/>
            </p:cNvPicPr>
            <p:nvPr/>
          </p:nvPicPr>
          <p:blipFill>
            <a:blip r:embed="rId4" cstate="print"/>
            <a:srcRect/>
            <a:stretch>
              <a:fillRect/>
            </a:stretch>
          </p:blipFill>
          <p:spPr bwMode="auto">
            <a:xfrm>
              <a:off x="5465813" y="2695842"/>
              <a:ext cx="285884" cy="742592"/>
            </a:xfrm>
            <a:prstGeom prst="rect">
              <a:avLst/>
            </a:prstGeom>
            <a:noFill/>
            <a:ln w="9525">
              <a:noFill/>
              <a:miter lim="800000"/>
              <a:headEnd/>
              <a:tailEnd/>
            </a:ln>
          </p:spPr>
        </p:pic>
        <p:pic>
          <p:nvPicPr>
            <p:cNvPr id="33" name="Picture 32" descr="C:\Users\chriskno.REDMOND\AppData\Local\Microsoft\Windows\Temporary Internet Files\Content.IE5\5KI42CG6\MCj04247900000[1].wmf">
              <a:extLst>
                <a:ext uri="{FF2B5EF4-FFF2-40B4-BE49-F238E27FC236}">
                  <a16:creationId xmlns:a16="http://schemas.microsoft.com/office/drawing/2014/main" id="{4E00B958-01B3-48A7-BF95-AD0E49048C2A}"/>
                </a:ext>
              </a:extLst>
            </p:cNvPr>
            <p:cNvPicPr>
              <a:picLocks noChangeAspect="1" noChangeArrowheads="1"/>
            </p:cNvPicPr>
            <p:nvPr/>
          </p:nvPicPr>
          <p:blipFill>
            <a:blip r:embed="rId4" cstate="print"/>
            <a:srcRect/>
            <a:stretch>
              <a:fillRect/>
            </a:stretch>
          </p:blipFill>
          <p:spPr bwMode="auto">
            <a:xfrm>
              <a:off x="5620347" y="2596433"/>
              <a:ext cx="285885" cy="742592"/>
            </a:xfrm>
            <a:prstGeom prst="rect">
              <a:avLst/>
            </a:prstGeom>
            <a:noFill/>
            <a:ln w="9525">
              <a:noFill/>
              <a:miter lim="800000"/>
              <a:headEnd/>
              <a:tailEnd/>
            </a:ln>
          </p:spPr>
        </p:pic>
      </p:grpSp>
      <p:grpSp>
        <p:nvGrpSpPr>
          <p:cNvPr id="34" name="Group 45">
            <a:extLst>
              <a:ext uri="{FF2B5EF4-FFF2-40B4-BE49-F238E27FC236}">
                <a16:creationId xmlns:a16="http://schemas.microsoft.com/office/drawing/2014/main" id="{921D7530-8510-4587-AF07-A7BCA26E66F9}"/>
              </a:ext>
            </a:extLst>
          </p:cNvPr>
          <p:cNvGrpSpPr>
            <a:grpSpLocks/>
          </p:cNvGrpSpPr>
          <p:nvPr/>
        </p:nvGrpSpPr>
        <p:grpSpPr bwMode="auto">
          <a:xfrm>
            <a:off x="5550960" y="2958626"/>
            <a:ext cx="565096" cy="949325"/>
            <a:chOff x="5140784" y="1598781"/>
            <a:chExt cx="561325" cy="948903"/>
          </a:xfrm>
        </p:grpSpPr>
        <p:pic>
          <p:nvPicPr>
            <p:cNvPr id="35" name="Picture 14" descr="C:\Users\chriskno.REDMOND\AppData\Local\Microsoft\Windows\Temporary Internet Files\Content.IE5\5KI42CG6\MCj04247900000[1].wmf">
              <a:extLst>
                <a:ext uri="{FF2B5EF4-FFF2-40B4-BE49-F238E27FC236}">
                  <a16:creationId xmlns:a16="http://schemas.microsoft.com/office/drawing/2014/main" id="{1816F7C8-A393-492B-9DDC-A651BC092A59}"/>
                </a:ext>
              </a:extLst>
            </p:cNvPr>
            <p:cNvPicPr>
              <a:picLocks noChangeAspect="1" noChangeArrowheads="1"/>
            </p:cNvPicPr>
            <p:nvPr/>
          </p:nvPicPr>
          <p:blipFill>
            <a:blip r:embed="rId4" cstate="print"/>
            <a:srcRect/>
            <a:stretch>
              <a:fillRect/>
            </a:stretch>
          </p:blipFill>
          <p:spPr bwMode="auto">
            <a:xfrm>
              <a:off x="5151783" y="1805092"/>
              <a:ext cx="285884" cy="742592"/>
            </a:xfrm>
            <a:prstGeom prst="rect">
              <a:avLst/>
            </a:prstGeom>
            <a:noFill/>
            <a:ln w="9525">
              <a:noFill/>
              <a:miter lim="800000"/>
              <a:headEnd/>
              <a:tailEnd/>
            </a:ln>
          </p:spPr>
        </p:pic>
        <p:pic>
          <p:nvPicPr>
            <p:cNvPr id="36" name="Picture 14" descr="C:\Users\chriskno.REDMOND\AppData\Local\Microsoft\Windows\Temporary Internet Files\Content.IE5\5KI42CG6\MCj04247900000[1].wmf">
              <a:extLst>
                <a:ext uri="{FF2B5EF4-FFF2-40B4-BE49-F238E27FC236}">
                  <a16:creationId xmlns:a16="http://schemas.microsoft.com/office/drawing/2014/main" id="{DC3FF67D-4186-4626-8E53-D97AEAC4E93F}"/>
                </a:ext>
              </a:extLst>
            </p:cNvPr>
            <p:cNvPicPr>
              <a:picLocks noChangeAspect="1" noChangeArrowheads="1"/>
            </p:cNvPicPr>
            <p:nvPr/>
          </p:nvPicPr>
          <p:blipFill>
            <a:blip r:embed="rId4" cstate="print"/>
            <a:srcRect/>
            <a:stretch>
              <a:fillRect/>
            </a:stretch>
          </p:blipFill>
          <p:spPr bwMode="auto">
            <a:xfrm>
              <a:off x="5140784" y="1780240"/>
              <a:ext cx="285884" cy="742592"/>
            </a:xfrm>
            <a:prstGeom prst="rect">
              <a:avLst/>
            </a:prstGeom>
            <a:noFill/>
            <a:ln w="9525">
              <a:noFill/>
              <a:miter lim="800000"/>
              <a:headEnd/>
              <a:tailEnd/>
            </a:ln>
          </p:spPr>
        </p:pic>
        <p:pic>
          <p:nvPicPr>
            <p:cNvPr id="37" name="Picture 14" descr="C:\Users\chriskno.REDMOND\AppData\Local\Microsoft\Windows\Temporary Internet Files\Content.IE5\5KI42CG6\MCj04247900000[1].wmf">
              <a:extLst>
                <a:ext uri="{FF2B5EF4-FFF2-40B4-BE49-F238E27FC236}">
                  <a16:creationId xmlns:a16="http://schemas.microsoft.com/office/drawing/2014/main" id="{7440142A-737B-431E-A487-875462D9055C}"/>
                </a:ext>
              </a:extLst>
            </p:cNvPr>
            <p:cNvPicPr>
              <a:picLocks noChangeAspect="1" noChangeArrowheads="1"/>
            </p:cNvPicPr>
            <p:nvPr/>
          </p:nvPicPr>
          <p:blipFill>
            <a:blip r:embed="rId4" cstate="print"/>
            <a:srcRect/>
            <a:stretch>
              <a:fillRect/>
            </a:stretch>
          </p:blipFill>
          <p:spPr bwMode="auto">
            <a:xfrm>
              <a:off x="5277396" y="1703068"/>
              <a:ext cx="285884" cy="742592"/>
            </a:xfrm>
            <a:prstGeom prst="rect">
              <a:avLst/>
            </a:prstGeom>
            <a:noFill/>
            <a:ln w="9525">
              <a:noFill/>
              <a:miter lim="800000"/>
              <a:headEnd/>
              <a:tailEnd/>
            </a:ln>
          </p:spPr>
        </p:pic>
        <p:pic>
          <p:nvPicPr>
            <p:cNvPr id="38" name="Picture 14" descr="C:\Users\chriskno.REDMOND\AppData\Local\Microsoft\Windows\Temporary Internet Files\Content.IE5\5KI42CG6\MCj04247900000[1].wmf">
              <a:extLst>
                <a:ext uri="{FF2B5EF4-FFF2-40B4-BE49-F238E27FC236}">
                  <a16:creationId xmlns:a16="http://schemas.microsoft.com/office/drawing/2014/main" id="{DF8DD358-8071-49D6-99E3-7B18592ADAC1}"/>
                </a:ext>
              </a:extLst>
            </p:cNvPr>
            <p:cNvPicPr>
              <a:picLocks noChangeAspect="1" noChangeArrowheads="1"/>
            </p:cNvPicPr>
            <p:nvPr/>
          </p:nvPicPr>
          <p:blipFill>
            <a:blip r:embed="rId4" cstate="print"/>
            <a:srcRect/>
            <a:stretch>
              <a:fillRect/>
            </a:stretch>
          </p:blipFill>
          <p:spPr bwMode="auto">
            <a:xfrm>
              <a:off x="5416225" y="1598781"/>
              <a:ext cx="285884" cy="742592"/>
            </a:xfrm>
            <a:prstGeom prst="rect">
              <a:avLst/>
            </a:prstGeom>
            <a:noFill/>
            <a:ln w="9525">
              <a:noFill/>
              <a:miter lim="800000"/>
              <a:headEnd/>
              <a:tailEnd/>
            </a:ln>
          </p:spPr>
        </p:pic>
      </p:grpSp>
      <p:grpSp>
        <p:nvGrpSpPr>
          <p:cNvPr id="39" name="Group 46">
            <a:extLst>
              <a:ext uri="{FF2B5EF4-FFF2-40B4-BE49-F238E27FC236}">
                <a16:creationId xmlns:a16="http://schemas.microsoft.com/office/drawing/2014/main" id="{9A4EE5F7-E9EF-4164-9A51-E7E1A1A953A3}"/>
              </a:ext>
            </a:extLst>
          </p:cNvPr>
          <p:cNvGrpSpPr>
            <a:grpSpLocks/>
          </p:cNvGrpSpPr>
          <p:nvPr/>
        </p:nvGrpSpPr>
        <p:grpSpPr bwMode="auto">
          <a:xfrm>
            <a:off x="5548569" y="5131584"/>
            <a:ext cx="569885" cy="946151"/>
            <a:chOff x="5340200" y="2596433"/>
            <a:chExt cx="566032" cy="946641"/>
          </a:xfrm>
        </p:grpSpPr>
        <p:pic>
          <p:nvPicPr>
            <p:cNvPr id="40" name="Picture 14" descr="C:\Users\chriskno.REDMOND\AppData\Local\Microsoft\Windows\Temporary Internet Files\Content.IE5\5KI42CG6\MCj04247900000[1].wmf">
              <a:extLst>
                <a:ext uri="{FF2B5EF4-FFF2-40B4-BE49-F238E27FC236}">
                  <a16:creationId xmlns:a16="http://schemas.microsoft.com/office/drawing/2014/main" id="{FBF7F173-E51A-450D-AD11-8CE2DE66B317}"/>
                </a:ext>
              </a:extLst>
            </p:cNvPr>
            <p:cNvPicPr>
              <a:picLocks noChangeAspect="1" noChangeArrowheads="1"/>
            </p:cNvPicPr>
            <p:nvPr/>
          </p:nvPicPr>
          <p:blipFill>
            <a:blip r:embed="rId4" cstate="print"/>
            <a:srcRect/>
            <a:stretch>
              <a:fillRect/>
            </a:stretch>
          </p:blipFill>
          <p:spPr bwMode="auto">
            <a:xfrm>
              <a:off x="5340200" y="2797866"/>
              <a:ext cx="285884" cy="742592"/>
            </a:xfrm>
            <a:prstGeom prst="rect">
              <a:avLst/>
            </a:prstGeom>
            <a:noFill/>
            <a:ln w="9525">
              <a:noFill/>
              <a:miter lim="800000"/>
              <a:headEnd/>
              <a:tailEnd/>
            </a:ln>
          </p:spPr>
        </p:pic>
        <p:pic>
          <p:nvPicPr>
            <p:cNvPr id="41" name="Picture 14" descr="C:\Users\chriskno.REDMOND\AppData\Local\Microsoft\Windows\Temporary Internet Files\Content.IE5\5KI42CG6\MCj04247900000[1].wmf">
              <a:extLst>
                <a:ext uri="{FF2B5EF4-FFF2-40B4-BE49-F238E27FC236}">
                  <a16:creationId xmlns:a16="http://schemas.microsoft.com/office/drawing/2014/main" id="{900BC259-361A-47FB-8EA7-257DB7172223}"/>
                </a:ext>
              </a:extLst>
            </p:cNvPr>
            <p:cNvPicPr>
              <a:picLocks noChangeAspect="1" noChangeArrowheads="1"/>
            </p:cNvPicPr>
            <p:nvPr/>
          </p:nvPicPr>
          <p:blipFill>
            <a:blip r:embed="rId4" cstate="print"/>
            <a:srcRect/>
            <a:stretch>
              <a:fillRect/>
            </a:stretch>
          </p:blipFill>
          <p:spPr bwMode="auto">
            <a:xfrm>
              <a:off x="5344903" y="2800482"/>
              <a:ext cx="285884" cy="742592"/>
            </a:xfrm>
            <a:prstGeom prst="rect">
              <a:avLst/>
            </a:prstGeom>
            <a:noFill/>
            <a:ln w="9525">
              <a:noFill/>
              <a:miter lim="800000"/>
              <a:headEnd/>
              <a:tailEnd/>
            </a:ln>
          </p:spPr>
        </p:pic>
        <p:pic>
          <p:nvPicPr>
            <p:cNvPr id="42" name="Picture 14" descr="C:\Users\chriskno.REDMOND\AppData\Local\Microsoft\Windows\Temporary Internet Files\Content.IE5\5KI42CG6\MCj04247900000[1].wmf">
              <a:extLst>
                <a:ext uri="{FF2B5EF4-FFF2-40B4-BE49-F238E27FC236}">
                  <a16:creationId xmlns:a16="http://schemas.microsoft.com/office/drawing/2014/main" id="{824DE6BC-B5A5-43EB-A651-892E8DF3BA95}"/>
                </a:ext>
              </a:extLst>
            </p:cNvPr>
            <p:cNvPicPr>
              <a:picLocks noChangeAspect="1" noChangeArrowheads="1"/>
            </p:cNvPicPr>
            <p:nvPr/>
          </p:nvPicPr>
          <p:blipFill>
            <a:blip r:embed="rId4" cstate="print"/>
            <a:srcRect/>
            <a:stretch>
              <a:fillRect/>
            </a:stretch>
          </p:blipFill>
          <p:spPr bwMode="auto">
            <a:xfrm>
              <a:off x="5465813" y="2695842"/>
              <a:ext cx="285884" cy="742592"/>
            </a:xfrm>
            <a:prstGeom prst="rect">
              <a:avLst/>
            </a:prstGeom>
            <a:noFill/>
            <a:ln w="9525">
              <a:noFill/>
              <a:miter lim="800000"/>
              <a:headEnd/>
              <a:tailEnd/>
            </a:ln>
          </p:spPr>
        </p:pic>
        <p:pic>
          <p:nvPicPr>
            <p:cNvPr id="43" name="Picture 42" descr="C:\Users\chriskno.REDMOND\AppData\Local\Microsoft\Windows\Temporary Internet Files\Content.IE5\5KI42CG6\MCj04247900000[1].wmf">
              <a:extLst>
                <a:ext uri="{FF2B5EF4-FFF2-40B4-BE49-F238E27FC236}">
                  <a16:creationId xmlns:a16="http://schemas.microsoft.com/office/drawing/2014/main" id="{F6969B67-6AF6-49C8-82D3-CD259C87B0AB}"/>
                </a:ext>
              </a:extLst>
            </p:cNvPr>
            <p:cNvPicPr>
              <a:picLocks noChangeAspect="1" noChangeArrowheads="1"/>
            </p:cNvPicPr>
            <p:nvPr/>
          </p:nvPicPr>
          <p:blipFill>
            <a:blip r:embed="rId4" cstate="print"/>
            <a:srcRect/>
            <a:stretch>
              <a:fillRect/>
            </a:stretch>
          </p:blipFill>
          <p:spPr bwMode="auto">
            <a:xfrm>
              <a:off x="5620347" y="2596433"/>
              <a:ext cx="285885" cy="742592"/>
            </a:xfrm>
            <a:prstGeom prst="rect">
              <a:avLst/>
            </a:prstGeom>
            <a:noFill/>
            <a:ln w="9525">
              <a:noFill/>
              <a:miter lim="800000"/>
              <a:headEnd/>
              <a:tailEnd/>
            </a:ln>
          </p:spPr>
        </p:pic>
      </p:grpSp>
      <p:pic>
        <p:nvPicPr>
          <p:cNvPr id="44" name="Picture 43" descr="HTC Hero.gif">
            <a:extLst>
              <a:ext uri="{FF2B5EF4-FFF2-40B4-BE49-F238E27FC236}">
                <a16:creationId xmlns:a16="http://schemas.microsoft.com/office/drawing/2014/main" id="{210F2DF7-90BD-405E-921E-67A18B0C733A}"/>
              </a:ext>
            </a:extLst>
          </p:cNvPr>
          <p:cNvPicPr>
            <a:picLocks noChangeAspect="1"/>
          </p:cNvPicPr>
          <p:nvPr/>
        </p:nvPicPr>
        <p:blipFill>
          <a:blip r:embed="rId5" cstate="print"/>
          <a:stretch>
            <a:fillRect/>
          </a:stretch>
        </p:blipFill>
        <p:spPr>
          <a:xfrm>
            <a:off x="7600882" y="2703043"/>
            <a:ext cx="337512" cy="679449"/>
          </a:xfrm>
          <a:prstGeom prst="rect">
            <a:avLst/>
          </a:prstGeom>
        </p:spPr>
      </p:pic>
      <p:pic>
        <p:nvPicPr>
          <p:cNvPr id="45" name="Picture 2" descr="http://media.boygeniusreport.com/wp-content/uploads/2009/09/moto-cliq.jpg">
            <a:extLst>
              <a:ext uri="{FF2B5EF4-FFF2-40B4-BE49-F238E27FC236}">
                <a16:creationId xmlns:a16="http://schemas.microsoft.com/office/drawing/2014/main" id="{E3D54149-BA84-4F7A-895B-79578A45F9F1}"/>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7397280" y="3587665"/>
            <a:ext cx="693538" cy="637439"/>
          </a:xfrm>
          <a:prstGeom prst="rect">
            <a:avLst/>
          </a:prstGeom>
          <a:noFill/>
        </p:spPr>
      </p:pic>
      <p:pic>
        <p:nvPicPr>
          <p:cNvPr id="46" name="Picture 45" descr="HP Server.gif">
            <a:extLst>
              <a:ext uri="{FF2B5EF4-FFF2-40B4-BE49-F238E27FC236}">
                <a16:creationId xmlns:a16="http://schemas.microsoft.com/office/drawing/2014/main" id="{14685D07-A089-4DCE-8283-06C3D1D197D4}"/>
              </a:ext>
            </a:extLst>
          </p:cNvPr>
          <p:cNvPicPr>
            <a:picLocks noChangeAspect="1"/>
          </p:cNvPicPr>
          <p:nvPr/>
        </p:nvPicPr>
        <p:blipFill>
          <a:blip r:embed="rId7" cstate="print"/>
          <a:stretch>
            <a:fillRect/>
          </a:stretch>
        </p:blipFill>
        <p:spPr>
          <a:xfrm>
            <a:off x="4496923" y="4120794"/>
            <a:ext cx="555706" cy="792405"/>
          </a:xfrm>
          <a:prstGeom prst="rect">
            <a:avLst/>
          </a:prstGeom>
        </p:spPr>
      </p:pic>
      <p:pic>
        <p:nvPicPr>
          <p:cNvPr id="47" name="Picture 46" descr="HP Server.gif">
            <a:extLst>
              <a:ext uri="{FF2B5EF4-FFF2-40B4-BE49-F238E27FC236}">
                <a16:creationId xmlns:a16="http://schemas.microsoft.com/office/drawing/2014/main" id="{B017C213-2122-4763-898B-B99A14AC11C1}"/>
              </a:ext>
            </a:extLst>
          </p:cNvPr>
          <p:cNvPicPr>
            <a:picLocks noChangeAspect="1"/>
          </p:cNvPicPr>
          <p:nvPr/>
        </p:nvPicPr>
        <p:blipFill>
          <a:blip r:embed="rId7" cstate="print"/>
          <a:stretch>
            <a:fillRect/>
          </a:stretch>
        </p:blipFill>
        <p:spPr>
          <a:xfrm>
            <a:off x="4496923" y="3257242"/>
            <a:ext cx="555706" cy="792405"/>
          </a:xfrm>
          <a:prstGeom prst="rect">
            <a:avLst/>
          </a:prstGeom>
        </p:spPr>
      </p:pic>
      <p:pic>
        <p:nvPicPr>
          <p:cNvPr id="48" name="Picture 47" descr="HP Server.gif">
            <a:extLst>
              <a:ext uri="{FF2B5EF4-FFF2-40B4-BE49-F238E27FC236}">
                <a16:creationId xmlns:a16="http://schemas.microsoft.com/office/drawing/2014/main" id="{FB980E41-9C77-4AEB-8AB5-2BDB25FB9F0F}"/>
              </a:ext>
            </a:extLst>
          </p:cNvPr>
          <p:cNvPicPr>
            <a:picLocks noChangeAspect="1"/>
          </p:cNvPicPr>
          <p:nvPr/>
        </p:nvPicPr>
        <p:blipFill>
          <a:blip r:embed="rId7" cstate="print"/>
          <a:stretch>
            <a:fillRect/>
          </a:stretch>
        </p:blipFill>
        <p:spPr>
          <a:xfrm>
            <a:off x="4496923" y="4980822"/>
            <a:ext cx="555706" cy="792405"/>
          </a:xfrm>
          <a:prstGeom prst="rect">
            <a:avLst/>
          </a:prstGeom>
        </p:spPr>
      </p:pic>
      <p:graphicFrame>
        <p:nvGraphicFramePr>
          <p:cNvPr id="49" name="Diagram 48">
            <a:extLst>
              <a:ext uri="{FF2B5EF4-FFF2-40B4-BE49-F238E27FC236}">
                <a16:creationId xmlns:a16="http://schemas.microsoft.com/office/drawing/2014/main" id="{32FA4FC1-AB37-43E8-8DA0-1C0BAAE5366A}"/>
              </a:ext>
            </a:extLst>
          </p:cNvPr>
          <p:cNvGraphicFramePr/>
          <p:nvPr>
            <p:extLst>
              <p:ext uri="{D42A27DB-BD31-4B8C-83A1-F6EECF244321}">
                <p14:modId xmlns:p14="http://schemas.microsoft.com/office/powerpoint/2010/main" val="1014001321"/>
              </p:ext>
            </p:extLst>
          </p:nvPr>
        </p:nvGraphicFramePr>
        <p:xfrm>
          <a:off x="2244720" y="3459042"/>
          <a:ext cx="1532463" cy="1879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0" name="Diagram 49">
            <a:extLst>
              <a:ext uri="{FF2B5EF4-FFF2-40B4-BE49-F238E27FC236}">
                <a16:creationId xmlns:a16="http://schemas.microsoft.com/office/drawing/2014/main" id="{2E43D32F-7F34-469B-949C-50A16A40AB47}"/>
              </a:ext>
            </a:extLst>
          </p:cNvPr>
          <p:cNvGraphicFramePr/>
          <p:nvPr>
            <p:extLst>
              <p:ext uri="{D42A27DB-BD31-4B8C-83A1-F6EECF244321}">
                <p14:modId xmlns:p14="http://schemas.microsoft.com/office/powerpoint/2010/main" val="3843069255"/>
              </p:ext>
            </p:extLst>
          </p:nvPr>
        </p:nvGraphicFramePr>
        <p:xfrm>
          <a:off x="2104512" y="3221300"/>
          <a:ext cx="1532463" cy="18796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1" name="Diagram 50">
            <a:extLst>
              <a:ext uri="{FF2B5EF4-FFF2-40B4-BE49-F238E27FC236}">
                <a16:creationId xmlns:a16="http://schemas.microsoft.com/office/drawing/2014/main" id="{898B94B2-6FA1-4516-A56F-63546A0982EF}"/>
              </a:ext>
            </a:extLst>
          </p:cNvPr>
          <p:cNvGraphicFramePr/>
          <p:nvPr>
            <p:extLst>
              <p:ext uri="{D42A27DB-BD31-4B8C-83A1-F6EECF244321}">
                <p14:modId xmlns:p14="http://schemas.microsoft.com/office/powerpoint/2010/main" val="3382143304"/>
              </p:ext>
            </p:extLst>
          </p:nvPr>
        </p:nvGraphicFramePr>
        <p:xfrm>
          <a:off x="1988689" y="2971364"/>
          <a:ext cx="1532463" cy="18796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52" name="Picture 51" descr="HP Server.gif">
            <a:extLst>
              <a:ext uri="{FF2B5EF4-FFF2-40B4-BE49-F238E27FC236}">
                <a16:creationId xmlns:a16="http://schemas.microsoft.com/office/drawing/2014/main" id="{C861A410-0696-4DB1-9AD8-2D09C650B6B8}"/>
              </a:ext>
            </a:extLst>
          </p:cNvPr>
          <p:cNvPicPr>
            <a:picLocks noChangeAspect="1"/>
          </p:cNvPicPr>
          <p:nvPr/>
        </p:nvPicPr>
        <p:blipFill>
          <a:blip r:embed="rId7" cstate="print"/>
          <a:stretch>
            <a:fillRect/>
          </a:stretch>
        </p:blipFill>
        <p:spPr>
          <a:xfrm>
            <a:off x="2797837" y="4086969"/>
            <a:ext cx="555706" cy="792405"/>
          </a:xfrm>
          <a:prstGeom prst="rect">
            <a:avLst/>
          </a:prstGeom>
        </p:spPr>
      </p:pic>
      <p:grpSp>
        <p:nvGrpSpPr>
          <p:cNvPr id="53" name="Group 68">
            <a:extLst>
              <a:ext uri="{FF2B5EF4-FFF2-40B4-BE49-F238E27FC236}">
                <a16:creationId xmlns:a16="http://schemas.microsoft.com/office/drawing/2014/main" id="{D63F0C06-44E5-4844-B57A-1DB171A726E6}"/>
              </a:ext>
            </a:extLst>
          </p:cNvPr>
          <p:cNvGrpSpPr/>
          <p:nvPr/>
        </p:nvGrpSpPr>
        <p:grpSpPr>
          <a:xfrm>
            <a:off x="8475735" y="2751908"/>
            <a:ext cx="1532463" cy="187960"/>
            <a:chOff x="6089904" y="2890520"/>
            <a:chExt cx="1524000" cy="187960"/>
          </a:xfrm>
        </p:grpSpPr>
        <p:sp>
          <p:nvSpPr>
            <p:cNvPr id="54" name="Rectangle 53">
              <a:extLst>
                <a:ext uri="{FF2B5EF4-FFF2-40B4-BE49-F238E27FC236}">
                  <a16:creationId xmlns:a16="http://schemas.microsoft.com/office/drawing/2014/main" id="{9B52B765-6A42-4BFA-8160-55076178A25E}"/>
                </a:ext>
              </a:extLst>
            </p:cNvPr>
            <p:cNvSpPr/>
            <p:nvPr/>
          </p:nvSpPr>
          <p:spPr>
            <a:xfrm>
              <a:off x="6089904" y="2890520"/>
              <a:ext cx="1524000" cy="187960"/>
            </a:xfrm>
            <a:prstGeom prst="rect">
              <a:avLst/>
            </a:prstGeom>
            <a:noFill/>
          </p:spPr>
        </p:sp>
        <p:sp>
          <p:nvSpPr>
            <p:cNvPr id="55" name="Freeform 50">
              <a:extLst>
                <a:ext uri="{FF2B5EF4-FFF2-40B4-BE49-F238E27FC236}">
                  <a16:creationId xmlns:a16="http://schemas.microsoft.com/office/drawing/2014/main" id="{1ADF5AAE-D97E-49C0-B36D-9D93A34D0F3B}"/>
                </a:ext>
              </a:extLst>
            </p:cNvPr>
            <p:cNvSpPr/>
            <p:nvPr/>
          </p:nvSpPr>
          <p:spPr>
            <a:xfrm>
              <a:off x="6091986" y="2890520"/>
              <a:ext cx="399956" cy="187960"/>
            </a:xfrm>
            <a:custGeom>
              <a:avLst/>
              <a:gdLst>
                <a:gd name="connsiteX0" fmla="*/ 0 w 399956"/>
                <a:gd name="connsiteY0" fmla="*/ 18796 h 187960"/>
                <a:gd name="connsiteX1" fmla="*/ 5505 w 399956"/>
                <a:gd name="connsiteY1" fmla="*/ 5505 h 187960"/>
                <a:gd name="connsiteX2" fmla="*/ 18796 w 399956"/>
                <a:gd name="connsiteY2" fmla="*/ 0 h 187960"/>
                <a:gd name="connsiteX3" fmla="*/ 381160 w 399956"/>
                <a:gd name="connsiteY3" fmla="*/ 0 h 187960"/>
                <a:gd name="connsiteX4" fmla="*/ 394451 w 399956"/>
                <a:gd name="connsiteY4" fmla="*/ 5505 h 187960"/>
                <a:gd name="connsiteX5" fmla="*/ 399956 w 399956"/>
                <a:gd name="connsiteY5" fmla="*/ 18796 h 187960"/>
                <a:gd name="connsiteX6" fmla="*/ 399956 w 399956"/>
                <a:gd name="connsiteY6" fmla="*/ 169164 h 187960"/>
                <a:gd name="connsiteX7" fmla="*/ 394451 w 399956"/>
                <a:gd name="connsiteY7" fmla="*/ 182455 h 187960"/>
                <a:gd name="connsiteX8" fmla="*/ 381160 w 399956"/>
                <a:gd name="connsiteY8" fmla="*/ 187960 h 187960"/>
                <a:gd name="connsiteX9" fmla="*/ 18796 w 399956"/>
                <a:gd name="connsiteY9" fmla="*/ 187960 h 187960"/>
                <a:gd name="connsiteX10" fmla="*/ 5505 w 399956"/>
                <a:gd name="connsiteY10" fmla="*/ 182455 h 187960"/>
                <a:gd name="connsiteX11" fmla="*/ 0 w 399956"/>
                <a:gd name="connsiteY11" fmla="*/ 169164 h 187960"/>
                <a:gd name="connsiteX12" fmla="*/ 0 w 399956"/>
                <a:gd name="connsiteY12" fmla="*/ 18796 h 18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9956" h="187960">
                  <a:moveTo>
                    <a:pt x="0" y="18796"/>
                  </a:moveTo>
                  <a:cubicBezTo>
                    <a:pt x="0" y="13811"/>
                    <a:pt x="1980" y="9030"/>
                    <a:pt x="5505" y="5505"/>
                  </a:cubicBezTo>
                  <a:cubicBezTo>
                    <a:pt x="9030" y="1980"/>
                    <a:pt x="13811" y="0"/>
                    <a:pt x="18796" y="0"/>
                  </a:cubicBezTo>
                  <a:lnTo>
                    <a:pt x="381160" y="0"/>
                  </a:lnTo>
                  <a:cubicBezTo>
                    <a:pt x="386145" y="0"/>
                    <a:pt x="390926" y="1980"/>
                    <a:pt x="394451" y="5505"/>
                  </a:cubicBezTo>
                  <a:cubicBezTo>
                    <a:pt x="397976" y="9030"/>
                    <a:pt x="399956" y="13811"/>
                    <a:pt x="399956" y="18796"/>
                  </a:cubicBezTo>
                  <a:lnTo>
                    <a:pt x="399956" y="169164"/>
                  </a:lnTo>
                  <a:cubicBezTo>
                    <a:pt x="399956" y="174149"/>
                    <a:pt x="397976" y="178930"/>
                    <a:pt x="394451" y="182455"/>
                  </a:cubicBezTo>
                  <a:cubicBezTo>
                    <a:pt x="390926" y="185980"/>
                    <a:pt x="386145" y="187960"/>
                    <a:pt x="381160" y="187960"/>
                  </a:cubicBezTo>
                  <a:lnTo>
                    <a:pt x="18796" y="187960"/>
                  </a:lnTo>
                  <a:cubicBezTo>
                    <a:pt x="13811" y="187960"/>
                    <a:pt x="9030" y="185980"/>
                    <a:pt x="5505" y="182455"/>
                  </a:cubicBezTo>
                  <a:cubicBezTo>
                    <a:pt x="1980" y="178930"/>
                    <a:pt x="0" y="174149"/>
                    <a:pt x="0" y="169164"/>
                  </a:cubicBezTo>
                  <a:lnTo>
                    <a:pt x="0" y="18796"/>
                  </a:lnTo>
                  <a:close/>
                </a:path>
              </a:pathLst>
            </a:custGeom>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24555" tIns="24555" rIns="24555" bIns="24555" numCol="1" spcCol="1270" anchor="ctr" anchorCtr="0">
              <a:noAutofit/>
            </a:bodyPr>
            <a:lstStyle/>
            <a:p>
              <a:pPr algn="ctr" defTabSz="222223">
                <a:lnSpc>
                  <a:spcPct val="90000"/>
                </a:lnSpc>
                <a:spcAft>
                  <a:spcPct val="35000"/>
                </a:spcAft>
              </a:pPr>
              <a:r>
                <a:rPr lang="en-US" sz="400" b="1" dirty="0"/>
                <a:t>001010100001010</a:t>
              </a:r>
            </a:p>
          </p:txBody>
        </p:sp>
        <p:sp>
          <p:nvSpPr>
            <p:cNvPr id="56" name="Freeform 51">
              <a:extLst>
                <a:ext uri="{FF2B5EF4-FFF2-40B4-BE49-F238E27FC236}">
                  <a16:creationId xmlns:a16="http://schemas.microsoft.com/office/drawing/2014/main" id="{09CAD8AE-56E5-4275-9D81-F6FF981BD306}"/>
                </a:ext>
              </a:extLst>
            </p:cNvPr>
            <p:cNvSpPr/>
            <p:nvPr/>
          </p:nvSpPr>
          <p:spPr>
            <a:xfrm>
              <a:off x="6531938" y="2934905"/>
              <a:ext cx="84790" cy="99189"/>
            </a:xfrm>
            <a:custGeom>
              <a:avLst/>
              <a:gdLst>
                <a:gd name="connsiteX0" fmla="*/ 0 w 84790"/>
                <a:gd name="connsiteY0" fmla="*/ 19838 h 99189"/>
                <a:gd name="connsiteX1" fmla="*/ 42395 w 84790"/>
                <a:gd name="connsiteY1" fmla="*/ 19838 h 99189"/>
                <a:gd name="connsiteX2" fmla="*/ 42395 w 84790"/>
                <a:gd name="connsiteY2" fmla="*/ 0 h 99189"/>
                <a:gd name="connsiteX3" fmla="*/ 84790 w 84790"/>
                <a:gd name="connsiteY3" fmla="*/ 49595 h 99189"/>
                <a:gd name="connsiteX4" fmla="*/ 42395 w 84790"/>
                <a:gd name="connsiteY4" fmla="*/ 99189 h 99189"/>
                <a:gd name="connsiteX5" fmla="*/ 42395 w 84790"/>
                <a:gd name="connsiteY5" fmla="*/ 79351 h 99189"/>
                <a:gd name="connsiteX6" fmla="*/ 0 w 84790"/>
                <a:gd name="connsiteY6" fmla="*/ 79351 h 99189"/>
                <a:gd name="connsiteX7" fmla="*/ 0 w 84790"/>
                <a:gd name="connsiteY7" fmla="*/ 19838 h 9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90" h="99189">
                  <a:moveTo>
                    <a:pt x="0" y="19838"/>
                  </a:moveTo>
                  <a:lnTo>
                    <a:pt x="42395" y="19838"/>
                  </a:lnTo>
                  <a:lnTo>
                    <a:pt x="42395" y="0"/>
                  </a:lnTo>
                  <a:lnTo>
                    <a:pt x="84790" y="49595"/>
                  </a:lnTo>
                  <a:lnTo>
                    <a:pt x="42395" y="99189"/>
                  </a:lnTo>
                  <a:lnTo>
                    <a:pt x="42395" y="79351"/>
                  </a:lnTo>
                  <a:lnTo>
                    <a:pt x="0" y="79351"/>
                  </a:lnTo>
                  <a:lnTo>
                    <a:pt x="0" y="1983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9838" rIns="25437" bIns="19838" numCol="1" spcCol="1270" anchor="ctr" anchorCtr="0">
              <a:noAutofit/>
            </a:bodyPr>
            <a:lstStyle/>
            <a:p>
              <a:pPr algn="ctr" defTabSz="177779">
                <a:lnSpc>
                  <a:spcPct val="90000"/>
                </a:lnSpc>
                <a:spcAft>
                  <a:spcPct val="35000"/>
                </a:spcAft>
              </a:pPr>
              <a:endParaRPr lang="en-US" sz="400" b="1" dirty="0"/>
            </a:p>
          </p:txBody>
        </p:sp>
        <p:sp>
          <p:nvSpPr>
            <p:cNvPr id="57" name="Freeform 52">
              <a:extLst>
                <a:ext uri="{FF2B5EF4-FFF2-40B4-BE49-F238E27FC236}">
                  <a16:creationId xmlns:a16="http://schemas.microsoft.com/office/drawing/2014/main" id="{088F0F54-7FB9-4274-948E-288DAB56D478}"/>
                </a:ext>
              </a:extLst>
            </p:cNvPr>
            <p:cNvSpPr/>
            <p:nvPr/>
          </p:nvSpPr>
          <p:spPr>
            <a:xfrm>
              <a:off x="6651925" y="2890520"/>
              <a:ext cx="399956" cy="187960"/>
            </a:xfrm>
            <a:custGeom>
              <a:avLst/>
              <a:gdLst>
                <a:gd name="connsiteX0" fmla="*/ 0 w 399956"/>
                <a:gd name="connsiteY0" fmla="*/ 18796 h 187960"/>
                <a:gd name="connsiteX1" fmla="*/ 5505 w 399956"/>
                <a:gd name="connsiteY1" fmla="*/ 5505 h 187960"/>
                <a:gd name="connsiteX2" fmla="*/ 18796 w 399956"/>
                <a:gd name="connsiteY2" fmla="*/ 0 h 187960"/>
                <a:gd name="connsiteX3" fmla="*/ 381160 w 399956"/>
                <a:gd name="connsiteY3" fmla="*/ 0 h 187960"/>
                <a:gd name="connsiteX4" fmla="*/ 394451 w 399956"/>
                <a:gd name="connsiteY4" fmla="*/ 5505 h 187960"/>
                <a:gd name="connsiteX5" fmla="*/ 399956 w 399956"/>
                <a:gd name="connsiteY5" fmla="*/ 18796 h 187960"/>
                <a:gd name="connsiteX6" fmla="*/ 399956 w 399956"/>
                <a:gd name="connsiteY6" fmla="*/ 169164 h 187960"/>
                <a:gd name="connsiteX7" fmla="*/ 394451 w 399956"/>
                <a:gd name="connsiteY7" fmla="*/ 182455 h 187960"/>
                <a:gd name="connsiteX8" fmla="*/ 381160 w 399956"/>
                <a:gd name="connsiteY8" fmla="*/ 187960 h 187960"/>
                <a:gd name="connsiteX9" fmla="*/ 18796 w 399956"/>
                <a:gd name="connsiteY9" fmla="*/ 187960 h 187960"/>
                <a:gd name="connsiteX10" fmla="*/ 5505 w 399956"/>
                <a:gd name="connsiteY10" fmla="*/ 182455 h 187960"/>
                <a:gd name="connsiteX11" fmla="*/ 0 w 399956"/>
                <a:gd name="connsiteY11" fmla="*/ 169164 h 187960"/>
                <a:gd name="connsiteX12" fmla="*/ 0 w 399956"/>
                <a:gd name="connsiteY12" fmla="*/ 18796 h 18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9956" h="187960">
                  <a:moveTo>
                    <a:pt x="0" y="18796"/>
                  </a:moveTo>
                  <a:cubicBezTo>
                    <a:pt x="0" y="13811"/>
                    <a:pt x="1980" y="9030"/>
                    <a:pt x="5505" y="5505"/>
                  </a:cubicBezTo>
                  <a:cubicBezTo>
                    <a:pt x="9030" y="1980"/>
                    <a:pt x="13811" y="0"/>
                    <a:pt x="18796" y="0"/>
                  </a:cubicBezTo>
                  <a:lnTo>
                    <a:pt x="381160" y="0"/>
                  </a:lnTo>
                  <a:cubicBezTo>
                    <a:pt x="386145" y="0"/>
                    <a:pt x="390926" y="1980"/>
                    <a:pt x="394451" y="5505"/>
                  </a:cubicBezTo>
                  <a:cubicBezTo>
                    <a:pt x="397976" y="9030"/>
                    <a:pt x="399956" y="13811"/>
                    <a:pt x="399956" y="18796"/>
                  </a:cubicBezTo>
                  <a:lnTo>
                    <a:pt x="399956" y="169164"/>
                  </a:lnTo>
                  <a:cubicBezTo>
                    <a:pt x="399956" y="174149"/>
                    <a:pt x="397976" y="178930"/>
                    <a:pt x="394451" y="182455"/>
                  </a:cubicBezTo>
                  <a:cubicBezTo>
                    <a:pt x="390926" y="185980"/>
                    <a:pt x="386145" y="187960"/>
                    <a:pt x="381160" y="187960"/>
                  </a:cubicBezTo>
                  <a:lnTo>
                    <a:pt x="18796" y="187960"/>
                  </a:lnTo>
                  <a:cubicBezTo>
                    <a:pt x="13811" y="187960"/>
                    <a:pt x="9030" y="185980"/>
                    <a:pt x="5505" y="182455"/>
                  </a:cubicBezTo>
                  <a:cubicBezTo>
                    <a:pt x="1980" y="178930"/>
                    <a:pt x="0" y="174149"/>
                    <a:pt x="0" y="169164"/>
                  </a:cubicBezTo>
                  <a:lnTo>
                    <a:pt x="0" y="18796"/>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24555" tIns="24555" rIns="24555" bIns="24555" numCol="1" spcCol="1270" anchor="ctr" anchorCtr="0">
              <a:noAutofit/>
            </a:bodyPr>
            <a:lstStyle/>
            <a:p>
              <a:pPr algn="ctr" defTabSz="222223">
                <a:lnSpc>
                  <a:spcPct val="90000"/>
                </a:lnSpc>
                <a:spcAft>
                  <a:spcPct val="35000"/>
                </a:spcAft>
              </a:pPr>
              <a:r>
                <a:rPr lang="en-US" sz="400" b="1" dirty="0"/>
                <a:t>010101010001110</a:t>
              </a:r>
            </a:p>
          </p:txBody>
        </p:sp>
        <p:sp>
          <p:nvSpPr>
            <p:cNvPr id="58" name="Freeform 53">
              <a:extLst>
                <a:ext uri="{FF2B5EF4-FFF2-40B4-BE49-F238E27FC236}">
                  <a16:creationId xmlns:a16="http://schemas.microsoft.com/office/drawing/2014/main" id="{41B2A86E-8237-4A5F-B5B4-2383D4B4248D}"/>
                </a:ext>
              </a:extLst>
            </p:cNvPr>
            <p:cNvSpPr/>
            <p:nvPr/>
          </p:nvSpPr>
          <p:spPr>
            <a:xfrm>
              <a:off x="7091878" y="2934905"/>
              <a:ext cx="84790" cy="99189"/>
            </a:xfrm>
            <a:custGeom>
              <a:avLst/>
              <a:gdLst>
                <a:gd name="connsiteX0" fmla="*/ 0 w 84790"/>
                <a:gd name="connsiteY0" fmla="*/ 19838 h 99189"/>
                <a:gd name="connsiteX1" fmla="*/ 42395 w 84790"/>
                <a:gd name="connsiteY1" fmla="*/ 19838 h 99189"/>
                <a:gd name="connsiteX2" fmla="*/ 42395 w 84790"/>
                <a:gd name="connsiteY2" fmla="*/ 0 h 99189"/>
                <a:gd name="connsiteX3" fmla="*/ 84790 w 84790"/>
                <a:gd name="connsiteY3" fmla="*/ 49595 h 99189"/>
                <a:gd name="connsiteX4" fmla="*/ 42395 w 84790"/>
                <a:gd name="connsiteY4" fmla="*/ 99189 h 99189"/>
                <a:gd name="connsiteX5" fmla="*/ 42395 w 84790"/>
                <a:gd name="connsiteY5" fmla="*/ 79351 h 99189"/>
                <a:gd name="connsiteX6" fmla="*/ 0 w 84790"/>
                <a:gd name="connsiteY6" fmla="*/ 79351 h 99189"/>
                <a:gd name="connsiteX7" fmla="*/ 0 w 84790"/>
                <a:gd name="connsiteY7" fmla="*/ 19838 h 9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90" h="99189">
                  <a:moveTo>
                    <a:pt x="0" y="19838"/>
                  </a:moveTo>
                  <a:lnTo>
                    <a:pt x="42395" y="19838"/>
                  </a:lnTo>
                  <a:lnTo>
                    <a:pt x="42395" y="0"/>
                  </a:lnTo>
                  <a:lnTo>
                    <a:pt x="84790" y="49595"/>
                  </a:lnTo>
                  <a:lnTo>
                    <a:pt x="42395" y="99189"/>
                  </a:lnTo>
                  <a:lnTo>
                    <a:pt x="42395" y="79351"/>
                  </a:lnTo>
                  <a:lnTo>
                    <a:pt x="0" y="79351"/>
                  </a:lnTo>
                  <a:lnTo>
                    <a:pt x="0" y="1983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9838" rIns="25437" bIns="19838" numCol="1" spcCol="1270" anchor="ctr" anchorCtr="0">
              <a:noAutofit/>
            </a:bodyPr>
            <a:lstStyle/>
            <a:p>
              <a:pPr algn="ctr" defTabSz="177779">
                <a:lnSpc>
                  <a:spcPct val="90000"/>
                </a:lnSpc>
                <a:spcAft>
                  <a:spcPct val="35000"/>
                </a:spcAft>
              </a:pPr>
              <a:endParaRPr lang="en-US" sz="400" b="1" dirty="0"/>
            </a:p>
          </p:txBody>
        </p:sp>
        <p:sp>
          <p:nvSpPr>
            <p:cNvPr id="59" name="Freeform 54">
              <a:extLst>
                <a:ext uri="{FF2B5EF4-FFF2-40B4-BE49-F238E27FC236}">
                  <a16:creationId xmlns:a16="http://schemas.microsoft.com/office/drawing/2014/main" id="{6E562FD3-813B-4604-A7ED-6450A9C32AEE}"/>
                </a:ext>
              </a:extLst>
            </p:cNvPr>
            <p:cNvSpPr/>
            <p:nvPr/>
          </p:nvSpPr>
          <p:spPr>
            <a:xfrm>
              <a:off x="7211865" y="2890520"/>
              <a:ext cx="399956" cy="187960"/>
            </a:xfrm>
            <a:custGeom>
              <a:avLst/>
              <a:gdLst>
                <a:gd name="connsiteX0" fmla="*/ 0 w 399956"/>
                <a:gd name="connsiteY0" fmla="*/ 18796 h 187960"/>
                <a:gd name="connsiteX1" fmla="*/ 5505 w 399956"/>
                <a:gd name="connsiteY1" fmla="*/ 5505 h 187960"/>
                <a:gd name="connsiteX2" fmla="*/ 18796 w 399956"/>
                <a:gd name="connsiteY2" fmla="*/ 0 h 187960"/>
                <a:gd name="connsiteX3" fmla="*/ 381160 w 399956"/>
                <a:gd name="connsiteY3" fmla="*/ 0 h 187960"/>
                <a:gd name="connsiteX4" fmla="*/ 394451 w 399956"/>
                <a:gd name="connsiteY4" fmla="*/ 5505 h 187960"/>
                <a:gd name="connsiteX5" fmla="*/ 399956 w 399956"/>
                <a:gd name="connsiteY5" fmla="*/ 18796 h 187960"/>
                <a:gd name="connsiteX6" fmla="*/ 399956 w 399956"/>
                <a:gd name="connsiteY6" fmla="*/ 169164 h 187960"/>
                <a:gd name="connsiteX7" fmla="*/ 394451 w 399956"/>
                <a:gd name="connsiteY7" fmla="*/ 182455 h 187960"/>
                <a:gd name="connsiteX8" fmla="*/ 381160 w 399956"/>
                <a:gd name="connsiteY8" fmla="*/ 187960 h 187960"/>
                <a:gd name="connsiteX9" fmla="*/ 18796 w 399956"/>
                <a:gd name="connsiteY9" fmla="*/ 187960 h 187960"/>
                <a:gd name="connsiteX10" fmla="*/ 5505 w 399956"/>
                <a:gd name="connsiteY10" fmla="*/ 182455 h 187960"/>
                <a:gd name="connsiteX11" fmla="*/ 0 w 399956"/>
                <a:gd name="connsiteY11" fmla="*/ 169164 h 187960"/>
                <a:gd name="connsiteX12" fmla="*/ 0 w 399956"/>
                <a:gd name="connsiteY12" fmla="*/ 18796 h 18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9956" h="187960">
                  <a:moveTo>
                    <a:pt x="0" y="18796"/>
                  </a:moveTo>
                  <a:cubicBezTo>
                    <a:pt x="0" y="13811"/>
                    <a:pt x="1980" y="9030"/>
                    <a:pt x="5505" y="5505"/>
                  </a:cubicBezTo>
                  <a:cubicBezTo>
                    <a:pt x="9030" y="1980"/>
                    <a:pt x="13811" y="0"/>
                    <a:pt x="18796" y="0"/>
                  </a:cubicBezTo>
                  <a:lnTo>
                    <a:pt x="381160" y="0"/>
                  </a:lnTo>
                  <a:cubicBezTo>
                    <a:pt x="386145" y="0"/>
                    <a:pt x="390926" y="1980"/>
                    <a:pt x="394451" y="5505"/>
                  </a:cubicBezTo>
                  <a:cubicBezTo>
                    <a:pt x="397976" y="9030"/>
                    <a:pt x="399956" y="13811"/>
                    <a:pt x="399956" y="18796"/>
                  </a:cubicBezTo>
                  <a:lnTo>
                    <a:pt x="399956" y="169164"/>
                  </a:lnTo>
                  <a:cubicBezTo>
                    <a:pt x="399956" y="174149"/>
                    <a:pt x="397976" y="178930"/>
                    <a:pt x="394451" y="182455"/>
                  </a:cubicBezTo>
                  <a:cubicBezTo>
                    <a:pt x="390926" y="185980"/>
                    <a:pt x="386145" y="187960"/>
                    <a:pt x="381160" y="187960"/>
                  </a:cubicBezTo>
                  <a:lnTo>
                    <a:pt x="18796" y="187960"/>
                  </a:lnTo>
                  <a:cubicBezTo>
                    <a:pt x="13811" y="187960"/>
                    <a:pt x="9030" y="185980"/>
                    <a:pt x="5505" y="182455"/>
                  </a:cubicBezTo>
                  <a:cubicBezTo>
                    <a:pt x="1980" y="178930"/>
                    <a:pt x="0" y="174149"/>
                    <a:pt x="0" y="169164"/>
                  </a:cubicBezTo>
                  <a:lnTo>
                    <a:pt x="0" y="1879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24555" tIns="24555" rIns="24555" bIns="24555" numCol="1" spcCol="1270" anchor="ctr" anchorCtr="0">
              <a:noAutofit/>
            </a:bodyPr>
            <a:lstStyle/>
            <a:p>
              <a:pPr algn="ctr" defTabSz="222223">
                <a:lnSpc>
                  <a:spcPct val="90000"/>
                </a:lnSpc>
                <a:spcAft>
                  <a:spcPct val="35000"/>
                </a:spcAft>
              </a:pPr>
              <a:r>
                <a:rPr lang="en-US" sz="400" b="1" dirty="0"/>
                <a:t>01110100011010101</a:t>
              </a:r>
            </a:p>
          </p:txBody>
        </p:sp>
      </p:grpSp>
      <p:pic>
        <p:nvPicPr>
          <p:cNvPr id="60" name="Picture 6">
            <a:extLst>
              <a:ext uri="{FF2B5EF4-FFF2-40B4-BE49-F238E27FC236}">
                <a16:creationId xmlns:a16="http://schemas.microsoft.com/office/drawing/2014/main" id="{1612FBD9-0297-4F70-9755-CB7EFF5C90EB}"/>
              </a:ext>
            </a:extLst>
          </p:cNvPr>
          <p:cNvPicPr>
            <a:picLocks noGrp="1" noChangeAspect="1" noChangeArrowheads="1"/>
          </p:cNvPicPr>
          <p:nvPr/>
        </p:nvPicPr>
        <p:blipFill>
          <a:blip r:embed="rId23" cstate="print"/>
          <a:srcRect/>
          <a:stretch>
            <a:fillRect/>
          </a:stretch>
        </p:blipFill>
        <p:spPr bwMode="auto">
          <a:xfrm>
            <a:off x="7189901" y="4356621"/>
            <a:ext cx="1355378" cy="1079775"/>
          </a:xfrm>
          <a:prstGeom prst="rect">
            <a:avLst/>
          </a:prstGeom>
          <a:noFill/>
          <a:ln w="9525">
            <a:noFill/>
            <a:miter lim="800000"/>
            <a:headEnd/>
            <a:tailEnd/>
          </a:ln>
        </p:spPr>
      </p:pic>
      <p:sp>
        <p:nvSpPr>
          <p:cNvPr id="61" name="TextBox 60">
            <a:extLst>
              <a:ext uri="{FF2B5EF4-FFF2-40B4-BE49-F238E27FC236}">
                <a16:creationId xmlns:a16="http://schemas.microsoft.com/office/drawing/2014/main" id="{54C39A04-6A78-43EB-9D10-B243BF7464E1}"/>
              </a:ext>
            </a:extLst>
          </p:cNvPr>
          <p:cNvSpPr txBox="1"/>
          <p:nvPr/>
        </p:nvSpPr>
        <p:spPr>
          <a:xfrm>
            <a:off x="2067466" y="2117907"/>
            <a:ext cx="1831638" cy="407794"/>
          </a:xfrm>
          <a:prstGeom prst="rect">
            <a:avLst/>
          </a:prstGeom>
          <a:noFill/>
        </p:spPr>
        <p:txBody>
          <a:bodyPr wrap="square" lIns="91429" tIns="45715" rIns="91429" bIns="45715" rtlCol="0">
            <a:spAutoFit/>
          </a:bodyPr>
          <a:lstStyle/>
          <a:p>
            <a:pPr>
              <a:lnSpc>
                <a:spcPts val="1200"/>
              </a:lnSpc>
            </a:pPr>
            <a:r>
              <a:rPr lang="en-US" sz="1300" dirty="0">
                <a:cs typeface="Arial Unicode MS" pitchFamily="34" charset="-128"/>
              </a:rPr>
              <a:t>Split the videos into small segments</a:t>
            </a:r>
          </a:p>
        </p:txBody>
      </p:sp>
      <p:sp>
        <p:nvSpPr>
          <p:cNvPr id="62" name="Oval 61">
            <a:extLst>
              <a:ext uri="{FF2B5EF4-FFF2-40B4-BE49-F238E27FC236}">
                <a16:creationId xmlns:a16="http://schemas.microsoft.com/office/drawing/2014/main" id="{B751AA61-D0C1-47FA-889E-7F8032F6DFEB}"/>
              </a:ext>
            </a:extLst>
          </p:cNvPr>
          <p:cNvSpPr/>
          <p:nvPr/>
        </p:nvSpPr>
        <p:spPr>
          <a:xfrm>
            <a:off x="1835774" y="2146935"/>
            <a:ext cx="260519" cy="265043"/>
          </a:xfrm>
          <a:prstGeom prst="ellipse">
            <a:avLst/>
          </a:prstGeom>
          <a:ln/>
        </p:spPr>
        <p:style>
          <a:lnRef idx="0">
            <a:schemeClr val="accent1"/>
          </a:lnRef>
          <a:fillRef idx="3">
            <a:schemeClr val="accent1"/>
          </a:fillRef>
          <a:effectRef idx="3">
            <a:schemeClr val="accent1"/>
          </a:effectRef>
          <a:fontRef idx="minor">
            <a:schemeClr val="lt1"/>
          </a:fontRef>
        </p:style>
        <p:txBody>
          <a:bodyPr lIns="91429" tIns="45715" rIns="91429" bIns="45715" rtlCol="0" anchor="ctr"/>
          <a:lstStyle/>
          <a:p>
            <a:pPr algn="ctr"/>
            <a:r>
              <a:rPr lang="en-US" sz="1600" b="1" dirty="0">
                <a:solidFill>
                  <a:schemeClr val="bg1"/>
                </a:solidFill>
              </a:rPr>
              <a:t>2</a:t>
            </a:r>
          </a:p>
        </p:txBody>
      </p:sp>
      <p:sp>
        <p:nvSpPr>
          <p:cNvPr id="63" name="TextBox 62">
            <a:extLst>
              <a:ext uri="{FF2B5EF4-FFF2-40B4-BE49-F238E27FC236}">
                <a16:creationId xmlns:a16="http://schemas.microsoft.com/office/drawing/2014/main" id="{A81E6045-6402-4FA4-8A01-86C3AE60A118}"/>
              </a:ext>
            </a:extLst>
          </p:cNvPr>
          <p:cNvSpPr txBox="1"/>
          <p:nvPr/>
        </p:nvSpPr>
        <p:spPr>
          <a:xfrm>
            <a:off x="2061497" y="1587467"/>
            <a:ext cx="1888232" cy="407794"/>
          </a:xfrm>
          <a:prstGeom prst="rect">
            <a:avLst/>
          </a:prstGeom>
          <a:noFill/>
        </p:spPr>
        <p:txBody>
          <a:bodyPr wrap="square" lIns="91429" tIns="45715" rIns="91429" bIns="45715" rtlCol="0">
            <a:spAutoFit/>
          </a:bodyPr>
          <a:lstStyle/>
          <a:p>
            <a:pPr>
              <a:lnSpc>
                <a:spcPts val="1200"/>
              </a:lnSpc>
            </a:pPr>
            <a:r>
              <a:rPr lang="en-US" sz="1300" dirty="0">
                <a:cs typeface="Arial Unicode MS" pitchFamily="34" charset="-128"/>
              </a:rPr>
              <a:t>Encode each video at multiple bitrates</a:t>
            </a:r>
          </a:p>
        </p:txBody>
      </p:sp>
      <p:sp>
        <p:nvSpPr>
          <p:cNvPr id="64" name="Oval 63">
            <a:extLst>
              <a:ext uri="{FF2B5EF4-FFF2-40B4-BE49-F238E27FC236}">
                <a16:creationId xmlns:a16="http://schemas.microsoft.com/office/drawing/2014/main" id="{1157EB68-DDAA-4277-A9A2-F7A83E4AA55E}"/>
              </a:ext>
            </a:extLst>
          </p:cNvPr>
          <p:cNvSpPr/>
          <p:nvPr/>
        </p:nvSpPr>
        <p:spPr>
          <a:xfrm>
            <a:off x="1828636" y="1638367"/>
            <a:ext cx="260519" cy="265043"/>
          </a:xfrm>
          <a:prstGeom prst="ellipse">
            <a:avLst/>
          </a:prstGeom>
          <a:ln/>
        </p:spPr>
        <p:style>
          <a:lnRef idx="0">
            <a:schemeClr val="accent1"/>
          </a:lnRef>
          <a:fillRef idx="3">
            <a:schemeClr val="accent1"/>
          </a:fillRef>
          <a:effectRef idx="3">
            <a:schemeClr val="accent1"/>
          </a:effectRef>
          <a:fontRef idx="minor">
            <a:schemeClr val="lt1"/>
          </a:fontRef>
        </p:style>
        <p:txBody>
          <a:bodyPr lIns="91429" tIns="45715" rIns="91429" bIns="45715" rtlCol="0" anchor="ctr"/>
          <a:lstStyle/>
          <a:p>
            <a:pPr algn="ctr"/>
            <a:r>
              <a:rPr lang="en-US" sz="1600" b="1" dirty="0">
                <a:solidFill>
                  <a:schemeClr val="bg1"/>
                </a:solidFill>
              </a:rPr>
              <a:t>1</a:t>
            </a:r>
          </a:p>
        </p:txBody>
      </p:sp>
      <p:sp>
        <p:nvSpPr>
          <p:cNvPr id="65" name="TextBox 64">
            <a:extLst>
              <a:ext uri="{FF2B5EF4-FFF2-40B4-BE49-F238E27FC236}">
                <a16:creationId xmlns:a16="http://schemas.microsoft.com/office/drawing/2014/main" id="{E38FA3C3-CF8F-4A77-BB09-787D371BB04A}"/>
              </a:ext>
            </a:extLst>
          </p:cNvPr>
          <p:cNvSpPr txBox="1"/>
          <p:nvPr/>
        </p:nvSpPr>
        <p:spPr>
          <a:xfrm>
            <a:off x="4347967" y="1584012"/>
            <a:ext cx="2214915" cy="561682"/>
          </a:xfrm>
          <a:prstGeom prst="rect">
            <a:avLst/>
          </a:prstGeom>
          <a:noFill/>
        </p:spPr>
        <p:txBody>
          <a:bodyPr wrap="square" lIns="91429" tIns="45715" rIns="91429" bIns="45715" rtlCol="0">
            <a:spAutoFit/>
          </a:bodyPr>
          <a:lstStyle/>
          <a:p>
            <a:pPr>
              <a:lnSpc>
                <a:spcPts val="1200"/>
              </a:lnSpc>
            </a:pPr>
            <a:r>
              <a:rPr lang="en-US" sz="1300" dirty="0">
                <a:cs typeface="Arial Unicode MS" pitchFamily="34" charset="-128"/>
              </a:rPr>
              <a:t>Make each segment addressable via an </a:t>
            </a:r>
          </a:p>
          <a:p>
            <a:pPr>
              <a:lnSpc>
                <a:spcPts val="1200"/>
              </a:lnSpc>
            </a:pPr>
            <a:r>
              <a:rPr lang="en-US" sz="1300" dirty="0">
                <a:cs typeface="Arial Unicode MS" pitchFamily="34" charset="-128"/>
              </a:rPr>
              <a:t>HTTP-URL</a:t>
            </a:r>
          </a:p>
        </p:txBody>
      </p:sp>
      <p:sp>
        <p:nvSpPr>
          <p:cNvPr id="66" name="Oval 65">
            <a:extLst>
              <a:ext uri="{FF2B5EF4-FFF2-40B4-BE49-F238E27FC236}">
                <a16:creationId xmlns:a16="http://schemas.microsoft.com/office/drawing/2014/main" id="{AC7CC234-977E-422F-9FDC-581ED49C1BD8}"/>
              </a:ext>
            </a:extLst>
          </p:cNvPr>
          <p:cNvSpPr/>
          <p:nvPr/>
        </p:nvSpPr>
        <p:spPr>
          <a:xfrm>
            <a:off x="4124973" y="1637935"/>
            <a:ext cx="260519" cy="265043"/>
          </a:xfrm>
          <a:prstGeom prst="ellipse">
            <a:avLst/>
          </a:prstGeom>
          <a:ln/>
        </p:spPr>
        <p:style>
          <a:lnRef idx="0">
            <a:schemeClr val="accent1"/>
          </a:lnRef>
          <a:fillRef idx="3">
            <a:schemeClr val="accent1"/>
          </a:fillRef>
          <a:effectRef idx="3">
            <a:schemeClr val="accent1"/>
          </a:effectRef>
          <a:fontRef idx="minor">
            <a:schemeClr val="lt1"/>
          </a:fontRef>
        </p:style>
        <p:txBody>
          <a:bodyPr lIns="91429" tIns="45715" rIns="91429" bIns="45715" rtlCol="0" anchor="ctr"/>
          <a:lstStyle/>
          <a:p>
            <a:pPr algn="ctr"/>
            <a:r>
              <a:rPr lang="en-US" sz="1600" b="1" dirty="0">
                <a:solidFill>
                  <a:schemeClr val="bg1"/>
                </a:solidFill>
              </a:rPr>
              <a:t>4</a:t>
            </a:r>
          </a:p>
        </p:txBody>
      </p:sp>
      <p:sp>
        <p:nvSpPr>
          <p:cNvPr id="67" name="TextBox 66">
            <a:extLst>
              <a:ext uri="{FF2B5EF4-FFF2-40B4-BE49-F238E27FC236}">
                <a16:creationId xmlns:a16="http://schemas.microsoft.com/office/drawing/2014/main" id="{1229EB42-B108-4D22-8252-A43C93F2C02C}"/>
              </a:ext>
            </a:extLst>
          </p:cNvPr>
          <p:cNvSpPr txBox="1"/>
          <p:nvPr/>
        </p:nvSpPr>
        <p:spPr>
          <a:xfrm>
            <a:off x="6329161" y="1583321"/>
            <a:ext cx="1831638" cy="561682"/>
          </a:xfrm>
          <a:prstGeom prst="rect">
            <a:avLst/>
          </a:prstGeom>
          <a:noFill/>
        </p:spPr>
        <p:txBody>
          <a:bodyPr wrap="square" lIns="91429" tIns="45715" rIns="91429" bIns="45715" rtlCol="0">
            <a:spAutoFit/>
          </a:bodyPr>
          <a:lstStyle/>
          <a:p>
            <a:pPr>
              <a:lnSpc>
                <a:spcPts val="1200"/>
              </a:lnSpc>
            </a:pPr>
            <a:r>
              <a:rPr lang="en-US" sz="1300" dirty="0">
                <a:cs typeface="Arial Unicode MS" pitchFamily="34" charset="-128"/>
              </a:rPr>
              <a:t>Client makes decision on which segment to download</a:t>
            </a:r>
          </a:p>
        </p:txBody>
      </p:sp>
      <p:sp>
        <p:nvSpPr>
          <p:cNvPr id="68" name="TextBox 67">
            <a:extLst>
              <a:ext uri="{FF2B5EF4-FFF2-40B4-BE49-F238E27FC236}">
                <a16:creationId xmlns:a16="http://schemas.microsoft.com/office/drawing/2014/main" id="{42E159C0-A3B5-457A-A9DA-5DD33330E80E}"/>
              </a:ext>
            </a:extLst>
          </p:cNvPr>
          <p:cNvSpPr txBox="1"/>
          <p:nvPr/>
        </p:nvSpPr>
        <p:spPr>
          <a:xfrm>
            <a:off x="8397420" y="2223218"/>
            <a:ext cx="1831638" cy="554437"/>
          </a:xfrm>
          <a:prstGeom prst="rect">
            <a:avLst/>
          </a:prstGeom>
          <a:noFill/>
        </p:spPr>
        <p:txBody>
          <a:bodyPr wrap="square" lIns="91429" tIns="45715" rIns="91429" bIns="45715" rtlCol="0">
            <a:spAutoFit/>
          </a:bodyPr>
          <a:lstStyle/>
          <a:p>
            <a:pPr>
              <a:lnSpc>
                <a:spcPts val="1200"/>
              </a:lnSpc>
            </a:pPr>
            <a:r>
              <a:rPr lang="en-US" sz="1300" dirty="0">
                <a:cs typeface="Arial Unicode MS" pitchFamily="34" charset="-128"/>
              </a:rPr>
              <a:t>Client splices together and plays back</a:t>
            </a:r>
          </a:p>
        </p:txBody>
      </p:sp>
      <p:sp>
        <p:nvSpPr>
          <p:cNvPr id="69" name="Oval 68">
            <a:extLst>
              <a:ext uri="{FF2B5EF4-FFF2-40B4-BE49-F238E27FC236}">
                <a16:creationId xmlns:a16="http://schemas.microsoft.com/office/drawing/2014/main" id="{EABB1E10-DDE0-4BC8-A121-1EAAE71AEFE4}"/>
              </a:ext>
            </a:extLst>
          </p:cNvPr>
          <p:cNvSpPr/>
          <p:nvPr/>
        </p:nvSpPr>
        <p:spPr>
          <a:xfrm>
            <a:off x="6094129" y="1598119"/>
            <a:ext cx="260519" cy="265043"/>
          </a:xfrm>
          <a:prstGeom prst="ellipse">
            <a:avLst/>
          </a:prstGeom>
          <a:ln/>
        </p:spPr>
        <p:style>
          <a:lnRef idx="0">
            <a:schemeClr val="accent1"/>
          </a:lnRef>
          <a:fillRef idx="3">
            <a:schemeClr val="accent1"/>
          </a:fillRef>
          <a:effectRef idx="3">
            <a:schemeClr val="accent1"/>
          </a:effectRef>
          <a:fontRef idx="minor">
            <a:schemeClr val="lt1"/>
          </a:fontRef>
        </p:style>
        <p:txBody>
          <a:bodyPr lIns="91429" tIns="45715" rIns="91429" bIns="45715" rtlCol="0" anchor="ctr"/>
          <a:lstStyle/>
          <a:p>
            <a:pPr algn="ctr"/>
            <a:r>
              <a:rPr lang="en-US" sz="1600" b="1" dirty="0">
                <a:solidFill>
                  <a:schemeClr val="bg1"/>
                </a:solidFill>
              </a:rPr>
              <a:t>5</a:t>
            </a:r>
          </a:p>
        </p:txBody>
      </p:sp>
      <p:pic>
        <p:nvPicPr>
          <p:cNvPr id="70" name="Picture 69" descr="HP Server.gif">
            <a:extLst>
              <a:ext uri="{FF2B5EF4-FFF2-40B4-BE49-F238E27FC236}">
                <a16:creationId xmlns:a16="http://schemas.microsoft.com/office/drawing/2014/main" id="{D57339EA-481A-4769-9E99-25F27E205927}"/>
              </a:ext>
            </a:extLst>
          </p:cNvPr>
          <p:cNvPicPr>
            <a:picLocks noChangeAspect="1"/>
          </p:cNvPicPr>
          <p:nvPr/>
        </p:nvPicPr>
        <p:blipFill>
          <a:blip r:embed="rId7" cstate="print"/>
          <a:stretch>
            <a:fillRect/>
          </a:stretch>
        </p:blipFill>
        <p:spPr>
          <a:xfrm>
            <a:off x="3638718" y="4077818"/>
            <a:ext cx="555706" cy="792405"/>
          </a:xfrm>
          <a:prstGeom prst="rect">
            <a:avLst/>
          </a:prstGeom>
        </p:spPr>
      </p:pic>
      <p:sp>
        <p:nvSpPr>
          <p:cNvPr id="71" name="TextBox 70">
            <a:extLst>
              <a:ext uri="{FF2B5EF4-FFF2-40B4-BE49-F238E27FC236}">
                <a16:creationId xmlns:a16="http://schemas.microsoft.com/office/drawing/2014/main" id="{1B99987F-18D7-4FA2-9D5D-C29BBCCCB4B4}"/>
              </a:ext>
            </a:extLst>
          </p:cNvPr>
          <p:cNvSpPr txBox="1"/>
          <p:nvPr/>
        </p:nvSpPr>
        <p:spPr>
          <a:xfrm>
            <a:off x="2091812" y="5208083"/>
            <a:ext cx="2214915" cy="253906"/>
          </a:xfrm>
          <a:prstGeom prst="rect">
            <a:avLst/>
          </a:prstGeom>
          <a:noFill/>
        </p:spPr>
        <p:txBody>
          <a:bodyPr wrap="square" lIns="91429" tIns="45715" rIns="91429" bIns="45715" rtlCol="0">
            <a:spAutoFit/>
          </a:bodyPr>
          <a:lstStyle/>
          <a:p>
            <a:pPr>
              <a:lnSpc>
                <a:spcPts val="1200"/>
              </a:lnSpc>
            </a:pPr>
            <a:r>
              <a:rPr lang="en-US" sz="1300" dirty="0">
                <a:solidFill>
                  <a:srgbClr val="000000"/>
                </a:solidFill>
                <a:cs typeface="Arial Unicode MS" pitchFamily="34" charset="-128"/>
              </a:rPr>
              <a:t>Encrypt each segment</a:t>
            </a:r>
          </a:p>
        </p:txBody>
      </p:sp>
      <p:sp>
        <p:nvSpPr>
          <p:cNvPr id="72" name="Oval 71">
            <a:extLst>
              <a:ext uri="{FF2B5EF4-FFF2-40B4-BE49-F238E27FC236}">
                <a16:creationId xmlns:a16="http://schemas.microsoft.com/office/drawing/2014/main" id="{DCA05061-4437-4120-AED4-2B5C8CD97C98}"/>
              </a:ext>
            </a:extLst>
          </p:cNvPr>
          <p:cNvSpPr/>
          <p:nvPr/>
        </p:nvSpPr>
        <p:spPr>
          <a:xfrm>
            <a:off x="1841343" y="5211203"/>
            <a:ext cx="260519" cy="265043"/>
          </a:xfrm>
          <a:prstGeom prst="ellipse">
            <a:avLst/>
          </a:prstGeom>
          <a:ln/>
        </p:spPr>
        <p:style>
          <a:lnRef idx="0">
            <a:schemeClr val="accent1"/>
          </a:lnRef>
          <a:fillRef idx="3">
            <a:schemeClr val="accent1"/>
          </a:fillRef>
          <a:effectRef idx="3">
            <a:schemeClr val="accent1"/>
          </a:effectRef>
          <a:fontRef idx="minor">
            <a:schemeClr val="lt1"/>
          </a:fontRef>
        </p:style>
        <p:txBody>
          <a:bodyPr lIns="91429" tIns="45715" rIns="91429" bIns="45715" rtlCol="0" anchor="ctr"/>
          <a:lstStyle/>
          <a:p>
            <a:pPr algn="ctr"/>
            <a:r>
              <a:rPr lang="en-US" sz="1600" b="1" dirty="0">
                <a:solidFill>
                  <a:schemeClr val="bg1"/>
                </a:solidFill>
              </a:rPr>
              <a:t>3</a:t>
            </a:r>
          </a:p>
        </p:txBody>
      </p:sp>
      <p:pic>
        <p:nvPicPr>
          <p:cNvPr id="73" name="Picture 72">
            <a:extLst>
              <a:ext uri="{FF2B5EF4-FFF2-40B4-BE49-F238E27FC236}">
                <a16:creationId xmlns:a16="http://schemas.microsoft.com/office/drawing/2014/main" id="{914C9D95-C272-48E5-BABF-22E65B9E0DDA}"/>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3688489" y="4171365"/>
            <a:ext cx="505647" cy="502855"/>
          </a:xfrm>
          <a:prstGeom prst="rect">
            <a:avLst/>
          </a:prstGeom>
        </p:spPr>
      </p:pic>
      <p:pic>
        <p:nvPicPr>
          <p:cNvPr id="74" name="Picture 73" descr="HP Server.gif">
            <a:extLst>
              <a:ext uri="{FF2B5EF4-FFF2-40B4-BE49-F238E27FC236}">
                <a16:creationId xmlns:a16="http://schemas.microsoft.com/office/drawing/2014/main" id="{D31FB15C-0D8D-4725-A3D4-CD40FBCBB55F}"/>
              </a:ext>
            </a:extLst>
          </p:cNvPr>
          <p:cNvPicPr>
            <a:picLocks noChangeAspect="1"/>
          </p:cNvPicPr>
          <p:nvPr/>
        </p:nvPicPr>
        <p:blipFill>
          <a:blip r:embed="rId7" cstate="print"/>
          <a:stretch>
            <a:fillRect/>
          </a:stretch>
        </p:blipFill>
        <p:spPr>
          <a:xfrm>
            <a:off x="9297051" y="3103226"/>
            <a:ext cx="555706" cy="792405"/>
          </a:xfrm>
          <a:prstGeom prst="rect">
            <a:avLst/>
          </a:prstGeom>
        </p:spPr>
      </p:pic>
      <p:sp>
        <p:nvSpPr>
          <p:cNvPr id="75" name="TextBox 74">
            <a:extLst>
              <a:ext uri="{FF2B5EF4-FFF2-40B4-BE49-F238E27FC236}">
                <a16:creationId xmlns:a16="http://schemas.microsoft.com/office/drawing/2014/main" id="{A81324EB-DEEA-426A-8C55-903CD7E7DF6D}"/>
              </a:ext>
            </a:extLst>
          </p:cNvPr>
          <p:cNvSpPr txBox="1"/>
          <p:nvPr/>
        </p:nvSpPr>
        <p:spPr>
          <a:xfrm>
            <a:off x="9203744" y="6056091"/>
            <a:ext cx="780462" cy="646321"/>
          </a:xfrm>
          <a:prstGeom prst="rect">
            <a:avLst/>
          </a:prstGeom>
          <a:noFill/>
        </p:spPr>
        <p:txBody>
          <a:bodyPr wrap="square" lIns="91429" tIns="45715" rIns="91429" bIns="45715" rtlCol="0">
            <a:spAutoFit/>
          </a:bodyPr>
          <a:lstStyle/>
          <a:p>
            <a:pPr algn="ctr"/>
            <a:r>
              <a:rPr lang="en-US" sz="1200" b="1" dirty="0">
                <a:solidFill>
                  <a:srgbClr val="FF0000"/>
                </a:solidFill>
              </a:rPr>
              <a:t>DRM</a:t>
            </a:r>
          </a:p>
          <a:p>
            <a:pPr algn="ctr"/>
            <a:r>
              <a:rPr lang="en-US" sz="1200" b="1" dirty="0">
                <a:solidFill>
                  <a:srgbClr val="FF0000"/>
                </a:solidFill>
              </a:rPr>
              <a:t>License</a:t>
            </a:r>
          </a:p>
          <a:p>
            <a:pPr algn="ctr"/>
            <a:r>
              <a:rPr lang="en-US" sz="1200" b="1" dirty="0">
                <a:solidFill>
                  <a:srgbClr val="FF0000"/>
                </a:solidFill>
              </a:rPr>
              <a:t>Server</a:t>
            </a:r>
          </a:p>
        </p:txBody>
      </p:sp>
      <p:sp>
        <p:nvSpPr>
          <p:cNvPr id="76" name="Oval 75">
            <a:extLst>
              <a:ext uri="{FF2B5EF4-FFF2-40B4-BE49-F238E27FC236}">
                <a16:creationId xmlns:a16="http://schemas.microsoft.com/office/drawing/2014/main" id="{A6525BD8-E9B1-451E-A3EE-8B11D2A82061}"/>
              </a:ext>
            </a:extLst>
          </p:cNvPr>
          <p:cNvSpPr/>
          <p:nvPr/>
        </p:nvSpPr>
        <p:spPr>
          <a:xfrm>
            <a:off x="8154788" y="2260807"/>
            <a:ext cx="260519" cy="265043"/>
          </a:xfrm>
          <a:prstGeom prst="ellipse">
            <a:avLst/>
          </a:prstGeom>
          <a:ln/>
        </p:spPr>
        <p:style>
          <a:lnRef idx="0">
            <a:schemeClr val="accent1"/>
          </a:lnRef>
          <a:fillRef idx="3">
            <a:schemeClr val="accent1"/>
          </a:fillRef>
          <a:effectRef idx="3">
            <a:schemeClr val="accent1"/>
          </a:effectRef>
          <a:fontRef idx="minor">
            <a:schemeClr val="lt1"/>
          </a:fontRef>
        </p:style>
        <p:txBody>
          <a:bodyPr lIns="91429" tIns="45715" rIns="91429" bIns="45715" rtlCol="0" anchor="ctr"/>
          <a:lstStyle/>
          <a:p>
            <a:pPr algn="ctr"/>
            <a:r>
              <a:rPr lang="en-US" sz="1600" b="1" dirty="0">
                <a:solidFill>
                  <a:schemeClr val="bg1"/>
                </a:solidFill>
              </a:rPr>
              <a:t>7</a:t>
            </a:r>
          </a:p>
        </p:txBody>
      </p:sp>
      <p:sp>
        <p:nvSpPr>
          <p:cNvPr id="77" name="TextBox 76">
            <a:extLst>
              <a:ext uri="{FF2B5EF4-FFF2-40B4-BE49-F238E27FC236}">
                <a16:creationId xmlns:a16="http://schemas.microsoft.com/office/drawing/2014/main" id="{61BC1CEC-60BE-4A43-9698-7CE155CCB0E4}"/>
              </a:ext>
            </a:extLst>
          </p:cNvPr>
          <p:cNvSpPr txBox="1"/>
          <p:nvPr/>
        </p:nvSpPr>
        <p:spPr>
          <a:xfrm>
            <a:off x="8397420" y="1583322"/>
            <a:ext cx="1831638" cy="554437"/>
          </a:xfrm>
          <a:prstGeom prst="rect">
            <a:avLst/>
          </a:prstGeom>
          <a:noFill/>
        </p:spPr>
        <p:txBody>
          <a:bodyPr wrap="square" lIns="91429" tIns="45715" rIns="91429" bIns="45715" rtlCol="0">
            <a:spAutoFit/>
          </a:bodyPr>
          <a:lstStyle/>
          <a:p>
            <a:pPr>
              <a:lnSpc>
                <a:spcPts val="1200"/>
              </a:lnSpc>
            </a:pPr>
            <a:r>
              <a:rPr lang="en-US" sz="1300" dirty="0">
                <a:cs typeface="Arial Unicode MS" pitchFamily="34" charset="-128"/>
              </a:rPr>
              <a:t>Client acquires a license for encrypted content</a:t>
            </a:r>
          </a:p>
        </p:txBody>
      </p:sp>
      <p:sp>
        <p:nvSpPr>
          <p:cNvPr id="78" name="Oval 77">
            <a:extLst>
              <a:ext uri="{FF2B5EF4-FFF2-40B4-BE49-F238E27FC236}">
                <a16:creationId xmlns:a16="http://schemas.microsoft.com/office/drawing/2014/main" id="{D113E3D3-2A4A-42FC-89CD-A29AE7F35FF4}"/>
              </a:ext>
            </a:extLst>
          </p:cNvPr>
          <p:cNvSpPr/>
          <p:nvPr/>
        </p:nvSpPr>
        <p:spPr>
          <a:xfrm>
            <a:off x="8154788" y="1620915"/>
            <a:ext cx="260519" cy="265043"/>
          </a:xfrm>
          <a:prstGeom prst="ellipse">
            <a:avLst/>
          </a:prstGeom>
          <a:ln/>
        </p:spPr>
        <p:style>
          <a:lnRef idx="0">
            <a:schemeClr val="accent1"/>
          </a:lnRef>
          <a:fillRef idx="3">
            <a:schemeClr val="accent1"/>
          </a:fillRef>
          <a:effectRef idx="3">
            <a:schemeClr val="accent1"/>
          </a:effectRef>
          <a:fontRef idx="minor">
            <a:schemeClr val="lt1"/>
          </a:fontRef>
        </p:style>
        <p:txBody>
          <a:bodyPr lIns="91429" tIns="45715" rIns="91429" bIns="45715" rtlCol="0" anchor="ctr"/>
          <a:lstStyle/>
          <a:p>
            <a:pPr algn="ctr"/>
            <a:r>
              <a:rPr lang="en-US" sz="1600" b="1" dirty="0">
                <a:solidFill>
                  <a:schemeClr val="bg1"/>
                </a:solidFill>
              </a:rPr>
              <a:t>6</a:t>
            </a:r>
          </a:p>
        </p:txBody>
      </p:sp>
      <p:pic>
        <p:nvPicPr>
          <p:cNvPr id="79" name="Picture 78">
            <a:extLst>
              <a:ext uri="{FF2B5EF4-FFF2-40B4-BE49-F238E27FC236}">
                <a16:creationId xmlns:a16="http://schemas.microsoft.com/office/drawing/2014/main" id="{CA242000-65C3-4294-9A48-8604A1286DCB}"/>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693345" y="3499432"/>
            <a:ext cx="313967" cy="312233"/>
          </a:xfrm>
          <a:prstGeom prst="rect">
            <a:avLst/>
          </a:prstGeom>
        </p:spPr>
      </p:pic>
      <p:pic>
        <p:nvPicPr>
          <p:cNvPr id="80" name="Picture 79">
            <a:extLst>
              <a:ext uri="{FF2B5EF4-FFF2-40B4-BE49-F238E27FC236}">
                <a16:creationId xmlns:a16="http://schemas.microsoft.com/office/drawing/2014/main" id="{16F12955-63AF-4E00-BA2C-F6E3BBDE58C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693344" y="3948607"/>
            <a:ext cx="313967" cy="312233"/>
          </a:xfrm>
          <a:prstGeom prst="rect">
            <a:avLst/>
          </a:prstGeom>
        </p:spPr>
      </p:pic>
      <p:pic>
        <p:nvPicPr>
          <p:cNvPr id="81" name="Picture 80">
            <a:extLst>
              <a:ext uri="{FF2B5EF4-FFF2-40B4-BE49-F238E27FC236}">
                <a16:creationId xmlns:a16="http://schemas.microsoft.com/office/drawing/2014/main" id="{A6678755-2548-4D1E-AFF6-BAB3FAA4556D}"/>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693630" y="4531640"/>
            <a:ext cx="313967" cy="312233"/>
          </a:xfrm>
          <a:prstGeom prst="rect">
            <a:avLst/>
          </a:prstGeom>
        </p:spPr>
      </p:pic>
      <p:pic>
        <p:nvPicPr>
          <p:cNvPr id="82" name="Picture 81">
            <a:extLst>
              <a:ext uri="{FF2B5EF4-FFF2-40B4-BE49-F238E27FC236}">
                <a16:creationId xmlns:a16="http://schemas.microsoft.com/office/drawing/2014/main" id="{C4E0C8B7-0A7C-42AA-AE31-FB4288189F64}"/>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693630" y="5031040"/>
            <a:ext cx="313967" cy="312233"/>
          </a:xfrm>
          <a:prstGeom prst="rect">
            <a:avLst/>
          </a:prstGeom>
        </p:spPr>
      </p:pic>
      <p:pic>
        <p:nvPicPr>
          <p:cNvPr id="83" name="Picture 2" descr="http://icons.iconarchive.com/icons/oxygen-icons.org/oxygen/64/Status-dialog-password-icon.png">
            <a:extLst>
              <a:ext uri="{FF2B5EF4-FFF2-40B4-BE49-F238E27FC236}">
                <a16:creationId xmlns:a16="http://schemas.microsoft.com/office/drawing/2014/main" id="{6B9B4894-79D7-4AB1-B9E7-F77083D25D43}"/>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669377" y="3103803"/>
            <a:ext cx="259967" cy="258531"/>
          </a:xfrm>
          <a:prstGeom prst="rect">
            <a:avLst/>
          </a:prstGeom>
          <a:noFill/>
          <a:extLst>
            <a:ext uri="{909E8E84-426E-40dd-AFC4-6F175D3DCCD1}">
              <a14:hiddenFill xmlns:a14="http://schemas.microsoft.com/office/drawing/2010/main" xmlns="">
                <a:solidFill>
                  <a:srgbClr val="FFFFFF"/>
                </a:solidFill>
              </a14:hiddenFill>
            </a:ext>
          </a:extLst>
        </p:spPr>
      </p:pic>
      <p:pic>
        <p:nvPicPr>
          <p:cNvPr id="84" name="Picture 2" descr="http://icons.iconarchive.com/icons/oxygen-icons.org/oxygen/64/Status-dialog-password-icon.png">
            <a:extLst>
              <a:ext uri="{FF2B5EF4-FFF2-40B4-BE49-F238E27FC236}">
                <a16:creationId xmlns:a16="http://schemas.microsoft.com/office/drawing/2014/main" id="{BA1B8884-C0A4-4431-A85F-316386A62345}"/>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533599" y="4032171"/>
            <a:ext cx="259967" cy="258531"/>
          </a:xfrm>
          <a:prstGeom prst="rect">
            <a:avLst/>
          </a:prstGeom>
          <a:noFill/>
          <a:extLst>
            <a:ext uri="{909E8E84-426E-40dd-AFC4-6F175D3DCCD1}">
              <a14:hiddenFill xmlns:a14="http://schemas.microsoft.com/office/drawing/2010/main" xmlns="">
                <a:solidFill>
                  <a:srgbClr val="FFFFFF"/>
                </a:solidFill>
              </a14:hiddenFill>
            </a:ext>
          </a:extLst>
        </p:spPr>
      </p:pic>
      <p:pic>
        <p:nvPicPr>
          <p:cNvPr id="85" name="Picture 2" descr="http://icons.iconarchive.com/icons/oxygen-icons.org/oxygen/64/Status-dialog-password-icon.png">
            <a:extLst>
              <a:ext uri="{FF2B5EF4-FFF2-40B4-BE49-F238E27FC236}">
                <a16:creationId xmlns:a16="http://schemas.microsoft.com/office/drawing/2014/main" id="{8E6675AB-0CE9-4F22-8DF1-C2C447632D89}"/>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537794" y="4585039"/>
            <a:ext cx="259967" cy="258531"/>
          </a:xfrm>
          <a:prstGeom prst="rect">
            <a:avLst/>
          </a:prstGeom>
          <a:noFill/>
          <a:extLst>
            <a:ext uri="{909E8E84-426E-40dd-AFC4-6F175D3DCCD1}">
              <a14:hiddenFill xmlns:a14="http://schemas.microsoft.com/office/drawing/2010/main" xmlns="">
                <a:solidFill>
                  <a:srgbClr val="FFFFFF"/>
                </a:solidFill>
              </a14:hiddenFill>
            </a:ext>
          </a:extLst>
        </p:spPr>
      </p:pic>
      <p:pic>
        <p:nvPicPr>
          <p:cNvPr id="86" name="Picture 2" descr="http://icons.iconarchive.com/icons/oxygen-icons.org/oxygen/64/Status-dialog-password-icon.png">
            <a:extLst>
              <a:ext uri="{FF2B5EF4-FFF2-40B4-BE49-F238E27FC236}">
                <a16:creationId xmlns:a16="http://schemas.microsoft.com/office/drawing/2014/main" id="{287BE032-0EFC-4676-868A-EA525D8F32AA}"/>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540112" y="5566431"/>
            <a:ext cx="259967" cy="258531"/>
          </a:xfrm>
          <a:prstGeom prst="rect">
            <a:avLst/>
          </a:prstGeom>
          <a:noFill/>
          <a:extLst>
            <a:ext uri="{909E8E84-426E-40dd-AFC4-6F175D3DCCD1}">
              <a14:hiddenFill xmlns:a14="http://schemas.microsoft.com/office/drawing/2010/main" xmlns="">
                <a:solidFill>
                  <a:srgbClr val="FFFFFF"/>
                </a:solidFill>
              </a14:hiddenFill>
            </a:ext>
          </a:extLst>
        </p:spPr>
      </p:pic>
      <p:sp>
        <p:nvSpPr>
          <p:cNvPr id="87" name="TextBox 86">
            <a:extLst>
              <a:ext uri="{FF2B5EF4-FFF2-40B4-BE49-F238E27FC236}">
                <a16:creationId xmlns:a16="http://schemas.microsoft.com/office/drawing/2014/main" id="{964CE108-F123-4263-9AC5-ABA217F6ADFD}"/>
              </a:ext>
            </a:extLst>
          </p:cNvPr>
          <p:cNvSpPr txBox="1"/>
          <p:nvPr/>
        </p:nvSpPr>
        <p:spPr>
          <a:xfrm>
            <a:off x="2983582" y="5710571"/>
            <a:ext cx="1469971" cy="461655"/>
          </a:xfrm>
          <a:prstGeom prst="rect">
            <a:avLst/>
          </a:prstGeom>
          <a:noFill/>
        </p:spPr>
        <p:txBody>
          <a:bodyPr wrap="square" lIns="91429" tIns="45715" rIns="91429" bIns="45715" rtlCol="0">
            <a:spAutoFit/>
          </a:bodyPr>
          <a:lstStyle/>
          <a:p>
            <a:pPr algn="ctr"/>
            <a:r>
              <a:rPr lang="en-US" sz="1200" b="1" dirty="0">
                <a:solidFill>
                  <a:srgbClr val="FF0000"/>
                </a:solidFill>
              </a:rPr>
              <a:t>DRM Encryption</a:t>
            </a:r>
          </a:p>
          <a:p>
            <a:pPr algn="ctr"/>
            <a:r>
              <a:rPr lang="en-US" sz="1200" b="1" dirty="0">
                <a:solidFill>
                  <a:srgbClr val="FF0000"/>
                </a:solidFill>
              </a:rPr>
              <a:t>Server</a:t>
            </a:r>
          </a:p>
        </p:txBody>
      </p:sp>
      <p:pic>
        <p:nvPicPr>
          <p:cNvPr id="88" name="Picture 83" descr="HP Server.gif">
            <a:extLst>
              <a:ext uri="{FF2B5EF4-FFF2-40B4-BE49-F238E27FC236}">
                <a16:creationId xmlns:a16="http://schemas.microsoft.com/office/drawing/2014/main" id="{3E4EE30E-8C06-4AC3-A294-9414DFD2C126}"/>
              </a:ext>
            </a:extLst>
          </p:cNvPr>
          <p:cNvPicPr>
            <a:picLocks noChangeAspect="1"/>
          </p:cNvPicPr>
          <p:nvPr/>
        </p:nvPicPr>
        <p:blipFill>
          <a:blip r:embed="rId7" cstate="print"/>
          <a:stretch>
            <a:fillRect/>
          </a:stretch>
        </p:blipFill>
        <p:spPr>
          <a:xfrm>
            <a:off x="9328523" y="5192494"/>
            <a:ext cx="555706" cy="792405"/>
          </a:xfrm>
          <a:prstGeom prst="rect">
            <a:avLst/>
          </a:prstGeom>
        </p:spPr>
      </p:pic>
      <p:pic>
        <p:nvPicPr>
          <p:cNvPr id="89" name="Picture 83" descr="HP Server.gif">
            <a:extLst>
              <a:ext uri="{FF2B5EF4-FFF2-40B4-BE49-F238E27FC236}">
                <a16:creationId xmlns:a16="http://schemas.microsoft.com/office/drawing/2014/main" id="{660C144E-FBD4-4630-98AB-989EEAB4EF9F}"/>
              </a:ext>
            </a:extLst>
          </p:cNvPr>
          <p:cNvPicPr>
            <a:picLocks noChangeAspect="1"/>
          </p:cNvPicPr>
          <p:nvPr/>
        </p:nvPicPr>
        <p:blipFill>
          <a:blip r:embed="rId7" cstate="print"/>
          <a:stretch>
            <a:fillRect/>
          </a:stretch>
        </p:blipFill>
        <p:spPr>
          <a:xfrm>
            <a:off x="9311051" y="4135430"/>
            <a:ext cx="555706" cy="792405"/>
          </a:xfrm>
          <a:prstGeom prst="rect">
            <a:avLst/>
          </a:prstGeom>
        </p:spPr>
      </p:pic>
      <p:sp>
        <p:nvSpPr>
          <p:cNvPr id="90" name="TextBox 89">
            <a:extLst>
              <a:ext uri="{FF2B5EF4-FFF2-40B4-BE49-F238E27FC236}">
                <a16:creationId xmlns:a16="http://schemas.microsoft.com/office/drawing/2014/main" id="{88CADA92-3628-4A3B-90C1-9CA64C130681}"/>
              </a:ext>
            </a:extLst>
          </p:cNvPr>
          <p:cNvSpPr txBox="1"/>
          <p:nvPr/>
        </p:nvSpPr>
        <p:spPr>
          <a:xfrm>
            <a:off x="10006103" y="6225362"/>
            <a:ext cx="1398524" cy="369332"/>
          </a:xfrm>
          <a:prstGeom prst="rect">
            <a:avLst/>
          </a:prstGeom>
          <a:noFill/>
        </p:spPr>
        <p:txBody>
          <a:bodyPr wrap="none" rtlCol="0">
            <a:spAutoFit/>
          </a:bodyPr>
          <a:lstStyle/>
          <a:p>
            <a:r>
              <a:rPr lang="de-DE" dirty="0"/>
              <a:t>© Microsoft</a:t>
            </a:r>
          </a:p>
        </p:txBody>
      </p:sp>
    </p:spTree>
    <p:extLst>
      <p:ext uri="{BB962C8B-B14F-4D97-AF65-F5344CB8AC3E}">
        <p14:creationId xmlns:p14="http://schemas.microsoft.com/office/powerpoint/2010/main" val="3623416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783-E16E-4E98-BBA5-84EFEF107E82}"/>
              </a:ext>
            </a:extLst>
          </p:cNvPr>
          <p:cNvSpPr>
            <a:spLocks noGrp="1"/>
          </p:cNvSpPr>
          <p:nvPr>
            <p:ph type="title"/>
          </p:nvPr>
        </p:nvSpPr>
        <p:spPr/>
        <p:txBody>
          <a:bodyPr/>
          <a:lstStyle/>
          <a:p>
            <a:r>
              <a:rPr lang="de-DE" dirty="0" err="1"/>
              <a:t>Why</a:t>
            </a:r>
            <a:r>
              <a:rPr lang="de-DE" dirty="0"/>
              <a:t> </a:t>
            </a:r>
            <a:r>
              <a:rPr lang="de-DE" dirty="0" err="1"/>
              <a:t>the</a:t>
            </a:r>
            <a:r>
              <a:rPr lang="de-DE" dirty="0"/>
              <a:t> File Format </a:t>
            </a:r>
            <a:r>
              <a:rPr lang="de-DE" dirty="0" err="1"/>
              <a:t>for</a:t>
            </a:r>
            <a:r>
              <a:rPr lang="de-DE" dirty="0"/>
              <a:t> Streaming?</a:t>
            </a:r>
          </a:p>
        </p:txBody>
      </p:sp>
      <p:sp>
        <p:nvSpPr>
          <p:cNvPr id="3" name="Content Placeholder 2">
            <a:extLst>
              <a:ext uri="{FF2B5EF4-FFF2-40B4-BE49-F238E27FC236}">
                <a16:creationId xmlns:a16="http://schemas.microsoft.com/office/drawing/2014/main" id="{F5A491B2-E7ED-4247-B0C1-763B75B0077F}"/>
              </a:ext>
            </a:extLst>
          </p:cNvPr>
          <p:cNvSpPr>
            <a:spLocks noGrp="1"/>
          </p:cNvSpPr>
          <p:nvPr>
            <p:ph idx="1"/>
          </p:nvPr>
        </p:nvSpPr>
        <p:spPr/>
        <p:txBody>
          <a:bodyPr>
            <a:normAutofit fontScale="92500" lnSpcReduction="20000"/>
          </a:bodyPr>
          <a:lstStyle/>
          <a:p>
            <a:r>
              <a:rPr lang="en-US" b="1" dirty="0"/>
              <a:t>Object Oriented </a:t>
            </a:r>
            <a:r>
              <a:rPr lang="en-US" dirty="0"/>
              <a:t>– flexible and extensible structures called “boxes” used for sequencing media data along with nested metadata allowed specification of independently decodable “movie fragments” (DASH “Segments”)</a:t>
            </a:r>
          </a:p>
          <a:p>
            <a:r>
              <a:rPr lang="en-US" b="1" dirty="0"/>
              <a:t>Extensible metadata model </a:t>
            </a:r>
            <a:r>
              <a:rPr lang="en-US" dirty="0"/>
              <a:t>– that allowed adding information for live streaming, encryption, subtitles, new codecs, etc., separate from media data</a:t>
            </a:r>
          </a:p>
          <a:p>
            <a:r>
              <a:rPr lang="en-US" b="1" dirty="0"/>
              <a:t>Extensible timing model </a:t>
            </a:r>
            <a:r>
              <a:rPr lang="en-US" dirty="0"/>
              <a:t>– presentation time is the sum of previous sample durations, allowing time to be calculated on playback … not a timestamp recorded on each sample</a:t>
            </a:r>
          </a:p>
          <a:p>
            <a:r>
              <a:rPr lang="en-US" b="1" dirty="0"/>
              <a:t>Interoperable file “brands” </a:t>
            </a:r>
            <a:r>
              <a:rPr lang="en-US" dirty="0"/>
              <a:t>– identifying sets of new boxes that enable adaptive streaming, Common Encryption, new codecs, live streaming, etc. with well-defined interoperability </a:t>
            </a:r>
          </a:p>
          <a:p>
            <a:r>
              <a:rPr lang="en-US" dirty="0"/>
              <a:t>Enabled creation of a Multimedia Presentation Application Model consisting of a </a:t>
            </a:r>
            <a:r>
              <a:rPr lang="en-US" b="1" dirty="0"/>
              <a:t>Media Object Model </a:t>
            </a:r>
            <a:r>
              <a:rPr lang="en-US" dirty="0"/>
              <a:t>and </a:t>
            </a:r>
            <a:r>
              <a:rPr lang="en-US" b="1" dirty="0"/>
              <a:t>Media Timeline Model </a:t>
            </a:r>
            <a:r>
              <a:rPr lang="en-US" dirty="0"/>
              <a:t>that support </a:t>
            </a:r>
            <a:r>
              <a:rPr lang="en-US" b="1" dirty="0"/>
              <a:t>late binding </a:t>
            </a:r>
            <a:r>
              <a:rPr lang="en-US" dirty="0"/>
              <a:t>of </a:t>
            </a:r>
            <a:r>
              <a:rPr lang="en-US" b="1" dirty="0"/>
              <a:t>adaptive multimedia presentations </a:t>
            </a:r>
            <a:r>
              <a:rPr lang="en-US" dirty="0"/>
              <a:t>with </a:t>
            </a:r>
            <a:r>
              <a:rPr lang="en-US" b="1" dirty="0"/>
              <a:t>a single set of media objects</a:t>
            </a:r>
            <a:r>
              <a:rPr lang="en-US" dirty="0"/>
              <a:t> enabling a variety of delivery methods, such as file download, track download, multicast/broadcast, and adaptive streaming</a:t>
            </a:r>
          </a:p>
        </p:txBody>
      </p:sp>
    </p:spTree>
    <p:extLst>
      <p:ext uri="{BB962C8B-B14F-4D97-AF65-F5344CB8AC3E}">
        <p14:creationId xmlns:p14="http://schemas.microsoft.com/office/powerpoint/2010/main" val="473789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231B-A9E1-4FD6-955C-31F8FB216DCD}"/>
              </a:ext>
            </a:extLst>
          </p:cNvPr>
          <p:cNvSpPr>
            <a:spLocks noGrp="1"/>
          </p:cNvSpPr>
          <p:nvPr>
            <p:ph type="title"/>
          </p:nvPr>
        </p:nvSpPr>
        <p:spPr/>
        <p:txBody>
          <a:bodyPr>
            <a:normAutofit/>
          </a:bodyPr>
          <a:lstStyle/>
          <a:p>
            <a:r>
              <a:rPr lang="en-US" b="1" dirty="0"/>
              <a:t>Example DASH Representation and Segments for ISOBMFF</a:t>
            </a:r>
            <a:endParaRPr lang="de-DE" dirty="0"/>
          </a:p>
        </p:txBody>
      </p:sp>
      <p:cxnSp>
        <p:nvCxnSpPr>
          <p:cNvPr id="4" name="Gerade Verbindung 35">
            <a:extLst>
              <a:ext uri="{FF2B5EF4-FFF2-40B4-BE49-F238E27FC236}">
                <a16:creationId xmlns:a16="http://schemas.microsoft.com/office/drawing/2014/main" id="{AE76D3EE-03C1-4398-89DD-BB0A186B62CC}"/>
              </a:ext>
            </a:extLst>
          </p:cNvPr>
          <p:cNvCxnSpPr/>
          <p:nvPr/>
        </p:nvCxnSpPr>
        <p:spPr bwMode="auto">
          <a:xfrm>
            <a:off x="3758879" y="2794685"/>
            <a:ext cx="152399" cy="519660"/>
          </a:xfrm>
          <a:prstGeom prst="line">
            <a:avLst/>
          </a:prstGeom>
          <a:noFill/>
          <a:ln w="38100" cap="flat" cmpd="sng" algn="ctr">
            <a:solidFill>
              <a:srgbClr val="EEECE1"/>
            </a:solidFill>
            <a:prstDash val="solid"/>
            <a:headEnd type="none" w="med" len="med"/>
            <a:tailEnd type="none" w="med" len="med"/>
          </a:ln>
          <a:effectLst>
            <a:outerShdw blurRad="40000" dist="23000" dir="5400000" rotWithShape="0">
              <a:srgbClr val="000000">
                <a:alpha val="35000"/>
              </a:srgbClr>
            </a:outerShdw>
          </a:effectLst>
        </p:spPr>
      </p:cxnSp>
      <p:cxnSp>
        <p:nvCxnSpPr>
          <p:cNvPr id="5" name="Gerade Verbindung 35">
            <a:extLst>
              <a:ext uri="{FF2B5EF4-FFF2-40B4-BE49-F238E27FC236}">
                <a16:creationId xmlns:a16="http://schemas.microsoft.com/office/drawing/2014/main" id="{ABED1399-3528-4BEF-B569-1AF3B4DFD0F4}"/>
              </a:ext>
            </a:extLst>
          </p:cNvPr>
          <p:cNvCxnSpPr/>
          <p:nvPr/>
        </p:nvCxnSpPr>
        <p:spPr bwMode="auto">
          <a:xfrm flipH="1">
            <a:off x="6674992" y="2807253"/>
            <a:ext cx="152399" cy="519660"/>
          </a:xfrm>
          <a:prstGeom prst="line">
            <a:avLst/>
          </a:prstGeom>
          <a:noFill/>
          <a:ln w="38100" cap="flat" cmpd="sng" algn="ctr">
            <a:solidFill>
              <a:srgbClr val="EEECE1"/>
            </a:solidFill>
            <a:prstDash val="solid"/>
            <a:headEnd type="none" w="med" len="med"/>
            <a:tailEnd type="none" w="med" len="med"/>
          </a:ln>
          <a:effectLst>
            <a:outerShdw blurRad="40000" dist="23000" dir="5400000" rotWithShape="0">
              <a:srgbClr val="000000">
                <a:alpha val="35000"/>
              </a:srgbClr>
            </a:outerShdw>
          </a:effectLst>
        </p:spPr>
      </p:cxnSp>
      <p:cxnSp>
        <p:nvCxnSpPr>
          <p:cNvPr id="6" name="Gerade Verbindung 35">
            <a:extLst>
              <a:ext uri="{FF2B5EF4-FFF2-40B4-BE49-F238E27FC236}">
                <a16:creationId xmlns:a16="http://schemas.microsoft.com/office/drawing/2014/main" id="{E39EBBFF-CF77-44A7-ADC0-E3406B20881C}"/>
              </a:ext>
            </a:extLst>
          </p:cNvPr>
          <p:cNvCxnSpPr/>
          <p:nvPr/>
        </p:nvCxnSpPr>
        <p:spPr bwMode="auto">
          <a:xfrm>
            <a:off x="1809917" y="2776589"/>
            <a:ext cx="152399" cy="519660"/>
          </a:xfrm>
          <a:prstGeom prst="line">
            <a:avLst/>
          </a:prstGeom>
          <a:noFill/>
          <a:ln w="38100" cap="flat" cmpd="sng" algn="ctr">
            <a:solidFill>
              <a:srgbClr val="EEECE1"/>
            </a:solidFill>
            <a:prstDash val="solid"/>
            <a:headEnd type="none" w="med" len="med"/>
            <a:tailEnd type="none" w="med" len="med"/>
          </a:ln>
          <a:effectLst>
            <a:outerShdw blurRad="40000" dist="23000" dir="5400000" rotWithShape="0">
              <a:srgbClr val="000000">
                <a:alpha val="35000"/>
              </a:srgbClr>
            </a:outerShdw>
          </a:effectLst>
        </p:spPr>
      </p:cxnSp>
      <p:cxnSp>
        <p:nvCxnSpPr>
          <p:cNvPr id="7" name="Gerade Verbindung 35">
            <a:extLst>
              <a:ext uri="{FF2B5EF4-FFF2-40B4-BE49-F238E27FC236}">
                <a16:creationId xmlns:a16="http://schemas.microsoft.com/office/drawing/2014/main" id="{3659F220-B608-40A5-8A3F-87EEC6D2DEDF}"/>
              </a:ext>
            </a:extLst>
          </p:cNvPr>
          <p:cNvCxnSpPr/>
          <p:nvPr/>
        </p:nvCxnSpPr>
        <p:spPr bwMode="auto">
          <a:xfrm flipH="1">
            <a:off x="3521483" y="2789156"/>
            <a:ext cx="152399" cy="519660"/>
          </a:xfrm>
          <a:prstGeom prst="line">
            <a:avLst/>
          </a:prstGeom>
          <a:noFill/>
          <a:ln w="38100" cap="flat" cmpd="sng" algn="ctr">
            <a:solidFill>
              <a:srgbClr val="EEECE1"/>
            </a:solidFill>
            <a:prstDash val="solid"/>
            <a:headEnd type="none" w="med" len="med"/>
            <a:tailEnd type="none" w="med" len="med"/>
          </a:ln>
          <a:effectLst>
            <a:outerShdw blurRad="40000" dist="23000" dir="5400000" rotWithShape="0">
              <a:srgbClr val="000000">
                <a:alpha val="35000"/>
              </a:srgbClr>
            </a:outerShdw>
          </a:effectLst>
        </p:spPr>
      </p:cxnSp>
      <p:sp>
        <p:nvSpPr>
          <p:cNvPr id="8" name="Abgerundetes Rechteck 6">
            <a:extLst>
              <a:ext uri="{FF2B5EF4-FFF2-40B4-BE49-F238E27FC236}">
                <a16:creationId xmlns:a16="http://schemas.microsoft.com/office/drawing/2014/main" id="{AD3B918B-E00C-4BCC-85C9-4FD6D79DCDFD}"/>
              </a:ext>
            </a:extLst>
          </p:cNvPr>
          <p:cNvSpPr/>
          <p:nvPr/>
        </p:nvSpPr>
        <p:spPr>
          <a:xfrm>
            <a:off x="2644260" y="2162608"/>
            <a:ext cx="1052428" cy="644649"/>
          </a:xfrm>
          <a:prstGeom prst="roundRect">
            <a:avLst/>
          </a:prstGeom>
          <a:solidFill>
            <a:srgbClr val="0070C0"/>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Calibri"/>
                <a:ea typeface="+mn-ea"/>
                <a:cs typeface="+mn-cs"/>
              </a:rPr>
              <a:t>moov</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p:txBody>
      </p:sp>
      <p:sp>
        <p:nvSpPr>
          <p:cNvPr id="9" name="Abgerundetes Rechteck 7">
            <a:extLst>
              <a:ext uri="{FF2B5EF4-FFF2-40B4-BE49-F238E27FC236}">
                <a16:creationId xmlns:a16="http://schemas.microsoft.com/office/drawing/2014/main" id="{C5D6EFDE-0A32-4B3C-9A98-052DF0931F13}"/>
              </a:ext>
            </a:extLst>
          </p:cNvPr>
          <p:cNvSpPr/>
          <p:nvPr/>
        </p:nvSpPr>
        <p:spPr>
          <a:xfrm>
            <a:off x="3738399" y="2162608"/>
            <a:ext cx="750283" cy="644649"/>
          </a:xfrm>
          <a:prstGeom prst="roundRect">
            <a:avLst/>
          </a:prstGeom>
          <a:solidFill>
            <a:srgbClr val="00B0F0"/>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Calibri"/>
                <a:ea typeface="+mn-ea"/>
                <a:cs typeface="+mn-cs"/>
              </a:rPr>
              <a:t>moof</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p:txBody>
      </p:sp>
      <p:sp>
        <p:nvSpPr>
          <p:cNvPr id="10" name="Abgerundetes Rechteck 8">
            <a:extLst>
              <a:ext uri="{FF2B5EF4-FFF2-40B4-BE49-F238E27FC236}">
                <a16:creationId xmlns:a16="http://schemas.microsoft.com/office/drawing/2014/main" id="{107951ED-4BA3-47B9-8A73-2B0BA5295DBB}"/>
              </a:ext>
            </a:extLst>
          </p:cNvPr>
          <p:cNvSpPr/>
          <p:nvPr/>
        </p:nvSpPr>
        <p:spPr>
          <a:xfrm>
            <a:off x="4527623" y="2162608"/>
            <a:ext cx="750283" cy="644649"/>
          </a:xfrm>
          <a:prstGeom prst="roundRect">
            <a:avLst/>
          </a:prstGeom>
          <a:solidFill>
            <a:srgbClr val="00B0F0"/>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Calibri"/>
                <a:ea typeface="+mn-ea"/>
                <a:cs typeface="+mn-cs"/>
              </a:rPr>
              <a:t>mdat</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p:txBody>
      </p:sp>
      <p:sp>
        <p:nvSpPr>
          <p:cNvPr id="11" name="Abgerundetes Rechteck 9">
            <a:extLst>
              <a:ext uri="{FF2B5EF4-FFF2-40B4-BE49-F238E27FC236}">
                <a16:creationId xmlns:a16="http://schemas.microsoft.com/office/drawing/2014/main" id="{9105476B-02F5-4007-AC2A-B1E1408F600E}"/>
              </a:ext>
            </a:extLst>
          </p:cNvPr>
          <p:cNvSpPr/>
          <p:nvPr/>
        </p:nvSpPr>
        <p:spPr>
          <a:xfrm>
            <a:off x="5314479" y="2162608"/>
            <a:ext cx="750283" cy="644649"/>
          </a:xfrm>
          <a:prstGeom prst="roundRect">
            <a:avLst/>
          </a:prstGeom>
          <a:solidFill>
            <a:srgbClr val="00B0F0"/>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Calibri"/>
                <a:ea typeface="+mn-ea"/>
                <a:cs typeface="+mn-cs"/>
              </a:rPr>
              <a:t>moof</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p:txBody>
      </p:sp>
      <p:sp>
        <p:nvSpPr>
          <p:cNvPr id="12" name="Abgerundetes Rechteck 10">
            <a:extLst>
              <a:ext uri="{FF2B5EF4-FFF2-40B4-BE49-F238E27FC236}">
                <a16:creationId xmlns:a16="http://schemas.microsoft.com/office/drawing/2014/main" id="{BF730602-21CA-4809-B04B-22DC08A0AED9}"/>
              </a:ext>
            </a:extLst>
          </p:cNvPr>
          <p:cNvSpPr/>
          <p:nvPr/>
        </p:nvSpPr>
        <p:spPr>
          <a:xfrm>
            <a:off x="6103699" y="2162608"/>
            <a:ext cx="750283" cy="644649"/>
          </a:xfrm>
          <a:prstGeom prst="roundRect">
            <a:avLst/>
          </a:prstGeom>
          <a:solidFill>
            <a:srgbClr val="00B0F0"/>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Calibri"/>
                <a:ea typeface="+mn-ea"/>
                <a:cs typeface="+mn-cs"/>
              </a:rPr>
              <a:t>mdat</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p:txBody>
      </p:sp>
      <p:sp>
        <p:nvSpPr>
          <p:cNvPr id="13" name="Abgerundetes Rechteck 11">
            <a:extLst>
              <a:ext uri="{FF2B5EF4-FFF2-40B4-BE49-F238E27FC236}">
                <a16:creationId xmlns:a16="http://schemas.microsoft.com/office/drawing/2014/main" id="{765EC5F6-D1FC-4ADE-876F-4D9A329877D5}"/>
              </a:ext>
            </a:extLst>
          </p:cNvPr>
          <p:cNvSpPr/>
          <p:nvPr/>
        </p:nvSpPr>
        <p:spPr>
          <a:xfrm>
            <a:off x="9074471" y="2162608"/>
            <a:ext cx="750283" cy="644649"/>
          </a:xfrm>
          <a:prstGeom prst="roundRect">
            <a:avLst/>
          </a:prstGeom>
          <a:solidFill>
            <a:srgbClr val="00B0F0"/>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Calibri"/>
                <a:ea typeface="+mn-ea"/>
                <a:cs typeface="+mn-cs"/>
              </a:rPr>
              <a:t>moof</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p:txBody>
      </p:sp>
      <p:sp>
        <p:nvSpPr>
          <p:cNvPr id="14" name="Abgerundetes Rechteck 12">
            <a:extLst>
              <a:ext uri="{FF2B5EF4-FFF2-40B4-BE49-F238E27FC236}">
                <a16:creationId xmlns:a16="http://schemas.microsoft.com/office/drawing/2014/main" id="{B7FAF9F9-EBB0-45BC-A360-49DB43ABF838}"/>
              </a:ext>
            </a:extLst>
          </p:cNvPr>
          <p:cNvSpPr/>
          <p:nvPr/>
        </p:nvSpPr>
        <p:spPr>
          <a:xfrm>
            <a:off x="9863695" y="2162608"/>
            <a:ext cx="750283" cy="644649"/>
          </a:xfrm>
          <a:prstGeom prst="roundRect">
            <a:avLst/>
          </a:prstGeom>
          <a:solidFill>
            <a:srgbClr val="00B0F0"/>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Calibri"/>
                <a:ea typeface="+mn-ea"/>
                <a:cs typeface="+mn-cs"/>
              </a:rPr>
              <a:t>mdat</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p:txBody>
      </p:sp>
      <p:sp>
        <p:nvSpPr>
          <p:cNvPr id="15" name="Abgerundetes Rechteck 13">
            <a:extLst>
              <a:ext uri="{FF2B5EF4-FFF2-40B4-BE49-F238E27FC236}">
                <a16:creationId xmlns:a16="http://schemas.microsoft.com/office/drawing/2014/main" id="{C0BF67B6-6ADA-4913-9829-523703CFC073}"/>
              </a:ext>
            </a:extLst>
          </p:cNvPr>
          <p:cNvSpPr/>
          <p:nvPr/>
        </p:nvSpPr>
        <p:spPr>
          <a:xfrm>
            <a:off x="1906577" y="3223531"/>
            <a:ext cx="1620548" cy="825693"/>
          </a:xfrm>
          <a:prstGeom prst="roundRect">
            <a:avLst/>
          </a:prstGeom>
          <a:solidFill>
            <a:srgbClr val="0070C0"/>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Initialization</a:t>
            </a:r>
            <a:br>
              <a:rPr kumimoji="0" lang="en-US" sz="1600" b="0" i="0" u="none" strike="noStrike" kern="0" cap="none" spc="0" normalizeH="0" baseline="0" noProof="0" dirty="0">
                <a:ln>
                  <a:noFill/>
                </a:ln>
                <a:solidFill>
                  <a:prstClr val="white"/>
                </a:solidFill>
                <a:effectLst/>
                <a:uLnTx/>
                <a:uFillTx/>
                <a:latin typeface="Calibri"/>
                <a:ea typeface="+mn-ea"/>
                <a:cs typeface="+mn-cs"/>
              </a:rPr>
            </a:br>
            <a:r>
              <a:rPr kumimoji="0" lang="en-US" sz="1600" b="0" i="0" u="none" strike="noStrike" kern="0" cap="none" spc="0" normalizeH="0" baseline="0" noProof="0" dirty="0">
                <a:ln>
                  <a:noFill/>
                </a:ln>
                <a:solidFill>
                  <a:prstClr val="white"/>
                </a:solidFill>
                <a:effectLst/>
                <a:uLnTx/>
                <a:uFillTx/>
                <a:latin typeface="Calibri"/>
                <a:ea typeface="+mn-ea"/>
                <a:cs typeface="+mn-cs"/>
              </a:rPr>
              <a:t>Segment</a:t>
            </a:r>
          </a:p>
        </p:txBody>
      </p:sp>
      <p:sp>
        <p:nvSpPr>
          <p:cNvPr id="16" name="Abgerundetes Rechteck 14">
            <a:extLst>
              <a:ext uri="{FF2B5EF4-FFF2-40B4-BE49-F238E27FC236}">
                <a16:creationId xmlns:a16="http://schemas.microsoft.com/office/drawing/2014/main" id="{5BC3DE4F-A3BF-4666-BF8D-B885E8FD205A}"/>
              </a:ext>
            </a:extLst>
          </p:cNvPr>
          <p:cNvSpPr/>
          <p:nvPr/>
        </p:nvSpPr>
        <p:spPr>
          <a:xfrm>
            <a:off x="1768886" y="2162608"/>
            <a:ext cx="826205" cy="644649"/>
          </a:xfrm>
          <a:prstGeom prst="roundRect">
            <a:avLst/>
          </a:prstGeom>
          <a:solidFill>
            <a:srgbClr val="0070C0"/>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Calibri"/>
                <a:ea typeface="+mn-ea"/>
                <a:cs typeface="+mn-cs"/>
              </a:rPr>
              <a:t>ftyp</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17" name="Gerade Verbindung 21">
            <a:extLst>
              <a:ext uri="{FF2B5EF4-FFF2-40B4-BE49-F238E27FC236}">
                <a16:creationId xmlns:a16="http://schemas.microsoft.com/office/drawing/2014/main" id="{80A5609D-BF38-4FBE-911F-AE534DCDEC9E}"/>
              </a:ext>
            </a:extLst>
          </p:cNvPr>
          <p:cNvCxnSpPr/>
          <p:nvPr/>
        </p:nvCxnSpPr>
        <p:spPr>
          <a:xfrm>
            <a:off x="8644460" y="2490078"/>
            <a:ext cx="287216" cy="0"/>
          </a:xfrm>
          <a:prstGeom prst="line">
            <a:avLst/>
          </a:prstGeom>
          <a:solidFill>
            <a:srgbClr val="9BBB59"/>
          </a:solidFill>
          <a:ln w="25400" cap="flat" cmpd="sng" algn="ctr">
            <a:solidFill>
              <a:srgbClr val="9BBB59">
                <a:shade val="50000"/>
              </a:srgbClr>
            </a:solidFill>
            <a:prstDash val="sysDash"/>
          </a:ln>
          <a:effectLst/>
        </p:spPr>
      </p:cxnSp>
      <p:sp>
        <p:nvSpPr>
          <p:cNvPr id="18" name="Abgerundetes Rechteck 28">
            <a:extLst>
              <a:ext uri="{FF2B5EF4-FFF2-40B4-BE49-F238E27FC236}">
                <a16:creationId xmlns:a16="http://schemas.microsoft.com/office/drawing/2014/main" id="{66854D7B-5F82-464A-B96F-C8C627BEE4F5}"/>
              </a:ext>
            </a:extLst>
          </p:cNvPr>
          <p:cNvSpPr/>
          <p:nvPr/>
        </p:nvSpPr>
        <p:spPr>
          <a:xfrm>
            <a:off x="3875637" y="3314351"/>
            <a:ext cx="2808147" cy="644065"/>
          </a:xfrm>
          <a:prstGeom prst="roundRect">
            <a:avLst/>
          </a:prstGeom>
          <a:solidFill>
            <a:srgbClr val="00B0F0"/>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Media Segment</a:t>
            </a:r>
          </a:p>
        </p:txBody>
      </p:sp>
      <p:sp>
        <p:nvSpPr>
          <p:cNvPr id="19" name="Abgerundetes Rechteck 30">
            <a:extLst>
              <a:ext uri="{FF2B5EF4-FFF2-40B4-BE49-F238E27FC236}">
                <a16:creationId xmlns:a16="http://schemas.microsoft.com/office/drawing/2014/main" id="{37837EC1-9DD7-414E-BDDE-F96D52EA5219}"/>
              </a:ext>
            </a:extLst>
          </p:cNvPr>
          <p:cNvSpPr/>
          <p:nvPr/>
        </p:nvSpPr>
        <p:spPr>
          <a:xfrm>
            <a:off x="6888770" y="2162608"/>
            <a:ext cx="750283" cy="644649"/>
          </a:xfrm>
          <a:prstGeom prst="roundRect">
            <a:avLst/>
          </a:prstGeom>
          <a:solidFill>
            <a:srgbClr val="00B0F0"/>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Calibri"/>
                <a:ea typeface="+mn-ea"/>
                <a:cs typeface="+mn-cs"/>
              </a:rPr>
              <a:t>moof</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p:txBody>
      </p:sp>
      <p:sp>
        <p:nvSpPr>
          <p:cNvPr id="20" name="Abgerundetes Rechteck 31">
            <a:extLst>
              <a:ext uri="{FF2B5EF4-FFF2-40B4-BE49-F238E27FC236}">
                <a16:creationId xmlns:a16="http://schemas.microsoft.com/office/drawing/2014/main" id="{58B12AF6-8D46-4E90-873C-3CA5C7D794F2}"/>
              </a:ext>
            </a:extLst>
          </p:cNvPr>
          <p:cNvSpPr/>
          <p:nvPr/>
        </p:nvSpPr>
        <p:spPr>
          <a:xfrm>
            <a:off x="7677988" y="2162608"/>
            <a:ext cx="750283" cy="644649"/>
          </a:xfrm>
          <a:prstGeom prst="roundRect">
            <a:avLst/>
          </a:prstGeom>
          <a:solidFill>
            <a:srgbClr val="00B0F0"/>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Calibri"/>
                <a:ea typeface="+mn-ea"/>
                <a:cs typeface="+mn-cs"/>
              </a:rPr>
              <a:t>mdat</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p:txBody>
      </p:sp>
      <p:sp>
        <p:nvSpPr>
          <p:cNvPr id="21" name="Abgerundetes Rechteck 28">
            <a:extLst>
              <a:ext uri="{FF2B5EF4-FFF2-40B4-BE49-F238E27FC236}">
                <a16:creationId xmlns:a16="http://schemas.microsoft.com/office/drawing/2014/main" id="{9CCB4CE8-2FD4-46CF-84A2-6602DE5D8262}"/>
              </a:ext>
            </a:extLst>
          </p:cNvPr>
          <p:cNvSpPr/>
          <p:nvPr/>
        </p:nvSpPr>
        <p:spPr>
          <a:xfrm>
            <a:off x="4037340" y="5126515"/>
            <a:ext cx="4552886" cy="644065"/>
          </a:xfrm>
          <a:prstGeom prst="roundRect">
            <a:avLst/>
          </a:prstGeom>
          <a:solidFill>
            <a:schemeClr val="tx2">
              <a:lumMod val="75000"/>
            </a:schemeClr>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Representation</a:t>
            </a:r>
          </a:p>
        </p:txBody>
      </p:sp>
      <p:cxnSp>
        <p:nvCxnSpPr>
          <p:cNvPr id="22" name="Gerade Verbindung 35">
            <a:extLst>
              <a:ext uri="{FF2B5EF4-FFF2-40B4-BE49-F238E27FC236}">
                <a16:creationId xmlns:a16="http://schemas.microsoft.com/office/drawing/2014/main" id="{72EBE2E9-5392-4E1B-BD86-71CA6FF2FB3E}"/>
              </a:ext>
            </a:extLst>
          </p:cNvPr>
          <p:cNvCxnSpPr>
            <a:cxnSpLocks/>
          </p:cNvCxnSpPr>
          <p:nvPr/>
        </p:nvCxnSpPr>
        <p:spPr bwMode="auto">
          <a:xfrm>
            <a:off x="9136429" y="2789156"/>
            <a:ext cx="152399" cy="519660"/>
          </a:xfrm>
          <a:prstGeom prst="line">
            <a:avLst/>
          </a:prstGeom>
          <a:noFill/>
          <a:ln w="38100" cap="flat" cmpd="sng" algn="ctr">
            <a:solidFill>
              <a:srgbClr val="EEECE1"/>
            </a:solidFill>
            <a:prstDash val="solid"/>
            <a:headEnd type="none" w="med" len="med"/>
            <a:tailEnd type="none" w="med" len="med"/>
          </a:ln>
          <a:effectLst>
            <a:outerShdw blurRad="40000" dist="23000" dir="5400000" rotWithShape="0">
              <a:srgbClr val="000000">
                <a:alpha val="35000"/>
              </a:srgbClr>
            </a:outerShdw>
          </a:effectLst>
        </p:spPr>
      </p:cxnSp>
      <p:cxnSp>
        <p:nvCxnSpPr>
          <p:cNvPr id="23" name="Gerade Verbindung 35">
            <a:extLst>
              <a:ext uri="{FF2B5EF4-FFF2-40B4-BE49-F238E27FC236}">
                <a16:creationId xmlns:a16="http://schemas.microsoft.com/office/drawing/2014/main" id="{AA2AC3A8-5EE4-4AA5-964E-5B47DEA850F7}"/>
              </a:ext>
            </a:extLst>
          </p:cNvPr>
          <p:cNvCxnSpPr>
            <a:cxnSpLocks/>
          </p:cNvCxnSpPr>
          <p:nvPr/>
        </p:nvCxnSpPr>
        <p:spPr bwMode="auto">
          <a:xfrm flipH="1">
            <a:off x="10456712" y="2776589"/>
            <a:ext cx="152399" cy="519660"/>
          </a:xfrm>
          <a:prstGeom prst="line">
            <a:avLst/>
          </a:prstGeom>
          <a:noFill/>
          <a:ln w="38100" cap="flat" cmpd="sng" algn="ctr">
            <a:solidFill>
              <a:srgbClr val="EEECE1"/>
            </a:solidFill>
            <a:prstDash val="solid"/>
            <a:headEnd type="none" w="med" len="med"/>
            <a:tailEnd type="none" w="med" len="med"/>
          </a:ln>
          <a:effectLst>
            <a:outerShdw blurRad="40000" dist="23000" dir="5400000" rotWithShape="0">
              <a:srgbClr val="000000">
                <a:alpha val="35000"/>
              </a:srgbClr>
            </a:outerShdw>
          </a:effectLst>
        </p:spPr>
      </p:cxnSp>
      <p:sp>
        <p:nvSpPr>
          <p:cNvPr id="24" name="Abgerundetes Rechteck 28">
            <a:extLst>
              <a:ext uri="{FF2B5EF4-FFF2-40B4-BE49-F238E27FC236}">
                <a16:creationId xmlns:a16="http://schemas.microsoft.com/office/drawing/2014/main" id="{389D9A95-86C8-43FD-92AF-E649CEC07269}"/>
              </a:ext>
            </a:extLst>
          </p:cNvPr>
          <p:cNvSpPr/>
          <p:nvPr/>
        </p:nvSpPr>
        <p:spPr>
          <a:xfrm>
            <a:off x="9288828" y="3314351"/>
            <a:ext cx="1171863" cy="644065"/>
          </a:xfrm>
          <a:prstGeom prst="roundRect">
            <a:avLst/>
          </a:prstGeom>
          <a:solidFill>
            <a:srgbClr val="00B0F0"/>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Media Segment</a:t>
            </a:r>
          </a:p>
        </p:txBody>
      </p:sp>
      <p:cxnSp>
        <p:nvCxnSpPr>
          <p:cNvPr id="25" name="Gerade Verbindung 35">
            <a:extLst>
              <a:ext uri="{FF2B5EF4-FFF2-40B4-BE49-F238E27FC236}">
                <a16:creationId xmlns:a16="http://schemas.microsoft.com/office/drawing/2014/main" id="{98A427E6-DC6F-4C7E-ACFF-DAA6788B814B}"/>
              </a:ext>
            </a:extLst>
          </p:cNvPr>
          <p:cNvCxnSpPr>
            <a:cxnSpLocks/>
          </p:cNvCxnSpPr>
          <p:nvPr/>
        </p:nvCxnSpPr>
        <p:spPr bwMode="auto">
          <a:xfrm>
            <a:off x="1962316" y="4024993"/>
            <a:ext cx="2075024" cy="1192330"/>
          </a:xfrm>
          <a:prstGeom prst="line">
            <a:avLst/>
          </a:prstGeom>
          <a:noFill/>
          <a:ln w="38100" cap="flat" cmpd="sng" algn="ctr">
            <a:solidFill>
              <a:srgbClr val="EEECE1"/>
            </a:solidFill>
            <a:prstDash val="solid"/>
            <a:headEnd type="none" w="med" len="med"/>
            <a:tailEnd type="none" w="med" len="med"/>
          </a:ln>
          <a:effectLst>
            <a:outerShdw blurRad="40000" dist="23000" dir="5400000" rotWithShape="0">
              <a:srgbClr val="000000">
                <a:alpha val="35000"/>
              </a:srgbClr>
            </a:outerShdw>
          </a:effectLst>
        </p:spPr>
      </p:cxnSp>
      <p:cxnSp>
        <p:nvCxnSpPr>
          <p:cNvPr id="26" name="Gerade Verbindung 35">
            <a:extLst>
              <a:ext uri="{FF2B5EF4-FFF2-40B4-BE49-F238E27FC236}">
                <a16:creationId xmlns:a16="http://schemas.microsoft.com/office/drawing/2014/main" id="{8161BE58-0C60-486E-AA33-B6DEDED545EA}"/>
              </a:ext>
            </a:extLst>
          </p:cNvPr>
          <p:cNvCxnSpPr>
            <a:cxnSpLocks/>
          </p:cNvCxnSpPr>
          <p:nvPr/>
        </p:nvCxnSpPr>
        <p:spPr bwMode="auto">
          <a:xfrm flipH="1">
            <a:off x="8590226" y="3958416"/>
            <a:ext cx="1866486" cy="1168099"/>
          </a:xfrm>
          <a:prstGeom prst="line">
            <a:avLst/>
          </a:prstGeom>
          <a:noFill/>
          <a:ln w="38100" cap="flat" cmpd="sng" algn="ctr">
            <a:solidFill>
              <a:srgbClr val="EEECE1"/>
            </a:solidFill>
            <a:prstDash val="solid"/>
            <a:headEnd type="none" w="med" len="med"/>
            <a:tailEnd type="none" w="med" len="med"/>
          </a:ln>
          <a:effectLst>
            <a:outerShdw blurRad="40000" dist="23000" dir="5400000" rotWithShape="0">
              <a:srgbClr val="000000">
                <a:alpha val="35000"/>
              </a:srgbClr>
            </a:outerShdw>
          </a:effectLst>
        </p:spPr>
      </p:cxnSp>
    </p:spTree>
    <p:extLst>
      <p:ext uri="{BB962C8B-B14F-4D97-AF65-F5344CB8AC3E}">
        <p14:creationId xmlns:p14="http://schemas.microsoft.com/office/powerpoint/2010/main" val="396104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AD03-2991-49E6-91CA-0555EF03EC00}"/>
              </a:ext>
            </a:extLst>
          </p:cNvPr>
          <p:cNvSpPr>
            <a:spLocks noGrp="1"/>
          </p:cNvSpPr>
          <p:nvPr>
            <p:ph type="title"/>
          </p:nvPr>
        </p:nvSpPr>
        <p:spPr/>
        <p:txBody>
          <a:bodyPr/>
          <a:lstStyle/>
          <a:p>
            <a:r>
              <a:rPr lang="de-DE" dirty="0" err="1"/>
              <a:t>Overview</a:t>
            </a:r>
            <a:endParaRPr lang="de-DE" dirty="0"/>
          </a:p>
        </p:txBody>
      </p:sp>
      <p:sp>
        <p:nvSpPr>
          <p:cNvPr id="3" name="Content Placeholder 2">
            <a:extLst>
              <a:ext uri="{FF2B5EF4-FFF2-40B4-BE49-F238E27FC236}">
                <a16:creationId xmlns:a16="http://schemas.microsoft.com/office/drawing/2014/main" id="{B0C12C68-9FE5-439F-8F37-D553CB50C5BC}"/>
              </a:ext>
            </a:extLst>
          </p:cNvPr>
          <p:cNvSpPr>
            <a:spLocks noGrp="1"/>
          </p:cNvSpPr>
          <p:nvPr>
            <p:ph idx="1"/>
          </p:nvPr>
        </p:nvSpPr>
        <p:spPr/>
        <p:txBody>
          <a:bodyPr>
            <a:normAutofit/>
          </a:bodyPr>
          <a:lstStyle/>
          <a:p>
            <a:pPr lvl="0"/>
            <a:r>
              <a:rPr lang="de-DE" sz="2400" dirty="0"/>
              <a:t>Basics and </a:t>
            </a:r>
            <a:r>
              <a:rPr lang="de-DE" sz="2400" dirty="0" err="1"/>
              <a:t>History</a:t>
            </a:r>
            <a:endParaRPr lang="de-DE" sz="2400" dirty="0"/>
          </a:p>
          <a:p>
            <a:pPr lvl="0"/>
            <a:r>
              <a:rPr lang="en-US" sz="2400" dirty="0"/>
              <a:t>Structures and Principles</a:t>
            </a:r>
          </a:p>
          <a:p>
            <a:pPr lvl="0"/>
            <a:r>
              <a:rPr lang="en-US" sz="2400" dirty="0"/>
              <a:t>More than just a paper spec – Tools and Deployments</a:t>
            </a:r>
          </a:p>
          <a:p>
            <a:pPr lvl="0"/>
            <a:r>
              <a:rPr lang="en-US" sz="2400" dirty="0"/>
              <a:t>ISO BMFF and streaming</a:t>
            </a:r>
          </a:p>
          <a:p>
            <a:pPr lvl="0"/>
            <a:r>
              <a:rPr lang="en-US" sz="2400" dirty="0"/>
              <a:t>Other recent application formats</a:t>
            </a:r>
          </a:p>
          <a:p>
            <a:pPr lvl="0"/>
            <a:r>
              <a:rPr lang="en-US" sz="2400" dirty="0"/>
              <a:t>Crystal Ball – What’s next?</a:t>
            </a:r>
          </a:p>
          <a:p>
            <a:pPr lvl="0"/>
            <a:r>
              <a:rPr lang="en-US" sz="2400" dirty="0"/>
              <a:t>Summary </a:t>
            </a:r>
          </a:p>
          <a:p>
            <a:endParaRPr lang="de-DE" dirty="0"/>
          </a:p>
        </p:txBody>
      </p:sp>
    </p:spTree>
    <p:extLst>
      <p:ext uri="{BB962C8B-B14F-4D97-AF65-F5344CB8AC3E}">
        <p14:creationId xmlns:p14="http://schemas.microsoft.com/office/powerpoint/2010/main" val="2100613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4FC10B2-BCD5-46E2-A2E0-F714BE70C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C2962D-5AA6-4EB0-9A2C-F385BF76A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196A65C-A88E-4E6C-9882-A77D52FC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9D656BC9-D198-47EB-BF65-7B922CED41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78" name="Oval 77">
              <a:extLst>
                <a:ext uri="{FF2B5EF4-FFF2-40B4-BE49-F238E27FC236}">
                  <a16:creationId xmlns:a16="http://schemas.microsoft.com/office/drawing/2014/main" id="{9C92DB27-596D-48D1-BB72-94081C9C1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9" name="Oval 78">
              <a:extLst>
                <a:ext uri="{FF2B5EF4-FFF2-40B4-BE49-F238E27FC236}">
                  <a16:creationId xmlns:a16="http://schemas.microsoft.com/office/drawing/2014/main" id="{9AF33BFF-A87A-4022-BFF0-6C6E10173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1" name="Rectangle 80">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72D3B-7497-4D10-9C27-8FF51A22DCE4}"/>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kern="1200" cap="all" baseline="0">
                <a:blipFill dpi="0" rotWithShape="1">
                  <a:blip r:embed="rId4">
                    <a:extLst/>
                  </a:blip>
                  <a:srcRect/>
                  <a:tile tx="6350" ty="-127000" sx="65000" sy="64000" flip="none" algn="tl"/>
                </a:blipFill>
                <a:latin typeface="+mj-lt"/>
                <a:ea typeface="+mj-ea"/>
                <a:cs typeface="+mj-cs"/>
              </a:rPr>
              <a:t>Segment Index</a:t>
            </a:r>
          </a:p>
        </p:txBody>
      </p:sp>
      <p:pic>
        <p:nvPicPr>
          <p:cNvPr id="1026" name="Picture 2" descr="Image result for iso base media file format">
            <a:extLst>
              <a:ext uri="{FF2B5EF4-FFF2-40B4-BE49-F238E27FC236}">
                <a16:creationId xmlns:a16="http://schemas.microsoft.com/office/drawing/2014/main" id="{4A46AD22-FC52-47EC-81B7-F9295B9D7D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16" r="11002"/>
          <a:stretch/>
        </p:blipFill>
        <p:spPr bwMode="auto">
          <a:xfrm>
            <a:off x="920833" y="1328839"/>
            <a:ext cx="6647395" cy="4131686"/>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90" name="Oval 89">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27539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1331-02DC-4E5E-866C-3D413F1737B3}"/>
              </a:ext>
            </a:extLst>
          </p:cNvPr>
          <p:cNvSpPr>
            <a:spLocks noGrp="1"/>
          </p:cNvSpPr>
          <p:nvPr>
            <p:ph type="title"/>
          </p:nvPr>
        </p:nvSpPr>
        <p:spPr/>
        <p:txBody>
          <a:bodyPr/>
          <a:lstStyle/>
          <a:p>
            <a:r>
              <a:rPr lang="de-DE" dirty="0"/>
              <a:t>Late Binding</a:t>
            </a:r>
          </a:p>
        </p:txBody>
      </p:sp>
      <p:sp>
        <p:nvSpPr>
          <p:cNvPr id="4" name="TextBox 3">
            <a:extLst>
              <a:ext uri="{FF2B5EF4-FFF2-40B4-BE49-F238E27FC236}">
                <a16:creationId xmlns:a16="http://schemas.microsoft.com/office/drawing/2014/main" id="{B88DED4C-F5A3-4479-80D8-48EA00157614}"/>
              </a:ext>
            </a:extLst>
          </p:cNvPr>
          <p:cNvSpPr txBox="1"/>
          <p:nvPr/>
        </p:nvSpPr>
        <p:spPr>
          <a:xfrm>
            <a:off x="295275" y="1807285"/>
            <a:ext cx="1361403" cy="923330"/>
          </a:xfrm>
          <a:prstGeom prst="rect">
            <a:avLst/>
          </a:prstGeom>
          <a:noFill/>
        </p:spPr>
        <p:txBody>
          <a:bodyPr wrap="square" rtlCol="0">
            <a:spAutoFit/>
          </a:bodyPr>
          <a:lstStyle/>
          <a:p>
            <a:r>
              <a:rPr lang="en-US" dirty="0"/>
              <a:t>Audio Selection Set</a:t>
            </a:r>
          </a:p>
        </p:txBody>
      </p:sp>
      <p:sp>
        <p:nvSpPr>
          <p:cNvPr id="5" name="TextBox 4">
            <a:extLst>
              <a:ext uri="{FF2B5EF4-FFF2-40B4-BE49-F238E27FC236}">
                <a16:creationId xmlns:a16="http://schemas.microsoft.com/office/drawing/2014/main" id="{F0252180-9987-4E24-9C85-A47E4CBC13E7}"/>
              </a:ext>
            </a:extLst>
          </p:cNvPr>
          <p:cNvSpPr txBox="1"/>
          <p:nvPr/>
        </p:nvSpPr>
        <p:spPr>
          <a:xfrm>
            <a:off x="286306" y="3186064"/>
            <a:ext cx="1361403" cy="923330"/>
          </a:xfrm>
          <a:prstGeom prst="rect">
            <a:avLst/>
          </a:prstGeom>
          <a:noFill/>
        </p:spPr>
        <p:txBody>
          <a:bodyPr wrap="square" rtlCol="0">
            <a:spAutoFit/>
          </a:bodyPr>
          <a:lstStyle/>
          <a:p>
            <a:r>
              <a:rPr lang="en-US" dirty="0"/>
              <a:t>Subtitle Selection Set</a:t>
            </a:r>
          </a:p>
        </p:txBody>
      </p:sp>
      <p:sp>
        <p:nvSpPr>
          <p:cNvPr id="6" name="TextBox 5">
            <a:extLst>
              <a:ext uri="{FF2B5EF4-FFF2-40B4-BE49-F238E27FC236}">
                <a16:creationId xmlns:a16="http://schemas.microsoft.com/office/drawing/2014/main" id="{3F818405-F9CC-4AA8-B6B8-7F81ABA2E879}"/>
              </a:ext>
            </a:extLst>
          </p:cNvPr>
          <p:cNvSpPr txBox="1"/>
          <p:nvPr/>
        </p:nvSpPr>
        <p:spPr>
          <a:xfrm>
            <a:off x="457200" y="5038184"/>
            <a:ext cx="1181540" cy="923330"/>
          </a:xfrm>
          <a:prstGeom prst="rect">
            <a:avLst/>
          </a:prstGeom>
          <a:noFill/>
        </p:spPr>
        <p:txBody>
          <a:bodyPr wrap="square" rtlCol="0">
            <a:spAutoFit/>
          </a:bodyPr>
          <a:lstStyle/>
          <a:p>
            <a:r>
              <a:rPr lang="en-US" dirty="0"/>
              <a:t>Video Selection Set</a:t>
            </a:r>
          </a:p>
        </p:txBody>
      </p:sp>
      <p:sp>
        <p:nvSpPr>
          <p:cNvPr id="7" name="Left Brace 6">
            <a:extLst>
              <a:ext uri="{FF2B5EF4-FFF2-40B4-BE49-F238E27FC236}">
                <a16:creationId xmlns:a16="http://schemas.microsoft.com/office/drawing/2014/main" id="{68CCBED2-5571-4B4E-B441-E85AD86B5B6A}"/>
              </a:ext>
            </a:extLst>
          </p:cNvPr>
          <p:cNvSpPr/>
          <p:nvPr/>
        </p:nvSpPr>
        <p:spPr>
          <a:xfrm>
            <a:off x="1638740" y="1613646"/>
            <a:ext cx="480516" cy="13339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42B71835-C4E0-4ECB-8DBD-2DF059761C41}"/>
              </a:ext>
            </a:extLst>
          </p:cNvPr>
          <p:cNvSpPr/>
          <p:nvPr/>
        </p:nvSpPr>
        <p:spPr>
          <a:xfrm>
            <a:off x="1640531" y="3037184"/>
            <a:ext cx="480516" cy="13107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A3FB114E-EFF2-4F2C-9A9D-85BEDCE2942B}"/>
              </a:ext>
            </a:extLst>
          </p:cNvPr>
          <p:cNvSpPr/>
          <p:nvPr/>
        </p:nvSpPr>
        <p:spPr>
          <a:xfrm>
            <a:off x="1642322" y="4464487"/>
            <a:ext cx="480516" cy="21514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0A5C210B-37E4-49C4-9298-29DFC6677792}"/>
              </a:ext>
            </a:extLst>
          </p:cNvPr>
          <p:cNvSpPr/>
          <p:nvPr/>
        </p:nvSpPr>
        <p:spPr>
          <a:xfrm>
            <a:off x="2323652" y="1613646"/>
            <a:ext cx="9030148" cy="279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English AAC stereo CMAF Switching Set (single Track)</a:t>
            </a:r>
          </a:p>
        </p:txBody>
      </p:sp>
      <p:sp>
        <p:nvSpPr>
          <p:cNvPr id="11" name="Rectangle 10">
            <a:extLst>
              <a:ext uri="{FF2B5EF4-FFF2-40B4-BE49-F238E27FC236}">
                <a16:creationId xmlns:a16="http://schemas.microsoft.com/office/drawing/2014/main" id="{7968F0F4-0C1A-4529-90A1-CAD1C9D03D8F}"/>
              </a:ext>
            </a:extLst>
          </p:cNvPr>
          <p:cNvSpPr/>
          <p:nvPr/>
        </p:nvSpPr>
        <p:spPr>
          <a:xfrm>
            <a:off x="2325443" y="1959687"/>
            <a:ext cx="9030148" cy="279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French AAC stereo CMAF Switching Set (single Track)</a:t>
            </a:r>
          </a:p>
        </p:txBody>
      </p:sp>
      <p:sp>
        <p:nvSpPr>
          <p:cNvPr id="12" name="Rectangle 11">
            <a:extLst>
              <a:ext uri="{FF2B5EF4-FFF2-40B4-BE49-F238E27FC236}">
                <a16:creationId xmlns:a16="http://schemas.microsoft.com/office/drawing/2014/main" id="{DDC4CE2E-046E-4088-BFA0-2A3D0DE635F0}"/>
              </a:ext>
            </a:extLst>
          </p:cNvPr>
          <p:cNvSpPr/>
          <p:nvPr/>
        </p:nvSpPr>
        <p:spPr>
          <a:xfrm>
            <a:off x="2327238" y="2294971"/>
            <a:ext cx="9030148" cy="279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English multichannel CMAF Switching Set (single Track)</a:t>
            </a:r>
          </a:p>
        </p:txBody>
      </p:sp>
      <p:sp>
        <p:nvSpPr>
          <p:cNvPr id="13" name="Rectangle 12">
            <a:extLst>
              <a:ext uri="{FF2B5EF4-FFF2-40B4-BE49-F238E27FC236}">
                <a16:creationId xmlns:a16="http://schemas.microsoft.com/office/drawing/2014/main" id="{A0E49184-E0E1-45FE-ABD6-FE856445C237}"/>
              </a:ext>
            </a:extLst>
          </p:cNvPr>
          <p:cNvSpPr/>
          <p:nvPr/>
        </p:nvSpPr>
        <p:spPr>
          <a:xfrm>
            <a:off x="2318275" y="2630255"/>
            <a:ext cx="9030148" cy="279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French multichannel CMAF Switching Set (single Track)</a:t>
            </a:r>
          </a:p>
        </p:txBody>
      </p:sp>
      <p:sp>
        <p:nvSpPr>
          <p:cNvPr id="14" name="Rectangle 13">
            <a:extLst>
              <a:ext uri="{FF2B5EF4-FFF2-40B4-BE49-F238E27FC236}">
                <a16:creationId xmlns:a16="http://schemas.microsoft.com/office/drawing/2014/main" id="{C192A8F2-EB56-4B38-8447-F68034FAA2E1}"/>
              </a:ext>
            </a:extLst>
          </p:cNvPr>
          <p:cNvSpPr/>
          <p:nvPr/>
        </p:nvSpPr>
        <p:spPr>
          <a:xfrm>
            <a:off x="2341582" y="3030084"/>
            <a:ext cx="9030148" cy="279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English WebVTT description CMAF Switching Set (single Track)</a:t>
            </a:r>
          </a:p>
        </p:txBody>
      </p:sp>
      <p:sp>
        <p:nvSpPr>
          <p:cNvPr id="15" name="Rectangle 14">
            <a:extLst>
              <a:ext uri="{FF2B5EF4-FFF2-40B4-BE49-F238E27FC236}">
                <a16:creationId xmlns:a16="http://schemas.microsoft.com/office/drawing/2014/main" id="{77AC1F04-B22D-47B5-B9F0-97C7C2480608}"/>
              </a:ext>
            </a:extLst>
          </p:cNvPr>
          <p:cNvSpPr/>
          <p:nvPr/>
        </p:nvSpPr>
        <p:spPr>
          <a:xfrm>
            <a:off x="2343373" y="3376123"/>
            <a:ext cx="9030148" cy="279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English TTML description CMAF Switching Set (single Track)</a:t>
            </a:r>
          </a:p>
        </p:txBody>
      </p:sp>
      <p:sp>
        <p:nvSpPr>
          <p:cNvPr id="16" name="Rectangle 15">
            <a:extLst>
              <a:ext uri="{FF2B5EF4-FFF2-40B4-BE49-F238E27FC236}">
                <a16:creationId xmlns:a16="http://schemas.microsoft.com/office/drawing/2014/main" id="{1F5F18E1-E1C1-4FB9-880C-44D42AC009FB}"/>
              </a:ext>
            </a:extLst>
          </p:cNvPr>
          <p:cNvSpPr/>
          <p:nvPr/>
        </p:nvSpPr>
        <p:spPr>
          <a:xfrm>
            <a:off x="2345164" y="3722162"/>
            <a:ext cx="9030148" cy="279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French WebVTT dub CMAF Switching Set (single Track)</a:t>
            </a:r>
          </a:p>
        </p:txBody>
      </p:sp>
      <p:sp>
        <p:nvSpPr>
          <p:cNvPr id="17" name="Rectangle 16">
            <a:extLst>
              <a:ext uri="{FF2B5EF4-FFF2-40B4-BE49-F238E27FC236}">
                <a16:creationId xmlns:a16="http://schemas.microsoft.com/office/drawing/2014/main" id="{96F07DEE-BDB9-4AE0-A07D-E73CC963E65F}"/>
              </a:ext>
            </a:extLst>
          </p:cNvPr>
          <p:cNvSpPr/>
          <p:nvPr/>
        </p:nvSpPr>
        <p:spPr>
          <a:xfrm>
            <a:off x="2346957" y="4068206"/>
            <a:ext cx="9030148" cy="279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French TTML dub CMAF Switching Set (single Track)</a:t>
            </a:r>
          </a:p>
        </p:txBody>
      </p:sp>
      <p:sp>
        <p:nvSpPr>
          <p:cNvPr id="18" name="Rectangle 17">
            <a:extLst>
              <a:ext uri="{FF2B5EF4-FFF2-40B4-BE49-F238E27FC236}">
                <a16:creationId xmlns:a16="http://schemas.microsoft.com/office/drawing/2014/main" id="{2BB56621-E898-4FFD-9506-BED7EF083706}"/>
              </a:ext>
            </a:extLst>
          </p:cNvPr>
          <p:cNvSpPr/>
          <p:nvPr/>
        </p:nvSpPr>
        <p:spPr>
          <a:xfrm>
            <a:off x="2341582" y="4509329"/>
            <a:ext cx="9030148" cy="59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SD Media Profile CMAF Switching Set (multiple Tracks)</a:t>
            </a:r>
          </a:p>
        </p:txBody>
      </p:sp>
      <p:sp>
        <p:nvSpPr>
          <p:cNvPr id="19" name="Rectangle 18">
            <a:extLst>
              <a:ext uri="{FF2B5EF4-FFF2-40B4-BE49-F238E27FC236}">
                <a16:creationId xmlns:a16="http://schemas.microsoft.com/office/drawing/2014/main" id="{1CB2A249-F29A-406C-BE31-83C9B2D8B4BC}"/>
              </a:ext>
            </a:extLst>
          </p:cNvPr>
          <p:cNvSpPr/>
          <p:nvPr/>
        </p:nvSpPr>
        <p:spPr>
          <a:xfrm>
            <a:off x="2336207" y="5240914"/>
            <a:ext cx="9030148" cy="59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HD Media Profile CMAF Switching Set (multiple Tracks)</a:t>
            </a:r>
          </a:p>
        </p:txBody>
      </p:sp>
      <p:sp>
        <p:nvSpPr>
          <p:cNvPr id="20" name="Rectangle 19">
            <a:extLst>
              <a:ext uri="{FF2B5EF4-FFF2-40B4-BE49-F238E27FC236}">
                <a16:creationId xmlns:a16="http://schemas.microsoft.com/office/drawing/2014/main" id="{028D1FCB-2A94-4F3C-9B13-9CC39B33E94C}"/>
              </a:ext>
            </a:extLst>
          </p:cNvPr>
          <p:cNvSpPr/>
          <p:nvPr/>
        </p:nvSpPr>
        <p:spPr>
          <a:xfrm>
            <a:off x="2330832" y="5983254"/>
            <a:ext cx="9030148" cy="59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UHD10 Media Profile CMAF Switching Set (multiple Tracks)</a:t>
            </a:r>
          </a:p>
        </p:txBody>
      </p:sp>
      <p:sp>
        <p:nvSpPr>
          <p:cNvPr id="21" name="Content Placeholder 43">
            <a:extLst>
              <a:ext uri="{FF2B5EF4-FFF2-40B4-BE49-F238E27FC236}">
                <a16:creationId xmlns:a16="http://schemas.microsoft.com/office/drawing/2014/main" id="{D7CCC62D-C52D-4799-AAC5-77A80EBA9BB2}"/>
              </a:ext>
            </a:extLst>
          </p:cNvPr>
          <p:cNvSpPr>
            <a:spLocks noGrp="1"/>
          </p:cNvSpPr>
          <p:nvPr>
            <p:ph idx="1"/>
          </p:nvPr>
        </p:nvSpPr>
        <p:spPr>
          <a:xfrm>
            <a:off x="5107368" y="537391"/>
            <a:ext cx="6875081" cy="956043"/>
          </a:xfrm>
        </p:spPr>
        <p:txBody>
          <a:bodyPr>
            <a:normAutofit fontScale="92500" lnSpcReduction="10000"/>
          </a:bodyPr>
          <a:lstStyle/>
          <a:p>
            <a:r>
              <a:rPr lang="en-US" dirty="0"/>
              <a:t>To avoid combinatorial complexity or useless downloads, tracks are offered individually on cloud</a:t>
            </a:r>
          </a:p>
          <a:p>
            <a:r>
              <a:rPr lang="en-US" dirty="0"/>
              <a:t>Client selects relevant tracks and synchronizes playout  </a:t>
            </a:r>
          </a:p>
        </p:txBody>
      </p:sp>
    </p:spTree>
    <p:extLst>
      <p:ext uri="{BB962C8B-B14F-4D97-AF65-F5344CB8AC3E}">
        <p14:creationId xmlns:p14="http://schemas.microsoft.com/office/powerpoint/2010/main" val="1389513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1436-7235-4C41-96FB-557FA62EC4C2}"/>
              </a:ext>
            </a:extLst>
          </p:cNvPr>
          <p:cNvSpPr>
            <a:spLocks noGrp="1"/>
          </p:cNvSpPr>
          <p:nvPr>
            <p:ph type="title"/>
          </p:nvPr>
        </p:nvSpPr>
        <p:spPr/>
        <p:txBody>
          <a:bodyPr/>
          <a:lstStyle/>
          <a:p>
            <a:r>
              <a:rPr lang="en-US"/>
              <a:t>Events</a:t>
            </a:r>
          </a:p>
        </p:txBody>
      </p:sp>
      <p:sp>
        <p:nvSpPr>
          <p:cNvPr id="44" name="Content Placeholder 43">
            <a:extLst>
              <a:ext uri="{FF2B5EF4-FFF2-40B4-BE49-F238E27FC236}">
                <a16:creationId xmlns:a16="http://schemas.microsoft.com/office/drawing/2014/main" id="{D52CB215-ABBD-4BF6-82F2-9217EBD39C9C}"/>
              </a:ext>
            </a:extLst>
          </p:cNvPr>
          <p:cNvSpPr>
            <a:spLocks noGrp="1"/>
          </p:cNvSpPr>
          <p:nvPr>
            <p:ph idx="1"/>
          </p:nvPr>
        </p:nvSpPr>
        <p:spPr>
          <a:xfrm>
            <a:off x="4545393" y="632577"/>
            <a:ext cx="6875081" cy="956043"/>
          </a:xfrm>
        </p:spPr>
        <p:txBody>
          <a:bodyPr/>
          <a:lstStyle/>
          <a:p>
            <a:r>
              <a:rPr lang="en-US" dirty="0"/>
              <a:t>Providing the ability that an application can distribute media synchronized events such as SCTE markers, simple overlays, stats, etc.</a:t>
            </a:r>
          </a:p>
        </p:txBody>
      </p:sp>
      <p:sp>
        <p:nvSpPr>
          <p:cNvPr id="4" name="Rectangle 3">
            <a:extLst>
              <a:ext uri="{FF2B5EF4-FFF2-40B4-BE49-F238E27FC236}">
                <a16:creationId xmlns:a16="http://schemas.microsoft.com/office/drawing/2014/main" id="{071D0645-0C61-4E5F-B2EB-64E81D89F646}"/>
              </a:ext>
            </a:extLst>
          </p:cNvPr>
          <p:cNvSpPr/>
          <p:nvPr/>
        </p:nvSpPr>
        <p:spPr>
          <a:xfrm>
            <a:off x="1424739" y="3151424"/>
            <a:ext cx="5113366" cy="520950"/>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DASH Client control, selection &amp; heuristic logic</a:t>
            </a:r>
          </a:p>
        </p:txBody>
      </p:sp>
      <p:sp>
        <p:nvSpPr>
          <p:cNvPr id="5" name="Rectangle 4">
            <a:extLst>
              <a:ext uri="{FF2B5EF4-FFF2-40B4-BE49-F238E27FC236}">
                <a16:creationId xmlns:a16="http://schemas.microsoft.com/office/drawing/2014/main" id="{D7D2E89C-7B8D-4F53-B5B2-B6A19821930E}"/>
              </a:ext>
            </a:extLst>
          </p:cNvPr>
          <p:cNvSpPr/>
          <p:nvPr/>
        </p:nvSpPr>
        <p:spPr>
          <a:xfrm>
            <a:off x="1416375" y="4371919"/>
            <a:ext cx="1532645" cy="896886"/>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HTTP stack</a:t>
            </a:r>
          </a:p>
          <a:p>
            <a:pPr algn="ctr"/>
            <a:r>
              <a:rPr lang="en-US"/>
              <a:t>API</a:t>
            </a:r>
          </a:p>
        </p:txBody>
      </p:sp>
      <p:sp>
        <p:nvSpPr>
          <p:cNvPr id="6" name="Rectangle 5">
            <a:extLst>
              <a:ext uri="{FF2B5EF4-FFF2-40B4-BE49-F238E27FC236}">
                <a16:creationId xmlns:a16="http://schemas.microsoft.com/office/drawing/2014/main" id="{05159CD6-4790-4840-B958-A04564D42188}"/>
              </a:ext>
            </a:extLst>
          </p:cNvPr>
          <p:cNvSpPr/>
          <p:nvPr/>
        </p:nvSpPr>
        <p:spPr>
          <a:xfrm>
            <a:off x="9156562" y="4256000"/>
            <a:ext cx="1417742" cy="101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Media Decoder</a:t>
            </a:r>
          </a:p>
        </p:txBody>
      </p:sp>
      <p:sp>
        <p:nvSpPr>
          <p:cNvPr id="7" name="Rectangle 6">
            <a:extLst>
              <a:ext uri="{FF2B5EF4-FFF2-40B4-BE49-F238E27FC236}">
                <a16:creationId xmlns:a16="http://schemas.microsoft.com/office/drawing/2014/main" id="{EB2BE3D1-6F03-493B-B047-F91F1EC2D2B7}"/>
              </a:ext>
            </a:extLst>
          </p:cNvPr>
          <p:cNvSpPr/>
          <p:nvPr/>
        </p:nvSpPr>
        <p:spPr>
          <a:xfrm>
            <a:off x="5855363" y="4649261"/>
            <a:ext cx="2615314" cy="367332"/>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Media decoder input buffer</a:t>
            </a:r>
          </a:p>
        </p:txBody>
      </p:sp>
      <p:sp>
        <p:nvSpPr>
          <p:cNvPr id="8" name="Rectangle 7">
            <a:extLst>
              <a:ext uri="{FF2B5EF4-FFF2-40B4-BE49-F238E27FC236}">
                <a16:creationId xmlns:a16="http://schemas.microsoft.com/office/drawing/2014/main" id="{655580C0-A61F-456D-8454-F1653995205E}"/>
              </a:ext>
            </a:extLst>
          </p:cNvPr>
          <p:cNvSpPr/>
          <p:nvPr/>
        </p:nvSpPr>
        <p:spPr>
          <a:xfrm>
            <a:off x="3783779" y="4396170"/>
            <a:ext cx="1263189" cy="896886"/>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Segment Parsing</a:t>
            </a:r>
          </a:p>
        </p:txBody>
      </p:sp>
      <p:sp>
        <p:nvSpPr>
          <p:cNvPr id="9" name="Rectangle 8">
            <a:extLst>
              <a:ext uri="{FF2B5EF4-FFF2-40B4-BE49-F238E27FC236}">
                <a16:creationId xmlns:a16="http://schemas.microsoft.com/office/drawing/2014/main" id="{BC6E3777-3BEB-4ADA-986E-83A831264B2A}"/>
              </a:ext>
            </a:extLst>
          </p:cNvPr>
          <p:cNvSpPr/>
          <p:nvPr/>
        </p:nvSpPr>
        <p:spPr>
          <a:xfrm>
            <a:off x="5534982" y="3940180"/>
            <a:ext cx="1534631" cy="549516"/>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Event Processing</a:t>
            </a:r>
          </a:p>
        </p:txBody>
      </p:sp>
      <p:sp>
        <p:nvSpPr>
          <p:cNvPr id="10" name="Rectangle 9">
            <a:extLst>
              <a:ext uri="{FF2B5EF4-FFF2-40B4-BE49-F238E27FC236}">
                <a16:creationId xmlns:a16="http://schemas.microsoft.com/office/drawing/2014/main" id="{BFFA4F44-BF8F-437E-A198-F9DAB264AAB9}"/>
              </a:ext>
            </a:extLst>
          </p:cNvPr>
          <p:cNvSpPr/>
          <p:nvPr/>
        </p:nvSpPr>
        <p:spPr>
          <a:xfrm>
            <a:off x="7370038" y="3931769"/>
            <a:ext cx="1112174" cy="557836"/>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App Event</a:t>
            </a:r>
          </a:p>
          <a:p>
            <a:pPr algn="ctr"/>
            <a:r>
              <a:rPr lang="en-US" sz="1400"/>
              <a:t>dispatch</a:t>
            </a:r>
          </a:p>
        </p:txBody>
      </p:sp>
      <p:sp>
        <p:nvSpPr>
          <p:cNvPr id="11" name="Rectangle 10">
            <a:extLst>
              <a:ext uri="{FF2B5EF4-FFF2-40B4-BE49-F238E27FC236}">
                <a16:creationId xmlns:a16="http://schemas.microsoft.com/office/drawing/2014/main" id="{46F13007-5DB3-4E01-97F6-5FB69A0A4AA9}"/>
              </a:ext>
            </a:extLst>
          </p:cNvPr>
          <p:cNvSpPr/>
          <p:nvPr/>
        </p:nvSpPr>
        <p:spPr>
          <a:xfrm>
            <a:off x="1416374" y="5590608"/>
            <a:ext cx="1532645" cy="517212"/>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HTTP</a:t>
            </a:r>
          </a:p>
          <a:p>
            <a:pPr algn="ctr"/>
            <a:r>
              <a:rPr lang="en-US"/>
              <a:t>stack</a:t>
            </a:r>
          </a:p>
        </p:txBody>
      </p:sp>
      <p:sp>
        <p:nvSpPr>
          <p:cNvPr id="12" name="Arrow: Right 11">
            <a:extLst>
              <a:ext uri="{FF2B5EF4-FFF2-40B4-BE49-F238E27FC236}">
                <a16:creationId xmlns:a16="http://schemas.microsoft.com/office/drawing/2014/main" id="{02444AA0-37E1-4219-833F-69C5D1273072}"/>
              </a:ext>
            </a:extLst>
          </p:cNvPr>
          <p:cNvSpPr/>
          <p:nvPr/>
        </p:nvSpPr>
        <p:spPr>
          <a:xfrm>
            <a:off x="2949020" y="4679999"/>
            <a:ext cx="834760" cy="269407"/>
          </a:xfrm>
          <a:prstGeom prst="rightArrow">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89EE0506-EF12-4D10-97B4-E1021EAB28D8}"/>
              </a:ext>
            </a:extLst>
          </p:cNvPr>
          <p:cNvSpPr/>
          <p:nvPr/>
        </p:nvSpPr>
        <p:spPr>
          <a:xfrm>
            <a:off x="5024420" y="4781846"/>
            <a:ext cx="857307" cy="167560"/>
          </a:xfrm>
          <a:prstGeom prst="rightArrow">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B6E7F9E6-08CE-4E10-A2D5-8942A9AC84DC}"/>
              </a:ext>
            </a:extLst>
          </p:cNvPr>
          <p:cNvSpPr/>
          <p:nvPr/>
        </p:nvSpPr>
        <p:spPr>
          <a:xfrm>
            <a:off x="8506162" y="4749661"/>
            <a:ext cx="650400" cy="141402"/>
          </a:xfrm>
          <a:prstGeom prst="rightArrow">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E6F5D31-B4E4-4046-A558-D556F7206645}"/>
              </a:ext>
            </a:extLst>
          </p:cNvPr>
          <p:cNvGrpSpPr/>
          <p:nvPr/>
        </p:nvGrpSpPr>
        <p:grpSpPr>
          <a:xfrm>
            <a:off x="2196446" y="3640893"/>
            <a:ext cx="97900" cy="731026"/>
            <a:chOff x="2215299" y="2674306"/>
            <a:chExt cx="108799" cy="598206"/>
          </a:xfrm>
        </p:grpSpPr>
        <p:cxnSp>
          <p:nvCxnSpPr>
            <p:cNvPr id="16" name="Straight Arrow Connector 15">
              <a:extLst>
                <a:ext uri="{FF2B5EF4-FFF2-40B4-BE49-F238E27FC236}">
                  <a16:creationId xmlns:a16="http://schemas.microsoft.com/office/drawing/2014/main" id="{3500ECF5-9137-4DE3-857C-AD7D1A812F92}"/>
                </a:ext>
              </a:extLst>
            </p:cNvPr>
            <p:cNvCxnSpPr/>
            <p:nvPr/>
          </p:nvCxnSpPr>
          <p:spPr>
            <a:xfrm flipV="1">
              <a:off x="2215299" y="2674306"/>
              <a:ext cx="0" cy="59820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67519F0-75A8-414B-BA7D-36C99E326D9C}"/>
                </a:ext>
              </a:extLst>
            </p:cNvPr>
            <p:cNvCxnSpPr>
              <a:cxnSpLocks/>
            </p:cNvCxnSpPr>
            <p:nvPr/>
          </p:nvCxnSpPr>
          <p:spPr>
            <a:xfrm>
              <a:off x="2324098" y="2674306"/>
              <a:ext cx="0" cy="59820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558F7080-B835-4C76-BF44-0C988E55FEA0}"/>
              </a:ext>
            </a:extLst>
          </p:cNvPr>
          <p:cNvGrpSpPr/>
          <p:nvPr/>
        </p:nvGrpSpPr>
        <p:grpSpPr>
          <a:xfrm>
            <a:off x="4337894" y="3672373"/>
            <a:ext cx="207500" cy="682259"/>
            <a:chOff x="2215299" y="2674306"/>
            <a:chExt cx="108799" cy="598206"/>
          </a:xfrm>
        </p:grpSpPr>
        <p:cxnSp>
          <p:nvCxnSpPr>
            <p:cNvPr id="19" name="Straight Arrow Connector 18">
              <a:extLst>
                <a:ext uri="{FF2B5EF4-FFF2-40B4-BE49-F238E27FC236}">
                  <a16:creationId xmlns:a16="http://schemas.microsoft.com/office/drawing/2014/main" id="{43784E49-9BB4-457E-8F77-3D66FC60FABB}"/>
                </a:ext>
              </a:extLst>
            </p:cNvPr>
            <p:cNvCxnSpPr/>
            <p:nvPr/>
          </p:nvCxnSpPr>
          <p:spPr>
            <a:xfrm flipV="1">
              <a:off x="2215299" y="2674306"/>
              <a:ext cx="0" cy="59820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C744BFC-CE92-40B3-921C-AA3C4B57E709}"/>
                </a:ext>
              </a:extLst>
            </p:cNvPr>
            <p:cNvCxnSpPr>
              <a:cxnSpLocks/>
            </p:cNvCxnSpPr>
            <p:nvPr/>
          </p:nvCxnSpPr>
          <p:spPr>
            <a:xfrm>
              <a:off x="2324098" y="2674306"/>
              <a:ext cx="0" cy="59820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E59CA7AC-0C59-4B4D-9666-5CA650D69248}"/>
              </a:ext>
            </a:extLst>
          </p:cNvPr>
          <p:cNvCxnSpPr/>
          <p:nvPr/>
        </p:nvCxnSpPr>
        <p:spPr>
          <a:xfrm flipV="1">
            <a:off x="9709604" y="2743346"/>
            <a:ext cx="0" cy="1476768"/>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CA5F1A9-42E9-4728-BF7F-C291FB8BC70A}"/>
              </a:ext>
            </a:extLst>
          </p:cNvPr>
          <p:cNvCxnSpPr>
            <a:cxnSpLocks/>
          </p:cNvCxnSpPr>
          <p:nvPr/>
        </p:nvCxnSpPr>
        <p:spPr>
          <a:xfrm>
            <a:off x="9849229" y="2762331"/>
            <a:ext cx="0" cy="1476768"/>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CB8AAFA-4A7A-4260-858F-00FD98A3EAB1}"/>
              </a:ext>
            </a:extLst>
          </p:cNvPr>
          <p:cNvCxnSpPr/>
          <p:nvPr/>
        </p:nvCxnSpPr>
        <p:spPr>
          <a:xfrm flipV="1">
            <a:off x="2233175" y="5268805"/>
            <a:ext cx="0" cy="32180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1BBEC53-0DFD-4D94-A0B6-83DAD27D4C0E}"/>
              </a:ext>
            </a:extLst>
          </p:cNvPr>
          <p:cNvCxnSpPr>
            <a:cxnSpLocks/>
          </p:cNvCxnSpPr>
          <p:nvPr/>
        </p:nvCxnSpPr>
        <p:spPr>
          <a:xfrm>
            <a:off x="2361805" y="5268805"/>
            <a:ext cx="0" cy="321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99E54CB2-7BD6-4630-9832-2ECF12762592}"/>
              </a:ext>
            </a:extLst>
          </p:cNvPr>
          <p:cNvCxnSpPr>
            <a:cxnSpLocks/>
            <a:endCxn id="9" idx="1"/>
          </p:cNvCxnSpPr>
          <p:nvPr/>
        </p:nvCxnSpPr>
        <p:spPr>
          <a:xfrm flipV="1">
            <a:off x="5046968" y="4214938"/>
            <a:ext cx="488014" cy="434323"/>
          </a:xfrm>
          <a:prstGeom prst="bentConnector3">
            <a:avLst>
              <a:gd name="adj1" fmla="val 50000"/>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4009AD1-9CFF-4A79-BA69-166532F49C35}"/>
              </a:ext>
            </a:extLst>
          </p:cNvPr>
          <p:cNvCxnSpPr>
            <a:cxnSpLocks/>
            <a:stCxn id="9" idx="3"/>
            <a:endCxn id="10" idx="1"/>
          </p:cNvCxnSpPr>
          <p:nvPr/>
        </p:nvCxnSpPr>
        <p:spPr>
          <a:xfrm flipV="1">
            <a:off x="7069613" y="4210687"/>
            <a:ext cx="300425" cy="425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9C8A5E5-A075-42F0-8200-4AEEEAD74681}"/>
              </a:ext>
            </a:extLst>
          </p:cNvPr>
          <p:cNvSpPr/>
          <p:nvPr/>
        </p:nvSpPr>
        <p:spPr>
          <a:xfrm>
            <a:off x="1416374" y="2245119"/>
            <a:ext cx="9176780" cy="517212"/>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a:t>
            </a:r>
          </a:p>
        </p:txBody>
      </p:sp>
      <p:grpSp>
        <p:nvGrpSpPr>
          <p:cNvPr id="28" name="Group 27">
            <a:extLst>
              <a:ext uri="{FF2B5EF4-FFF2-40B4-BE49-F238E27FC236}">
                <a16:creationId xmlns:a16="http://schemas.microsoft.com/office/drawing/2014/main" id="{A7185BD5-FEDA-4D31-BD54-F0D0A5EB81B3}"/>
              </a:ext>
            </a:extLst>
          </p:cNvPr>
          <p:cNvGrpSpPr/>
          <p:nvPr/>
        </p:nvGrpSpPr>
        <p:grpSpPr>
          <a:xfrm>
            <a:off x="4347324" y="2762331"/>
            <a:ext cx="228206" cy="396669"/>
            <a:chOff x="2215299" y="2674306"/>
            <a:chExt cx="108799" cy="598206"/>
          </a:xfrm>
        </p:grpSpPr>
        <p:cxnSp>
          <p:nvCxnSpPr>
            <p:cNvPr id="29" name="Straight Arrow Connector 28">
              <a:extLst>
                <a:ext uri="{FF2B5EF4-FFF2-40B4-BE49-F238E27FC236}">
                  <a16:creationId xmlns:a16="http://schemas.microsoft.com/office/drawing/2014/main" id="{35FD5233-E9AE-4841-BE73-6377C4F611CA}"/>
                </a:ext>
              </a:extLst>
            </p:cNvPr>
            <p:cNvCxnSpPr/>
            <p:nvPr/>
          </p:nvCxnSpPr>
          <p:spPr>
            <a:xfrm flipV="1">
              <a:off x="2215299" y="2674306"/>
              <a:ext cx="0" cy="59820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8BA257-DD00-41B9-B626-901BA52C9982}"/>
                </a:ext>
              </a:extLst>
            </p:cNvPr>
            <p:cNvCxnSpPr>
              <a:cxnSpLocks/>
            </p:cNvCxnSpPr>
            <p:nvPr/>
          </p:nvCxnSpPr>
          <p:spPr>
            <a:xfrm>
              <a:off x="2324098" y="2674306"/>
              <a:ext cx="0" cy="59820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D18769E8-8979-4472-9ED9-92F5DB731D0B}"/>
              </a:ext>
            </a:extLst>
          </p:cNvPr>
          <p:cNvGrpSpPr/>
          <p:nvPr/>
        </p:nvGrpSpPr>
        <p:grpSpPr>
          <a:xfrm>
            <a:off x="6758458" y="2762331"/>
            <a:ext cx="198522" cy="1143694"/>
            <a:chOff x="2215299" y="2674306"/>
            <a:chExt cx="108799" cy="598206"/>
          </a:xfrm>
        </p:grpSpPr>
        <p:cxnSp>
          <p:nvCxnSpPr>
            <p:cNvPr id="32" name="Straight Arrow Connector 31">
              <a:extLst>
                <a:ext uri="{FF2B5EF4-FFF2-40B4-BE49-F238E27FC236}">
                  <a16:creationId xmlns:a16="http://schemas.microsoft.com/office/drawing/2014/main" id="{DC24DE4D-C1E8-47CB-A60C-839479A6A81F}"/>
                </a:ext>
              </a:extLst>
            </p:cNvPr>
            <p:cNvCxnSpPr/>
            <p:nvPr/>
          </p:nvCxnSpPr>
          <p:spPr>
            <a:xfrm flipV="1">
              <a:off x="2215299" y="2674306"/>
              <a:ext cx="0" cy="59820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4E27E28-F0C3-46D4-913F-C6DB0624D4ED}"/>
                </a:ext>
              </a:extLst>
            </p:cNvPr>
            <p:cNvCxnSpPr>
              <a:cxnSpLocks/>
            </p:cNvCxnSpPr>
            <p:nvPr/>
          </p:nvCxnSpPr>
          <p:spPr>
            <a:xfrm>
              <a:off x="2324098" y="2674306"/>
              <a:ext cx="0" cy="59820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EAB996D1-0770-4868-91FB-9F42138979D4}"/>
              </a:ext>
            </a:extLst>
          </p:cNvPr>
          <p:cNvGrpSpPr/>
          <p:nvPr/>
        </p:nvGrpSpPr>
        <p:grpSpPr>
          <a:xfrm>
            <a:off x="7824245" y="2785911"/>
            <a:ext cx="168318" cy="1110364"/>
            <a:chOff x="2215299" y="2674306"/>
            <a:chExt cx="108799" cy="598206"/>
          </a:xfrm>
        </p:grpSpPr>
        <p:cxnSp>
          <p:nvCxnSpPr>
            <p:cNvPr id="35" name="Straight Arrow Connector 34">
              <a:extLst>
                <a:ext uri="{FF2B5EF4-FFF2-40B4-BE49-F238E27FC236}">
                  <a16:creationId xmlns:a16="http://schemas.microsoft.com/office/drawing/2014/main" id="{B708100E-B71F-47BC-AC6C-7BB9EAB92708}"/>
                </a:ext>
              </a:extLst>
            </p:cNvPr>
            <p:cNvCxnSpPr/>
            <p:nvPr/>
          </p:nvCxnSpPr>
          <p:spPr>
            <a:xfrm flipV="1">
              <a:off x="2215299" y="2674306"/>
              <a:ext cx="0" cy="59820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610D77A-D8B3-4904-952B-F8FE2BA28D89}"/>
                </a:ext>
              </a:extLst>
            </p:cNvPr>
            <p:cNvCxnSpPr>
              <a:cxnSpLocks/>
            </p:cNvCxnSpPr>
            <p:nvPr/>
          </p:nvCxnSpPr>
          <p:spPr>
            <a:xfrm>
              <a:off x="2324098" y="2674306"/>
              <a:ext cx="0" cy="59820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a:extLst>
              <a:ext uri="{FF2B5EF4-FFF2-40B4-BE49-F238E27FC236}">
                <a16:creationId xmlns:a16="http://schemas.microsoft.com/office/drawing/2014/main" id="{3094E87D-6BA7-4CA6-9F41-EDB79F09A461}"/>
              </a:ext>
            </a:extLst>
          </p:cNvPr>
          <p:cNvCxnSpPr>
            <a:cxnSpLocks/>
          </p:cNvCxnSpPr>
          <p:nvPr/>
        </p:nvCxnSpPr>
        <p:spPr>
          <a:xfrm rot="5400000" flipV="1">
            <a:off x="1263785" y="5594980"/>
            <a:ext cx="0" cy="32180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4E5111E-FAAD-4EAB-B4F9-D3427216D13A}"/>
              </a:ext>
            </a:extLst>
          </p:cNvPr>
          <p:cNvCxnSpPr>
            <a:cxnSpLocks/>
          </p:cNvCxnSpPr>
          <p:nvPr/>
        </p:nvCxnSpPr>
        <p:spPr>
          <a:xfrm rot="5400000">
            <a:off x="1263784" y="5802371"/>
            <a:ext cx="0" cy="321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Arrow: Right 38">
            <a:extLst>
              <a:ext uri="{FF2B5EF4-FFF2-40B4-BE49-F238E27FC236}">
                <a16:creationId xmlns:a16="http://schemas.microsoft.com/office/drawing/2014/main" id="{A3E958EA-5A91-4EFF-B0C3-7F3034F017BF}"/>
              </a:ext>
            </a:extLst>
          </p:cNvPr>
          <p:cNvSpPr/>
          <p:nvPr/>
        </p:nvSpPr>
        <p:spPr>
          <a:xfrm>
            <a:off x="10593157" y="4649261"/>
            <a:ext cx="321804" cy="222947"/>
          </a:xfrm>
          <a:prstGeom prst="rightArrow">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22CD4EFB-35FA-4A18-BD17-A140EAB9C73F}"/>
              </a:ext>
            </a:extLst>
          </p:cNvPr>
          <p:cNvGrpSpPr/>
          <p:nvPr/>
        </p:nvGrpSpPr>
        <p:grpSpPr>
          <a:xfrm>
            <a:off x="6082909" y="3639160"/>
            <a:ext cx="110730" cy="292609"/>
            <a:chOff x="2215299" y="2674306"/>
            <a:chExt cx="108799" cy="598206"/>
          </a:xfrm>
        </p:grpSpPr>
        <p:cxnSp>
          <p:nvCxnSpPr>
            <p:cNvPr id="41" name="Straight Arrow Connector 40">
              <a:extLst>
                <a:ext uri="{FF2B5EF4-FFF2-40B4-BE49-F238E27FC236}">
                  <a16:creationId xmlns:a16="http://schemas.microsoft.com/office/drawing/2014/main" id="{BCC45054-01D3-4C94-AA83-92F83B656BEA}"/>
                </a:ext>
              </a:extLst>
            </p:cNvPr>
            <p:cNvCxnSpPr/>
            <p:nvPr/>
          </p:nvCxnSpPr>
          <p:spPr>
            <a:xfrm flipV="1">
              <a:off x="2215299" y="2674306"/>
              <a:ext cx="0" cy="59820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A8842A-BFC5-43B4-AA38-BFBB9D1660B4}"/>
                </a:ext>
              </a:extLst>
            </p:cNvPr>
            <p:cNvCxnSpPr>
              <a:cxnSpLocks/>
            </p:cNvCxnSpPr>
            <p:nvPr/>
          </p:nvCxnSpPr>
          <p:spPr>
            <a:xfrm>
              <a:off x="2324098" y="2674306"/>
              <a:ext cx="0" cy="59820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29F5E58C-8300-44D6-8C66-220A09C3E645}"/>
              </a:ext>
            </a:extLst>
          </p:cNvPr>
          <p:cNvSpPr txBox="1"/>
          <p:nvPr/>
        </p:nvSpPr>
        <p:spPr>
          <a:xfrm>
            <a:off x="4128727" y="5893355"/>
            <a:ext cx="6478697" cy="369332"/>
          </a:xfrm>
          <a:prstGeom prst="rect">
            <a:avLst/>
          </a:prstGeom>
          <a:noFill/>
        </p:spPr>
        <p:txBody>
          <a:bodyPr wrap="none" rtlCol="0">
            <a:spAutoFit/>
          </a:bodyPr>
          <a:lstStyle/>
          <a:p>
            <a:r>
              <a:rPr lang="en-US"/>
              <a:t>Industry current working on a consistent support for Events</a:t>
            </a:r>
          </a:p>
        </p:txBody>
      </p:sp>
    </p:spTree>
    <p:extLst>
      <p:ext uri="{BB962C8B-B14F-4D97-AF65-F5344CB8AC3E}">
        <p14:creationId xmlns:p14="http://schemas.microsoft.com/office/powerpoint/2010/main" val="358997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7FAB-DAF2-4C0F-8DF4-140295272D08}"/>
              </a:ext>
            </a:extLst>
          </p:cNvPr>
          <p:cNvSpPr>
            <a:spLocks noGrp="1"/>
          </p:cNvSpPr>
          <p:nvPr>
            <p:ph type="title"/>
          </p:nvPr>
        </p:nvSpPr>
        <p:spPr/>
        <p:txBody>
          <a:bodyPr/>
          <a:lstStyle/>
          <a:p>
            <a:r>
              <a:rPr lang="de-DE" dirty="0"/>
              <a:t>Low </a:t>
            </a:r>
            <a:r>
              <a:rPr lang="de-DE" dirty="0" err="1"/>
              <a:t>latency</a:t>
            </a:r>
            <a:r>
              <a:rPr lang="de-DE" dirty="0"/>
              <a:t> Streaming</a:t>
            </a:r>
          </a:p>
        </p:txBody>
      </p:sp>
      <p:sp>
        <p:nvSpPr>
          <p:cNvPr id="4" name="Rectangle 3">
            <a:extLst>
              <a:ext uri="{FF2B5EF4-FFF2-40B4-BE49-F238E27FC236}">
                <a16:creationId xmlns:a16="http://schemas.microsoft.com/office/drawing/2014/main" id="{7556E6FE-EAB8-4341-8DEB-86088A543903}"/>
              </a:ext>
            </a:extLst>
          </p:cNvPr>
          <p:cNvSpPr/>
          <p:nvPr/>
        </p:nvSpPr>
        <p:spPr>
          <a:xfrm>
            <a:off x="5572384" y="2046377"/>
            <a:ext cx="1323363" cy="1634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600" dirty="0"/>
              <a:t>DASH Packager</a:t>
            </a:r>
          </a:p>
        </p:txBody>
      </p:sp>
      <p:sp>
        <p:nvSpPr>
          <p:cNvPr id="5" name="Rectangle 4">
            <a:extLst>
              <a:ext uri="{FF2B5EF4-FFF2-40B4-BE49-F238E27FC236}">
                <a16:creationId xmlns:a16="http://schemas.microsoft.com/office/drawing/2014/main" id="{4C2D64EE-D830-40F0-8185-3BA919C2F854}"/>
              </a:ext>
            </a:extLst>
          </p:cNvPr>
          <p:cNvSpPr/>
          <p:nvPr/>
        </p:nvSpPr>
        <p:spPr>
          <a:xfrm>
            <a:off x="4817865" y="2155965"/>
            <a:ext cx="620786" cy="503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CH</a:t>
            </a:r>
          </a:p>
        </p:txBody>
      </p:sp>
      <p:sp>
        <p:nvSpPr>
          <p:cNvPr id="6" name="Rectangle 5">
            <a:extLst>
              <a:ext uri="{FF2B5EF4-FFF2-40B4-BE49-F238E27FC236}">
                <a16:creationId xmlns:a16="http://schemas.microsoft.com/office/drawing/2014/main" id="{C8BDEF76-E529-4560-9C9F-C1FC46C4FA32}"/>
              </a:ext>
            </a:extLst>
          </p:cNvPr>
          <p:cNvSpPr/>
          <p:nvPr/>
        </p:nvSpPr>
        <p:spPr>
          <a:xfrm>
            <a:off x="1799783" y="2155965"/>
            <a:ext cx="620786" cy="5033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400" dirty="0"/>
              <a:t>CIC</a:t>
            </a:r>
          </a:p>
        </p:txBody>
      </p:sp>
      <p:sp>
        <p:nvSpPr>
          <p:cNvPr id="7" name="Rectangle 6">
            <a:extLst>
              <a:ext uri="{FF2B5EF4-FFF2-40B4-BE49-F238E27FC236}">
                <a16:creationId xmlns:a16="http://schemas.microsoft.com/office/drawing/2014/main" id="{B539C056-0F52-47CA-AE72-5423BC132767}"/>
              </a:ext>
            </a:extLst>
          </p:cNvPr>
          <p:cNvSpPr/>
          <p:nvPr/>
        </p:nvSpPr>
        <p:spPr>
          <a:xfrm>
            <a:off x="2554304" y="2155965"/>
            <a:ext cx="620786" cy="5033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400" dirty="0"/>
              <a:t>CNC</a:t>
            </a:r>
          </a:p>
        </p:txBody>
      </p:sp>
      <p:sp>
        <p:nvSpPr>
          <p:cNvPr id="8" name="Rectangle 7">
            <a:extLst>
              <a:ext uri="{FF2B5EF4-FFF2-40B4-BE49-F238E27FC236}">
                <a16:creationId xmlns:a16="http://schemas.microsoft.com/office/drawing/2014/main" id="{E03DBAE4-A3E1-47D9-8849-7FBE0385FBFE}"/>
              </a:ext>
            </a:extLst>
          </p:cNvPr>
          <p:cNvSpPr/>
          <p:nvPr/>
        </p:nvSpPr>
        <p:spPr>
          <a:xfrm>
            <a:off x="3308825" y="2155965"/>
            <a:ext cx="620786" cy="5033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400" dirty="0"/>
              <a:t>CNC</a:t>
            </a:r>
          </a:p>
        </p:txBody>
      </p:sp>
      <p:sp>
        <p:nvSpPr>
          <p:cNvPr id="9" name="Rectangle 8">
            <a:extLst>
              <a:ext uri="{FF2B5EF4-FFF2-40B4-BE49-F238E27FC236}">
                <a16:creationId xmlns:a16="http://schemas.microsoft.com/office/drawing/2014/main" id="{4E435EE2-F185-4C49-8422-AE9507798A52}"/>
              </a:ext>
            </a:extLst>
          </p:cNvPr>
          <p:cNvSpPr/>
          <p:nvPr/>
        </p:nvSpPr>
        <p:spPr>
          <a:xfrm>
            <a:off x="4063346" y="2155965"/>
            <a:ext cx="620786" cy="5033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CIC</a:t>
            </a:r>
          </a:p>
        </p:txBody>
      </p:sp>
      <p:sp>
        <p:nvSpPr>
          <p:cNvPr id="10" name="Rectangle 9">
            <a:extLst>
              <a:ext uri="{FF2B5EF4-FFF2-40B4-BE49-F238E27FC236}">
                <a16:creationId xmlns:a16="http://schemas.microsoft.com/office/drawing/2014/main" id="{9DD33003-8C91-4B6F-8406-3E0123F175B7}"/>
              </a:ext>
            </a:extLst>
          </p:cNvPr>
          <p:cNvSpPr/>
          <p:nvPr/>
        </p:nvSpPr>
        <p:spPr>
          <a:xfrm>
            <a:off x="1045262" y="2155965"/>
            <a:ext cx="620786" cy="5033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400" dirty="0"/>
              <a:t>CNC</a:t>
            </a:r>
          </a:p>
        </p:txBody>
      </p:sp>
      <p:sp>
        <p:nvSpPr>
          <p:cNvPr id="11" name="Rectangle 10">
            <a:extLst>
              <a:ext uri="{FF2B5EF4-FFF2-40B4-BE49-F238E27FC236}">
                <a16:creationId xmlns:a16="http://schemas.microsoft.com/office/drawing/2014/main" id="{2A4A61DD-F317-4C40-9902-88046406F55A}"/>
              </a:ext>
            </a:extLst>
          </p:cNvPr>
          <p:cNvSpPr/>
          <p:nvPr/>
        </p:nvSpPr>
        <p:spPr>
          <a:xfrm>
            <a:off x="10250764" y="1609751"/>
            <a:ext cx="668773" cy="503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IS</a:t>
            </a:r>
          </a:p>
        </p:txBody>
      </p:sp>
      <p:sp>
        <p:nvSpPr>
          <p:cNvPr id="12" name="Rectangle 11">
            <a:extLst>
              <a:ext uri="{FF2B5EF4-FFF2-40B4-BE49-F238E27FC236}">
                <a16:creationId xmlns:a16="http://schemas.microsoft.com/office/drawing/2014/main" id="{671E747C-36DF-4751-B468-72CF295ACDB0}"/>
              </a:ext>
            </a:extLst>
          </p:cNvPr>
          <p:cNvSpPr/>
          <p:nvPr/>
        </p:nvSpPr>
        <p:spPr>
          <a:xfrm>
            <a:off x="9057179" y="3177330"/>
            <a:ext cx="620786" cy="5033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400" dirty="0"/>
              <a:t>CNC</a:t>
            </a:r>
          </a:p>
        </p:txBody>
      </p:sp>
      <p:sp>
        <p:nvSpPr>
          <p:cNvPr id="13" name="Rectangle 12">
            <a:extLst>
              <a:ext uri="{FF2B5EF4-FFF2-40B4-BE49-F238E27FC236}">
                <a16:creationId xmlns:a16="http://schemas.microsoft.com/office/drawing/2014/main" id="{CBC28F82-67F0-4C91-9B7C-31B9C54000BC}"/>
              </a:ext>
            </a:extLst>
          </p:cNvPr>
          <p:cNvSpPr/>
          <p:nvPr/>
        </p:nvSpPr>
        <p:spPr>
          <a:xfrm>
            <a:off x="9677965" y="3177330"/>
            <a:ext cx="620786" cy="5033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400" dirty="0"/>
              <a:t>CNC</a:t>
            </a:r>
          </a:p>
        </p:txBody>
      </p:sp>
      <p:sp>
        <p:nvSpPr>
          <p:cNvPr id="14" name="Rectangle 13">
            <a:extLst>
              <a:ext uri="{FF2B5EF4-FFF2-40B4-BE49-F238E27FC236}">
                <a16:creationId xmlns:a16="http://schemas.microsoft.com/office/drawing/2014/main" id="{FDFD88DF-44FE-4FAD-815E-D86620A4497E}"/>
              </a:ext>
            </a:extLst>
          </p:cNvPr>
          <p:cNvSpPr/>
          <p:nvPr/>
        </p:nvSpPr>
        <p:spPr>
          <a:xfrm>
            <a:off x="10298751" y="3177330"/>
            <a:ext cx="620786" cy="5033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CIC</a:t>
            </a:r>
          </a:p>
        </p:txBody>
      </p:sp>
      <p:cxnSp>
        <p:nvCxnSpPr>
          <p:cNvPr id="15" name="Straight Connector 14">
            <a:extLst>
              <a:ext uri="{FF2B5EF4-FFF2-40B4-BE49-F238E27FC236}">
                <a16:creationId xmlns:a16="http://schemas.microsoft.com/office/drawing/2014/main" id="{0E4087F1-04CD-424C-9D68-DA5F6B9F1C73}"/>
              </a:ext>
            </a:extLst>
          </p:cNvPr>
          <p:cNvCxnSpPr>
            <a:cxnSpLocks/>
          </p:cNvCxnSpPr>
          <p:nvPr/>
        </p:nvCxnSpPr>
        <p:spPr>
          <a:xfrm>
            <a:off x="10919537" y="2439101"/>
            <a:ext cx="0" cy="1388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79D3A8C-9307-40F4-A2B5-1F3E883DFDE0}"/>
              </a:ext>
            </a:extLst>
          </p:cNvPr>
          <p:cNvCxnSpPr/>
          <p:nvPr/>
        </p:nvCxnSpPr>
        <p:spPr>
          <a:xfrm>
            <a:off x="10298751" y="2971800"/>
            <a:ext cx="0" cy="855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D0519B-E2BE-45D4-B768-264F2AB0AA18}"/>
              </a:ext>
            </a:extLst>
          </p:cNvPr>
          <p:cNvCxnSpPr/>
          <p:nvPr/>
        </p:nvCxnSpPr>
        <p:spPr>
          <a:xfrm>
            <a:off x="9680064" y="2992770"/>
            <a:ext cx="0" cy="85567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79863B2-9C19-4F28-BB76-ED32B59A55DA}"/>
              </a:ext>
            </a:extLst>
          </p:cNvPr>
          <p:cNvSpPr/>
          <p:nvPr/>
        </p:nvSpPr>
        <p:spPr>
          <a:xfrm>
            <a:off x="248868" y="2155965"/>
            <a:ext cx="620786" cy="5033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400" dirty="0"/>
              <a:t>CNC</a:t>
            </a:r>
          </a:p>
        </p:txBody>
      </p:sp>
      <p:sp>
        <p:nvSpPr>
          <p:cNvPr id="19" name="Rectangle 18">
            <a:extLst>
              <a:ext uri="{FF2B5EF4-FFF2-40B4-BE49-F238E27FC236}">
                <a16:creationId xmlns:a16="http://schemas.microsoft.com/office/drawing/2014/main" id="{D0CACA13-2FA2-42F2-A166-4FD4FE30F33E}"/>
              </a:ext>
            </a:extLst>
          </p:cNvPr>
          <p:cNvSpPr/>
          <p:nvPr/>
        </p:nvSpPr>
        <p:spPr>
          <a:xfrm>
            <a:off x="7104009" y="3177330"/>
            <a:ext cx="620786" cy="5033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400" dirty="0"/>
              <a:t>CNC</a:t>
            </a:r>
          </a:p>
        </p:txBody>
      </p:sp>
      <p:sp>
        <p:nvSpPr>
          <p:cNvPr id="20" name="Rectangle 19">
            <a:extLst>
              <a:ext uri="{FF2B5EF4-FFF2-40B4-BE49-F238E27FC236}">
                <a16:creationId xmlns:a16="http://schemas.microsoft.com/office/drawing/2014/main" id="{79664F5C-BBC2-4566-8D05-5A2CA362BDE7}"/>
              </a:ext>
            </a:extLst>
          </p:cNvPr>
          <p:cNvSpPr/>
          <p:nvPr/>
        </p:nvSpPr>
        <p:spPr>
          <a:xfrm>
            <a:off x="7724795" y="3177330"/>
            <a:ext cx="620786" cy="5033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400" dirty="0"/>
              <a:t>CNC</a:t>
            </a:r>
          </a:p>
        </p:txBody>
      </p:sp>
      <p:sp>
        <p:nvSpPr>
          <p:cNvPr id="21" name="Rectangle 20">
            <a:extLst>
              <a:ext uri="{FF2B5EF4-FFF2-40B4-BE49-F238E27FC236}">
                <a16:creationId xmlns:a16="http://schemas.microsoft.com/office/drawing/2014/main" id="{B1E3E8E1-D893-4D50-A629-0848034F9AE7}"/>
              </a:ext>
            </a:extLst>
          </p:cNvPr>
          <p:cNvSpPr/>
          <p:nvPr/>
        </p:nvSpPr>
        <p:spPr>
          <a:xfrm>
            <a:off x="8345581" y="3177330"/>
            <a:ext cx="620786" cy="5033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CIC</a:t>
            </a:r>
          </a:p>
        </p:txBody>
      </p:sp>
      <p:cxnSp>
        <p:nvCxnSpPr>
          <p:cNvPr id="22" name="Straight Connector 21">
            <a:extLst>
              <a:ext uri="{FF2B5EF4-FFF2-40B4-BE49-F238E27FC236}">
                <a16:creationId xmlns:a16="http://schemas.microsoft.com/office/drawing/2014/main" id="{B242CA85-0E27-4696-8252-87ED078BCBCE}"/>
              </a:ext>
            </a:extLst>
          </p:cNvPr>
          <p:cNvCxnSpPr/>
          <p:nvPr/>
        </p:nvCxnSpPr>
        <p:spPr>
          <a:xfrm>
            <a:off x="8966367" y="2971801"/>
            <a:ext cx="0" cy="855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D32D565-1595-4608-8943-8B505D8988CE}"/>
              </a:ext>
            </a:extLst>
          </p:cNvPr>
          <p:cNvCxnSpPr/>
          <p:nvPr/>
        </p:nvCxnSpPr>
        <p:spPr>
          <a:xfrm>
            <a:off x="8345581" y="2971800"/>
            <a:ext cx="0" cy="855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28B3D6-33A7-441D-AFCE-29581AEC5048}"/>
              </a:ext>
            </a:extLst>
          </p:cNvPr>
          <p:cNvCxnSpPr/>
          <p:nvPr/>
        </p:nvCxnSpPr>
        <p:spPr>
          <a:xfrm>
            <a:off x="7726894" y="2992770"/>
            <a:ext cx="0" cy="855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B2DF199-1FF8-4500-990A-77BEF6D30B1F}"/>
              </a:ext>
            </a:extLst>
          </p:cNvPr>
          <p:cNvCxnSpPr/>
          <p:nvPr/>
        </p:nvCxnSpPr>
        <p:spPr>
          <a:xfrm>
            <a:off x="10298751" y="3076668"/>
            <a:ext cx="6207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E23BDE5-8947-483C-881B-14686B468B28}"/>
              </a:ext>
            </a:extLst>
          </p:cNvPr>
          <p:cNvSpPr txBox="1"/>
          <p:nvPr/>
        </p:nvSpPr>
        <p:spPr>
          <a:xfrm>
            <a:off x="10355509" y="2636003"/>
            <a:ext cx="535724" cy="369332"/>
          </a:xfrm>
          <a:prstGeom prst="rect">
            <a:avLst/>
          </a:prstGeom>
          <a:noFill/>
        </p:spPr>
        <p:txBody>
          <a:bodyPr wrap="none" rtlCol="0">
            <a:spAutoFit/>
          </a:bodyPr>
          <a:lstStyle/>
          <a:p>
            <a:pPr algn="ctr"/>
            <a:r>
              <a:rPr lang="de-DE" sz="900" dirty="0"/>
              <a:t>HTTP </a:t>
            </a:r>
            <a:br>
              <a:rPr lang="de-DE" sz="900" dirty="0"/>
            </a:br>
            <a:r>
              <a:rPr lang="de-DE" sz="900" dirty="0"/>
              <a:t>Chunk</a:t>
            </a:r>
          </a:p>
        </p:txBody>
      </p:sp>
      <p:sp>
        <p:nvSpPr>
          <p:cNvPr id="27" name="TextBox 26">
            <a:extLst>
              <a:ext uri="{FF2B5EF4-FFF2-40B4-BE49-F238E27FC236}">
                <a16:creationId xmlns:a16="http://schemas.microsoft.com/office/drawing/2014/main" id="{A30B6659-14B6-4173-871B-79B87C8CE296}"/>
              </a:ext>
            </a:extLst>
          </p:cNvPr>
          <p:cNvSpPr txBox="1"/>
          <p:nvPr/>
        </p:nvSpPr>
        <p:spPr>
          <a:xfrm>
            <a:off x="9720496" y="2647433"/>
            <a:ext cx="535724" cy="369332"/>
          </a:xfrm>
          <a:prstGeom prst="rect">
            <a:avLst/>
          </a:prstGeom>
          <a:noFill/>
        </p:spPr>
        <p:txBody>
          <a:bodyPr wrap="none" rtlCol="0">
            <a:spAutoFit/>
          </a:bodyPr>
          <a:lstStyle/>
          <a:p>
            <a:pPr algn="ctr"/>
            <a:r>
              <a:rPr lang="de-DE" sz="900" dirty="0"/>
              <a:t>HTTP </a:t>
            </a:r>
            <a:br>
              <a:rPr lang="de-DE" sz="900" dirty="0"/>
            </a:br>
            <a:r>
              <a:rPr lang="de-DE" sz="900" dirty="0"/>
              <a:t>Chunk</a:t>
            </a:r>
          </a:p>
        </p:txBody>
      </p:sp>
      <p:cxnSp>
        <p:nvCxnSpPr>
          <p:cNvPr id="28" name="Straight Arrow Connector 27">
            <a:extLst>
              <a:ext uri="{FF2B5EF4-FFF2-40B4-BE49-F238E27FC236}">
                <a16:creationId xmlns:a16="http://schemas.microsoft.com/office/drawing/2014/main" id="{1BD8A119-E822-4C43-A1C0-7A6C51ED4FBA}"/>
              </a:ext>
            </a:extLst>
          </p:cNvPr>
          <p:cNvCxnSpPr/>
          <p:nvPr/>
        </p:nvCxnSpPr>
        <p:spPr>
          <a:xfrm>
            <a:off x="9677965" y="3078067"/>
            <a:ext cx="6207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AB4AB71-A075-407E-82A4-D8FBF9B8A356}"/>
              </a:ext>
            </a:extLst>
          </p:cNvPr>
          <p:cNvCxnSpPr/>
          <p:nvPr/>
        </p:nvCxnSpPr>
        <p:spPr>
          <a:xfrm>
            <a:off x="9057179" y="3076668"/>
            <a:ext cx="6207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8BBC1E-5E75-44C9-A618-22F490DEAE3A}"/>
              </a:ext>
            </a:extLst>
          </p:cNvPr>
          <p:cNvCxnSpPr>
            <a:cxnSpLocks/>
          </p:cNvCxnSpPr>
          <p:nvPr/>
        </p:nvCxnSpPr>
        <p:spPr>
          <a:xfrm>
            <a:off x="9057179" y="2439101"/>
            <a:ext cx="3849" cy="138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8172B25-3C2D-4C7C-900A-ADD913A10409}"/>
              </a:ext>
            </a:extLst>
          </p:cNvPr>
          <p:cNvCxnSpPr>
            <a:cxnSpLocks/>
          </p:cNvCxnSpPr>
          <p:nvPr/>
        </p:nvCxnSpPr>
        <p:spPr>
          <a:xfrm>
            <a:off x="9057179" y="2549560"/>
            <a:ext cx="18623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4D67BE6-D8E7-4FE5-8162-765E9259F1AB}"/>
              </a:ext>
            </a:extLst>
          </p:cNvPr>
          <p:cNvSpPr txBox="1"/>
          <p:nvPr/>
        </p:nvSpPr>
        <p:spPr>
          <a:xfrm>
            <a:off x="9545002" y="2172154"/>
            <a:ext cx="984564" cy="230832"/>
          </a:xfrm>
          <a:prstGeom prst="rect">
            <a:avLst/>
          </a:prstGeom>
          <a:noFill/>
        </p:spPr>
        <p:txBody>
          <a:bodyPr wrap="none" rtlCol="0">
            <a:spAutoFit/>
          </a:bodyPr>
          <a:lstStyle/>
          <a:p>
            <a:pPr algn="ctr"/>
            <a:r>
              <a:rPr lang="de-DE" sz="900" dirty="0"/>
              <a:t>DASH Segment</a:t>
            </a:r>
          </a:p>
        </p:txBody>
      </p:sp>
      <p:sp>
        <p:nvSpPr>
          <p:cNvPr id="33" name="Rectangle 32">
            <a:extLst>
              <a:ext uri="{FF2B5EF4-FFF2-40B4-BE49-F238E27FC236}">
                <a16:creationId xmlns:a16="http://schemas.microsoft.com/office/drawing/2014/main" id="{136F6C5D-C81A-4181-9A48-E8EAE8A617A3}"/>
              </a:ext>
            </a:extLst>
          </p:cNvPr>
          <p:cNvSpPr/>
          <p:nvPr/>
        </p:nvSpPr>
        <p:spPr>
          <a:xfrm>
            <a:off x="10253014" y="845500"/>
            <a:ext cx="680750" cy="5033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1400" dirty="0"/>
              <a:t>MPD</a:t>
            </a:r>
          </a:p>
        </p:txBody>
      </p:sp>
      <p:sp>
        <p:nvSpPr>
          <p:cNvPr id="34" name="Rectangle 33">
            <a:extLst>
              <a:ext uri="{FF2B5EF4-FFF2-40B4-BE49-F238E27FC236}">
                <a16:creationId xmlns:a16="http://schemas.microsoft.com/office/drawing/2014/main" id="{40B11770-0697-4FB9-9C88-415070F58618}"/>
              </a:ext>
            </a:extLst>
          </p:cNvPr>
          <p:cNvSpPr/>
          <p:nvPr/>
        </p:nvSpPr>
        <p:spPr>
          <a:xfrm>
            <a:off x="209148" y="3524525"/>
            <a:ext cx="2965938" cy="5033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de-DE" sz="1400" dirty="0"/>
              <a:t>CNC = CMAF non-initial </a:t>
            </a:r>
            <a:r>
              <a:rPr lang="de-DE" sz="1400" dirty="0" err="1"/>
              <a:t>chunk</a:t>
            </a:r>
            <a:endParaRPr lang="de-DE" sz="1400" dirty="0"/>
          </a:p>
        </p:txBody>
      </p:sp>
      <p:sp>
        <p:nvSpPr>
          <p:cNvPr id="35" name="Rectangle 34">
            <a:extLst>
              <a:ext uri="{FF2B5EF4-FFF2-40B4-BE49-F238E27FC236}">
                <a16:creationId xmlns:a16="http://schemas.microsoft.com/office/drawing/2014/main" id="{BEA8643F-EAA7-4241-990E-584FC44A0FAB}"/>
              </a:ext>
            </a:extLst>
          </p:cNvPr>
          <p:cNvSpPr/>
          <p:nvPr/>
        </p:nvSpPr>
        <p:spPr>
          <a:xfrm>
            <a:off x="211734" y="4241471"/>
            <a:ext cx="2963715" cy="5033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t>CIC = CMAF initial </a:t>
            </a:r>
            <a:r>
              <a:rPr lang="de-DE" sz="1400" dirty="0" err="1"/>
              <a:t>chunk</a:t>
            </a:r>
            <a:endParaRPr lang="de-DE" sz="1400" dirty="0"/>
          </a:p>
        </p:txBody>
      </p:sp>
      <p:sp>
        <p:nvSpPr>
          <p:cNvPr id="36" name="Rectangle 35">
            <a:extLst>
              <a:ext uri="{FF2B5EF4-FFF2-40B4-BE49-F238E27FC236}">
                <a16:creationId xmlns:a16="http://schemas.microsoft.com/office/drawing/2014/main" id="{B52AEEB4-B388-4CE1-9FAD-10ADF728C271}"/>
              </a:ext>
            </a:extLst>
          </p:cNvPr>
          <p:cNvSpPr/>
          <p:nvPr/>
        </p:nvSpPr>
        <p:spPr>
          <a:xfrm>
            <a:off x="209148" y="2859690"/>
            <a:ext cx="2965937" cy="503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t>CH = CMAF Header</a:t>
            </a:r>
          </a:p>
        </p:txBody>
      </p:sp>
      <p:sp>
        <p:nvSpPr>
          <p:cNvPr id="37" name="Rectangle 36">
            <a:extLst>
              <a:ext uri="{FF2B5EF4-FFF2-40B4-BE49-F238E27FC236}">
                <a16:creationId xmlns:a16="http://schemas.microsoft.com/office/drawing/2014/main" id="{7EC727AD-0829-451A-A821-31B517E45963}"/>
              </a:ext>
            </a:extLst>
          </p:cNvPr>
          <p:cNvSpPr/>
          <p:nvPr/>
        </p:nvSpPr>
        <p:spPr>
          <a:xfrm>
            <a:off x="5572384" y="5892399"/>
            <a:ext cx="1323363" cy="6873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400" dirty="0"/>
              <a:t>Low-</a:t>
            </a:r>
            <a:r>
              <a:rPr lang="de-DE" sz="1400" dirty="0" err="1"/>
              <a:t>Latency</a:t>
            </a:r>
            <a:endParaRPr lang="de-DE" sz="1400" dirty="0"/>
          </a:p>
          <a:p>
            <a:pPr algn="ctr"/>
            <a:r>
              <a:rPr lang="de-DE" sz="1400" dirty="0"/>
              <a:t>DASH </a:t>
            </a:r>
            <a:br>
              <a:rPr lang="de-DE" sz="1400" dirty="0"/>
            </a:br>
            <a:r>
              <a:rPr lang="de-DE" sz="1400" dirty="0"/>
              <a:t>Client</a:t>
            </a:r>
          </a:p>
        </p:txBody>
      </p:sp>
      <p:sp>
        <p:nvSpPr>
          <p:cNvPr id="38" name="Cloud 37">
            <a:extLst>
              <a:ext uri="{FF2B5EF4-FFF2-40B4-BE49-F238E27FC236}">
                <a16:creationId xmlns:a16="http://schemas.microsoft.com/office/drawing/2014/main" id="{8F9B2A60-BA7E-4EC8-8DB1-587D69C87F47}"/>
              </a:ext>
            </a:extLst>
          </p:cNvPr>
          <p:cNvSpPr/>
          <p:nvPr/>
        </p:nvSpPr>
        <p:spPr>
          <a:xfrm>
            <a:off x="9545002" y="4612279"/>
            <a:ext cx="2278743" cy="16093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CDN </a:t>
            </a:r>
            <a:r>
              <a:rPr lang="de-DE" dirty="0" err="1"/>
              <a:t>stores</a:t>
            </a:r>
            <a:r>
              <a:rPr lang="de-DE" dirty="0"/>
              <a:t> Segments</a:t>
            </a:r>
          </a:p>
        </p:txBody>
      </p:sp>
      <p:sp>
        <p:nvSpPr>
          <p:cNvPr id="39" name="Rectangle 38">
            <a:extLst>
              <a:ext uri="{FF2B5EF4-FFF2-40B4-BE49-F238E27FC236}">
                <a16:creationId xmlns:a16="http://schemas.microsoft.com/office/drawing/2014/main" id="{17B946E1-EE27-44AD-A7FF-34E51CD00117}"/>
              </a:ext>
            </a:extLst>
          </p:cNvPr>
          <p:cNvSpPr/>
          <p:nvPr/>
        </p:nvSpPr>
        <p:spPr>
          <a:xfrm>
            <a:off x="5572384" y="4395263"/>
            <a:ext cx="1323363" cy="8471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400" dirty="0"/>
              <a:t>Regular</a:t>
            </a:r>
          </a:p>
          <a:p>
            <a:pPr algn="ctr"/>
            <a:r>
              <a:rPr lang="de-DE" sz="1400" dirty="0"/>
              <a:t>DASH </a:t>
            </a:r>
            <a:br>
              <a:rPr lang="de-DE" sz="1400" dirty="0"/>
            </a:br>
            <a:r>
              <a:rPr lang="de-DE" sz="1400" dirty="0"/>
              <a:t>Client</a:t>
            </a:r>
          </a:p>
        </p:txBody>
      </p:sp>
      <p:sp>
        <p:nvSpPr>
          <p:cNvPr id="40" name="Arrow: Left 39">
            <a:extLst>
              <a:ext uri="{FF2B5EF4-FFF2-40B4-BE49-F238E27FC236}">
                <a16:creationId xmlns:a16="http://schemas.microsoft.com/office/drawing/2014/main" id="{DA74E9D9-5B40-45E1-BDC9-215090BADF53}"/>
              </a:ext>
            </a:extLst>
          </p:cNvPr>
          <p:cNvSpPr/>
          <p:nvPr/>
        </p:nvSpPr>
        <p:spPr>
          <a:xfrm>
            <a:off x="7418251" y="4495989"/>
            <a:ext cx="1854660" cy="610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Segments</a:t>
            </a:r>
          </a:p>
        </p:txBody>
      </p:sp>
      <p:sp>
        <p:nvSpPr>
          <p:cNvPr id="41" name="Arrow: Left 40">
            <a:extLst>
              <a:ext uri="{FF2B5EF4-FFF2-40B4-BE49-F238E27FC236}">
                <a16:creationId xmlns:a16="http://schemas.microsoft.com/office/drawing/2014/main" id="{1B348E94-5933-426D-8AFB-52727E1EED5E}"/>
              </a:ext>
            </a:extLst>
          </p:cNvPr>
          <p:cNvSpPr/>
          <p:nvPr/>
        </p:nvSpPr>
        <p:spPr>
          <a:xfrm>
            <a:off x="7418251" y="5876966"/>
            <a:ext cx="1854660" cy="610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Chunks</a:t>
            </a:r>
          </a:p>
        </p:txBody>
      </p:sp>
      <p:sp>
        <p:nvSpPr>
          <p:cNvPr id="42" name="Arrow: Left 41">
            <a:extLst>
              <a:ext uri="{FF2B5EF4-FFF2-40B4-BE49-F238E27FC236}">
                <a16:creationId xmlns:a16="http://schemas.microsoft.com/office/drawing/2014/main" id="{B24FE57B-6AC8-4192-ABAD-F002A6894811}"/>
              </a:ext>
            </a:extLst>
          </p:cNvPr>
          <p:cNvSpPr/>
          <p:nvPr/>
        </p:nvSpPr>
        <p:spPr>
          <a:xfrm>
            <a:off x="4737292" y="4601029"/>
            <a:ext cx="620786" cy="503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Oval 43">
            <a:extLst>
              <a:ext uri="{FF2B5EF4-FFF2-40B4-BE49-F238E27FC236}">
                <a16:creationId xmlns:a16="http://schemas.microsoft.com/office/drawing/2014/main" id="{69D58116-082E-4D98-94CE-0DFCEBC7491F}"/>
              </a:ext>
            </a:extLst>
          </p:cNvPr>
          <p:cNvSpPr/>
          <p:nvPr/>
        </p:nvSpPr>
        <p:spPr>
          <a:xfrm>
            <a:off x="3725313" y="4502768"/>
            <a:ext cx="823252" cy="641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10s</a:t>
            </a:r>
          </a:p>
        </p:txBody>
      </p:sp>
      <p:sp>
        <p:nvSpPr>
          <p:cNvPr id="45" name="Oval 44">
            <a:extLst>
              <a:ext uri="{FF2B5EF4-FFF2-40B4-BE49-F238E27FC236}">
                <a16:creationId xmlns:a16="http://schemas.microsoft.com/office/drawing/2014/main" id="{A6F1DB25-8205-409C-B2FA-3723D40813A4}"/>
              </a:ext>
            </a:extLst>
          </p:cNvPr>
          <p:cNvSpPr/>
          <p:nvPr/>
        </p:nvSpPr>
        <p:spPr>
          <a:xfrm>
            <a:off x="3716719" y="5900925"/>
            <a:ext cx="823252" cy="641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3s</a:t>
            </a:r>
          </a:p>
        </p:txBody>
      </p:sp>
      <p:sp>
        <p:nvSpPr>
          <p:cNvPr id="46" name="Arrow: Left 45">
            <a:extLst>
              <a:ext uri="{FF2B5EF4-FFF2-40B4-BE49-F238E27FC236}">
                <a16:creationId xmlns:a16="http://schemas.microsoft.com/office/drawing/2014/main" id="{07C74081-822F-411C-8D29-B060869138EA}"/>
              </a:ext>
            </a:extLst>
          </p:cNvPr>
          <p:cNvSpPr/>
          <p:nvPr/>
        </p:nvSpPr>
        <p:spPr>
          <a:xfrm>
            <a:off x="4745784" y="5969947"/>
            <a:ext cx="620786" cy="503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Sun 46">
            <a:extLst>
              <a:ext uri="{FF2B5EF4-FFF2-40B4-BE49-F238E27FC236}">
                <a16:creationId xmlns:a16="http://schemas.microsoft.com/office/drawing/2014/main" id="{08F63274-7E11-4D52-A2A5-BB69E7935267}"/>
              </a:ext>
            </a:extLst>
          </p:cNvPr>
          <p:cNvSpPr/>
          <p:nvPr/>
        </p:nvSpPr>
        <p:spPr>
          <a:xfrm>
            <a:off x="581026" y="4906307"/>
            <a:ext cx="2338064" cy="1742144"/>
          </a:xfrm>
          <a:prstGeom prst="su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a:t>More Tomorrow</a:t>
            </a:r>
          </a:p>
        </p:txBody>
      </p:sp>
      <p:sp>
        <p:nvSpPr>
          <p:cNvPr id="49" name="TextBox 48">
            <a:extLst>
              <a:ext uri="{FF2B5EF4-FFF2-40B4-BE49-F238E27FC236}">
                <a16:creationId xmlns:a16="http://schemas.microsoft.com/office/drawing/2014/main" id="{05D62B81-CCF4-4629-A226-39DD903D3324}"/>
              </a:ext>
            </a:extLst>
          </p:cNvPr>
          <p:cNvSpPr txBox="1"/>
          <p:nvPr/>
        </p:nvSpPr>
        <p:spPr>
          <a:xfrm>
            <a:off x="36646" y="1686440"/>
            <a:ext cx="1088760" cy="369332"/>
          </a:xfrm>
          <a:prstGeom prst="rect">
            <a:avLst/>
          </a:prstGeom>
          <a:noFill/>
        </p:spPr>
        <p:txBody>
          <a:bodyPr wrap="none" rtlCol="0">
            <a:spAutoFit/>
          </a:bodyPr>
          <a:lstStyle/>
          <a:p>
            <a:r>
              <a:rPr lang="de-DE" dirty="0"/>
              <a:t>Encoder</a:t>
            </a:r>
          </a:p>
        </p:txBody>
      </p:sp>
    </p:spTree>
    <p:extLst>
      <p:ext uri="{BB962C8B-B14F-4D97-AF65-F5344CB8AC3E}">
        <p14:creationId xmlns:p14="http://schemas.microsoft.com/office/powerpoint/2010/main" val="392562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heel(1)">
                                      <p:cBhvr>
                                        <p:cTn id="27"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P spid="41" grpId="0" animBg="1"/>
      <p:bldP spid="42" grpId="0" animBg="1"/>
      <p:bldP spid="44" grpId="0" animBg="1"/>
      <p:bldP spid="45" grpId="0" animBg="1"/>
      <p:bldP spid="46" grpId="0" animBg="1"/>
      <p:bldP spid="4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1F6D-3E94-49FF-BBC6-3BD29A91CC5A}"/>
              </a:ext>
            </a:extLst>
          </p:cNvPr>
          <p:cNvSpPr>
            <a:spLocks noGrp="1"/>
          </p:cNvSpPr>
          <p:nvPr>
            <p:ph type="title"/>
          </p:nvPr>
        </p:nvSpPr>
        <p:spPr>
          <a:xfrm>
            <a:off x="1069848" y="484632"/>
            <a:ext cx="10058400" cy="1609344"/>
          </a:xfrm>
        </p:spPr>
        <p:txBody>
          <a:bodyPr>
            <a:normAutofit/>
          </a:bodyPr>
          <a:lstStyle/>
          <a:p>
            <a:r>
              <a:rPr lang="de-DE" dirty="0"/>
              <a:t>MSE and </a:t>
            </a:r>
            <a:r>
              <a:rPr lang="de-DE" dirty="0" err="1"/>
              <a:t>bytestream</a:t>
            </a:r>
            <a:r>
              <a:rPr lang="de-DE" dirty="0"/>
              <a:t> Format</a:t>
            </a:r>
          </a:p>
        </p:txBody>
      </p:sp>
      <p:sp>
        <p:nvSpPr>
          <p:cNvPr id="3" name="Content Placeholder 2">
            <a:extLst>
              <a:ext uri="{FF2B5EF4-FFF2-40B4-BE49-F238E27FC236}">
                <a16:creationId xmlns:a16="http://schemas.microsoft.com/office/drawing/2014/main" id="{56F6B0DB-44C0-485D-934A-AE38602028E6}"/>
              </a:ext>
            </a:extLst>
          </p:cNvPr>
          <p:cNvSpPr>
            <a:spLocks noGrp="1"/>
          </p:cNvSpPr>
          <p:nvPr>
            <p:ph idx="1"/>
          </p:nvPr>
        </p:nvSpPr>
        <p:spPr>
          <a:xfrm>
            <a:off x="1069848" y="2121408"/>
            <a:ext cx="4773168" cy="4050792"/>
          </a:xfrm>
        </p:spPr>
        <p:txBody>
          <a:bodyPr>
            <a:normAutofit fontScale="92500" lnSpcReduction="10000"/>
          </a:bodyPr>
          <a:lstStyle/>
          <a:p>
            <a:r>
              <a:rPr lang="de-DE" dirty="0"/>
              <a:t>Media Source Extension (MSE)</a:t>
            </a:r>
          </a:p>
          <a:p>
            <a:pPr lvl="1"/>
            <a:r>
              <a:rPr lang="en-US" dirty="0"/>
              <a:t>This specification extends </a:t>
            </a:r>
            <a:r>
              <a:rPr lang="en-US" dirty="0" err="1"/>
              <a:t>HTMLMediaElement</a:t>
            </a:r>
            <a:r>
              <a:rPr lang="en-US" dirty="0"/>
              <a:t> [HTML51] to allow JavaScript to generate media streams for playback. </a:t>
            </a:r>
          </a:p>
          <a:p>
            <a:pPr lvl="1"/>
            <a:r>
              <a:rPr lang="en-US" dirty="0"/>
              <a:t>Allowing JavaScript to generate streams facilitates a variety of use cases like adaptive streaming and time shifting live streams.</a:t>
            </a:r>
            <a:endParaRPr lang="de-DE" dirty="0"/>
          </a:p>
          <a:p>
            <a:r>
              <a:rPr lang="de-DE" dirty="0" err="1"/>
              <a:t>ByteStream</a:t>
            </a:r>
            <a:r>
              <a:rPr lang="de-DE" dirty="0"/>
              <a:t> Format </a:t>
            </a:r>
            <a:r>
              <a:rPr lang="de-DE" dirty="0" err="1"/>
              <a:t>for</a:t>
            </a:r>
            <a:r>
              <a:rPr lang="de-DE" dirty="0"/>
              <a:t> ISO BMFF</a:t>
            </a:r>
          </a:p>
          <a:p>
            <a:pPr lvl="1"/>
            <a:r>
              <a:rPr lang="de-DE" dirty="0">
                <a:hlinkClick r:id="rId2"/>
              </a:rPr>
              <a:t>https://www.w3.org/TR/mse-byte-stream-format-isobmff/</a:t>
            </a:r>
            <a:endParaRPr lang="de-DE" dirty="0"/>
          </a:p>
          <a:p>
            <a:pPr lvl="1"/>
            <a:r>
              <a:rPr lang="en-US" dirty="0"/>
              <a:t>This specification defines a </a:t>
            </a:r>
            <a:r>
              <a:rPr lang="en-US" dirty="0">
                <a:hlinkClick r:id="rId3"/>
              </a:rPr>
              <a:t>Media Source Extensions™</a:t>
            </a:r>
            <a:r>
              <a:rPr lang="en-US" dirty="0"/>
              <a:t> [</a:t>
            </a:r>
            <a:r>
              <a:rPr lang="en-US" dirty="0">
                <a:hlinkClick r:id="rId4"/>
              </a:rPr>
              <a:t>MEDIA-SOURCE</a:t>
            </a:r>
            <a:r>
              <a:rPr lang="en-US" dirty="0"/>
              <a:t>] byte stream format specification based on the ISO Base Media File Format.</a:t>
            </a:r>
            <a:endParaRPr lang="de-DE" dirty="0"/>
          </a:p>
        </p:txBody>
      </p:sp>
      <p:pic>
        <p:nvPicPr>
          <p:cNvPr id="4" name="Picture 3">
            <a:extLst>
              <a:ext uri="{FF2B5EF4-FFF2-40B4-BE49-F238E27FC236}">
                <a16:creationId xmlns:a16="http://schemas.microsoft.com/office/drawing/2014/main" id="{5D5B80BF-0D8C-4D4D-86B6-E2208B1CCC00}"/>
              </a:ext>
            </a:extLst>
          </p:cNvPr>
          <p:cNvPicPr>
            <a:picLocks noChangeAspect="1"/>
          </p:cNvPicPr>
          <p:nvPr/>
        </p:nvPicPr>
        <p:blipFill>
          <a:blip r:embed="rId5"/>
          <a:stretch>
            <a:fillRect/>
          </a:stretch>
        </p:blipFill>
        <p:spPr>
          <a:xfrm>
            <a:off x="6915523" y="2193036"/>
            <a:ext cx="3652281" cy="3980688"/>
          </a:xfrm>
          <a:prstGeom prst="rect">
            <a:avLst/>
          </a:prstGeom>
        </p:spPr>
      </p:pic>
    </p:spTree>
    <p:extLst>
      <p:ext uri="{BB962C8B-B14F-4D97-AF65-F5344CB8AC3E}">
        <p14:creationId xmlns:p14="http://schemas.microsoft.com/office/powerpoint/2010/main" val="2543221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3F42-E2E8-4BD6-9F69-8C5A83E26B3C}"/>
              </a:ext>
            </a:extLst>
          </p:cNvPr>
          <p:cNvSpPr>
            <a:spLocks noGrp="1"/>
          </p:cNvSpPr>
          <p:nvPr>
            <p:ph type="title"/>
          </p:nvPr>
        </p:nvSpPr>
        <p:spPr/>
        <p:txBody>
          <a:bodyPr/>
          <a:lstStyle/>
          <a:p>
            <a:r>
              <a:rPr lang="de-DE" dirty="0"/>
              <a:t>Other </a:t>
            </a:r>
            <a:r>
              <a:rPr lang="de-DE" dirty="0" err="1"/>
              <a:t>APplications</a:t>
            </a:r>
            <a:endParaRPr lang="de-DE" dirty="0"/>
          </a:p>
        </p:txBody>
      </p:sp>
      <p:sp>
        <p:nvSpPr>
          <p:cNvPr id="3" name="Text Placeholder 2">
            <a:extLst>
              <a:ext uri="{FF2B5EF4-FFF2-40B4-BE49-F238E27FC236}">
                <a16:creationId xmlns:a16="http://schemas.microsoft.com/office/drawing/2014/main" id="{741C59B4-EA86-4CEB-A594-3798AB96384C}"/>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83821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1F9955-2F18-4561-B7CF-80E41BC0CCE8}"/>
              </a:ext>
            </a:extLst>
          </p:cNvPr>
          <p:cNvSpPr>
            <a:spLocks noGrp="1"/>
          </p:cNvSpPr>
          <p:nvPr>
            <p:ph type="title"/>
          </p:nvPr>
        </p:nvSpPr>
        <p:spPr/>
        <p:txBody>
          <a:bodyPr/>
          <a:lstStyle/>
          <a:p>
            <a:r>
              <a:rPr lang="en-US" dirty="0"/>
              <a:t>High Efficiency Image File Format</a:t>
            </a:r>
            <a:endParaRPr lang="de-DE" dirty="0"/>
          </a:p>
        </p:txBody>
      </p:sp>
      <p:sp>
        <p:nvSpPr>
          <p:cNvPr id="5" name="Content Placeholder 4">
            <a:extLst>
              <a:ext uri="{FF2B5EF4-FFF2-40B4-BE49-F238E27FC236}">
                <a16:creationId xmlns:a16="http://schemas.microsoft.com/office/drawing/2014/main" id="{A0C04573-8F5A-4BBE-A5E4-033973F52234}"/>
              </a:ext>
            </a:extLst>
          </p:cNvPr>
          <p:cNvSpPr>
            <a:spLocks noGrp="1"/>
          </p:cNvSpPr>
          <p:nvPr>
            <p:ph idx="1"/>
          </p:nvPr>
        </p:nvSpPr>
        <p:spPr>
          <a:xfrm>
            <a:off x="1069848" y="2121408"/>
            <a:ext cx="6902565" cy="4050792"/>
          </a:xfrm>
        </p:spPr>
        <p:txBody>
          <a:bodyPr/>
          <a:lstStyle/>
          <a:p>
            <a:r>
              <a:rPr lang="de-DE" dirty="0"/>
              <a:t>ISO/IEC 23008-12 </a:t>
            </a:r>
            <a:r>
              <a:rPr lang="de-DE" dirty="0" err="1"/>
              <a:t>permits</a:t>
            </a:r>
            <a:r>
              <a:rPr lang="de-DE" dirty="0"/>
              <a:t> </a:t>
            </a:r>
            <a:r>
              <a:rPr lang="en-US" altLang="x-none" dirty="0"/>
              <a:t>storage:</a:t>
            </a:r>
          </a:p>
          <a:p>
            <a:pPr lvl="1"/>
            <a:r>
              <a:rPr lang="en-US" altLang="x-none" dirty="0"/>
              <a:t>Sequences (e.g. bursts, brackets): as tracks, MP4-style</a:t>
            </a:r>
          </a:p>
          <a:p>
            <a:pPr lvl="1"/>
            <a:r>
              <a:rPr lang="en-US" altLang="x-none" dirty="0"/>
              <a:t>Images (coded or derived) as Items, MPEG-21-style</a:t>
            </a:r>
          </a:p>
          <a:p>
            <a:endParaRPr lang="de-DE" dirty="0"/>
          </a:p>
        </p:txBody>
      </p:sp>
      <p:grpSp>
        <p:nvGrpSpPr>
          <p:cNvPr id="42" name="Group 41">
            <a:extLst>
              <a:ext uri="{FF2B5EF4-FFF2-40B4-BE49-F238E27FC236}">
                <a16:creationId xmlns:a16="http://schemas.microsoft.com/office/drawing/2014/main" id="{640B0A6A-625F-48B1-969D-F2B8C839146E}"/>
              </a:ext>
            </a:extLst>
          </p:cNvPr>
          <p:cNvGrpSpPr>
            <a:grpSpLocks/>
          </p:cNvGrpSpPr>
          <p:nvPr/>
        </p:nvGrpSpPr>
        <p:grpSpPr bwMode="auto">
          <a:xfrm>
            <a:off x="3787380" y="4186696"/>
            <a:ext cx="1237759" cy="1599562"/>
            <a:chOff x="6020790" y="3011030"/>
            <a:chExt cx="1821172" cy="2522871"/>
          </a:xfrm>
        </p:grpSpPr>
        <p:sp>
          <p:nvSpPr>
            <p:cNvPr id="43" name="Rectangle 42">
              <a:extLst>
                <a:ext uri="{FF2B5EF4-FFF2-40B4-BE49-F238E27FC236}">
                  <a16:creationId xmlns:a16="http://schemas.microsoft.com/office/drawing/2014/main" id="{25613D45-EB68-4253-9969-48B4988E3BE5}"/>
                </a:ext>
              </a:extLst>
            </p:cNvPr>
            <p:cNvSpPr/>
            <p:nvPr/>
          </p:nvSpPr>
          <p:spPr>
            <a:xfrm>
              <a:off x="6020790" y="3217432"/>
              <a:ext cx="1698914" cy="231646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200"/>
            </a:p>
          </p:txBody>
        </p:sp>
        <p:sp>
          <p:nvSpPr>
            <p:cNvPr id="44" name="TextBox 32">
              <a:extLst>
                <a:ext uri="{FF2B5EF4-FFF2-40B4-BE49-F238E27FC236}">
                  <a16:creationId xmlns:a16="http://schemas.microsoft.com/office/drawing/2014/main" id="{65C80A70-9602-4B66-BF03-C382123A9405}"/>
                </a:ext>
              </a:extLst>
            </p:cNvPr>
            <p:cNvSpPr txBox="1">
              <a:spLocks noChangeArrowheads="1"/>
            </p:cNvSpPr>
            <p:nvPr/>
          </p:nvSpPr>
          <p:spPr bwMode="auto">
            <a:xfrm>
              <a:off x="7182644" y="3011030"/>
              <a:ext cx="659318" cy="436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charset="0"/>
                </a:defRPr>
              </a:lvl1pPr>
              <a:lvl2pPr marL="742950" indent="-285750">
                <a:defRPr>
                  <a:solidFill>
                    <a:schemeClr val="tx1"/>
                  </a:solidFill>
                  <a:latin typeface="Corbel" charset="0"/>
                </a:defRPr>
              </a:lvl2pPr>
              <a:lvl3pPr marL="1143000" indent="-228600">
                <a:defRPr>
                  <a:solidFill>
                    <a:schemeClr val="tx1"/>
                  </a:solidFill>
                  <a:latin typeface="Corbel" charset="0"/>
                </a:defRPr>
              </a:lvl3pPr>
              <a:lvl4pPr marL="1600200" indent="-228600">
                <a:defRPr>
                  <a:solidFill>
                    <a:schemeClr val="tx1"/>
                  </a:solidFill>
                  <a:latin typeface="Corbel" charset="0"/>
                </a:defRPr>
              </a:lvl4pPr>
              <a:lvl5pPr marL="2057400" indent="-228600">
                <a:defRPr>
                  <a:solidFill>
                    <a:schemeClr val="tx1"/>
                  </a:solidFill>
                  <a:latin typeface="Corbel" charset="0"/>
                </a:defRPr>
              </a:lvl5pPr>
              <a:lvl6pPr marL="2514600" indent="-228600" defTabSz="457200" eaLnBrk="0" fontAlgn="base" hangingPunct="0">
                <a:spcBef>
                  <a:spcPct val="0"/>
                </a:spcBef>
                <a:spcAft>
                  <a:spcPct val="0"/>
                </a:spcAft>
                <a:defRPr>
                  <a:solidFill>
                    <a:schemeClr val="tx1"/>
                  </a:solidFill>
                  <a:latin typeface="Corbel" charset="0"/>
                </a:defRPr>
              </a:lvl6pPr>
              <a:lvl7pPr marL="2971800" indent="-228600" defTabSz="457200" eaLnBrk="0" fontAlgn="base" hangingPunct="0">
                <a:spcBef>
                  <a:spcPct val="0"/>
                </a:spcBef>
                <a:spcAft>
                  <a:spcPct val="0"/>
                </a:spcAft>
                <a:defRPr>
                  <a:solidFill>
                    <a:schemeClr val="tx1"/>
                  </a:solidFill>
                  <a:latin typeface="Corbel" charset="0"/>
                </a:defRPr>
              </a:lvl7pPr>
              <a:lvl8pPr marL="3429000" indent="-228600" defTabSz="457200" eaLnBrk="0" fontAlgn="base" hangingPunct="0">
                <a:spcBef>
                  <a:spcPct val="0"/>
                </a:spcBef>
                <a:spcAft>
                  <a:spcPct val="0"/>
                </a:spcAft>
                <a:defRPr>
                  <a:solidFill>
                    <a:schemeClr val="tx1"/>
                  </a:solidFill>
                  <a:latin typeface="Corbel" charset="0"/>
                </a:defRPr>
              </a:lvl8pPr>
              <a:lvl9pPr marL="3886200" indent="-228600" defTabSz="457200" eaLnBrk="0" fontAlgn="base" hangingPunct="0">
                <a:spcBef>
                  <a:spcPct val="0"/>
                </a:spcBef>
                <a:spcAft>
                  <a:spcPct val="0"/>
                </a:spcAft>
                <a:defRPr>
                  <a:solidFill>
                    <a:schemeClr val="tx1"/>
                  </a:solidFill>
                  <a:latin typeface="Corbel" charset="0"/>
                </a:defRPr>
              </a:lvl9pPr>
            </a:lstStyle>
            <a:p>
              <a:pPr algn="ctr" eaLnBrk="1" hangingPunct="1"/>
              <a:r>
                <a:rPr lang="en-US" altLang="x-none" sz="1200"/>
                <a:t>🔒</a:t>
              </a:r>
            </a:p>
          </p:txBody>
        </p:sp>
      </p:grpSp>
      <p:grpSp>
        <p:nvGrpSpPr>
          <p:cNvPr id="46" name="Group 36">
            <a:extLst>
              <a:ext uri="{FF2B5EF4-FFF2-40B4-BE49-F238E27FC236}">
                <a16:creationId xmlns:a16="http://schemas.microsoft.com/office/drawing/2014/main" id="{45D68061-A7C8-42B6-9481-576ABA2F99FB}"/>
              </a:ext>
            </a:extLst>
          </p:cNvPr>
          <p:cNvGrpSpPr>
            <a:grpSpLocks/>
          </p:cNvGrpSpPr>
          <p:nvPr/>
        </p:nvGrpSpPr>
        <p:grpSpPr bwMode="auto">
          <a:xfrm>
            <a:off x="3908242" y="4590362"/>
            <a:ext cx="907546" cy="1026780"/>
            <a:chOff x="6199632" y="3648340"/>
            <a:chExt cx="1335024" cy="1618604"/>
          </a:xfrm>
        </p:grpSpPr>
        <p:sp>
          <p:nvSpPr>
            <p:cNvPr id="47" name="Rectangle 46">
              <a:extLst>
                <a:ext uri="{FF2B5EF4-FFF2-40B4-BE49-F238E27FC236}">
                  <a16:creationId xmlns:a16="http://schemas.microsoft.com/office/drawing/2014/main" id="{BCD84E55-1FF1-44E9-AB7D-2AD41F0C8DA0}"/>
                </a:ext>
              </a:extLst>
            </p:cNvPr>
            <p:cNvSpPr/>
            <p:nvPr/>
          </p:nvSpPr>
          <p:spPr>
            <a:xfrm>
              <a:off x="6199632" y="3932390"/>
              <a:ext cx="1335024" cy="1334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200"/>
            </a:p>
          </p:txBody>
        </p:sp>
        <p:sp>
          <p:nvSpPr>
            <p:cNvPr id="48" name="Rectangle 47">
              <a:extLst>
                <a:ext uri="{FF2B5EF4-FFF2-40B4-BE49-F238E27FC236}">
                  <a16:creationId xmlns:a16="http://schemas.microsoft.com/office/drawing/2014/main" id="{D825004E-E88A-4C5A-8B1A-59BAECC1CACF}"/>
                </a:ext>
              </a:extLst>
            </p:cNvPr>
            <p:cNvSpPr/>
            <p:nvPr/>
          </p:nvSpPr>
          <p:spPr>
            <a:xfrm>
              <a:off x="6199632" y="3648340"/>
              <a:ext cx="1335024" cy="284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err="1">
                  <a:solidFill>
                    <a:schemeClr val="tx1"/>
                  </a:solidFill>
                </a:rPr>
                <a:t>abcd</a:t>
              </a:r>
              <a:endParaRPr lang="en-US" sz="1200" dirty="0">
                <a:solidFill>
                  <a:schemeClr val="tx1"/>
                </a:solidFill>
              </a:endParaRPr>
            </a:p>
          </p:txBody>
        </p:sp>
      </p:grpSp>
      <p:grpSp>
        <p:nvGrpSpPr>
          <p:cNvPr id="49" name="Group 48">
            <a:extLst>
              <a:ext uri="{FF2B5EF4-FFF2-40B4-BE49-F238E27FC236}">
                <a16:creationId xmlns:a16="http://schemas.microsoft.com/office/drawing/2014/main" id="{FD9B239A-FFBF-41FF-8D82-9B87C9B8A6F5}"/>
              </a:ext>
            </a:extLst>
          </p:cNvPr>
          <p:cNvGrpSpPr>
            <a:grpSpLocks/>
          </p:cNvGrpSpPr>
          <p:nvPr/>
        </p:nvGrpSpPr>
        <p:grpSpPr bwMode="auto">
          <a:xfrm>
            <a:off x="2833432" y="4064390"/>
            <a:ext cx="1074811" cy="1129459"/>
            <a:chOff x="4617629" y="2819618"/>
            <a:chExt cx="1581891" cy="1781419"/>
          </a:xfrm>
        </p:grpSpPr>
        <p:cxnSp>
          <p:nvCxnSpPr>
            <p:cNvPr id="50" name="Curved Connector 22">
              <a:extLst>
                <a:ext uri="{FF2B5EF4-FFF2-40B4-BE49-F238E27FC236}">
                  <a16:creationId xmlns:a16="http://schemas.microsoft.com/office/drawing/2014/main" id="{E2330BB7-D057-449F-B67A-320183907A98}"/>
                </a:ext>
              </a:extLst>
            </p:cNvPr>
            <p:cNvCxnSpPr>
              <a:stCxn id="47" idx="1"/>
              <a:endCxn id="54" idx="3"/>
            </p:cNvCxnSpPr>
            <p:nvPr/>
          </p:nvCxnSpPr>
          <p:spPr>
            <a:xfrm rot="10800000">
              <a:off x="4617629" y="2819618"/>
              <a:ext cx="1581891" cy="1781418"/>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24">
              <a:extLst>
                <a:ext uri="{FF2B5EF4-FFF2-40B4-BE49-F238E27FC236}">
                  <a16:creationId xmlns:a16="http://schemas.microsoft.com/office/drawing/2014/main" id="{59172E83-F759-4EBE-8B98-85AB3F0A9577}"/>
                </a:ext>
              </a:extLst>
            </p:cNvPr>
            <p:cNvCxnSpPr>
              <a:stCxn id="47" idx="1"/>
              <a:endCxn id="56" idx="3"/>
            </p:cNvCxnSpPr>
            <p:nvPr/>
          </p:nvCxnSpPr>
          <p:spPr>
            <a:xfrm rot="10800000">
              <a:off x="4617629" y="3850046"/>
              <a:ext cx="1581891" cy="75099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26">
              <a:extLst>
                <a:ext uri="{FF2B5EF4-FFF2-40B4-BE49-F238E27FC236}">
                  <a16:creationId xmlns:a16="http://schemas.microsoft.com/office/drawing/2014/main" id="{887AAC4E-DCD3-4703-A813-7CB65FA32069}"/>
                </a:ext>
              </a:extLst>
            </p:cNvPr>
            <p:cNvCxnSpPr>
              <a:stCxn id="47" idx="1"/>
              <a:endCxn id="57" idx="3"/>
            </p:cNvCxnSpPr>
            <p:nvPr/>
          </p:nvCxnSpPr>
          <p:spPr>
            <a:xfrm rot="10800000">
              <a:off x="4617629" y="4365260"/>
              <a:ext cx="1581891" cy="23577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9617FF6D-67EA-4B64-9A7C-E1C4059DF8A6}"/>
              </a:ext>
            </a:extLst>
          </p:cNvPr>
          <p:cNvGrpSpPr>
            <a:grpSpLocks/>
          </p:cNvGrpSpPr>
          <p:nvPr/>
        </p:nvGrpSpPr>
        <p:grpSpPr bwMode="auto">
          <a:xfrm>
            <a:off x="1745670" y="3625994"/>
            <a:ext cx="1087761" cy="1908603"/>
            <a:chOff x="3017520" y="2126986"/>
            <a:chExt cx="1600200" cy="3010275"/>
          </a:xfrm>
        </p:grpSpPr>
        <p:sp>
          <p:nvSpPr>
            <p:cNvPr id="54" name="Rectangle 53">
              <a:extLst>
                <a:ext uri="{FF2B5EF4-FFF2-40B4-BE49-F238E27FC236}">
                  <a16:creationId xmlns:a16="http://schemas.microsoft.com/office/drawing/2014/main" id="{8DFC4732-9073-4A34-B024-1789B1EE7FAD}"/>
                </a:ext>
              </a:extLst>
            </p:cNvPr>
            <p:cNvSpPr/>
            <p:nvPr/>
          </p:nvSpPr>
          <p:spPr>
            <a:xfrm>
              <a:off x="3017520" y="2560428"/>
              <a:ext cx="1600200" cy="51600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tx1"/>
                  </a:solidFill>
                </a:rPr>
                <a:t>initialization</a:t>
              </a:r>
            </a:p>
          </p:txBody>
        </p:sp>
        <p:sp>
          <p:nvSpPr>
            <p:cNvPr id="55" name="Rectangle 54">
              <a:extLst>
                <a:ext uri="{FF2B5EF4-FFF2-40B4-BE49-F238E27FC236}">
                  <a16:creationId xmlns:a16="http://schemas.microsoft.com/office/drawing/2014/main" id="{AF7C6DF4-39EE-47BB-889B-3439AE3BDBCE}"/>
                </a:ext>
              </a:extLst>
            </p:cNvPr>
            <p:cNvSpPr/>
            <p:nvPr/>
          </p:nvSpPr>
          <p:spPr>
            <a:xfrm>
              <a:off x="3017520" y="3076429"/>
              <a:ext cx="1600200" cy="51441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200"/>
            </a:p>
          </p:txBody>
        </p:sp>
        <p:sp>
          <p:nvSpPr>
            <p:cNvPr id="56" name="Rectangle 55">
              <a:extLst>
                <a:ext uri="{FF2B5EF4-FFF2-40B4-BE49-F238E27FC236}">
                  <a16:creationId xmlns:a16="http://schemas.microsoft.com/office/drawing/2014/main" id="{D0B32019-3566-439F-9B45-6345A44C2C9E}"/>
                </a:ext>
              </a:extLst>
            </p:cNvPr>
            <p:cNvSpPr/>
            <p:nvPr/>
          </p:nvSpPr>
          <p:spPr>
            <a:xfrm>
              <a:off x="3017520" y="3590843"/>
              <a:ext cx="1600200" cy="51600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tx1"/>
                  </a:solidFill>
                </a:rPr>
                <a:t>visual size</a:t>
              </a:r>
            </a:p>
          </p:txBody>
        </p:sp>
        <p:sp>
          <p:nvSpPr>
            <p:cNvPr id="57" name="Rectangle 56">
              <a:extLst>
                <a:ext uri="{FF2B5EF4-FFF2-40B4-BE49-F238E27FC236}">
                  <a16:creationId xmlns:a16="http://schemas.microsoft.com/office/drawing/2014/main" id="{F7EC48E9-9122-4B53-AE12-C9BEBA9FC04B}"/>
                </a:ext>
              </a:extLst>
            </p:cNvPr>
            <p:cNvSpPr/>
            <p:nvPr/>
          </p:nvSpPr>
          <p:spPr>
            <a:xfrm>
              <a:off x="3017520" y="4106846"/>
              <a:ext cx="1600200" cy="51441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tx1"/>
                  </a:solidFill>
                </a:rPr>
                <a:t>mirror</a:t>
              </a:r>
            </a:p>
          </p:txBody>
        </p:sp>
        <p:sp>
          <p:nvSpPr>
            <p:cNvPr id="58" name="Rectangle 57">
              <a:extLst>
                <a:ext uri="{FF2B5EF4-FFF2-40B4-BE49-F238E27FC236}">
                  <a16:creationId xmlns:a16="http://schemas.microsoft.com/office/drawing/2014/main" id="{42F1DCC1-4CF9-4C1E-8DE0-A8728044804E}"/>
                </a:ext>
              </a:extLst>
            </p:cNvPr>
            <p:cNvSpPr/>
            <p:nvPr/>
          </p:nvSpPr>
          <p:spPr>
            <a:xfrm>
              <a:off x="3017520" y="4621260"/>
              <a:ext cx="1600200" cy="51600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200"/>
            </a:p>
          </p:txBody>
        </p:sp>
        <p:sp>
          <p:nvSpPr>
            <p:cNvPr id="59" name="TextBox 28">
              <a:extLst>
                <a:ext uri="{FF2B5EF4-FFF2-40B4-BE49-F238E27FC236}">
                  <a16:creationId xmlns:a16="http://schemas.microsoft.com/office/drawing/2014/main" id="{B06A3EE1-4526-4D5F-8DDD-EE8CE484DAB1}"/>
                </a:ext>
              </a:extLst>
            </p:cNvPr>
            <p:cNvSpPr txBox="1">
              <a:spLocks noChangeArrowheads="1"/>
            </p:cNvSpPr>
            <p:nvPr/>
          </p:nvSpPr>
          <p:spPr bwMode="auto">
            <a:xfrm>
              <a:off x="3017520" y="2126986"/>
              <a:ext cx="1600199" cy="4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charset="0"/>
                </a:defRPr>
              </a:lvl1pPr>
              <a:lvl2pPr marL="742950" indent="-285750">
                <a:defRPr>
                  <a:solidFill>
                    <a:schemeClr val="tx1"/>
                  </a:solidFill>
                  <a:latin typeface="Corbel" charset="0"/>
                </a:defRPr>
              </a:lvl2pPr>
              <a:lvl3pPr marL="1143000" indent="-228600">
                <a:defRPr>
                  <a:solidFill>
                    <a:schemeClr val="tx1"/>
                  </a:solidFill>
                  <a:latin typeface="Corbel" charset="0"/>
                </a:defRPr>
              </a:lvl3pPr>
              <a:lvl4pPr marL="1600200" indent="-228600">
                <a:defRPr>
                  <a:solidFill>
                    <a:schemeClr val="tx1"/>
                  </a:solidFill>
                  <a:latin typeface="Corbel" charset="0"/>
                </a:defRPr>
              </a:lvl4pPr>
              <a:lvl5pPr marL="2057400" indent="-228600">
                <a:defRPr>
                  <a:solidFill>
                    <a:schemeClr val="tx1"/>
                  </a:solidFill>
                  <a:latin typeface="Corbel" charset="0"/>
                </a:defRPr>
              </a:lvl5pPr>
              <a:lvl6pPr marL="2514600" indent="-228600" defTabSz="457200" eaLnBrk="0" fontAlgn="base" hangingPunct="0">
                <a:spcBef>
                  <a:spcPct val="0"/>
                </a:spcBef>
                <a:spcAft>
                  <a:spcPct val="0"/>
                </a:spcAft>
                <a:defRPr>
                  <a:solidFill>
                    <a:schemeClr val="tx1"/>
                  </a:solidFill>
                  <a:latin typeface="Corbel" charset="0"/>
                </a:defRPr>
              </a:lvl6pPr>
              <a:lvl7pPr marL="2971800" indent="-228600" defTabSz="457200" eaLnBrk="0" fontAlgn="base" hangingPunct="0">
                <a:spcBef>
                  <a:spcPct val="0"/>
                </a:spcBef>
                <a:spcAft>
                  <a:spcPct val="0"/>
                </a:spcAft>
                <a:defRPr>
                  <a:solidFill>
                    <a:schemeClr val="tx1"/>
                  </a:solidFill>
                  <a:latin typeface="Corbel" charset="0"/>
                </a:defRPr>
              </a:lvl7pPr>
              <a:lvl8pPr marL="3429000" indent="-228600" defTabSz="457200" eaLnBrk="0" fontAlgn="base" hangingPunct="0">
                <a:spcBef>
                  <a:spcPct val="0"/>
                </a:spcBef>
                <a:spcAft>
                  <a:spcPct val="0"/>
                </a:spcAft>
                <a:defRPr>
                  <a:solidFill>
                    <a:schemeClr val="tx1"/>
                  </a:solidFill>
                  <a:latin typeface="Corbel" charset="0"/>
                </a:defRPr>
              </a:lvl8pPr>
              <a:lvl9pPr marL="3886200" indent="-228600" defTabSz="457200" eaLnBrk="0" fontAlgn="base" hangingPunct="0">
                <a:spcBef>
                  <a:spcPct val="0"/>
                </a:spcBef>
                <a:spcAft>
                  <a:spcPct val="0"/>
                </a:spcAft>
                <a:defRPr>
                  <a:solidFill>
                    <a:schemeClr val="tx1"/>
                  </a:solidFill>
                  <a:latin typeface="Corbel" charset="0"/>
                </a:defRPr>
              </a:lvl9pPr>
            </a:lstStyle>
            <a:p>
              <a:pPr algn="ctr" eaLnBrk="1" hangingPunct="1"/>
              <a:r>
                <a:rPr lang="en-US" altLang="x-none" sz="1200"/>
                <a:t>properties</a:t>
              </a:r>
            </a:p>
          </p:txBody>
        </p:sp>
      </p:grpSp>
      <p:grpSp>
        <p:nvGrpSpPr>
          <p:cNvPr id="60" name="Group 59">
            <a:extLst>
              <a:ext uri="{FF2B5EF4-FFF2-40B4-BE49-F238E27FC236}">
                <a16:creationId xmlns:a16="http://schemas.microsoft.com/office/drawing/2014/main" id="{4FC39148-7E12-4450-A132-F349E4A72E61}"/>
              </a:ext>
            </a:extLst>
          </p:cNvPr>
          <p:cNvGrpSpPr>
            <a:grpSpLocks/>
          </p:cNvGrpSpPr>
          <p:nvPr/>
        </p:nvGrpSpPr>
        <p:grpSpPr bwMode="auto">
          <a:xfrm>
            <a:off x="4815788" y="3832859"/>
            <a:ext cx="1891711" cy="1898538"/>
            <a:chOff x="7380556" y="2455052"/>
            <a:chExt cx="2782145" cy="2992761"/>
          </a:xfrm>
        </p:grpSpPr>
        <p:cxnSp>
          <p:nvCxnSpPr>
            <p:cNvPr id="61" name="Curved Connector 45">
              <a:extLst>
                <a:ext uri="{FF2B5EF4-FFF2-40B4-BE49-F238E27FC236}">
                  <a16:creationId xmlns:a16="http://schemas.microsoft.com/office/drawing/2014/main" id="{96970E76-3D57-46E5-8128-B8B0DDCE53F7}"/>
                </a:ext>
              </a:extLst>
            </p:cNvPr>
            <p:cNvCxnSpPr>
              <a:stCxn id="73" idx="1"/>
              <a:endCxn id="48" idx="3"/>
            </p:cNvCxnSpPr>
            <p:nvPr/>
          </p:nvCxnSpPr>
          <p:spPr>
            <a:xfrm rot="10800000" flipV="1">
              <a:off x="7380557" y="2455052"/>
              <a:ext cx="1737849" cy="1336110"/>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47">
              <a:extLst>
                <a:ext uri="{FF2B5EF4-FFF2-40B4-BE49-F238E27FC236}">
                  <a16:creationId xmlns:a16="http://schemas.microsoft.com/office/drawing/2014/main" id="{E497EA6F-DE62-4BD0-B80F-39AB15E577E0}"/>
                </a:ext>
              </a:extLst>
            </p:cNvPr>
            <p:cNvCxnSpPr>
              <a:stCxn id="47" idx="3"/>
              <a:endCxn id="71" idx="1"/>
            </p:cNvCxnSpPr>
            <p:nvPr/>
          </p:nvCxnSpPr>
          <p:spPr>
            <a:xfrm>
              <a:off x="7380556" y="4600446"/>
              <a:ext cx="2782145" cy="84736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49">
              <a:extLst>
                <a:ext uri="{FF2B5EF4-FFF2-40B4-BE49-F238E27FC236}">
                  <a16:creationId xmlns:a16="http://schemas.microsoft.com/office/drawing/2014/main" id="{D9C8CE9F-B21D-4514-9B63-5B4CD16EBE90}"/>
                </a:ext>
              </a:extLst>
            </p:cNvPr>
            <p:cNvSpPr txBox="1">
              <a:spLocks noChangeArrowheads="1"/>
            </p:cNvSpPr>
            <p:nvPr/>
          </p:nvSpPr>
          <p:spPr bwMode="auto">
            <a:xfrm>
              <a:off x="8034988" y="3354214"/>
              <a:ext cx="850776" cy="436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charset="0"/>
                </a:defRPr>
              </a:lvl1pPr>
              <a:lvl2pPr marL="742950" indent="-285750">
                <a:defRPr>
                  <a:solidFill>
                    <a:schemeClr val="tx1"/>
                  </a:solidFill>
                  <a:latin typeface="Corbel" charset="0"/>
                </a:defRPr>
              </a:lvl2pPr>
              <a:lvl3pPr marL="1143000" indent="-228600">
                <a:defRPr>
                  <a:solidFill>
                    <a:schemeClr val="tx1"/>
                  </a:solidFill>
                  <a:latin typeface="Corbel" charset="0"/>
                </a:defRPr>
              </a:lvl3pPr>
              <a:lvl4pPr marL="1600200" indent="-228600">
                <a:defRPr>
                  <a:solidFill>
                    <a:schemeClr val="tx1"/>
                  </a:solidFill>
                  <a:latin typeface="Corbel" charset="0"/>
                </a:defRPr>
              </a:lvl4pPr>
              <a:lvl5pPr marL="2057400" indent="-228600">
                <a:defRPr>
                  <a:solidFill>
                    <a:schemeClr val="tx1"/>
                  </a:solidFill>
                  <a:latin typeface="Corbel" charset="0"/>
                </a:defRPr>
              </a:lvl5pPr>
              <a:lvl6pPr marL="2514600" indent="-228600" defTabSz="457200" eaLnBrk="0" fontAlgn="base" hangingPunct="0">
                <a:spcBef>
                  <a:spcPct val="0"/>
                </a:spcBef>
                <a:spcAft>
                  <a:spcPct val="0"/>
                </a:spcAft>
                <a:defRPr>
                  <a:solidFill>
                    <a:schemeClr val="tx1"/>
                  </a:solidFill>
                  <a:latin typeface="Corbel" charset="0"/>
                </a:defRPr>
              </a:lvl6pPr>
              <a:lvl7pPr marL="2971800" indent="-228600" defTabSz="457200" eaLnBrk="0" fontAlgn="base" hangingPunct="0">
                <a:spcBef>
                  <a:spcPct val="0"/>
                </a:spcBef>
                <a:spcAft>
                  <a:spcPct val="0"/>
                </a:spcAft>
                <a:defRPr>
                  <a:solidFill>
                    <a:schemeClr val="tx1"/>
                  </a:solidFill>
                  <a:latin typeface="Corbel" charset="0"/>
                </a:defRPr>
              </a:lvl7pPr>
              <a:lvl8pPr marL="3429000" indent="-228600" defTabSz="457200" eaLnBrk="0" fontAlgn="base" hangingPunct="0">
                <a:spcBef>
                  <a:spcPct val="0"/>
                </a:spcBef>
                <a:spcAft>
                  <a:spcPct val="0"/>
                </a:spcAft>
                <a:defRPr>
                  <a:solidFill>
                    <a:schemeClr val="tx1"/>
                  </a:solidFill>
                  <a:latin typeface="Corbel" charset="0"/>
                </a:defRPr>
              </a:lvl8pPr>
              <a:lvl9pPr marL="3886200" indent="-228600" defTabSz="457200" eaLnBrk="0" fontAlgn="base" hangingPunct="0">
                <a:spcBef>
                  <a:spcPct val="0"/>
                </a:spcBef>
                <a:spcAft>
                  <a:spcPct val="0"/>
                </a:spcAft>
                <a:defRPr>
                  <a:solidFill>
                    <a:schemeClr val="tx1"/>
                  </a:solidFill>
                  <a:latin typeface="Corbel" charset="0"/>
                </a:defRPr>
              </a:lvl9pPr>
            </a:lstStyle>
            <a:p>
              <a:pPr algn="ctr" eaLnBrk="1" hangingPunct="1"/>
              <a:r>
                <a:rPr lang="en-US" altLang="x-none" sz="1200"/>
                <a:t>cdsc</a:t>
              </a:r>
            </a:p>
          </p:txBody>
        </p:sp>
        <p:sp>
          <p:nvSpPr>
            <p:cNvPr id="64" name="TextBox 50">
              <a:extLst>
                <a:ext uri="{FF2B5EF4-FFF2-40B4-BE49-F238E27FC236}">
                  <a16:creationId xmlns:a16="http://schemas.microsoft.com/office/drawing/2014/main" id="{B79F1B22-4A59-4771-A3F9-0573E89E0ECC}"/>
                </a:ext>
              </a:extLst>
            </p:cNvPr>
            <p:cNvSpPr txBox="1">
              <a:spLocks noChangeArrowheads="1"/>
            </p:cNvSpPr>
            <p:nvPr/>
          </p:nvSpPr>
          <p:spPr bwMode="auto">
            <a:xfrm>
              <a:off x="8167899" y="4862453"/>
              <a:ext cx="850776" cy="436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charset="0"/>
                </a:defRPr>
              </a:lvl1pPr>
              <a:lvl2pPr marL="742950" indent="-285750">
                <a:defRPr>
                  <a:solidFill>
                    <a:schemeClr val="tx1"/>
                  </a:solidFill>
                  <a:latin typeface="Corbel" charset="0"/>
                </a:defRPr>
              </a:lvl2pPr>
              <a:lvl3pPr marL="1143000" indent="-228600">
                <a:defRPr>
                  <a:solidFill>
                    <a:schemeClr val="tx1"/>
                  </a:solidFill>
                  <a:latin typeface="Corbel" charset="0"/>
                </a:defRPr>
              </a:lvl3pPr>
              <a:lvl4pPr marL="1600200" indent="-228600">
                <a:defRPr>
                  <a:solidFill>
                    <a:schemeClr val="tx1"/>
                  </a:solidFill>
                  <a:latin typeface="Corbel" charset="0"/>
                </a:defRPr>
              </a:lvl4pPr>
              <a:lvl5pPr marL="2057400" indent="-228600">
                <a:defRPr>
                  <a:solidFill>
                    <a:schemeClr val="tx1"/>
                  </a:solidFill>
                  <a:latin typeface="Corbel" charset="0"/>
                </a:defRPr>
              </a:lvl5pPr>
              <a:lvl6pPr marL="2514600" indent="-228600" defTabSz="457200" eaLnBrk="0" fontAlgn="base" hangingPunct="0">
                <a:spcBef>
                  <a:spcPct val="0"/>
                </a:spcBef>
                <a:spcAft>
                  <a:spcPct val="0"/>
                </a:spcAft>
                <a:defRPr>
                  <a:solidFill>
                    <a:schemeClr val="tx1"/>
                  </a:solidFill>
                  <a:latin typeface="Corbel" charset="0"/>
                </a:defRPr>
              </a:lvl6pPr>
              <a:lvl7pPr marL="2971800" indent="-228600" defTabSz="457200" eaLnBrk="0" fontAlgn="base" hangingPunct="0">
                <a:spcBef>
                  <a:spcPct val="0"/>
                </a:spcBef>
                <a:spcAft>
                  <a:spcPct val="0"/>
                </a:spcAft>
                <a:defRPr>
                  <a:solidFill>
                    <a:schemeClr val="tx1"/>
                  </a:solidFill>
                  <a:latin typeface="Corbel" charset="0"/>
                </a:defRPr>
              </a:lvl7pPr>
              <a:lvl8pPr marL="3429000" indent="-228600" defTabSz="457200" eaLnBrk="0" fontAlgn="base" hangingPunct="0">
                <a:spcBef>
                  <a:spcPct val="0"/>
                </a:spcBef>
                <a:spcAft>
                  <a:spcPct val="0"/>
                </a:spcAft>
                <a:defRPr>
                  <a:solidFill>
                    <a:schemeClr val="tx1"/>
                  </a:solidFill>
                  <a:latin typeface="Corbel" charset="0"/>
                </a:defRPr>
              </a:lvl8pPr>
              <a:lvl9pPr marL="3886200" indent="-228600" defTabSz="457200" eaLnBrk="0" fontAlgn="base" hangingPunct="0">
                <a:spcBef>
                  <a:spcPct val="0"/>
                </a:spcBef>
                <a:spcAft>
                  <a:spcPct val="0"/>
                </a:spcAft>
                <a:defRPr>
                  <a:solidFill>
                    <a:schemeClr val="tx1"/>
                  </a:solidFill>
                  <a:latin typeface="Corbel" charset="0"/>
                </a:defRPr>
              </a:lvl9pPr>
            </a:lstStyle>
            <a:p>
              <a:pPr algn="ctr" eaLnBrk="1" hangingPunct="1"/>
              <a:r>
                <a:rPr lang="en-US" altLang="x-none" sz="1200"/>
                <a:t>dimg</a:t>
              </a:r>
            </a:p>
          </p:txBody>
        </p:sp>
      </p:grpSp>
      <p:grpSp>
        <p:nvGrpSpPr>
          <p:cNvPr id="65" name="Group 64">
            <a:extLst>
              <a:ext uri="{FF2B5EF4-FFF2-40B4-BE49-F238E27FC236}">
                <a16:creationId xmlns:a16="http://schemas.microsoft.com/office/drawing/2014/main" id="{7A7B7924-9812-4920-BBB0-E334800B40C3}"/>
              </a:ext>
            </a:extLst>
          </p:cNvPr>
          <p:cNvGrpSpPr>
            <a:grpSpLocks/>
          </p:cNvGrpSpPr>
          <p:nvPr/>
        </p:nvGrpSpPr>
        <p:grpSpPr bwMode="auto">
          <a:xfrm>
            <a:off x="5997433" y="3229375"/>
            <a:ext cx="1739554" cy="3157852"/>
            <a:chOff x="9273362" y="1502350"/>
            <a:chExt cx="2558894" cy="4978706"/>
          </a:xfrm>
        </p:grpSpPr>
        <p:grpSp>
          <p:nvGrpSpPr>
            <p:cNvPr id="66" name="Group 37">
              <a:extLst>
                <a:ext uri="{FF2B5EF4-FFF2-40B4-BE49-F238E27FC236}">
                  <a16:creationId xmlns:a16="http://schemas.microsoft.com/office/drawing/2014/main" id="{8F990581-9EBF-472A-A6C4-CE160BB4BFFF}"/>
                </a:ext>
              </a:extLst>
            </p:cNvPr>
            <p:cNvGrpSpPr>
              <a:grpSpLocks/>
            </p:cNvGrpSpPr>
            <p:nvPr/>
          </p:nvGrpSpPr>
          <p:grpSpPr bwMode="auto">
            <a:xfrm>
              <a:off x="9273362" y="1502350"/>
              <a:ext cx="1335024" cy="1618604"/>
              <a:chOff x="6199632" y="3648340"/>
              <a:chExt cx="1335024" cy="1618604"/>
            </a:xfrm>
          </p:grpSpPr>
          <p:sp>
            <p:nvSpPr>
              <p:cNvPr id="73" name="Rectangle 72">
                <a:extLst>
                  <a:ext uri="{FF2B5EF4-FFF2-40B4-BE49-F238E27FC236}">
                    <a16:creationId xmlns:a16="http://schemas.microsoft.com/office/drawing/2014/main" id="{92C766D8-C6C7-48FB-89F8-83AD9526D253}"/>
                  </a:ext>
                </a:extLst>
              </p:cNvPr>
              <p:cNvSpPr/>
              <p:nvPr/>
            </p:nvSpPr>
            <p:spPr>
              <a:xfrm>
                <a:off x="6199632" y="3932430"/>
                <a:ext cx="1335006" cy="1334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200"/>
              </a:p>
            </p:txBody>
          </p:sp>
          <p:sp>
            <p:nvSpPr>
              <p:cNvPr id="74" name="Rectangle 73">
                <a:extLst>
                  <a:ext uri="{FF2B5EF4-FFF2-40B4-BE49-F238E27FC236}">
                    <a16:creationId xmlns:a16="http://schemas.microsoft.com/office/drawing/2014/main" id="{48796AAF-046C-4AFC-A9FB-328F063670B4}"/>
                  </a:ext>
                </a:extLst>
              </p:cNvPr>
              <p:cNvSpPr/>
              <p:nvPr/>
            </p:nvSpPr>
            <p:spPr>
              <a:xfrm>
                <a:off x="6199632" y="3648340"/>
                <a:ext cx="1335006" cy="284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err="1">
                    <a:solidFill>
                      <a:schemeClr val="tx1"/>
                    </a:solidFill>
                  </a:rPr>
                  <a:t>pqrs</a:t>
                </a:r>
                <a:endParaRPr lang="en-US" sz="1200" dirty="0">
                  <a:solidFill>
                    <a:schemeClr val="tx1"/>
                  </a:solidFill>
                </a:endParaRPr>
              </a:p>
            </p:txBody>
          </p:sp>
        </p:grpSp>
        <p:grpSp>
          <p:nvGrpSpPr>
            <p:cNvPr id="67" name="Group 40">
              <a:extLst>
                <a:ext uri="{FF2B5EF4-FFF2-40B4-BE49-F238E27FC236}">
                  <a16:creationId xmlns:a16="http://schemas.microsoft.com/office/drawing/2014/main" id="{C81734BC-6791-40AE-8A4B-29DE17EA6D3F}"/>
                </a:ext>
              </a:extLst>
            </p:cNvPr>
            <p:cNvGrpSpPr>
              <a:grpSpLocks/>
            </p:cNvGrpSpPr>
            <p:nvPr/>
          </p:nvGrpSpPr>
          <p:grpSpPr bwMode="auto">
            <a:xfrm>
              <a:off x="10318390" y="4495108"/>
              <a:ext cx="1335024" cy="1618604"/>
              <a:chOff x="6199632" y="3648340"/>
              <a:chExt cx="1335024" cy="1618604"/>
            </a:xfrm>
          </p:grpSpPr>
          <p:sp>
            <p:nvSpPr>
              <p:cNvPr id="71" name="Rectangle 70">
                <a:extLst>
                  <a:ext uri="{FF2B5EF4-FFF2-40B4-BE49-F238E27FC236}">
                    <a16:creationId xmlns:a16="http://schemas.microsoft.com/office/drawing/2014/main" id="{E1195EAB-FFB2-4BF2-99A9-7EF8ACF51C33}"/>
                  </a:ext>
                </a:extLst>
              </p:cNvPr>
              <p:cNvSpPr/>
              <p:nvPr/>
            </p:nvSpPr>
            <p:spPr>
              <a:xfrm>
                <a:off x="6199115" y="3932926"/>
                <a:ext cx="1335006" cy="1334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200"/>
              </a:p>
            </p:txBody>
          </p:sp>
          <p:sp>
            <p:nvSpPr>
              <p:cNvPr id="72" name="Rectangle 71">
                <a:extLst>
                  <a:ext uri="{FF2B5EF4-FFF2-40B4-BE49-F238E27FC236}">
                    <a16:creationId xmlns:a16="http://schemas.microsoft.com/office/drawing/2014/main" id="{F7B334A8-DE9C-4432-BC65-FBFDC1D59772}"/>
                  </a:ext>
                </a:extLst>
              </p:cNvPr>
              <p:cNvSpPr/>
              <p:nvPr/>
            </p:nvSpPr>
            <p:spPr>
              <a:xfrm>
                <a:off x="6199115" y="3648836"/>
                <a:ext cx="1335006" cy="284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tx1"/>
                    </a:solidFill>
                  </a:rPr>
                  <a:t>jpeg</a:t>
                </a:r>
              </a:p>
            </p:txBody>
          </p:sp>
        </p:grpSp>
        <p:grpSp>
          <p:nvGrpSpPr>
            <p:cNvPr id="68" name="Group 52">
              <a:extLst>
                <a:ext uri="{FF2B5EF4-FFF2-40B4-BE49-F238E27FC236}">
                  <a16:creationId xmlns:a16="http://schemas.microsoft.com/office/drawing/2014/main" id="{37CE398F-6254-4346-A051-E561815CBA48}"/>
                </a:ext>
              </a:extLst>
            </p:cNvPr>
            <p:cNvGrpSpPr>
              <a:grpSpLocks/>
            </p:cNvGrpSpPr>
            <p:nvPr/>
          </p:nvGrpSpPr>
          <p:grpSpPr bwMode="auto">
            <a:xfrm>
              <a:off x="10497232" y="4862452"/>
              <a:ext cx="1335024" cy="1618604"/>
              <a:chOff x="6199632" y="3648340"/>
              <a:chExt cx="1335024" cy="1618604"/>
            </a:xfrm>
          </p:grpSpPr>
          <p:sp>
            <p:nvSpPr>
              <p:cNvPr id="69" name="Rectangle 68">
                <a:extLst>
                  <a:ext uri="{FF2B5EF4-FFF2-40B4-BE49-F238E27FC236}">
                    <a16:creationId xmlns:a16="http://schemas.microsoft.com/office/drawing/2014/main" id="{1F54DBC5-1238-47AF-9A2A-2D4D7CA3F805}"/>
                  </a:ext>
                </a:extLst>
              </p:cNvPr>
              <p:cNvSpPr/>
              <p:nvPr/>
            </p:nvSpPr>
            <p:spPr>
              <a:xfrm>
                <a:off x="6199649" y="3932200"/>
                <a:ext cx="1335007" cy="1334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200"/>
              </a:p>
            </p:txBody>
          </p:sp>
          <p:sp>
            <p:nvSpPr>
              <p:cNvPr id="70" name="Rectangle 69">
                <a:extLst>
                  <a:ext uri="{FF2B5EF4-FFF2-40B4-BE49-F238E27FC236}">
                    <a16:creationId xmlns:a16="http://schemas.microsoft.com/office/drawing/2014/main" id="{3BD112BD-5B8B-49DE-911C-22336EC767C0}"/>
                  </a:ext>
                </a:extLst>
              </p:cNvPr>
              <p:cNvSpPr/>
              <p:nvPr/>
            </p:nvSpPr>
            <p:spPr>
              <a:xfrm>
                <a:off x="6199649" y="3648111"/>
                <a:ext cx="1335007" cy="284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tx1"/>
                    </a:solidFill>
                  </a:rPr>
                  <a:t>jpeg</a:t>
                </a:r>
              </a:p>
            </p:txBody>
          </p:sp>
        </p:grpSp>
      </p:grpSp>
      <p:grpSp>
        <p:nvGrpSpPr>
          <p:cNvPr id="75" name="Group 74">
            <a:extLst>
              <a:ext uri="{FF2B5EF4-FFF2-40B4-BE49-F238E27FC236}">
                <a16:creationId xmlns:a16="http://schemas.microsoft.com/office/drawing/2014/main" id="{FB1005B3-80C8-4367-ADA3-A9616AAC235E}"/>
              </a:ext>
            </a:extLst>
          </p:cNvPr>
          <p:cNvGrpSpPr>
            <a:grpSpLocks/>
          </p:cNvGrpSpPr>
          <p:nvPr/>
        </p:nvGrpSpPr>
        <p:grpSpPr bwMode="auto">
          <a:xfrm>
            <a:off x="3677309" y="5876854"/>
            <a:ext cx="1369413" cy="773745"/>
            <a:chOff x="5860045" y="5676406"/>
            <a:chExt cx="2014198" cy="1220824"/>
          </a:xfrm>
        </p:grpSpPr>
        <p:cxnSp>
          <p:nvCxnSpPr>
            <p:cNvPr id="76" name="Straight Arrow Connector 75">
              <a:extLst>
                <a:ext uri="{FF2B5EF4-FFF2-40B4-BE49-F238E27FC236}">
                  <a16:creationId xmlns:a16="http://schemas.microsoft.com/office/drawing/2014/main" id="{ECA66CE9-9BBC-4475-BAD0-5461025BAC46}"/>
                </a:ext>
              </a:extLst>
            </p:cNvPr>
            <p:cNvCxnSpPr/>
            <p:nvPr/>
          </p:nvCxnSpPr>
          <p:spPr>
            <a:xfrm flipV="1">
              <a:off x="6867937" y="5676406"/>
              <a:ext cx="0" cy="641672"/>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65">
              <a:extLst>
                <a:ext uri="{FF2B5EF4-FFF2-40B4-BE49-F238E27FC236}">
                  <a16:creationId xmlns:a16="http://schemas.microsoft.com/office/drawing/2014/main" id="{83A6D8E5-922A-4B3F-9DA2-E9FC75833C15}"/>
                </a:ext>
              </a:extLst>
            </p:cNvPr>
            <p:cNvSpPr txBox="1">
              <a:spLocks noChangeArrowheads="1"/>
            </p:cNvSpPr>
            <p:nvPr/>
          </p:nvSpPr>
          <p:spPr bwMode="auto">
            <a:xfrm>
              <a:off x="5860045" y="6460178"/>
              <a:ext cx="2014198" cy="43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charset="0"/>
                </a:defRPr>
              </a:lvl1pPr>
              <a:lvl2pPr marL="742950" indent="-285750">
                <a:defRPr>
                  <a:solidFill>
                    <a:schemeClr val="tx1"/>
                  </a:solidFill>
                  <a:latin typeface="Corbel" charset="0"/>
                </a:defRPr>
              </a:lvl2pPr>
              <a:lvl3pPr marL="1143000" indent="-228600">
                <a:defRPr>
                  <a:solidFill>
                    <a:schemeClr val="tx1"/>
                  </a:solidFill>
                  <a:latin typeface="Corbel" charset="0"/>
                </a:defRPr>
              </a:lvl3pPr>
              <a:lvl4pPr marL="1600200" indent="-228600">
                <a:defRPr>
                  <a:solidFill>
                    <a:schemeClr val="tx1"/>
                  </a:solidFill>
                  <a:latin typeface="Corbel" charset="0"/>
                </a:defRPr>
              </a:lvl4pPr>
              <a:lvl5pPr marL="2057400" indent="-228600">
                <a:defRPr>
                  <a:solidFill>
                    <a:schemeClr val="tx1"/>
                  </a:solidFill>
                  <a:latin typeface="Corbel" charset="0"/>
                </a:defRPr>
              </a:lvl5pPr>
              <a:lvl6pPr marL="2514600" indent="-228600" defTabSz="457200" eaLnBrk="0" fontAlgn="base" hangingPunct="0">
                <a:spcBef>
                  <a:spcPct val="0"/>
                </a:spcBef>
                <a:spcAft>
                  <a:spcPct val="0"/>
                </a:spcAft>
                <a:defRPr>
                  <a:solidFill>
                    <a:schemeClr val="tx1"/>
                  </a:solidFill>
                  <a:latin typeface="Corbel" charset="0"/>
                </a:defRPr>
              </a:lvl6pPr>
              <a:lvl7pPr marL="2971800" indent="-228600" defTabSz="457200" eaLnBrk="0" fontAlgn="base" hangingPunct="0">
                <a:spcBef>
                  <a:spcPct val="0"/>
                </a:spcBef>
                <a:spcAft>
                  <a:spcPct val="0"/>
                </a:spcAft>
                <a:defRPr>
                  <a:solidFill>
                    <a:schemeClr val="tx1"/>
                  </a:solidFill>
                  <a:latin typeface="Corbel" charset="0"/>
                </a:defRPr>
              </a:lvl7pPr>
              <a:lvl8pPr marL="3429000" indent="-228600" defTabSz="457200" eaLnBrk="0" fontAlgn="base" hangingPunct="0">
                <a:spcBef>
                  <a:spcPct val="0"/>
                </a:spcBef>
                <a:spcAft>
                  <a:spcPct val="0"/>
                </a:spcAft>
                <a:defRPr>
                  <a:solidFill>
                    <a:schemeClr val="tx1"/>
                  </a:solidFill>
                  <a:latin typeface="Corbel" charset="0"/>
                </a:defRPr>
              </a:lvl8pPr>
              <a:lvl9pPr marL="3886200" indent="-228600" defTabSz="457200" eaLnBrk="0" fontAlgn="base" hangingPunct="0">
                <a:spcBef>
                  <a:spcPct val="0"/>
                </a:spcBef>
                <a:spcAft>
                  <a:spcPct val="0"/>
                </a:spcAft>
                <a:defRPr>
                  <a:solidFill>
                    <a:schemeClr val="tx1"/>
                  </a:solidFill>
                  <a:latin typeface="Corbel" charset="0"/>
                </a:defRPr>
              </a:lvl9pPr>
            </a:lstStyle>
            <a:p>
              <a:pPr algn="ctr" eaLnBrk="1" hangingPunct="1"/>
              <a:r>
                <a:rPr lang="en-US" altLang="x-none" sz="1200"/>
                <a:t>Primary Item</a:t>
              </a:r>
            </a:p>
          </p:txBody>
        </p:sp>
      </p:grpSp>
      <p:sp>
        <p:nvSpPr>
          <p:cNvPr id="79" name="Content Placeholder 2">
            <a:extLst>
              <a:ext uri="{FF2B5EF4-FFF2-40B4-BE49-F238E27FC236}">
                <a16:creationId xmlns:a16="http://schemas.microsoft.com/office/drawing/2014/main" id="{22CB322D-AE14-4ACB-A136-B5F3967CC053}"/>
              </a:ext>
            </a:extLst>
          </p:cNvPr>
          <p:cNvSpPr txBox="1">
            <a:spLocks/>
          </p:cNvSpPr>
          <p:nvPr/>
        </p:nvSpPr>
        <p:spPr>
          <a:xfrm>
            <a:off x="7990299" y="2183902"/>
            <a:ext cx="3842266" cy="31242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Font typeface="Arial"/>
              <a:buChar char="•"/>
              <a:defRPr/>
            </a:pPr>
            <a:r>
              <a:rPr lang="en-US"/>
              <a:t>Coded Items</a:t>
            </a:r>
          </a:p>
          <a:p>
            <a:pPr lvl="1">
              <a:buFont typeface="Arial"/>
              <a:buChar char="•"/>
              <a:defRPr/>
            </a:pPr>
            <a:r>
              <a:rPr lang="en-US"/>
              <a:t>HEVC, AVC, JPEG, (JPEG-XR),…</a:t>
            </a:r>
          </a:p>
          <a:p>
            <a:pPr>
              <a:buFont typeface="Arial"/>
              <a:buChar char="•"/>
              <a:defRPr/>
            </a:pPr>
            <a:r>
              <a:rPr lang="en-US"/>
              <a:t>Derived items</a:t>
            </a:r>
          </a:p>
          <a:p>
            <a:pPr lvl="1">
              <a:buFont typeface="Arial"/>
              <a:buChar char="•"/>
              <a:defRPr/>
            </a:pPr>
            <a:r>
              <a:rPr lang="en-US"/>
              <a:t>Image overlay (compose)</a:t>
            </a:r>
          </a:p>
          <a:p>
            <a:pPr lvl="1">
              <a:buFont typeface="Arial"/>
              <a:buChar char="•"/>
              <a:defRPr/>
            </a:pPr>
            <a:r>
              <a:rPr lang="en-US"/>
              <a:t>Image Grid</a:t>
            </a:r>
          </a:p>
          <a:p>
            <a:pPr lvl="1">
              <a:buFont typeface="Arial"/>
              <a:buChar char="•"/>
              <a:defRPr/>
            </a:pPr>
            <a:r>
              <a:rPr lang="en-US"/>
              <a:t>…</a:t>
            </a:r>
          </a:p>
          <a:p>
            <a:pPr>
              <a:buFont typeface="Arial"/>
              <a:buChar char="•"/>
              <a:defRPr/>
            </a:pPr>
            <a:r>
              <a:rPr lang="en-US"/>
              <a:t>Metadata Items</a:t>
            </a:r>
          </a:p>
          <a:p>
            <a:pPr lvl="1">
              <a:buFont typeface="Arial"/>
              <a:buChar char="•"/>
              <a:defRPr/>
            </a:pPr>
            <a:r>
              <a:rPr lang="en-US"/>
              <a:t>EXiF, XMP, MPEG-7, …</a:t>
            </a:r>
          </a:p>
          <a:p>
            <a:pPr>
              <a:buFont typeface="Arial"/>
              <a:buChar char="•"/>
              <a:defRPr/>
            </a:pPr>
            <a:endParaRPr lang="en-US" dirty="0"/>
          </a:p>
        </p:txBody>
      </p:sp>
    </p:spTree>
    <p:extLst>
      <p:ext uri="{BB962C8B-B14F-4D97-AF65-F5344CB8AC3E}">
        <p14:creationId xmlns:p14="http://schemas.microsoft.com/office/powerpoint/2010/main" val="2910640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4D9F-5D30-4649-81D6-FD5941AAA211}"/>
              </a:ext>
            </a:extLst>
          </p:cNvPr>
          <p:cNvSpPr>
            <a:spLocks noGrp="1"/>
          </p:cNvSpPr>
          <p:nvPr>
            <p:ph type="title"/>
          </p:nvPr>
        </p:nvSpPr>
        <p:spPr/>
        <p:txBody>
          <a:bodyPr/>
          <a:lstStyle/>
          <a:p>
            <a:r>
              <a:rPr lang="de-DE" dirty="0" err="1"/>
              <a:t>Omnidirectional</a:t>
            </a:r>
            <a:r>
              <a:rPr lang="de-DE" dirty="0"/>
              <a:t> Media Format (OMAF)</a:t>
            </a:r>
          </a:p>
        </p:txBody>
      </p:sp>
      <p:sp>
        <p:nvSpPr>
          <p:cNvPr id="3" name="Content Placeholder 2">
            <a:extLst>
              <a:ext uri="{FF2B5EF4-FFF2-40B4-BE49-F238E27FC236}">
                <a16:creationId xmlns:a16="http://schemas.microsoft.com/office/drawing/2014/main" id="{E5CC3ABF-6116-4EE3-8E7A-C11B27F7589D}"/>
              </a:ext>
            </a:extLst>
          </p:cNvPr>
          <p:cNvSpPr>
            <a:spLocks noGrp="1"/>
          </p:cNvSpPr>
          <p:nvPr>
            <p:ph idx="1"/>
          </p:nvPr>
        </p:nvSpPr>
        <p:spPr/>
        <p:txBody>
          <a:bodyPr/>
          <a:lstStyle/>
          <a:p>
            <a:r>
              <a:rPr lang="en-US" dirty="0"/>
              <a:t>23090-2: Part 2 of MPEG-I Coded Representation of Immersive Media</a:t>
            </a:r>
          </a:p>
          <a:p>
            <a:r>
              <a:rPr lang="en-US" dirty="0"/>
              <a:t>It is a </a:t>
            </a:r>
            <a:r>
              <a:rPr lang="en-US" sz="2400" b="1" dirty="0"/>
              <a:t>systems standard</a:t>
            </a:r>
            <a:r>
              <a:rPr lang="en-US" dirty="0"/>
              <a:t> developed </a:t>
            </a:r>
            <a:r>
              <a:rPr lang="en-US" sz="2400" b="1" dirty="0"/>
              <a:t>by MPEG  </a:t>
            </a:r>
            <a:r>
              <a:rPr lang="en-US" dirty="0"/>
              <a:t>that defines </a:t>
            </a:r>
            <a:r>
              <a:rPr lang="en-US" sz="2400" b="1" dirty="0"/>
              <a:t>a media format, </a:t>
            </a:r>
            <a:r>
              <a:rPr lang="en-US" dirty="0"/>
              <a:t>enables</a:t>
            </a:r>
            <a:r>
              <a:rPr lang="en-US" b="1" dirty="0"/>
              <a:t> </a:t>
            </a:r>
            <a:r>
              <a:rPr lang="en-US" sz="2400" b="1" dirty="0"/>
              <a:t>omnidirectional media applications</a:t>
            </a:r>
            <a:r>
              <a:rPr lang="en-US" b="1" dirty="0"/>
              <a:t>, </a:t>
            </a:r>
            <a:br>
              <a:rPr lang="en-US" b="1" dirty="0"/>
            </a:br>
            <a:r>
              <a:rPr lang="en-US" dirty="0"/>
              <a:t>focusing on </a:t>
            </a:r>
            <a:r>
              <a:rPr lang="en-US" sz="2400" b="1" dirty="0"/>
              <a:t>360° video</a:t>
            </a:r>
            <a:r>
              <a:rPr lang="en-US" dirty="0"/>
              <a:t>, images, and audio, as well as associated timed text. </a:t>
            </a:r>
            <a:endParaRPr lang="en-US" b="1" dirty="0"/>
          </a:p>
          <a:p>
            <a:endParaRPr lang="de-DE" dirty="0"/>
          </a:p>
        </p:txBody>
      </p:sp>
      <p:graphicFrame>
        <p:nvGraphicFramePr>
          <p:cNvPr id="4" name="Object 3">
            <a:extLst>
              <a:ext uri="{FF2B5EF4-FFF2-40B4-BE49-F238E27FC236}">
                <a16:creationId xmlns:a16="http://schemas.microsoft.com/office/drawing/2014/main" id="{72C7F12A-6613-4E81-8845-206083F8C910}"/>
              </a:ext>
            </a:extLst>
          </p:cNvPr>
          <p:cNvGraphicFramePr>
            <a:graphicFrameLocks noChangeAspect="1"/>
          </p:cNvGraphicFramePr>
          <p:nvPr>
            <p:extLst>
              <p:ext uri="{D42A27DB-BD31-4B8C-83A1-F6EECF244321}">
                <p14:modId xmlns:p14="http://schemas.microsoft.com/office/powerpoint/2010/main" val="3303984813"/>
              </p:ext>
            </p:extLst>
          </p:nvPr>
        </p:nvGraphicFramePr>
        <p:xfrm>
          <a:off x="8741328" y="3322695"/>
          <a:ext cx="4371975" cy="3400425"/>
        </p:xfrm>
        <a:graphic>
          <a:graphicData uri="http://schemas.openxmlformats.org/presentationml/2006/ole">
            <mc:AlternateContent xmlns:mc="http://schemas.openxmlformats.org/markup-compatibility/2006">
              <mc:Choice xmlns:v="urn:schemas-microsoft-com:vml" Requires="v">
                <p:oleObj spid="_x0000_s1030" r:id="rId3" imgW="5146089" imgH="3996559" progId="Visio.Drawing.11">
                  <p:embed/>
                </p:oleObj>
              </mc:Choice>
              <mc:Fallback>
                <p:oleObj r:id="rId3" imgW="5146089" imgH="3996559" progId="Visio.Drawing.11">
                  <p:embed/>
                  <p:pic>
                    <p:nvPicPr>
                      <p:cNvPr id="4" name="Object 3">
                        <a:extLst>
                          <a:ext uri="{FF2B5EF4-FFF2-40B4-BE49-F238E27FC236}">
                            <a16:creationId xmlns:a16="http://schemas.microsoft.com/office/drawing/2014/main" id="{72C7F12A-6613-4E81-8845-206083F8C9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1328" y="3322695"/>
                        <a:ext cx="4371975" cy="340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6" name="Picture 75">
            <a:extLst>
              <a:ext uri="{FF2B5EF4-FFF2-40B4-BE49-F238E27FC236}">
                <a16:creationId xmlns:a16="http://schemas.microsoft.com/office/drawing/2014/main" id="{0BC04E78-617B-45DD-BF69-3B88BB4CE4C6}"/>
              </a:ext>
            </a:extLst>
          </p:cNvPr>
          <p:cNvPicPr>
            <a:picLocks noChangeAspect="1"/>
          </p:cNvPicPr>
          <p:nvPr/>
        </p:nvPicPr>
        <p:blipFill>
          <a:blip r:embed="rId5"/>
          <a:stretch>
            <a:fillRect/>
          </a:stretch>
        </p:blipFill>
        <p:spPr>
          <a:xfrm>
            <a:off x="2063148" y="3802047"/>
            <a:ext cx="5243663" cy="2921073"/>
          </a:xfrm>
          <a:prstGeom prst="rect">
            <a:avLst/>
          </a:prstGeom>
        </p:spPr>
      </p:pic>
    </p:spTree>
    <p:extLst>
      <p:ext uri="{BB962C8B-B14F-4D97-AF65-F5344CB8AC3E}">
        <p14:creationId xmlns:p14="http://schemas.microsoft.com/office/powerpoint/2010/main" val="3709333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C3E0-6A78-47A7-8C63-F36F496CCF85}"/>
              </a:ext>
            </a:extLst>
          </p:cNvPr>
          <p:cNvSpPr>
            <a:spLocks noGrp="1"/>
          </p:cNvSpPr>
          <p:nvPr>
            <p:ph type="title"/>
          </p:nvPr>
        </p:nvSpPr>
        <p:spPr/>
        <p:txBody>
          <a:bodyPr/>
          <a:lstStyle/>
          <a:p>
            <a:r>
              <a:rPr lang="de-DE" dirty="0"/>
              <a:t>OMAF </a:t>
            </a:r>
            <a:r>
              <a:rPr lang="de-DE" dirty="0" err="1"/>
              <a:t>Signaling</a:t>
            </a:r>
            <a:r>
              <a:rPr lang="de-DE" dirty="0"/>
              <a:t> in ISO BMFF</a:t>
            </a:r>
          </a:p>
        </p:txBody>
      </p:sp>
      <p:sp>
        <p:nvSpPr>
          <p:cNvPr id="3" name="Content Placeholder 2">
            <a:extLst>
              <a:ext uri="{FF2B5EF4-FFF2-40B4-BE49-F238E27FC236}">
                <a16:creationId xmlns:a16="http://schemas.microsoft.com/office/drawing/2014/main" id="{430B6F79-E1E8-4562-8CE7-F2E5DBAF1F81}"/>
              </a:ext>
            </a:extLst>
          </p:cNvPr>
          <p:cNvSpPr>
            <a:spLocks noGrp="1"/>
          </p:cNvSpPr>
          <p:nvPr>
            <p:ph idx="1"/>
          </p:nvPr>
        </p:nvSpPr>
        <p:spPr/>
        <p:txBody>
          <a:bodyPr>
            <a:normAutofit fontScale="85000" lnSpcReduction="20000"/>
          </a:bodyPr>
          <a:lstStyle/>
          <a:p>
            <a:r>
              <a:rPr lang="en-US" dirty="0"/>
              <a:t>General rules for </a:t>
            </a:r>
            <a:r>
              <a:rPr lang="en-US" dirty="0" err="1"/>
              <a:t>signalling</a:t>
            </a:r>
            <a:r>
              <a:rPr lang="en-US" dirty="0"/>
              <a:t> of important information</a:t>
            </a:r>
          </a:p>
          <a:p>
            <a:r>
              <a:rPr lang="en-US" dirty="0"/>
              <a:t>Overall omnidirectional video indication</a:t>
            </a:r>
          </a:p>
          <a:p>
            <a:r>
              <a:rPr lang="en-US" dirty="0" err="1"/>
              <a:t>Signalling</a:t>
            </a:r>
            <a:r>
              <a:rPr lang="en-US" dirty="0"/>
              <a:t> of projection format</a:t>
            </a:r>
          </a:p>
          <a:p>
            <a:r>
              <a:rPr lang="en-US" dirty="0" err="1"/>
              <a:t>Signalling</a:t>
            </a:r>
            <a:r>
              <a:rPr lang="en-US" dirty="0"/>
              <a:t> of region-wise packing and guard bands</a:t>
            </a:r>
          </a:p>
          <a:p>
            <a:r>
              <a:rPr lang="en-US" dirty="0" err="1"/>
              <a:t>Signalling</a:t>
            </a:r>
            <a:r>
              <a:rPr lang="en-US" dirty="0"/>
              <a:t> of rotation</a:t>
            </a:r>
          </a:p>
          <a:p>
            <a:r>
              <a:rPr lang="en-US" dirty="0" err="1"/>
              <a:t>Signalling</a:t>
            </a:r>
            <a:r>
              <a:rPr lang="en-US" dirty="0"/>
              <a:t> of frame packing</a:t>
            </a:r>
          </a:p>
          <a:p>
            <a:r>
              <a:rPr lang="en-US" dirty="0" err="1"/>
              <a:t>Signalling</a:t>
            </a:r>
            <a:r>
              <a:rPr lang="en-US" dirty="0"/>
              <a:t> of content coverage</a:t>
            </a:r>
          </a:p>
          <a:p>
            <a:r>
              <a:rPr lang="en-US" dirty="0"/>
              <a:t>Region-wise quality ranking</a:t>
            </a:r>
          </a:p>
          <a:p>
            <a:r>
              <a:rPr lang="en-US" dirty="0" err="1"/>
              <a:t>Signalling</a:t>
            </a:r>
            <a:r>
              <a:rPr lang="en-US" dirty="0"/>
              <a:t> of fisheye video parameters</a:t>
            </a:r>
          </a:p>
          <a:p>
            <a:r>
              <a:rPr lang="en-US" dirty="0"/>
              <a:t>Storage and </a:t>
            </a:r>
            <a:r>
              <a:rPr lang="en-US" dirty="0" err="1"/>
              <a:t>signalling</a:t>
            </a:r>
            <a:r>
              <a:rPr lang="en-US" dirty="0"/>
              <a:t> of omnidirectional images</a:t>
            </a:r>
          </a:p>
          <a:p>
            <a:r>
              <a:rPr lang="en-US" dirty="0"/>
              <a:t>Storage and </a:t>
            </a:r>
            <a:r>
              <a:rPr lang="en-US" dirty="0" err="1"/>
              <a:t>signalling</a:t>
            </a:r>
            <a:r>
              <a:rPr lang="en-US" dirty="0"/>
              <a:t> of timed text </a:t>
            </a:r>
          </a:p>
          <a:p>
            <a:r>
              <a:rPr lang="en-US" dirty="0"/>
              <a:t>OMAF timed metadata</a:t>
            </a:r>
          </a:p>
          <a:p>
            <a:endParaRPr lang="de-DE" dirty="0"/>
          </a:p>
        </p:txBody>
      </p:sp>
    </p:spTree>
    <p:extLst>
      <p:ext uri="{BB962C8B-B14F-4D97-AF65-F5344CB8AC3E}">
        <p14:creationId xmlns:p14="http://schemas.microsoft.com/office/powerpoint/2010/main" val="1494242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4D9F-5D30-4649-81D6-FD5941AAA211}"/>
              </a:ext>
            </a:extLst>
          </p:cNvPr>
          <p:cNvSpPr>
            <a:spLocks noGrp="1"/>
          </p:cNvSpPr>
          <p:nvPr>
            <p:ph type="title"/>
          </p:nvPr>
        </p:nvSpPr>
        <p:spPr>
          <a:xfrm>
            <a:off x="1069848" y="484632"/>
            <a:ext cx="10058400" cy="1609344"/>
          </a:xfrm>
        </p:spPr>
        <p:txBody>
          <a:bodyPr>
            <a:normAutofit/>
          </a:bodyPr>
          <a:lstStyle/>
          <a:p>
            <a:r>
              <a:rPr lang="de-DE" dirty="0"/>
              <a:t>Partial </a:t>
            </a:r>
            <a:r>
              <a:rPr lang="de-DE" dirty="0" err="1"/>
              <a:t>file</a:t>
            </a:r>
            <a:r>
              <a:rPr lang="de-DE" dirty="0"/>
              <a:t> Format 23001-14</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0BEA30-8B22-45B9-846B-DB248C0678BE}"/>
              </a:ext>
            </a:extLst>
          </p:cNvPr>
          <p:cNvGraphicFramePr>
            <a:graphicFrameLocks noGrp="1"/>
          </p:cNvGraphicFramePr>
          <p:nvPr>
            <p:ph idx="1"/>
            <p:extLst>
              <p:ext uri="{D42A27DB-BD31-4B8C-83A1-F6EECF244321}">
                <p14:modId xmlns:p14="http://schemas.microsoft.com/office/powerpoint/2010/main" val="202563750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4817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F176-67BB-499C-B3F1-7A936A15086C}"/>
              </a:ext>
            </a:extLst>
          </p:cNvPr>
          <p:cNvSpPr>
            <a:spLocks noGrp="1"/>
          </p:cNvSpPr>
          <p:nvPr>
            <p:ph type="title"/>
          </p:nvPr>
        </p:nvSpPr>
        <p:spPr/>
        <p:txBody>
          <a:bodyPr/>
          <a:lstStyle/>
          <a:p>
            <a:r>
              <a:rPr lang="de-DE" dirty="0"/>
              <a:t>Basics</a:t>
            </a:r>
          </a:p>
        </p:txBody>
      </p:sp>
      <p:sp>
        <p:nvSpPr>
          <p:cNvPr id="3" name="Content Placeholder 2">
            <a:extLst>
              <a:ext uri="{FF2B5EF4-FFF2-40B4-BE49-F238E27FC236}">
                <a16:creationId xmlns:a16="http://schemas.microsoft.com/office/drawing/2014/main" id="{055A9449-C59B-4203-864A-5E812FF032B7}"/>
              </a:ext>
            </a:extLst>
          </p:cNvPr>
          <p:cNvSpPr>
            <a:spLocks noGrp="1"/>
          </p:cNvSpPr>
          <p:nvPr>
            <p:ph idx="1"/>
          </p:nvPr>
        </p:nvSpPr>
        <p:spPr>
          <a:xfrm>
            <a:off x="1069848" y="1820411"/>
            <a:ext cx="10058400" cy="2239861"/>
          </a:xfrm>
        </p:spPr>
        <p:txBody>
          <a:bodyPr>
            <a:normAutofit fontScale="77500" lnSpcReduction="20000"/>
          </a:bodyPr>
          <a:lstStyle/>
          <a:p>
            <a:pPr fontAlgn="base"/>
            <a:r>
              <a:rPr lang="en-US" dirty="0"/>
              <a:t>The ISO Base Media File Format contains structural and media data information principally for timed presentations of media data such as audio, video, etc.  </a:t>
            </a:r>
          </a:p>
          <a:p>
            <a:pPr fontAlgn="base"/>
            <a:r>
              <a:rPr lang="en-US" dirty="0"/>
              <a:t>There is also support for un-timed data, such as meta-data.  </a:t>
            </a:r>
          </a:p>
          <a:p>
            <a:pPr fontAlgn="base"/>
            <a:r>
              <a:rPr lang="en-US" dirty="0"/>
              <a:t>By structuring files in different ways the same base specification can be used for files for</a:t>
            </a:r>
          </a:p>
          <a:p>
            <a:pPr lvl="1" fontAlgn="base"/>
            <a:r>
              <a:rPr lang="en-US" dirty="0"/>
              <a:t>capture;</a:t>
            </a:r>
          </a:p>
          <a:p>
            <a:pPr lvl="1" fontAlgn="base"/>
            <a:r>
              <a:rPr lang="en-US" dirty="0"/>
              <a:t>exchange and download, including incremental download and play;</a:t>
            </a:r>
          </a:p>
          <a:p>
            <a:pPr lvl="1" fontAlgn="base"/>
            <a:r>
              <a:rPr lang="en-US" dirty="0"/>
              <a:t>local playback;</a:t>
            </a:r>
          </a:p>
          <a:p>
            <a:pPr lvl="1" fontAlgn="base"/>
            <a:r>
              <a:rPr lang="en-US" dirty="0"/>
              <a:t>editing, composition, and lay-up;</a:t>
            </a:r>
          </a:p>
          <a:p>
            <a:pPr lvl="1" fontAlgn="base"/>
            <a:r>
              <a:rPr lang="en-US" dirty="0"/>
              <a:t>streaming from streaming servers, and capturing streams to files.</a:t>
            </a:r>
          </a:p>
          <a:p>
            <a:endParaRPr lang="en-US" sz="1600" dirty="0"/>
          </a:p>
          <a:p>
            <a:endParaRPr lang="en-US" sz="1600" dirty="0"/>
          </a:p>
          <a:p>
            <a:endParaRPr lang="en-US" sz="1600" dirty="0"/>
          </a:p>
        </p:txBody>
      </p:sp>
      <p:graphicFrame>
        <p:nvGraphicFramePr>
          <p:cNvPr id="12" name="Content Placeholder 3">
            <a:extLst>
              <a:ext uri="{FF2B5EF4-FFF2-40B4-BE49-F238E27FC236}">
                <a16:creationId xmlns:a16="http://schemas.microsoft.com/office/drawing/2014/main" id="{BC3C9142-CAC2-4285-B02F-63E66255C633}"/>
              </a:ext>
            </a:extLst>
          </p:cNvPr>
          <p:cNvGraphicFramePr>
            <a:graphicFrameLocks/>
          </p:cNvGraphicFramePr>
          <p:nvPr>
            <p:extLst>
              <p:ext uri="{D42A27DB-BD31-4B8C-83A1-F6EECF244321}">
                <p14:modId xmlns:p14="http://schemas.microsoft.com/office/powerpoint/2010/main" val="945101771"/>
              </p:ext>
            </p:extLst>
          </p:nvPr>
        </p:nvGraphicFramePr>
        <p:xfrm>
          <a:off x="1468073" y="4169859"/>
          <a:ext cx="8566558" cy="2438400"/>
        </p:xfrm>
        <a:graphic>
          <a:graphicData uri="http://schemas.openxmlformats.org/drawingml/2006/table">
            <a:tbl>
              <a:tblPr/>
              <a:tblGrid>
                <a:gridCol w="4283279">
                  <a:extLst>
                    <a:ext uri="{9D8B030D-6E8A-4147-A177-3AD203B41FA5}">
                      <a16:colId xmlns:a16="http://schemas.microsoft.com/office/drawing/2014/main" val="3329750912"/>
                    </a:ext>
                  </a:extLst>
                </a:gridCol>
                <a:gridCol w="4283279">
                  <a:extLst>
                    <a:ext uri="{9D8B030D-6E8A-4147-A177-3AD203B41FA5}">
                      <a16:colId xmlns:a16="http://schemas.microsoft.com/office/drawing/2014/main" val="3052007911"/>
                    </a:ext>
                  </a:extLst>
                </a:gridCol>
              </a:tblGrid>
              <a:tr h="0">
                <a:tc gridSpan="2">
                  <a:txBody>
                    <a:bodyPr/>
                    <a:lstStyle/>
                    <a:p>
                      <a:r>
                        <a:rPr lang="it-IT" sz="1400" dirty="0"/>
                        <a:t>ISO base media file format (MPEG-4 Part 12) </a:t>
                      </a:r>
                      <a:r>
                        <a:rPr lang="it-IT" sz="1400" dirty="0" err="1"/>
                        <a:t>also</a:t>
                      </a:r>
                      <a:r>
                        <a:rPr lang="it-IT" sz="1400" dirty="0"/>
                        <a:t> </a:t>
                      </a:r>
                      <a:r>
                        <a:rPr lang="it-IT" sz="1400" dirty="0" err="1"/>
                        <a:t>known</a:t>
                      </a:r>
                      <a:r>
                        <a:rPr lang="it-IT" sz="1400" dirty="0"/>
                        <a:t> </a:t>
                      </a:r>
                      <a:r>
                        <a:rPr lang="it-IT" sz="1400" dirty="0" err="1"/>
                        <a:t>as</a:t>
                      </a:r>
                      <a:r>
                        <a:rPr lang="it-IT" sz="1400" dirty="0"/>
                        <a:t> ISO BMFF</a:t>
                      </a:r>
                    </a:p>
                  </a:txBody>
                  <a:tcPr anchor="ctr">
                    <a:solidFill>
                      <a:srgbClr val="F8F9FA"/>
                    </a:solidFill>
                  </a:tcPr>
                </a:tc>
                <a:tc hMerge="1">
                  <a:txBody>
                    <a:bodyPr/>
                    <a:lstStyle/>
                    <a:p>
                      <a:endParaRPr lang="de-DE"/>
                    </a:p>
                  </a:txBody>
                  <a:tcPr/>
                </a:tc>
                <a:extLst>
                  <a:ext uri="{0D108BD9-81ED-4DB2-BD59-A6C34878D82A}">
                    <a16:rowId xmlns:a16="http://schemas.microsoft.com/office/drawing/2014/main" val="1295928827"/>
                  </a:ext>
                </a:extLst>
              </a:tr>
              <a:tr h="0">
                <a:tc>
                  <a:txBody>
                    <a:bodyPr/>
                    <a:lstStyle/>
                    <a:p>
                      <a:pPr algn="l" fontAlgn="t"/>
                      <a:r>
                        <a:rPr lang="de-DE" sz="1400">
                          <a:effectLst/>
                        </a:rPr>
                        <a:t>Developed by</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de-DE" sz="1400" u="none" strike="noStrike">
                          <a:solidFill>
                            <a:srgbClr val="0B0080"/>
                          </a:solidFill>
                          <a:effectLst/>
                          <a:hlinkClick r:id="rId2" tooltip="International Organization for Standardization"/>
                        </a:rPr>
                        <a:t>ISO</a:t>
                      </a:r>
                      <a:endParaRPr lang="de-DE" sz="140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667623668"/>
                  </a:ext>
                </a:extLst>
              </a:tr>
              <a:tr h="0">
                <a:tc>
                  <a:txBody>
                    <a:bodyPr/>
                    <a:lstStyle/>
                    <a:p>
                      <a:pPr algn="l" fontAlgn="t"/>
                      <a:r>
                        <a:rPr lang="de-DE" sz="1400">
                          <a:effectLst/>
                        </a:rPr>
                        <a:t>Type of format</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de-DE" sz="1400" u="none" strike="noStrike">
                          <a:solidFill>
                            <a:srgbClr val="0B0080"/>
                          </a:solidFill>
                          <a:effectLst/>
                          <a:hlinkClick r:id="rId3" tooltip="Media container"/>
                        </a:rPr>
                        <a:t>Media container</a:t>
                      </a:r>
                      <a:endParaRPr lang="de-DE" sz="140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36745171"/>
                  </a:ext>
                </a:extLst>
              </a:tr>
              <a:tr h="0">
                <a:tc>
                  <a:txBody>
                    <a:bodyPr/>
                    <a:lstStyle/>
                    <a:p>
                      <a:pPr algn="l" fontAlgn="t"/>
                      <a:r>
                        <a:rPr lang="de-DE" sz="1400" u="none" strike="noStrike" dirty="0">
                          <a:solidFill>
                            <a:srgbClr val="0B0080"/>
                          </a:solidFill>
                          <a:effectLst/>
                          <a:hlinkClick r:id="rId4" tooltip="Digital container format"/>
                        </a:rPr>
                        <a:t>Container </a:t>
                      </a:r>
                      <a:r>
                        <a:rPr lang="de-DE" sz="1400" u="none" strike="noStrike" dirty="0" err="1">
                          <a:solidFill>
                            <a:srgbClr val="0B0080"/>
                          </a:solidFill>
                          <a:effectLst/>
                          <a:hlinkClick r:id="rId4" tooltip="Digital container format"/>
                        </a:rPr>
                        <a:t>for</a:t>
                      </a:r>
                      <a:endParaRPr lang="de-DE" sz="1400" dirty="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de-DE" sz="1400">
                          <a:effectLst/>
                        </a:rPr>
                        <a:t>Audio, video, text, data</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901752234"/>
                  </a:ext>
                </a:extLst>
              </a:tr>
              <a:tr h="0">
                <a:tc>
                  <a:txBody>
                    <a:bodyPr/>
                    <a:lstStyle/>
                    <a:p>
                      <a:pPr algn="l" fontAlgn="t"/>
                      <a:r>
                        <a:rPr lang="de-DE" sz="1400">
                          <a:effectLst/>
                        </a:rPr>
                        <a:t>Extended from</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de-DE" sz="1400" u="none" strike="noStrike">
                          <a:solidFill>
                            <a:srgbClr val="0B0080"/>
                          </a:solidFill>
                          <a:effectLst/>
                          <a:hlinkClick r:id="rId5" tooltip=".MOV"/>
                        </a:rPr>
                        <a:t>QuickTime .mov</a:t>
                      </a:r>
                      <a:endParaRPr lang="de-DE" sz="140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8003709"/>
                  </a:ext>
                </a:extLst>
              </a:tr>
              <a:tr h="0">
                <a:tc>
                  <a:txBody>
                    <a:bodyPr/>
                    <a:lstStyle/>
                    <a:p>
                      <a:pPr algn="l" fontAlgn="t"/>
                      <a:r>
                        <a:rPr lang="de-DE" sz="1400">
                          <a:effectLst/>
                        </a:rPr>
                        <a:t>Extended to</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de-DE" sz="1400" u="none" strike="noStrike" dirty="0">
                          <a:solidFill>
                            <a:srgbClr val="0B0080"/>
                          </a:solidFill>
                          <a:effectLst/>
                          <a:hlinkClick r:id="rId6" tooltip="MP4"/>
                        </a:rPr>
                        <a:t>MP4</a:t>
                      </a:r>
                      <a:r>
                        <a:rPr lang="de-DE" sz="1400" dirty="0">
                          <a:effectLst/>
                        </a:rPr>
                        <a:t>, </a:t>
                      </a:r>
                      <a:r>
                        <a:rPr lang="de-DE" sz="1400" u="none" strike="noStrike" dirty="0">
                          <a:solidFill>
                            <a:srgbClr val="0B0080"/>
                          </a:solidFill>
                          <a:effectLst/>
                          <a:hlinkClick r:id="rId7" tooltip="3GP"/>
                        </a:rPr>
                        <a:t>3GP</a:t>
                      </a:r>
                      <a:r>
                        <a:rPr lang="de-DE" sz="1400" dirty="0">
                          <a:effectLst/>
                        </a:rPr>
                        <a:t>, 3G2, </a:t>
                      </a:r>
                      <a:r>
                        <a:rPr lang="de-DE" sz="1400" u="none" strike="noStrike" dirty="0">
                          <a:solidFill>
                            <a:srgbClr val="0B0080"/>
                          </a:solidFill>
                          <a:effectLst/>
                          <a:hlinkClick r:id="rId8" tooltip="JPEG 2000"/>
                        </a:rPr>
                        <a:t>.mj2</a:t>
                      </a:r>
                      <a:r>
                        <a:rPr lang="de-DE" sz="1400" dirty="0">
                          <a:effectLst/>
                        </a:rPr>
                        <a:t>, .</a:t>
                      </a:r>
                      <a:r>
                        <a:rPr lang="de-DE" sz="1400" dirty="0" err="1">
                          <a:effectLst/>
                        </a:rPr>
                        <a:t>dvb</a:t>
                      </a:r>
                      <a:r>
                        <a:rPr lang="de-DE" sz="1400" dirty="0">
                          <a:effectLst/>
                        </a:rPr>
                        <a:t>, .</a:t>
                      </a:r>
                      <a:r>
                        <a:rPr lang="de-DE" sz="1400" dirty="0" err="1">
                          <a:effectLst/>
                        </a:rPr>
                        <a:t>dcf</a:t>
                      </a:r>
                      <a:r>
                        <a:rPr lang="de-DE" sz="1400" dirty="0">
                          <a:effectLst/>
                        </a:rPr>
                        <a:t>, .m21, .</a:t>
                      </a:r>
                      <a:r>
                        <a:rPr lang="de-DE" sz="1400" dirty="0" err="1">
                          <a:effectLst/>
                        </a:rPr>
                        <a:t>cmf</a:t>
                      </a:r>
                      <a:endParaRPr lang="de-DE" sz="1400" dirty="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76309744"/>
                  </a:ext>
                </a:extLst>
              </a:tr>
              <a:tr h="0">
                <a:tc>
                  <a:txBody>
                    <a:bodyPr/>
                    <a:lstStyle/>
                    <a:p>
                      <a:pPr algn="l" fontAlgn="t"/>
                      <a:r>
                        <a:rPr lang="de-DE" sz="1400" u="none" strike="noStrike">
                          <a:solidFill>
                            <a:srgbClr val="0B0080"/>
                          </a:solidFill>
                          <a:effectLst/>
                          <a:hlinkClick r:id="rId9" tooltip="International standard"/>
                        </a:rPr>
                        <a:t>Standard</a:t>
                      </a:r>
                      <a:endParaRPr lang="de-DE" sz="140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it-IT" sz="1400">
                          <a:effectLst/>
                        </a:rPr>
                        <a:t>ISO/IEC 14496-12, ISO/IEC 15444-12</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68265212"/>
                  </a:ext>
                </a:extLst>
              </a:tr>
              <a:tr h="0">
                <a:tc>
                  <a:txBody>
                    <a:bodyPr/>
                    <a:lstStyle/>
                    <a:p>
                      <a:pPr algn="l" fontAlgn="t"/>
                      <a:r>
                        <a:rPr lang="de-DE" sz="1400">
                          <a:effectLst/>
                        </a:rPr>
                        <a:t>Website</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de-DE" sz="1400" u="none" strike="noStrike" dirty="0">
                          <a:solidFill>
                            <a:srgbClr val="663366"/>
                          </a:solidFill>
                          <a:effectLst/>
                          <a:hlinkClick r:id="rId10"/>
                        </a:rPr>
                        <a:t>https://www.iso.org/standard/68960.html</a:t>
                      </a:r>
                      <a:endParaRPr lang="de-DE" sz="1400" dirty="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733885967"/>
                  </a:ext>
                </a:extLst>
              </a:tr>
            </a:tbl>
          </a:graphicData>
        </a:graphic>
      </p:graphicFrame>
    </p:spTree>
    <p:extLst>
      <p:ext uri="{BB962C8B-B14F-4D97-AF65-F5344CB8AC3E}">
        <p14:creationId xmlns:p14="http://schemas.microsoft.com/office/powerpoint/2010/main" val="2676630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3F42-E2E8-4BD6-9F69-8C5A83E26B3C}"/>
              </a:ext>
            </a:extLst>
          </p:cNvPr>
          <p:cNvSpPr>
            <a:spLocks noGrp="1"/>
          </p:cNvSpPr>
          <p:nvPr>
            <p:ph type="title"/>
          </p:nvPr>
        </p:nvSpPr>
        <p:spPr/>
        <p:txBody>
          <a:bodyPr/>
          <a:lstStyle/>
          <a:p>
            <a:r>
              <a:rPr lang="de-DE" dirty="0"/>
              <a:t>Crystal Ball</a:t>
            </a:r>
          </a:p>
        </p:txBody>
      </p:sp>
      <p:sp>
        <p:nvSpPr>
          <p:cNvPr id="3" name="Text Placeholder 2">
            <a:extLst>
              <a:ext uri="{FF2B5EF4-FFF2-40B4-BE49-F238E27FC236}">
                <a16:creationId xmlns:a16="http://schemas.microsoft.com/office/drawing/2014/main" id="{741C59B4-EA86-4CEB-A594-3798AB96384C}"/>
              </a:ext>
            </a:extLst>
          </p:cNvPr>
          <p:cNvSpPr>
            <a:spLocks noGrp="1"/>
          </p:cNvSpPr>
          <p:nvPr>
            <p:ph type="body" idx="1"/>
          </p:nvPr>
        </p:nvSpPr>
        <p:spPr/>
        <p:txBody>
          <a:bodyPr/>
          <a:lstStyle/>
          <a:p>
            <a:r>
              <a:rPr lang="de-DE" dirty="0" err="1"/>
              <a:t>Some</a:t>
            </a:r>
            <a:r>
              <a:rPr lang="de-DE" dirty="0"/>
              <a:t> MPEG </a:t>
            </a:r>
            <a:r>
              <a:rPr lang="de-DE" dirty="0" err="1"/>
              <a:t>Activities</a:t>
            </a:r>
            <a:endParaRPr lang="de-DE" dirty="0"/>
          </a:p>
        </p:txBody>
      </p:sp>
    </p:spTree>
    <p:extLst>
      <p:ext uri="{BB962C8B-B14F-4D97-AF65-F5344CB8AC3E}">
        <p14:creationId xmlns:p14="http://schemas.microsoft.com/office/powerpoint/2010/main" val="3021374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4D9F-5D30-4649-81D6-FD5941AAA211}"/>
              </a:ext>
            </a:extLst>
          </p:cNvPr>
          <p:cNvSpPr>
            <a:spLocks noGrp="1"/>
          </p:cNvSpPr>
          <p:nvPr>
            <p:ph type="title"/>
          </p:nvPr>
        </p:nvSpPr>
        <p:spPr>
          <a:xfrm>
            <a:off x="1066800" y="4511898"/>
            <a:ext cx="10058400" cy="1609344"/>
          </a:xfrm>
        </p:spPr>
        <p:txBody>
          <a:bodyPr>
            <a:normAutofit/>
          </a:bodyPr>
          <a:lstStyle/>
          <a:p>
            <a:r>
              <a:rPr lang="de-DE" dirty="0"/>
              <a:t>Web </a:t>
            </a:r>
            <a:r>
              <a:rPr lang="de-DE" dirty="0" err="1"/>
              <a:t>resource</a:t>
            </a:r>
            <a:r>
              <a:rPr lang="de-DE" dirty="0"/>
              <a:t> Track 23001-15</a:t>
            </a:r>
          </a:p>
        </p:txBody>
      </p:sp>
      <p:pic>
        <p:nvPicPr>
          <p:cNvPr id="4" name="図 7">
            <a:extLst>
              <a:ext uri="{FF2B5EF4-FFF2-40B4-BE49-F238E27FC236}">
                <a16:creationId xmlns:a16="http://schemas.microsoft.com/office/drawing/2014/main" id="{2E98C2DD-89C2-4E84-B198-991EFF9F3D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88136" y="1505430"/>
            <a:ext cx="6135454" cy="1733266"/>
          </a:xfrm>
          <a:prstGeom prst="rect">
            <a:avLst/>
          </a:prstGeom>
          <a:noFill/>
        </p:spPr>
      </p:pic>
      <p:sp>
        <p:nvSpPr>
          <p:cNvPr id="3" name="Content Placeholder 2">
            <a:extLst>
              <a:ext uri="{FF2B5EF4-FFF2-40B4-BE49-F238E27FC236}">
                <a16:creationId xmlns:a16="http://schemas.microsoft.com/office/drawing/2014/main" id="{E5CC3ABF-6116-4EE3-8E7A-C11B27F7589D}"/>
              </a:ext>
            </a:extLst>
          </p:cNvPr>
          <p:cNvSpPr>
            <a:spLocks noGrp="1"/>
          </p:cNvSpPr>
          <p:nvPr>
            <p:ph idx="1"/>
          </p:nvPr>
        </p:nvSpPr>
        <p:spPr>
          <a:xfrm>
            <a:off x="7534655" y="715021"/>
            <a:ext cx="3776473" cy="3385638"/>
          </a:xfrm>
        </p:spPr>
        <p:txBody>
          <a:bodyPr>
            <a:normAutofit/>
          </a:bodyPr>
          <a:lstStyle/>
          <a:p>
            <a:r>
              <a:rPr lang="de-DE" sz="1300"/>
              <a:t>Under development</a:t>
            </a:r>
          </a:p>
          <a:p>
            <a:r>
              <a:rPr lang="en-US" sz="1300"/>
              <a:t>specifies how the ISO BMFF format can be used to store web resources (e.g. HTML, JavaScript, CSS, …) </a:t>
            </a:r>
          </a:p>
          <a:p>
            <a:r>
              <a:rPr lang="en-US" sz="1300"/>
              <a:t>specifies hypothetical processing for how these files can be consumed by web browsers, in particular how references from web resources to the file that carry them or to other web resources carried in the same file are handled.</a:t>
            </a:r>
          </a:p>
          <a:p>
            <a:r>
              <a:rPr lang="en-US" sz="1300"/>
              <a:t>enables the delivery of synchronized media and web resources as supported by ISO/IEC 14496-12: file download, progressive download, streaming, broadcast, etc.</a:t>
            </a:r>
          </a:p>
          <a:p>
            <a:endParaRPr lang="de-DE" sz="1300"/>
          </a:p>
        </p:txBody>
      </p:sp>
      <p:sp>
        <p:nvSpPr>
          <p:cNvPr id="9" name="Rectangle 8">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croll: Vertical 5">
            <a:extLst>
              <a:ext uri="{FF2B5EF4-FFF2-40B4-BE49-F238E27FC236}">
                <a16:creationId xmlns:a16="http://schemas.microsoft.com/office/drawing/2014/main" id="{5BF21504-8F7B-4F94-93BF-C241365BDEBB}"/>
              </a:ext>
            </a:extLst>
          </p:cNvPr>
          <p:cNvSpPr/>
          <p:nvPr/>
        </p:nvSpPr>
        <p:spPr>
          <a:xfrm>
            <a:off x="8900796" y="4100659"/>
            <a:ext cx="2721397" cy="2261248"/>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a:t>Workshop </a:t>
            </a:r>
            <a:r>
              <a:rPr lang="de-DE" dirty="0" err="1"/>
              <a:t>planned</a:t>
            </a:r>
            <a:r>
              <a:rPr lang="de-DE" dirty="0"/>
              <a:t> </a:t>
            </a:r>
            <a:r>
              <a:rPr lang="de-DE" dirty="0" err="1"/>
              <a:t>with</a:t>
            </a:r>
            <a:r>
              <a:rPr lang="de-DE" dirty="0"/>
              <a:t> 3GPP, MPEG, W3C, ATSC, DVB, CTA and HbbTV</a:t>
            </a:r>
          </a:p>
        </p:txBody>
      </p:sp>
    </p:spTree>
    <p:extLst>
      <p:ext uri="{BB962C8B-B14F-4D97-AF65-F5344CB8AC3E}">
        <p14:creationId xmlns:p14="http://schemas.microsoft.com/office/powerpoint/2010/main" val="216810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4D9F-5D30-4649-81D6-FD5941AAA211}"/>
              </a:ext>
            </a:extLst>
          </p:cNvPr>
          <p:cNvSpPr>
            <a:spLocks noGrp="1"/>
          </p:cNvSpPr>
          <p:nvPr>
            <p:ph type="title"/>
          </p:nvPr>
        </p:nvSpPr>
        <p:spPr/>
        <p:txBody>
          <a:bodyPr/>
          <a:lstStyle/>
          <a:p>
            <a:r>
              <a:rPr lang="de-DE" dirty="0"/>
              <a:t>Immersive Media in ISO BMFF</a:t>
            </a:r>
          </a:p>
        </p:txBody>
      </p:sp>
      <p:sp>
        <p:nvSpPr>
          <p:cNvPr id="3" name="Content Placeholder 2">
            <a:extLst>
              <a:ext uri="{FF2B5EF4-FFF2-40B4-BE49-F238E27FC236}">
                <a16:creationId xmlns:a16="http://schemas.microsoft.com/office/drawing/2014/main" id="{E5CC3ABF-6116-4EE3-8E7A-C11B27F7589D}"/>
              </a:ext>
            </a:extLst>
          </p:cNvPr>
          <p:cNvSpPr>
            <a:spLocks noGrp="1"/>
          </p:cNvSpPr>
          <p:nvPr>
            <p:ph sz="half" idx="1"/>
          </p:nvPr>
        </p:nvSpPr>
        <p:spPr>
          <a:xfrm>
            <a:off x="1069847" y="1870710"/>
            <a:ext cx="5148213" cy="2186282"/>
          </a:xfrm>
        </p:spPr>
        <p:txBody>
          <a:bodyPr>
            <a:normAutofit fontScale="70000" lnSpcReduction="20000"/>
          </a:bodyPr>
          <a:lstStyle/>
          <a:p>
            <a:pPr>
              <a:lnSpc>
                <a:spcPct val="120000"/>
              </a:lnSpc>
              <a:spcBef>
                <a:spcPts val="600"/>
              </a:spcBef>
              <a:buClr>
                <a:schemeClr val="tx1"/>
              </a:buClr>
            </a:pPr>
            <a:r>
              <a:rPr lang="en-US" b="1" dirty="0">
                <a:solidFill>
                  <a:schemeClr val="accent2"/>
                </a:solidFill>
              </a:rPr>
              <a:t>Examples</a:t>
            </a:r>
          </a:p>
          <a:p>
            <a:pPr lvl="1">
              <a:lnSpc>
                <a:spcPct val="120000"/>
              </a:lnSpc>
              <a:spcBef>
                <a:spcPts val="600"/>
              </a:spcBef>
              <a:buClr>
                <a:schemeClr val="tx1"/>
              </a:buClr>
            </a:pPr>
            <a:r>
              <a:rPr lang="en-US" b="1" dirty="0">
                <a:solidFill>
                  <a:schemeClr val="accent2"/>
                </a:solidFill>
              </a:rPr>
              <a:t>Tiled 360 videos </a:t>
            </a:r>
            <a:r>
              <a:rPr lang="en-US" dirty="0"/>
              <a:t>in very high resolution</a:t>
            </a:r>
          </a:p>
          <a:p>
            <a:pPr lvl="1">
              <a:lnSpc>
                <a:spcPct val="120000"/>
              </a:lnSpc>
              <a:spcBef>
                <a:spcPts val="600"/>
              </a:spcBef>
              <a:buClr>
                <a:schemeClr val="tx1"/>
              </a:buClr>
            </a:pPr>
            <a:r>
              <a:rPr lang="en-US" dirty="0"/>
              <a:t>Large </a:t>
            </a:r>
            <a:r>
              <a:rPr lang="en-US" b="1" dirty="0">
                <a:solidFill>
                  <a:schemeClr val="accent2"/>
                </a:solidFill>
              </a:rPr>
              <a:t>Point</a:t>
            </a:r>
            <a:r>
              <a:rPr lang="en-US" dirty="0"/>
              <a:t> </a:t>
            </a:r>
            <a:r>
              <a:rPr lang="en-US" b="1" dirty="0">
                <a:solidFill>
                  <a:schemeClr val="accent2"/>
                </a:solidFill>
              </a:rPr>
              <a:t>Clouds</a:t>
            </a:r>
            <a:r>
              <a:rPr lang="en-US" dirty="0"/>
              <a:t> that can be navigated in 6 </a:t>
            </a:r>
            <a:r>
              <a:rPr lang="en-US" dirty="0" err="1"/>
              <a:t>DoF</a:t>
            </a:r>
            <a:endParaRPr lang="en-US" dirty="0"/>
          </a:p>
          <a:p>
            <a:pPr lvl="1">
              <a:lnSpc>
                <a:spcPct val="120000"/>
              </a:lnSpc>
              <a:spcBef>
                <a:spcPts val="600"/>
              </a:spcBef>
              <a:buClr>
                <a:schemeClr val="tx1"/>
              </a:buClr>
            </a:pPr>
            <a:r>
              <a:rPr lang="en-US" b="1" dirty="0" err="1">
                <a:solidFill>
                  <a:schemeClr val="accent2"/>
                </a:solidFill>
              </a:rPr>
              <a:t>Lightfields</a:t>
            </a:r>
            <a:r>
              <a:rPr lang="en-US" dirty="0"/>
              <a:t> with lots and lots of small tiles</a:t>
            </a:r>
          </a:p>
          <a:p>
            <a:pPr lvl="1">
              <a:lnSpc>
                <a:spcPct val="120000"/>
              </a:lnSpc>
              <a:spcBef>
                <a:spcPts val="600"/>
              </a:spcBef>
              <a:buClr>
                <a:schemeClr val="tx1"/>
              </a:buClr>
            </a:pPr>
            <a:r>
              <a:rPr lang="en-US" dirty="0"/>
              <a:t>A complicated </a:t>
            </a:r>
            <a:r>
              <a:rPr lang="en-US" b="1" dirty="0">
                <a:solidFill>
                  <a:schemeClr val="accent2"/>
                </a:solidFill>
              </a:rPr>
              <a:t>Scene</a:t>
            </a:r>
            <a:r>
              <a:rPr lang="en-US" dirty="0"/>
              <a:t> </a:t>
            </a:r>
            <a:r>
              <a:rPr lang="en-US" b="1" dirty="0">
                <a:solidFill>
                  <a:schemeClr val="accent2"/>
                </a:solidFill>
              </a:rPr>
              <a:t>Graph </a:t>
            </a:r>
            <a:r>
              <a:rPr lang="en-US" dirty="0"/>
              <a:t>with many objects to traverse</a:t>
            </a:r>
            <a:endParaRPr lang="en-US" b="1" dirty="0">
              <a:solidFill>
                <a:schemeClr val="accent2"/>
              </a:solidFill>
            </a:endParaRPr>
          </a:p>
          <a:p>
            <a:pPr lvl="1">
              <a:lnSpc>
                <a:spcPct val="120000"/>
              </a:lnSpc>
              <a:spcBef>
                <a:spcPts val="600"/>
              </a:spcBef>
              <a:buClr>
                <a:schemeClr val="tx1"/>
              </a:buClr>
            </a:pPr>
            <a:r>
              <a:rPr lang="en-US" dirty="0"/>
              <a:t>Audio objects can be audible, or beyond the “</a:t>
            </a:r>
            <a:r>
              <a:rPr lang="en-US" b="1" dirty="0">
                <a:solidFill>
                  <a:schemeClr val="accent2"/>
                </a:solidFill>
              </a:rPr>
              <a:t>audio</a:t>
            </a:r>
            <a:r>
              <a:rPr lang="en-US" dirty="0"/>
              <a:t> </a:t>
            </a:r>
            <a:r>
              <a:rPr lang="en-US" b="1" dirty="0">
                <a:solidFill>
                  <a:schemeClr val="accent2"/>
                </a:solidFill>
              </a:rPr>
              <a:t>horizon</a:t>
            </a:r>
            <a:r>
              <a:rPr lang="en-US" dirty="0"/>
              <a:t>” in an immersive experience</a:t>
            </a:r>
          </a:p>
        </p:txBody>
      </p:sp>
      <p:sp>
        <p:nvSpPr>
          <p:cNvPr id="68" name="Content Placeholder 67">
            <a:extLst>
              <a:ext uri="{FF2B5EF4-FFF2-40B4-BE49-F238E27FC236}">
                <a16:creationId xmlns:a16="http://schemas.microsoft.com/office/drawing/2014/main" id="{C8547953-BC99-4476-9F41-314F188AFA2F}"/>
              </a:ext>
            </a:extLst>
          </p:cNvPr>
          <p:cNvSpPr>
            <a:spLocks noGrp="1"/>
          </p:cNvSpPr>
          <p:nvPr>
            <p:ph sz="half" idx="2"/>
          </p:nvPr>
        </p:nvSpPr>
        <p:spPr>
          <a:xfrm>
            <a:off x="6364224" y="1851660"/>
            <a:ext cx="4754880" cy="3977640"/>
          </a:xfrm>
        </p:spPr>
        <p:txBody>
          <a:bodyPr>
            <a:normAutofit fontScale="70000" lnSpcReduction="20000"/>
          </a:bodyPr>
          <a:lstStyle/>
          <a:p>
            <a:pPr>
              <a:lnSpc>
                <a:spcPct val="120000"/>
              </a:lnSpc>
              <a:spcBef>
                <a:spcPts val="600"/>
              </a:spcBef>
              <a:buClr>
                <a:schemeClr val="tx1"/>
              </a:buClr>
            </a:pPr>
            <a:r>
              <a:rPr lang="de-DE" b="1" dirty="0">
                <a:solidFill>
                  <a:schemeClr val="accent2"/>
                </a:solidFill>
              </a:rPr>
              <a:t>Environment</a:t>
            </a:r>
          </a:p>
          <a:p>
            <a:pPr lvl="1">
              <a:lnSpc>
                <a:spcPct val="120000"/>
              </a:lnSpc>
              <a:spcBef>
                <a:spcPts val="600"/>
              </a:spcBef>
            </a:pPr>
            <a:r>
              <a:rPr lang="en-US" dirty="0"/>
              <a:t>All likely retrieved from some sort of </a:t>
            </a:r>
            <a:r>
              <a:rPr lang="en-US" b="1" dirty="0">
                <a:solidFill>
                  <a:schemeClr val="accent2"/>
                </a:solidFill>
              </a:rPr>
              <a:t>cloud infrastructure</a:t>
            </a:r>
          </a:p>
          <a:p>
            <a:pPr lvl="1">
              <a:lnSpc>
                <a:spcPct val="120000"/>
              </a:lnSpc>
              <a:spcBef>
                <a:spcPts val="600"/>
              </a:spcBef>
            </a:pPr>
            <a:r>
              <a:rPr lang="en-US" dirty="0"/>
              <a:t>All of these can be available in multiple quality/bitrate variations</a:t>
            </a:r>
          </a:p>
          <a:p>
            <a:pPr lvl="1">
              <a:lnSpc>
                <a:spcPct val="120000"/>
              </a:lnSpc>
              <a:spcBef>
                <a:spcPts val="600"/>
              </a:spcBef>
            </a:pPr>
            <a:r>
              <a:rPr lang="en-US" dirty="0"/>
              <a:t>At the receiver all of those need to </a:t>
            </a:r>
            <a:r>
              <a:rPr lang="en-US" b="1" dirty="0">
                <a:solidFill>
                  <a:schemeClr val="accent2"/>
                </a:solidFill>
              </a:rPr>
              <a:t>decoded and decrypted </a:t>
            </a:r>
            <a:r>
              <a:rPr lang="en-US" dirty="0"/>
              <a:t>with constrained devices</a:t>
            </a:r>
          </a:p>
          <a:p>
            <a:endParaRPr lang="de-DE" dirty="0"/>
          </a:p>
        </p:txBody>
      </p:sp>
      <p:sp>
        <p:nvSpPr>
          <p:cNvPr id="4" name="Rounded Rectangle 119">
            <a:extLst>
              <a:ext uri="{FF2B5EF4-FFF2-40B4-BE49-F238E27FC236}">
                <a16:creationId xmlns:a16="http://schemas.microsoft.com/office/drawing/2014/main" id="{FF87EDEE-01C8-4E46-ACA3-2455BB5A25DF}"/>
              </a:ext>
            </a:extLst>
          </p:cNvPr>
          <p:cNvSpPr/>
          <p:nvPr/>
        </p:nvSpPr>
        <p:spPr>
          <a:xfrm>
            <a:off x="6218061" y="4105964"/>
            <a:ext cx="5952768" cy="27520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lstStyle/>
          <a:p>
            <a:pPr algn="r"/>
            <a:r>
              <a:rPr lang="de-DE" dirty="0"/>
              <a:t>Client</a:t>
            </a:r>
            <a:endParaRPr lang="en-US" dirty="0"/>
          </a:p>
        </p:txBody>
      </p:sp>
      <p:sp>
        <p:nvSpPr>
          <p:cNvPr id="5" name="Rounded Rectangle 117">
            <a:extLst>
              <a:ext uri="{FF2B5EF4-FFF2-40B4-BE49-F238E27FC236}">
                <a16:creationId xmlns:a16="http://schemas.microsoft.com/office/drawing/2014/main" id="{1CD3CC94-F068-4132-851D-F59CAD6204CB}"/>
              </a:ext>
            </a:extLst>
          </p:cNvPr>
          <p:cNvSpPr/>
          <p:nvPr/>
        </p:nvSpPr>
        <p:spPr>
          <a:xfrm>
            <a:off x="1" y="4105965"/>
            <a:ext cx="6031792" cy="27520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lstStyle/>
          <a:p>
            <a:r>
              <a:rPr lang="de-DE" dirty="0"/>
              <a:t>Server/Cloud</a:t>
            </a:r>
            <a:endParaRPr lang="en-US" dirty="0"/>
          </a:p>
        </p:txBody>
      </p:sp>
      <p:sp>
        <p:nvSpPr>
          <p:cNvPr id="6" name="Flowchart: Direct Access Storage 5">
            <a:extLst>
              <a:ext uri="{FF2B5EF4-FFF2-40B4-BE49-F238E27FC236}">
                <a16:creationId xmlns:a16="http://schemas.microsoft.com/office/drawing/2014/main" id="{D85A5B0F-2DCE-4BC8-A0BA-4FA6964C9274}"/>
              </a:ext>
            </a:extLst>
          </p:cNvPr>
          <p:cNvSpPr/>
          <p:nvPr/>
        </p:nvSpPr>
        <p:spPr>
          <a:xfrm flipH="1">
            <a:off x="6263779" y="5278331"/>
            <a:ext cx="2941389" cy="552431"/>
          </a:xfrm>
          <a:prstGeom prst="flowChartMagneticDrum">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C0E02A98-AE8F-4DF9-AEAB-883D1A277116}"/>
              </a:ext>
            </a:extLst>
          </p:cNvPr>
          <p:cNvSpPr/>
          <p:nvPr/>
        </p:nvSpPr>
        <p:spPr>
          <a:xfrm>
            <a:off x="89605" y="4992475"/>
            <a:ext cx="987778" cy="626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28DC69-31B6-42B4-87F0-088D93DF1E28}"/>
              </a:ext>
            </a:extLst>
          </p:cNvPr>
          <p:cNvSpPr/>
          <p:nvPr/>
        </p:nvSpPr>
        <p:spPr>
          <a:xfrm>
            <a:off x="1077383" y="4992475"/>
            <a:ext cx="987778" cy="6265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A3BF111-2FE5-4C04-9F06-F3F13F11C8CD}"/>
              </a:ext>
            </a:extLst>
          </p:cNvPr>
          <p:cNvSpPr/>
          <p:nvPr/>
        </p:nvSpPr>
        <p:spPr>
          <a:xfrm>
            <a:off x="89605" y="5619009"/>
            <a:ext cx="987778" cy="6265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1CC190-CA29-447D-BE2F-F86586C18ADD}"/>
              </a:ext>
            </a:extLst>
          </p:cNvPr>
          <p:cNvSpPr/>
          <p:nvPr/>
        </p:nvSpPr>
        <p:spPr>
          <a:xfrm>
            <a:off x="1077383" y="5619009"/>
            <a:ext cx="987778" cy="6265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8794A9-80A5-40D5-BB35-BA278168B3AF}"/>
              </a:ext>
            </a:extLst>
          </p:cNvPr>
          <p:cNvGrpSpPr/>
          <p:nvPr/>
        </p:nvGrpSpPr>
        <p:grpSpPr>
          <a:xfrm>
            <a:off x="2659239" y="5012321"/>
            <a:ext cx="3200399" cy="456404"/>
            <a:chOff x="3036711" y="4640263"/>
            <a:chExt cx="3200399" cy="456404"/>
          </a:xfrm>
        </p:grpSpPr>
        <p:grpSp>
          <p:nvGrpSpPr>
            <p:cNvPr id="12" name="Group 11">
              <a:extLst>
                <a:ext uri="{FF2B5EF4-FFF2-40B4-BE49-F238E27FC236}">
                  <a16:creationId xmlns:a16="http://schemas.microsoft.com/office/drawing/2014/main" id="{CB03C8A4-DC09-462E-B4EE-5814305EAA8C}"/>
                </a:ext>
              </a:extLst>
            </p:cNvPr>
            <p:cNvGrpSpPr/>
            <p:nvPr/>
          </p:nvGrpSpPr>
          <p:grpSpPr>
            <a:xfrm>
              <a:off x="3036711" y="4640263"/>
              <a:ext cx="1154289" cy="417159"/>
              <a:chOff x="3036711" y="4640263"/>
              <a:chExt cx="1154289" cy="417159"/>
            </a:xfrm>
          </p:grpSpPr>
          <p:sp>
            <p:nvSpPr>
              <p:cNvPr id="21" name="Rectangle 20">
                <a:extLst>
                  <a:ext uri="{FF2B5EF4-FFF2-40B4-BE49-F238E27FC236}">
                    <a16:creationId xmlns:a16="http://schemas.microsoft.com/office/drawing/2014/main" id="{AC2FA2FA-D9FD-4089-B95F-64DAC7A8B923}"/>
                  </a:ext>
                </a:extLst>
              </p:cNvPr>
              <p:cNvSpPr/>
              <p:nvPr/>
            </p:nvSpPr>
            <p:spPr>
              <a:xfrm>
                <a:off x="3036711" y="4763911"/>
                <a:ext cx="733778" cy="2935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A4EF78-4B82-4462-9B7A-A6F788783689}"/>
                  </a:ext>
                </a:extLst>
              </p:cNvPr>
              <p:cNvSpPr/>
              <p:nvPr/>
            </p:nvSpPr>
            <p:spPr>
              <a:xfrm>
                <a:off x="3246967" y="4667867"/>
                <a:ext cx="733778" cy="259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6A5DFF3-6FEE-4458-9108-A39BCC573BCA}"/>
                  </a:ext>
                </a:extLst>
              </p:cNvPr>
              <p:cNvSpPr/>
              <p:nvPr/>
            </p:nvSpPr>
            <p:spPr>
              <a:xfrm>
                <a:off x="3457222" y="4640263"/>
                <a:ext cx="733778" cy="1467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CBCA18D4-6F4D-4927-B3FC-F39AABD451DD}"/>
                </a:ext>
              </a:extLst>
            </p:cNvPr>
            <p:cNvGrpSpPr/>
            <p:nvPr/>
          </p:nvGrpSpPr>
          <p:grpSpPr>
            <a:xfrm>
              <a:off x="4044244" y="4648508"/>
              <a:ext cx="1154289" cy="417159"/>
              <a:chOff x="3036711" y="4640263"/>
              <a:chExt cx="1154289" cy="417159"/>
            </a:xfrm>
          </p:grpSpPr>
          <p:sp>
            <p:nvSpPr>
              <p:cNvPr id="18" name="Rectangle 17">
                <a:extLst>
                  <a:ext uri="{FF2B5EF4-FFF2-40B4-BE49-F238E27FC236}">
                    <a16:creationId xmlns:a16="http://schemas.microsoft.com/office/drawing/2014/main" id="{BFECB31F-435C-4DF7-89DB-5DF840D3863E}"/>
                  </a:ext>
                </a:extLst>
              </p:cNvPr>
              <p:cNvSpPr/>
              <p:nvPr/>
            </p:nvSpPr>
            <p:spPr>
              <a:xfrm>
                <a:off x="3036711" y="4763911"/>
                <a:ext cx="733778" cy="2935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7BDBF61-C114-48E7-9119-52C46B49CCA9}"/>
                  </a:ext>
                </a:extLst>
              </p:cNvPr>
              <p:cNvSpPr/>
              <p:nvPr/>
            </p:nvSpPr>
            <p:spPr>
              <a:xfrm>
                <a:off x="3246967" y="4667867"/>
                <a:ext cx="733778" cy="259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707BDA9-2099-4D66-994F-BDE0682DC730}"/>
                  </a:ext>
                </a:extLst>
              </p:cNvPr>
              <p:cNvSpPr/>
              <p:nvPr/>
            </p:nvSpPr>
            <p:spPr>
              <a:xfrm>
                <a:off x="3457222" y="4640263"/>
                <a:ext cx="733778" cy="1467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A40B1F-22BF-4B59-B7F9-F64A6DC511E3}"/>
                </a:ext>
              </a:extLst>
            </p:cNvPr>
            <p:cNvGrpSpPr/>
            <p:nvPr/>
          </p:nvGrpSpPr>
          <p:grpSpPr>
            <a:xfrm>
              <a:off x="5082821" y="4679508"/>
              <a:ext cx="1154289" cy="417159"/>
              <a:chOff x="3036711" y="4640263"/>
              <a:chExt cx="1154289" cy="417159"/>
            </a:xfrm>
          </p:grpSpPr>
          <p:sp>
            <p:nvSpPr>
              <p:cNvPr id="15" name="Rectangle 14">
                <a:extLst>
                  <a:ext uri="{FF2B5EF4-FFF2-40B4-BE49-F238E27FC236}">
                    <a16:creationId xmlns:a16="http://schemas.microsoft.com/office/drawing/2014/main" id="{578ADFBA-FAED-4744-A372-1D40535137EC}"/>
                  </a:ext>
                </a:extLst>
              </p:cNvPr>
              <p:cNvSpPr/>
              <p:nvPr/>
            </p:nvSpPr>
            <p:spPr>
              <a:xfrm>
                <a:off x="3036711" y="4763911"/>
                <a:ext cx="733778" cy="2935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FC7EA8-2ED6-4A93-901F-A83BE13E9CEC}"/>
                  </a:ext>
                </a:extLst>
              </p:cNvPr>
              <p:cNvSpPr/>
              <p:nvPr/>
            </p:nvSpPr>
            <p:spPr>
              <a:xfrm>
                <a:off x="3246967" y="4667867"/>
                <a:ext cx="733778" cy="259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6A2F23B-4ECF-45FC-AB3D-3861F5A8738F}"/>
                  </a:ext>
                </a:extLst>
              </p:cNvPr>
              <p:cNvSpPr/>
              <p:nvPr/>
            </p:nvSpPr>
            <p:spPr>
              <a:xfrm>
                <a:off x="3457222" y="4640263"/>
                <a:ext cx="733778" cy="1467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sp>
        <p:nvSpPr>
          <p:cNvPr id="24" name="Rectangle 23">
            <a:extLst>
              <a:ext uri="{FF2B5EF4-FFF2-40B4-BE49-F238E27FC236}">
                <a16:creationId xmlns:a16="http://schemas.microsoft.com/office/drawing/2014/main" id="{C0BE6283-3568-4BD8-BCBB-3F0361FA9029}"/>
              </a:ext>
            </a:extLst>
          </p:cNvPr>
          <p:cNvSpPr/>
          <p:nvPr/>
        </p:nvSpPr>
        <p:spPr>
          <a:xfrm>
            <a:off x="2674761" y="4567199"/>
            <a:ext cx="733778" cy="293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A0BDA71-10DF-4253-9B0B-7F0F2EFCE141}"/>
              </a:ext>
            </a:extLst>
          </p:cNvPr>
          <p:cNvSpPr/>
          <p:nvPr/>
        </p:nvSpPr>
        <p:spPr>
          <a:xfrm>
            <a:off x="2885017" y="4471155"/>
            <a:ext cx="733778" cy="259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0421CCB-7A64-4DA1-99BD-E7786DD1E18B}"/>
              </a:ext>
            </a:extLst>
          </p:cNvPr>
          <p:cNvSpPr/>
          <p:nvPr/>
        </p:nvSpPr>
        <p:spPr>
          <a:xfrm>
            <a:off x="3095272" y="4443551"/>
            <a:ext cx="733778" cy="146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E9E161D5-FA70-44C4-ADE6-0D6EAD0CB591}"/>
              </a:ext>
            </a:extLst>
          </p:cNvPr>
          <p:cNvGrpSpPr/>
          <p:nvPr/>
        </p:nvGrpSpPr>
        <p:grpSpPr>
          <a:xfrm>
            <a:off x="3682294" y="4451796"/>
            <a:ext cx="1154289" cy="417159"/>
            <a:chOff x="3036711" y="4640263"/>
            <a:chExt cx="1154289" cy="417159"/>
          </a:xfrm>
        </p:grpSpPr>
        <p:sp>
          <p:nvSpPr>
            <p:cNvPr id="28" name="Rectangle 27">
              <a:extLst>
                <a:ext uri="{FF2B5EF4-FFF2-40B4-BE49-F238E27FC236}">
                  <a16:creationId xmlns:a16="http://schemas.microsoft.com/office/drawing/2014/main" id="{98DA6A8E-38E8-412B-9481-DA6EF2521FC8}"/>
                </a:ext>
              </a:extLst>
            </p:cNvPr>
            <p:cNvSpPr/>
            <p:nvPr/>
          </p:nvSpPr>
          <p:spPr>
            <a:xfrm>
              <a:off x="3036711" y="4763911"/>
              <a:ext cx="733778" cy="293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94FA3A-4CD6-40FC-BD15-579629D7CC7F}"/>
                </a:ext>
              </a:extLst>
            </p:cNvPr>
            <p:cNvSpPr/>
            <p:nvPr/>
          </p:nvSpPr>
          <p:spPr>
            <a:xfrm>
              <a:off x="3246967" y="4667867"/>
              <a:ext cx="733778" cy="259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70D189D-466D-400D-81B3-C1B5C12B5164}"/>
                </a:ext>
              </a:extLst>
            </p:cNvPr>
            <p:cNvSpPr/>
            <p:nvPr/>
          </p:nvSpPr>
          <p:spPr>
            <a:xfrm>
              <a:off x="3457222" y="4640263"/>
              <a:ext cx="733778" cy="146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0F4638C-FCE3-4B64-9791-2E75BDB7944F}"/>
              </a:ext>
            </a:extLst>
          </p:cNvPr>
          <p:cNvGrpSpPr/>
          <p:nvPr/>
        </p:nvGrpSpPr>
        <p:grpSpPr>
          <a:xfrm>
            <a:off x="4720871" y="4482796"/>
            <a:ext cx="1154289" cy="417159"/>
            <a:chOff x="3036711" y="4640263"/>
            <a:chExt cx="1154289" cy="417159"/>
          </a:xfrm>
        </p:grpSpPr>
        <p:sp>
          <p:nvSpPr>
            <p:cNvPr id="32" name="Rectangle 31">
              <a:extLst>
                <a:ext uri="{FF2B5EF4-FFF2-40B4-BE49-F238E27FC236}">
                  <a16:creationId xmlns:a16="http://schemas.microsoft.com/office/drawing/2014/main" id="{70BE8C64-7331-472D-AAD6-A5D74D65C3D7}"/>
                </a:ext>
              </a:extLst>
            </p:cNvPr>
            <p:cNvSpPr/>
            <p:nvPr/>
          </p:nvSpPr>
          <p:spPr>
            <a:xfrm>
              <a:off x="3036711" y="4763911"/>
              <a:ext cx="733778" cy="293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97B2C29-B3E8-4D14-8E15-07BD333BDF2F}"/>
                </a:ext>
              </a:extLst>
            </p:cNvPr>
            <p:cNvSpPr/>
            <p:nvPr/>
          </p:nvSpPr>
          <p:spPr>
            <a:xfrm>
              <a:off x="3246967" y="4667867"/>
              <a:ext cx="733778" cy="259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F7E177A-B307-4A05-9AC8-2102DC5CCE31}"/>
                </a:ext>
              </a:extLst>
            </p:cNvPr>
            <p:cNvSpPr/>
            <p:nvPr/>
          </p:nvSpPr>
          <p:spPr>
            <a:xfrm>
              <a:off x="3457222" y="4640263"/>
              <a:ext cx="733778" cy="146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AADF0406-14A5-4B59-B76E-6514A6F2FFF5}"/>
              </a:ext>
            </a:extLst>
          </p:cNvPr>
          <p:cNvGrpSpPr/>
          <p:nvPr/>
        </p:nvGrpSpPr>
        <p:grpSpPr>
          <a:xfrm>
            <a:off x="2646539" y="5581091"/>
            <a:ext cx="3200399" cy="456404"/>
            <a:chOff x="3036711" y="4640263"/>
            <a:chExt cx="3200399" cy="456404"/>
          </a:xfrm>
        </p:grpSpPr>
        <p:grpSp>
          <p:nvGrpSpPr>
            <p:cNvPr id="36" name="Group 35">
              <a:extLst>
                <a:ext uri="{FF2B5EF4-FFF2-40B4-BE49-F238E27FC236}">
                  <a16:creationId xmlns:a16="http://schemas.microsoft.com/office/drawing/2014/main" id="{23330F34-15DA-4F31-96B8-8303235996F6}"/>
                </a:ext>
              </a:extLst>
            </p:cNvPr>
            <p:cNvGrpSpPr/>
            <p:nvPr/>
          </p:nvGrpSpPr>
          <p:grpSpPr>
            <a:xfrm>
              <a:off x="3036711" y="4640263"/>
              <a:ext cx="1154289" cy="417159"/>
              <a:chOff x="3036711" y="4640263"/>
              <a:chExt cx="1154289" cy="417159"/>
            </a:xfrm>
          </p:grpSpPr>
          <p:sp>
            <p:nvSpPr>
              <p:cNvPr id="45" name="Rectangle 44">
                <a:extLst>
                  <a:ext uri="{FF2B5EF4-FFF2-40B4-BE49-F238E27FC236}">
                    <a16:creationId xmlns:a16="http://schemas.microsoft.com/office/drawing/2014/main" id="{B2B72AF6-5511-4CA1-958E-D4B2EC979221}"/>
                  </a:ext>
                </a:extLst>
              </p:cNvPr>
              <p:cNvSpPr/>
              <p:nvPr/>
            </p:nvSpPr>
            <p:spPr>
              <a:xfrm>
                <a:off x="3036711" y="4763911"/>
                <a:ext cx="733778" cy="2935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3B28727-677A-4224-B9D8-C23244819C99}"/>
                  </a:ext>
                </a:extLst>
              </p:cNvPr>
              <p:cNvSpPr/>
              <p:nvPr/>
            </p:nvSpPr>
            <p:spPr>
              <a:xfrm>
                <a:off x="3246967" y="4667867"/>
                <a:ext cx="733778" cy="2599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42388C5-A8A5-4709-82C7-3577BA4FEF24}"/>
                  </a:ext>
                </a:extLst>
              </p:cNvPr>
              <p:cNvSpPr/>
              <p:nvPr/>
            </p:nvSpPr>
            <p:spPr>
              <a:xfrm>
                <a:off x="3457222" y="4640263"/>
                <a:ext cx="733778" cy="1467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0361C4B3-CF5F-4948-9EA5-6F8A8F302239}"/>
                </a:ext>
              </a:extLst>
            </p:cNvPr>
            <p:cNvGrpSpPr/>
            <p:nvPr/>
          </p:nvGrpSpPr>
          <p:grpSpPr>
            <a:xfrm>
              <a:off x="4044244" y="4648508"/>
              <a:ext cx="1154289" cy="417159"/>
              <a:chOff x="3036711" y="4640263"/>
              <a:chExt cx="1154289" cy="417159"/>
            </a:xfrm>
          </p:grpSpPr>
          <p:sp>
            <p:nvSpPr>
              <p:cNvPr id="42" name="Rectangle 41">
                <a:extLst>
                  <a:ext uri="{FF2B5EF4-FFF2-40B4-BE49-F238E27FC236}">
                    <a16:creationId xmlns:a16="http://schemas.microsoft.com/office/drawing/2014/main" id="{0A49F7B8-0AEE-4BFC-8921-7CFA41E22396}"/>
                  </a:ext>
                </a:extLst>
              </p:cNvPr>
              <p:cNvSpPr/>
              <p:nvPr/>
            </p:nvSpPr>
            <p:spPr>
              <a:xfrm>
                <a:off x="3036711" y="4763911"/>
                <a:ext cx="733778" cy="2935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250F949-90D1-4A69-868C-C57872C25FA6}"/>
                  </a:ext>
                </a:extLst>
              </p:cNvPr>
              <p:cNvSpPr/>
              <p:nvPr/>
            </p:nvSpPr>
            <p:spPr>
              <a:xfrm>
                <a:off x="3246967" y="4667867"/>
                <a:ext cx="733778" cy="2599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4C16F57-DF6D-4967-B08B-FB9B5A73764E}"/>
                  </a:ext>
                </a:extLst>
              </p:cNvPr>
              <p:cNvSpPr/>
              <p:nvPr/>
            </p:nvSpPr>
            <p:spPr>
              <a:xfrm>
                <a:off x="3457222" y="4640263"/>
                <a:ext cx="733778" cy="1467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065BF9EA-E066-4112-B8DC-984DA0A5B641}"/>
                </a:ext>
              </a:extLst>
            </p:cNvPr>
            <p:cNvGrpSpPr/>
            <p:nvPr/>
          </p:nvGrpSpPr>
          <p:grpSpPr>
            <a:xfrm>
              <a:off x="5082821" y="4679508"/>
              <a:ext cx="1154289" cy="417159"/>
              <a:chOff x="3036711" y="4640263"/>
              <a:chExt cx="1154289" cy="417159"/>
            </a:xfrm>
          </p:grpSpPr>
          <p:sp>
            <p:nvSpPr>
              <p:cNvPr id="39" name="Rectangle 38">
                <a:extLst>
                  <a:ext uri="{FF2B5EF4-FFF2-40B4-BE49-F238E27FC236}">
                    <a16:creationId xmlns:a16="http://schemas.microsoft.com/office/drawing/2014/main" id="{F763718D-606A-4D6D-BE75-0B5B2F6800C2}"/>
                  </a:ext>
                </a:extLst>
              </p:cNvPr>
              <p:cNvSpPr/>
              <p:nvPr/>
            </p:nvSpPr>
            <p:spPr>
              <a:xfrm>
                <a:off x="3036711" y="4763911"/>
                <a:ext cx="733778" cy="2935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2CFB1A8-E936-48B2-9E34-9999CB63235D}"/>
                  </a:ext>
                </a:extLst>
              </p:cNvPr>
              <p:cNvSpPr/>
              <p:nvPr/>
            </p:nvSpPr>
            <p:spPr>
              <a:xfrm>
                <a:off x="3246967" y="4667867"/>
                <a:ext cx="733778" cy="2599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005B615-BEE7-42EF-8521-1A5BB7BC8E99}"/>
                  </a:ext>
                </a:extLst>
              </p:cNvPr>
              <p:cNvSpPr/>
              <p:nvPr/>
            </p:nvSpPr>
            <p:spPr>
              <a:xfrm>
                <a:off x="3457222" y="4640263"/>
                <a:ext cx="733778" cy="1467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grpSp>
        <p:nvGrpSpPr>
          <p:cNvPr id="48" name="Group 47">
            <a:extLst>
              <a:ext uri="{FF2B5EF4-FFF2-40B4-BE49-F238E27FC236}">
                <a16:creationId xmlns:a16="http://schemas.microsoft.com/office/drawing/2014/main" id="{69001346-7EB2-43BA-B863-BD103B152E70}"/>
              </a:ext>
            </a:extLst>
          </p:cNvPr>
          <p:cNvGrpSpPr/>
          <p:nvPr/>
        </p:nvGrpSpPr>
        <p:grpSpPr>
          <a:xfrm>
            <a:off x="2646539" y="6168952"/>
            <a:ext cx="3200399" cy="456404"/>
            <a:chOff x="3036711" y="4640263"/>
            <a:chExt cx="3200399" cy="456404"/>
          </a:xfrm>
        </p:grpSpPr>
        <p:grpSp>
          <p:nvGrpSpPr>
            <p:cNvPr id="49" name="Group 48">
              <a:extLst>
                <a:ext uri="{FF2B5EF4-FFF2-40B4-BE49-F238E27FC236}">
                  <a16:creationId xmlns:a16="http://schemas.microsoft.com/office/drawing/2014/main" id="{90642EC9-0666-49B4-9F6D-38BD45F25FE4}"/>
                </a:ext>
              </a:extLst>
            </p:cNvPr>
            <p:cNvGrpSpPr/>
            <p:nvPr/>
          </p:nvGrpSpPr>
          <p:grpSpPr>
            <a:xfrm>
              <a:off x="3036711" y="4640263"/>
              <a:ext cx="1154289" cy="417159"/>
              <a:chOff x="3036711" y="4640263"/>
              <a:chExt cx="1154289" cy="417159"/>
            </a:xfrm>
          </p:grpSpPr>
          <p:sp>
            <p:nvSpPr>
              <p:cNvPr id="58" name="Rectangle 57">
                <a:extLst>
                  <a:ext uri="{FF2B5EF4-FFF2-40B4-BE49-F238E27FC236}">
                    <a16:creationId xmlns:a16="http://schemas.microsoft.com/office/drawing/2014/main" id="{35F7F936-71DA-4AEF-85FA-08B37051A803}"/>
                  </a:ext>
                </a:extLst>
              </p:cNvPr>
              <p:cNvSpPr/>
              <p:nvPr/>
            </p:nvSpPr>
            <p:spPr>
              <a:xfrm>
                <a:off x="3036711" y="4763911"/>
                <a:ext cx="733778" cy="2935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E339152-386C-460A-8814-871124093D1A}"/>
                  </a:ext>
                </a:extLst>
              </p:cNvPr>
              <p:cNvSpPr/>
              <p:nvPr/>
            </p:nvSpPr>
            <p:spPr>
              <a:xfrm>
                <a:off x="3246967" y="4667867"/>
                <a:ext cx="733778" cy="259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CDC682D-DA84-4870-A390-BD88869BD24C}"/>
                  </a:ext>
                </a:extLst>
              </p:cNvPr>
              <p:cNvSpPr/>
              <p:nvPr/>
            </p:nvSpPr>
            <p:spPr>
              <a:xfrm>
                <a:off x="3457222" y="4640263"/>
                <a:ext cx="733778" cy="1467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7F64A0DF-D8E5-444A-865F-A11BC8BD1841}"/>
                </a:ext>
              </a:extLst>
            </p:cNvPr>
            <p:cNvGrpSpPr/>
            <p:nvPr/>
          </p:nvGrpSpPr>
          <p:grpSpPr>
            <a:xfrm>
              <a:off x="4044244" y="4648508"/>
              <a:ext cx="1154289" cy="417159"/>
              <a:chOff x="3036711" y="4640263"/>
              <a:chExt cx="1154289" cy="417159"/>
            </a:xfrm>
          </p:grpSpPr>
          <p:sp>
            <p:nvSpPr>
              <p:cNvPr id="55" name="Rectangle 54">
                <a:extLst>
                  <a:ext uri="{FF2B5EF4-FFF2-40B4-BE49-F238E27FC236}">
                    <a16:creationId xmlns:a16="http://schemas.microsoft.com/office/drawing/2014/main" id="{7E7852FC-2615-4CCF-BAAF-10CEDD9F2FB1}"/>
                  </a:ext>
                </a:extLst>
              </p:cNvPr>
              <p:cNvSpPr/>
              <p:nvPr/>
            </p:nvSpPr>
            <p:spPr>
              <a:xfrm>
                <a:off x="3036711" y="4763911"/>
                <a:ext cx="733778" cy="2935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4B8D01A-79E1-44C8-8B3B-3D5AD85E0411}"/>
                  </a:ext>
                </a:extLst>
              </p:cNvPr>
              <p:cNvSpPr/>
              <p:nvPr/>
            </p:nvSpPr>
            <p:spPr>
              <a:xfrm>
                <a:off x="3246967" y="4667867"/>
                <a:ext cx="733778" cy="259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7D80F01-BA8A-4CFD-AEEF-9E23ADB76C9E}"/>
                  </a:ext>
                </a:extLst>
              </p:cNvPr>
              <p:cNvSpPr/>
              <p:nvPr/>
            </p:nvSpPr>
            <p:spPr>
              <a:xfrm>
                <a:off x="3457222" y="4640263"/>
                <a:ext cx="733778" cy="1467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F6B9972-C3F1-4542-8B49-1D03BD0B7E51}"/>
                </a:ext>
              </a:extLst>
            </p:cNvPr>
            <p:cNvGrpSpPr/>
            <p:nvPr/>
          </p:nvGrpSpPr>
          <p:grpSpPr>
            <a:xfrm>
              <a:off x="5082821" y="4679508"/>
              <a:ext cx="1154289" cy="417159"/>
              <a:chOff x="3036711" y="4640263"/>
              <a:chExt cx="1154289" cy="417159"/>
            </a:xfrm>
          </p:grpSpPr>
          <p:sp>
            <p:nvSpPr>
              <p:cNvPr id="52" name="Rectangle 51">
                <a:extLst>
                  <a:ext uri="{FF2B5EF4-FFF2-40B4-BE49-F238E27FC236}">
                    <a16:creationId xmlns:a16="http://schemas.microsoft.com/office/drawing/2014/main" id="{09461E65-87E9-434B-A4D5-630504BC9013}"/>
                  </a:ext>
                </a:extLst>
              </p:cNvPr>
              <p:cNvSpPr/>
              <p:nvPr/>
            </p:nvSpPr>
            <p:spPr>
              <a:xfrm>
                <a:off x="3036711" y="4763911"/>
                <a:ext cx="733778" cy="2935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2278828-3664-4A7F-8EF7-5C11ACFE2F14}"/>
                  </a:ext>
                </a:extLst>
              </p:cNvPr>
              <p:cNvSpPr/>
              <p:nvPr/>
            </p:nvSpPr>
            <p:spPr>
              <a:xfrm>
                <a:off x="3246967" y="4667867"/>
                <a:ext cx="733778" cy="259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DD1D92F-DB46-4D4B-A3F7-015129BEC428}"/>
                  </a:ext>
                </a:extLst>
              </p:cNvPr>
              <p:cNvSpPr/>
              <p:nvPr/>
            </p:nvSpPr>
            <p:spPr>
              <a:xfrm>
                <a:off x="3457222" y="4640263"/>
                <a:ext cx="733778" cy="1467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sp>
        <p:nvSpPr>
          <p:cNvPr id="61" name="Rounded Rectangle 109">
            <a:extLst>
              <a:ext uri="{FF2B5EF4-FFF2-40B4-BE49-F238E27FC236}">
                <a16:creationId xmlns:a16="http://schemas.microsoft.com/office/drawing/2014/main" id="{A536BFB0-51A5-4F94-8A8F-A1934D744555}"/>
              </a:ext>
            </a:extLst>
          </p:cNvPr>
          <p:cNvSpPr/>
          <p:nvPr/>
        </p:nvSpPr>
        <p:spPr>
          <a:xfrm>
            <a:off x="9393835" y="5117838"/>
            <a:ext cx="1387193" cy="73537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1600" dirty="0"/>
              <a:t>Decoding</a:t>
            </a:r>
            <a:endParaRPr lang="en-US" sz="1600" dirty="0"/>
          </a:p>
        </p:txBody>
      </p:sp>
      <p:sp>
        <p:nvSpPr>
          <p:cNvPr id="62" name="Rectangle 61">
            <a:extLst>
              <a:ext uri="{FF2B5EF4-FFF2-40B4-BE49-F238E27FC236}">
                <a16:creationId xmlns:a16="http://schemas.microsoft.com/office/drawing/2014/main" id="{B87FBD07-631D-4C0F-B0E3-4ECED4E12948}"/>
              </a:ext>
            </a:extLst>
          </p:cNvPr>
          <p:cNvSpPr/>
          <p:nvPr/>
        </p:nvSpPr>
        <p:spPr>
          <a:xfrm>
            <a:off x="6691777" y="5435671"/>
            <a:ext cx="733778" cy="293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7AC1424-C9A8-4AB6-B639-4919AD39A4AC}"/>
              </a:ext>
            </a:extLst>
          </p:cNvPr>
          <p:cNvSpPr/>
          <p:nvPr/>
        </p:nvSpPr>
        <p:spPr>
          <a:xfrm>
            <a:off x="7519599" y="5509583"/>
            <a:ext cx="733778" cy="203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629239A-347F-4D50-9594-36A077ADEB72}"/>
              </a:ext>
            </a:extLst>
          </p:cNvPr>
          <p:cNvSpPr/>
          <p:nvPr/>
        </p:nvSpPr>
        <p:spPr>
          <a:xfrm>
            <a:off x="7519599" y="5301268"/>
            <a:ext cx="733778" cy="146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0757896-F2C1-405D-B3CC-3A1ECA307249}"/>
              </a:ext>
            </a:extLst>
          </p:cNvPr>
          <p:cNvSpPr/>
          <p:nvPr/>
        </p:nvSpPr>
        <p:spPr>
          <a:xfrm>
            <a:off x="8328307" y="5417713"/>
            <a:ext cx="733778" cy="2935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 name="Rounded Rectangle 114">
            <a:extLst>
              <a:ext uri="{FF2B5EF4-FFF2-40B4-BE49-F238E27FC236}">
                <a16:creationId xmlns:a16="http://schemas.microsoft.com/office/drawing/2014/main" id="{4B9C9A31-2C03-47E6-B0AF-16C2DDB35A03}"/>
              </a:ext>
            </a:extLst>
          </p:cNvPr>
          <p:cNvSpPr/>
          <p:nvPr/>
        </p:nvSpPr>
        <p:spPr>
          <a:xfrm>
            <a:off x="6648235" y="4414454"/>
            <a:ext cx="2512485" cy="4929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VR App/DASH Client</a:t>
            </a:r>
            <a:endParaRPr lang="en-US" dirty="0"/>
          </a:p>
        </p:txBody>
      </p:sp>
      <p:sp>
        <p:nvSpPr>
          <p:cNvPr id="67" name="Rounded Rectangle 116">
            <a:extLst>
              <a:ext uri="{FF2B5EF4-FFF2-40B4-BE49-F238E27FC236}">
                <a16:creationId xmlns:a16="http://schemas.microsoft.com/office/drawing/2014/main" id="{5043DE88-43C6-45BF-B553-83628DEC6C0E}"/>
              </a:ext>
            </a:extLst>
          </p:cNvPr>
          <p:cNvSpPr/>
          <p:nvPr/>
        </p:nvSpPr>
        <p:spPr>
          <a:xfrm>
            <a:off x="10835040" y="5117838"/>
            <a:ext cx="1334240" cy="73537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1600" dirty="0"/>
              <a:t>Rendering</a:t>
            </a:r>
            <a:endParaRPr lang="en-US" sz="1600" dirty="0"/>
          </a:p>
        </p:txBody>
      </p:sp>
    </p:spTree>
    <p:extLst>
      <p:ext uri="{BB962C8B-B14F-4D97-AF65-F5344CB8AC3E}">
        <p14:creationId xmlns:p14="http://schemas.microsoft.com/office/powerpoint/2010/main" val="4207922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A104-19FD-4FA0-A1BF-8EBF71C927C2}"/>
              </a:ext>
            </a:extLst>
          </p:cNvPr>
          <p:cNvSpPr>
            <a:spLocks noGrp="1"/>
          </p:cNvSpPr>
          <p:nvPr>
            <p:ph type="title"/>
          </p:nvPr>
        </p:nvSpPr>
        <p:spPr/>
        <p:txBody>
          <a:bodyPr/>
          <a:lstStyle/>
          <a:p>
            <a:r>
              <a:rPr lang="de-DE" dirty="0"/>
              <a:t>Immersive Cloud Media</a:t>
            </a:r>
          </a:p>
        </p:txBody>
      </p:sp>
      <p:grpSp>
        <p:nvGrpSpPr>
          <p:cNvPr id="5" name="Group 4">
            <a:extLst>
              <a:ext uri="{FF2B5EF4-FFF2-40B4-BE49-F238E27FC236}">
                <a16:creationId xmlns:a16="http://schemas.microsoft.com/office/drawing/2014/main" id="{A6586156-3767-43E2-B1D8-131D905EBF1D}"/>
              </a:ext>
            </a:extLst>
          </p:cNvPr>
          <p:cNvGrpSpPr/>
          <p:nvPr/>
        </p:nvGrpSpPr>
        <p:grpSpPr>
          <a:xfrm>
            <a:off x="2357438" y="821903"/>
            <a:ext cx="9037066" cy="5990433"/>
            <a:chOff x="71438" y="821903"/>
            <a:chExt cx="9037066" cy="5990433"/>
          </a:xfrm>
        </p:grpSpPr>
        <p:sp>
          <p:nvSpPr>
            <p:cNvPr id="6" name="Rectangle 5">
              <a:extLst>
                <a:ext uri="{FF2B5EF4-FFF2-40B4-BE49-F238E27FC236}">
                  <a16:creationId xmlns:a16="http://schemas.microsoft.com/office/drawing/2014/main" id="{D0193DC7-9BB5-45F0-9ED3-F72B846374A2}"/>
                </a:ext>
              </a:extLst>
            </p:cNvPr>
            <p:cNvSpPr/>
            <p:nvPr/>
          </p:nvSpPr>
          <p:spPr>
            <a:xfrm>
              <a:off x="4932040" y="2488639"/>
              <a:ext cx="979712" cy="5244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a:solidFill>
                    <a:schemeClr val="tx1"/>
                  </a:solidFill>
                </a:rPr>
                <a:t>Decoder</a:t>
              </a:r>
            </a:p>
          </p:txBody>
        </p:sp>
        <p:sp>
          <p:nvSpPr>
            <p:cNvPr id="7" name="Rectangle 6">
              <a:extLst>
                <a:ext uri="{FF2B5EF4-FFF2-40B4-BE49-F238E27FC236}">
                  <a16:creationId xmlns:a16="http://schemas.microsoft.com/office/drawing/2014/main" id="{71E6EE2C-9913-4AC6-8A97-A5EE9FC41E34}"/>
                </a:ext>
              </a:extLst>
            </p:cNvPr>
            <p:cNvSpPr/>
            <p:nvPr/>
          </p:nvSpPr>
          <p:spPr>
            <a:xfrm>
              <a:off x="2872841" y="3248213"/>
              <a:ext cx="1524000" cy="947057"/>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solidFill>
                    <a:schemeClr val="tx1"/>
                  </a:solidFill>
                </a:rPr>
                <a:t>Media </a:t>
              </a:r>
            </a:p>
            <a:p>
              <a:pPr algn="ctr"/>
              <a:r>
                <a:rPr lang="en-US" sz="1100" dirty="0">
                  <a:solidFill>
                    <a:schemeClr val="tx1"/>
                  </a:solidFill>
                </a:rPr>
                <a:t>Retrieval </a:t>
              </a:r>
            </a:p>
            <a:p>
              <a:pPr algn="ctr"/>
              <a:r>
                <a:rPr lang="en-US" sz="1100" dirty="0">
                  <a:solidFill>
                    <a:schemeClr val="tx1"/>
                  </a:solidFill>
                </a:rPr>
                <a:t>Engine</a:t>
              </a:r>
            </a:p>
          </p:txBody>
        </p:sp>
        <p:sp>
          <p:nvSpPr>
            <p:cNvPr id="8" name="Rectangle 7">
              <a:extLst>
                <a:ext uri="{FF2B5EF4-FFF2-40B4-BE49-F238E27FC236}">
                  <a16:creationId xmlns:a16="http://schemas.microsoft.com/office/drawing/2014/main" id="{DFF80E8A-F61C-4416-9F06-F65211DF9A52}"/>
                </a:ext>
              </a:extLst>
            </p:cNvPr>
            <p:cNvSpPr/>
            <p:nvPr/>
          </p:nvSpPr>
          <p:spPr>
            <a:xfrm>
              <a:off x="7965504" y="1090398"/>
              <a:ext cx="1143000" cy="947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Presentation Engine</a:t>
              </a:r>
            </a:p>
          </p:txBody>
        </p:sp>
        <p:sp>
          <p:nvSpPr>
            <p:cNvPr id="9" name="Cloud 8">
              <a:extLst>
                <a:ext uri="{FF2B5EF4-FFF2-40B4-BE49-F238E27FC236}">
                  <a16:creationId xmlns:a16="http://schemas.microsoft.com/office/drawing/2014/main" id="{3323E437-CB96-43BA-A7C2-E635E1E59D29}"/>
                </a:ext>
              </a:extLst>
            </p:cNvPr>
            <p:cNvSpPr/>
            <p:nvPr/>
          </p:nvSpPr>
          <p:spPr>
            <a:xfrm>
              <a:off x="71438" y="3243060"/>
              <a:ext cx="1371862" cy="105968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Cloud</a:t>
              </a:r>
            </a:p>
          </p:txBody>
        </p:sp>
        <p:sp>
          <p:nvSpPr>
            <p:cNvPr id="10" name="Arrow: Left 15">
              <a:extLst>
                <a:ext uri="{FF2B5EF4-FFF2-40B4-BE49-F238E27FC236}">
                  <a16:creationId xmlns:a16="http://schemas.microsoft.com/office/drawing/2014/main" id="{70C2E243-720D-42BB-9063-5651ED7E68C0}"/>
                </a:ext>
              </a:extLst>
            </p:cNvPr>
            <p:cNvSpPr/>
            <p:nvPr/>
          </p:nvSpPr>
          <p:spPr>
            <a:xfrm>
              <a:off x="1475657" y="3463243"/>
              <a:ext cx="892960" cy="559253"/>
            </a:xfrm>
            <a:prstGeom prst="leftArrow">
              <a:avLst>
                <a:gd name="adj1" fmla="val 63625"/>
                <a:gd name="adj2" fmla="val 334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Media Requests</a:t>
              </a:r>
            </a:p>
          </p:txBody>
        </p:sp>
        <p:sp>
          <p:nvSpPr>
            <p:cNvPr id="11" name="TextBox 10">
              <a:extLst>
                <a:ext uri="{FF2B5EF4-FFF2-40B4-BE49-F238E27FC236}">
                  <a16:creationId xmlns:a16="http://schemas.microsoft.com/office/drawing/2014/main" id="{A2951A00-D92B-4C85-AB5B-E8BE8E3D8BA1}"/>
                </a:ext>
              </a:extLst>
            </p:cNvPr>
            <p:cNvSpPr txBox="1"/>
            <p:nvPr/>
          </p:nvSpPr>
          <p:spPr>
            <a:xfrm>
              <a:off x="5146700" y="821903"/>
              <a:ext cx="2474746" cy="769441"/>
            </a:xfrm>
            <a:prstGeom prst="rect">
              <a:avLst/>
            </a:prstGeom>
            <a:noFill/>
          </p:spPr>
          <p:txBody>
            <a:bodyPr wrap="square" rtlCol="0">
              <a:spAutoFit/>
            </a:bodyPr>
            <a:lstStyle/>
            <a:p>
              <a:r>
                <a:rPr lang="en-US" sz="1100" dirty="0"/>
                <a:t>Media Resource References</a:t>
              </a:r>
            </a:p>
            <a:p>
              <a:r>
                <a:rPr lang="en-US" sz="1100" dirty="0"/>
                <a:t>Timing Information</a:t>
              </a:r>
            </a:p>
            <a:p>
              <a:r>
                <a:rPr lang="en-US" sz="1100" dirty="0"/>
                <a:t>Spatial Information</a:t>
              </a:r>
            </a:p>
            <a:p>
              <a:r>
                <a:rPr lang="en-US" sz="1100" dirty="0"/>
                <a:t>Media consumption information</a:t>
              </a:r>
            </a:p>
          </p:txBody>
        </p:sp>
        <p:sp>
          <p:nvSpPr>
            <p:cNvPr id="12" name="Rectangle 11">
              <a:extLst>
                <a:ext uri="{FF2B5EF4-FFF2-40B4-BE49-F238E27FC236}">
                  <a16:creationId xmlns:a16="http://schemas.microsoft.com/office/drawing/2014/main" id="{DD2EEA7E-723D-454F-AEFD-A6894386C701}"/>
                </a:ext>
              </a:extLst>
            </p:cNvPr>
            <p:cNvSpPr/>
            <p:nvPr/>
          </p:nvSpPr>
          <p:spPr>
            <a:xfrm>
              <a:off x="4932040" y="3647388"/>
              <a:ext cx="982400" cy="4213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a:solidFill>
                    <a:schemeClr val="tx1"/>
                  </a:solidFill>
                </a:rPr>
                <a:t>Decoder</a:t>
              </a:r>
            </a:p>
          </p:txBody>
        </p:sp>
        <p:sp>
          <p:nvSpPr>
            <p:cNvPr id="13" name="Rectangle 12">
              <a:extLst>
                <a:ext uri="{FF2B5EF4-FFF2-40B4-BE49-F238E27FC236}">
                  <a16:creationId xmlns:a16="http://schemas.microsoft.com/office/drawing/2014/main" id="{3D3AADFA-6ACF-4D0B-95A4-03BF5E60B1CA}"/>
                </a:ext>
              </a:extLst>
            </p:cNvPr>
            <p:cNvSpPr/>
            <p:nvPr/>
          </p:nvSpPr>
          <p:spPr>
            <a:xfrm>
              <a:off x="4936866" y="4283818"/>
              <a:ext cx="1003286" cy="4213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a:solidFill>
                    <a:schemeClr val="tx1"/>
                  </a:solidFill>
                </a:rPr>
                <a:t>Decoder</a:t>
              </a:r>
            </a:p>
          </p:txBody>
        </p:sp>
        <p:cxnSp>
          <p:nvCxnSpPr>
            <p:cNvPr id="14" name="Straight Connector 13">
              <a:extLst>
                <a:ext uri="{FF2B5EF4-FFF2-40B4-BE49-F238E27FC236}">
                  <a16:creationId xmlns:a16="http://schemas.microsoft.com/office/drawing/2014/main" id="{8D703E96-D7F6-472C-89DF-4D6B7C65399F}"/>
                </a:ext>
              </a:extLst>
            </p:cNvPr>
            <p:cNvCxnSpPr>
              <a:cxnSpLocks/>
            </p:cNvCxnSpPr>
            <p:nvPr/>
          </p:nvCxnSpPr>
          <p:spPr>
            <a:xfrm>
              <a:off x="7913880" y="2106431"/>
              <a:ext cx="1369" cy="4660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itle 37">
              <a:extLst>
                <a:ext uri="{FF2B5EF4-FFF2-40B4-BE49-F238E27FC236}">
                  <a16:creationId xmlns:a16="http://schemas.microsoft.com/office/drawing/2014/main" id="{2700C697-6D6A-4D22-B58D-E58BF968CEC6}"/>
                </a:ext>
              </a:extLst>
            </p:cNvPr>
            <p:cNvSpPr txBox="1">
              <a:spLocks/>
            </p:cNvSpPr>
            <p:nvPr/>
          </p:nvSpPr>
          <p:spPr>
            <a:xfrm>
              <a:off x="988690" y="1131094"/>
              <a:ext cx="7886700" cy="99417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endParaRPr lang="en-US" sz="2000" dirty="0"/>
            </a:p>
          </p:txBody>
        </p:sp>
        <p:sp>
          <p:nvSpPr>
            <p:cNvPr id="16" name="Flowchart: Magnetic Disk 38">
              <a:extLst>
                <a:ext uri="{FF2B5EF4-FFF2-40B4-BE49-F238E27FC236}">
                  <a16:creationId xmlns:a16="http://schemas.microsoft.com/office/drawing/2014/main" id="{4CB139FF-2479-4C5B-9FDC-9CAB2E5E9F39}"/>
                </a:ext>
              </a:extLst>
            </p:cNvPr>
            <p:cNvSpPr/>
            <p:nvPr/>
          </p:nvSpPr>
          <p:spPr>
            <a:xfrm>
              <a:off x="2904728" y="4997799"/>
              <a:ext cx="1099455" cy="50149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Local Storage</a:t>
              </a:r>
            </a:p>
          </p:txBody>
        </p:sp>
        <p:sp>
          <p:nvSpPr>
            <p:cNvPr id="17" name="Arrow: Down 39">
              <a:extLst>
                <a:ext uri="{FF2B5EF4-FFF2-40B4-BE49-F238E27FC236}">
                  <a16:creationId xmlns:a16="http://schemas.microsoft.com/office/drawing/2014/main" id="{EBDDDBAE-DFF4-4393-BCF3-67D342AE35F0}"/>
                </a:ext>
              </a:extLst>
            </p:cNvPr>
            <p:cNvSpPr/>
            <p:nvPr/>
          </p:nvSpPr>
          <p:spPr>
            <a:xfrm>
              <a:off x="3315249" y="4195270"/>
              <a:ext cx="267807" cy="8025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18" name="Connector: Elbow 53">
              <a:extLst>
                <a:ext uri="{FF2B5EF4-FFF2-40B4-BE49-F238E27FC236}">
                  <a16:creationId xmlns:a16="http://schemas.microsoft.com/office/drawing/2014/main" id="{359EEF13-C325-4852-9CA7-757996AB181F}"/>
                </a:ext>
              </a:extLst>
            </p:cNvPr>
            <p:cNvCxnSpPr>
              <a:cxnSpLocks/>
              <a:stCxn id="6" idx="3"/>
              <a:endCxn id="27" idx="1"/>
            </p:cNvCxnSpPr>
            <p:nvPr/>
          </p:nvCxnSpPr>
          <p:spPr>
            <a:xfrm flipV="1">
              <a:off x="5911752" y="2749372"/>
              <a:ext cx="711369" cy="14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56">
              <a:extLst>
                <a:ext uri="{FF2B5EF4-FFF2-40B4-BE49-F238E27FC236}">
                  <a16:creationId xmlns:a16="http://schemas.microsoft.com/office/drawing/2014/main" id="{6FBED445-24E1-489F-8225-EBBC387085F7}"/>
                </a:ext>
              </a:extLst>
            </p:cNvPr>
            <p:cNvCxnSpPr>
              <a:cxnSpLocks/>
              <a:stCxn id="12" idx="3"/>
              <a:endCxn id="32" idx="1"/>
            </p:cNvCxnSpPr>
            <p:nvPr/>
          </p:nvCxnSpPr>
          <p:spPr>
            <a:xfrm flipV="1">
              <a:off x="5914440" y="3482400"/>
              <a:ext cx="708398" cy="3756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59">
              <a:extLst>
                <a:ext uri="{FF2B5EF4-FFF2-40B4-BE49-F238E27FC236}">
                  <a16:creationId xmlns:a16="http://schemas.microsoft.com/office/drawing/2014/main" id="{1897A636-A54E-4DC9-A4D7-8801F2982ADD}"/>
                </a:ext>
              </a:extLst>
            </p:cNvPr>
            <p:cNvCxnSpPr>
              <a:cxnSpLocks/>
              <a:stCxn id="13" idx="3"/>
              <a:endCxn id="31" idx="1"/>
            </p:cNvCxnSpPr>
            <p:nvPr/>
          </p:nvCxnSpPr>
          <p:spPr>
            <a:xfrm>
              <a:off x="5940152" y="4494505"/>
              <a:ext cx="689263" cy="1912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62">
              <a:extLst>
                <a:ext uri="{FF2B5EF4-FFF2-40B4-BE49-F238E27FC236}">
                  <a16:creationId xmlns:a16="http://schemas.microsoft.com/office/drawing/2014/main" id="{9FAF0756-3308-485D-B946-E5C80669D602}"/>
                </a:ext>
              </a:extLst>
            </p:cNvPr>
            <p:cNvCxnSpPr>
              <a:cxnSpLocks/>
              <a:stCxn id="12" idx="3"/>
              <a:endCxn id="30" idx="1"/>
            </p:cNvCxnSpPr>
            <p:nvPr/>
          </p:nvCxnSpPr>
          <p:spPr>
            <a:xfrm>
              <a:off x="5914440" y="3858075"/>
              <a:ext cx="708398" cy="2212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65">
              <a:extLst>
                <a:ext uri="{FF2B5EF4-FFF2-40B4-BE49-F238E27FC236}">
                  <a16:creationId xmlns:a16="http://schemas.microsoft.com/office/drawing/2014/main" id="{CEB62325-2AEE-4A5D-8ACC-4DBFDFA13467}"/>
                </a:ext>
              </a:extLst>
            </p:cNvPr>
            <p:cNvCxnSpPr>
              <a:cxnSpLocks/>
              <a:stCxn id="7" idx="3"/>
              <a:endCxn id="6" idx="1"/>
            </p:cNvCxnSpPr>
            <p:nvPr/>
          </p:nvCxnSpPr>
          <p:spPr>
            <a:xfrm flipV="1">
              <a:off x="4396841" y="2750861"/>
              <a:ext cx="535199" cy="970881"/>
            </a:xfrm>
            <a:prstGeom prst="bentConnector3">
              <a:avLst>
                <a:gd name="adj1" fmla="val 485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68">
              <a:extLst>
                <a:ext uri="{FF2B5EF4-FFF2-40B4-BE49-F238E27FC236}">
                  <a16:creationId xmlns:a16="http://schemas.microsoft.com/office/drawing/2014/main" id="{F3D0D8FF-4CDE-4A36-9103-F2C22EE521AC}"/>
                </a:ext>
              </a:extLst>
            </p:cNvPr>
            <p:cNvCxnSpPr>
              <a:cxnSpLocks/>
              <a:stCxn id="7" idx="3"/>
              <a:endCxn id="12" idx="1"/>
            </p:cNvCxnSpPr>
            <p:nvPr/>
          </p:nvCxnSpPr>
          <p:spPr>
            <a:xfrm>
              <a:off x="4396841" y="3721742"/>
              <a:ext cx="535199" cy="1363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71">
              <a:extLst>
                <a:ext uri="{FF2B5EF4-FFF2-40B4-BE49-F238E27FC236}">
                  <a16:creationId xmlns:a16="http://schemas.microsoft.com/office/drawing/2014/main" id="{331CC12C-B070-45D7-B764-379EDF48FBF2}"/>
                </a:ext>
              </a:extLst>
            </p:cNvPr>
            <p:cNvCxnSpPr>
              <a:cxnSpLocks/>
              <a:stCxn id="7" idx="3"/>
              <a:endCxn id="13" idx="1"/>
            </p:cNvCxnSpPr>
            <p:nvPr/>
          </p:nvCxnSpPr>
          <p:spPr>
            <a:xfrm>
              <a:off x="4396841" y="3721742"/>
              <a:ext cx="540025" cy="7727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Folded Corner 75">
              <a:extLst>
                <a:ext uri="{FF2B5EF4-FFF2-40B4-BE49-F238E27FC236}">
                  <a16:creationId xmlns:a16="http://schemas.microsoft.com/office/drawing/2014/main" id="{46194ECF-3A42-4D09-BE53-8403A6F62739}"/>
                </a:ext>
              </a:extLst>
            </p:cNvPr>
            <p:cNvSpPr/>
            <p:nvPr/>
          </p:nvSpPr>
          <p:spPr>
            <a:xfrm>
              <a:off x="844061" y="2371054"/>
              <a:ext cx="864427" cy="631371"/>
            </a:xfrm>
            <a:prstGeom prst="foldedCorner">
              <a:avLst>
                <a:gd name="adj" fmla="val 114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Manifest, Index, …</a:t>
              </a:r>
            </a:p>
          </p:txBody>
        </p:sp>
        <p:cxnSp>
          <p:nvCxnSpPr>
            <p:cNvPr id="26" name="Connector: Elbow 13">
              <a:extLst>
                <a:ext uri="{FF2B5EF4-FFF2-40B4-BE49-F238E27FC236}">
                  <a16:creationId xmlns:a16="http://schemas.microsoft.com/office/drawing/2014/main" id="{80E5757E-00A9-4026-9FFA-4446B097164A}"/>
                </a:ext>
              </a:extLst>
            </p:cNvPr>
            <p:cNvCxnSpPr>
              <a:cxnSpLocks/>
              <a:stCxn id="25" idx="3"/>
            </p:cNvCxnSpPr>
            <p:nvPr/>
          </p:nvCxnSpPr>
          <p:spPr>
            <a:xfrm>
              <a:off x="1708488" y="2686740"/>
              <a:ext cx="1159527" cy="6702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rminator 40">
              <a:extLst>
                <a:ext uri="{FF2B5EF4-FFF2-40B4-BE49-F238E27FC236}">
                  <a16:creationId xmlns:a16="http://schemas.microsoft.com/office/drawing/2014/main" id="{E59359AF-C006-4351-8D79-F7D39F1B4279}"/>
                </a:ext>
              </a:extLst>
            </p:cNvPr>
            <p:cNvSpPr/>
            <p:nvPr/>
          </p:nvSpPr>
          <p:spPr>
            <a:xfrm>
              <a:off x="6623121" y="2510032"/>
              <a:ext cx="1152128" cy="4786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Texture Buffer</a:t>
              </a:r>
              <a:br>
                <a:rPr lang="en-US" sz="1100" dirty="0">
                  <a:solidFill>
                    <a:schemeClr val="tx1"/>
                  </a:solidFill>
                </a:rPr>
              </a:br>
              <a:r>
                <a:rPr lang="en-US" sz="1100" dirty="0">
                  <a:solidFill>
                    <a:schemeClr val="tx1"/>
                  </a:solidFill>
                </a:rPr>
                <a:t>#1</a:t>
              </a:r>
            </a:p>
          </p:txBody>
        </p:sp>
        <p:sp>
          <p:nvSpPr>
            <p:cNvPr id="28" name="Terminator 41">
              <a:extLst>
                <a:ext uri="{FF2B5EF4-FFF2-40B4-BE49-F238E27FC236}">
                  <a16:creationId xmlns:a16="http://schemas.microsoft.com/office/drawing/2014/main" id="{A2B7E1AC-8C29-477B-A8B9-D40956F2F51A}"/>
                </a:ext>
              </a:extLst>
            </p:cNvPr>
            <p:cNvSpPr/>
            <p:nvPr/>
          </p:nvSpPr>
          <p:spPr>
            <a:xfrm>
              <a:off x="6645498" y="5625525"/>
              <a:ext cx="1152128" cy="4786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Shader Buffer</a:t>
              </a:r>
            </a:p>
          </p:txBody>
        </p:sp>
        <p:sp>
          <p:nvSpPr>
            <p:cNvPr id="29" name="Terminator 42">
              <a:extLst>
                <a:ext uri="{FF2B5EF4-FFF2-40B4-BE49-F238E27FC236}">
                  <a16:creationId xmlns:a16="http://schemas.microsoft.com/office/drawing/2014/main" id="{4C099DD6-0325-42FC-BA05-8A721AEB3F3F}"/>
                </a:ext>
              </a:extLst>
            </p:cNvPr>
            <p:cNvSpPr/>
            <p:nvPr/>
          </p:nvSpPr>
          <p:spPr>
            <a:xfrm>
              <a:off x="6622838" y="5052800"/>
              <a:ext cx="1152128" cy="4786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Vertex Buffer #n</a:t>
              </a:r>
            </a:p>
          </p:txBody>
        </p:sp>
        <p:sp>
          <p:nvSpPr>
            <p:cNvPr id="30" name="Terminator 43">
              <a:extLst>
                <a:ext uri="{FF2B5EF4-FFF2-40B4-BE49-F238E27FC236}">
                  <a16:creationId xmlns:a16="http://schemas.microsoft.com/office/drawing/2014/main" id="{6DA62809-55EF-4E01-9524-565AB66F624F}"/>
                </a:ext>
              </a:extLst>
            </p:cNvPr>
            <p:cNvSpPr/>
            <p:nvPr/>
          </p:nvSpPr>
          <p:spPr>
            <a:xfrm>
              <a:off x="6622838" y="3839966"/>
              <a:ext cx="1152128" cy="4786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Vertex Buffer</a:t>
              </a:r>
              <a:br>
                <a:rPr lang="en-US" sz="1100" dirty="0">
                  <a:solidFill>
                    <a:schemeClr val="tx1"/>
                  </a:solidFill>
                </a:rPr>
              </a:br>
              <a:r>
                <a:rPr lang="en-US" sz="1100" dirty="0">
                  <a:solidFill>
                    <a:schemeClr val="tx1"/>
                  </a:solidFill>
                </a:rPr>
                <a:t>#1</a:t>
              </a:r>
            </a:p>
          </p:txBody>
        </p:sp>
        <p:sp>
          <p:nvSpPr>
            <p:cNvPr id="31" name="Terminator 46">
              <a:extLst>
                <a:ext uri="{FF2B5EF4-FFF2-40B4-BE49-F238E27FC236}">
                  <a16:creationId xmlns:a16="http://schemas.microsoft.com/office/drawing/2014/main" id="{BAFC7AF4-DA6C-403C-9FB5-F5237D10AA38}"/>
                </a:ext>
              </a:extLst>
            </p:cNvPr>
            <p:cNvSpPr/>
            <p:nvPr/>
          </p:nvSpPr>
          <p:spPr>
            <a:xfrm>
              <a:off x="6629415" y="4446383"/>
              <a:ext cx="1152128" cy="4786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a:p>
              <a:pPr algn="ctr"/>
              <a:r>
                <a:rPr lang="en-US" sz="1100" dirty="0">
                  <a:solidFill>
                    <a:schemeClr val="tx1"/>
                  </a:solidFill>
                </a:rPr>
                <a:t>Texture Buffer</a:t>
              </a:r>
              <a:br>
                <a:rPr lang="en-US" sz="1100" dirty="0">
                  <a:solidFill>
                    <a:schemeClr val="tx1"/>
                  </a:solidFill>
                </a:rPr>
              </a:br>
              <a:r>
                <a:rPr lang="en-US" sz="1100" dirty="0">
                  <a:solidFill>
                    <a:schemeClr val="tx1"/>
                  </a:solidFill>
                </a:rPr>
                <a:t>#n</a:t>
              </a:r>
            </a:p>
          </p:txBody>
        </p:sp>
        <p:sp>
          <p:nvSpPr>
            <p:cNvPr id="32" name="Terminator 47">
              <a:extLst>
                <a:ext uri="{FF2B5EF4-FFF2-40B4-BE49-F238E27FC236}">
                  <a16:creationId xmlns:a16="http://schemas.microsoft.com/office/drawing/2014/main" id="{5C43B01D-AAB7-4E55-997E-2B18BB3E141F}"/>
                </a:ext>
              </a:extLst>
            </p:cNvPr>
            <p:cNvSpPr/>
            <p:nvPr/>
          </p:nvSpPr>
          <p:spPr>
            <a:xfrm>
              <a:off x="6622838" y="3243060"/>
              <a:ext cx="1152128" cy="4786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Texture Buffer</a:t>
              </a:r>
              <a:br>
                <a:rPr lang="en-US" sz="1100" dirty="0">
                  <a:solidFill>
                    <a:schemeClr val="tx1"/>
                  </a:solidFill>
                </a:rPr>
              </a:br>
              <a:r>
                <a:rPr lang="en-US" sz="1100" dirty="0">
                  <a:solidFill>
                    <a:schemeClr val="tx1"/>
                  </a:solidFill>
                </a:rPr>
                <a:t>#2</a:t>
              </a:r>
            </a:p>
          </p:txBody>
        </p:sp>
        <p:sp>
          <p:nvSpPr>
            <p:cNvPr id="33" name="Rectangle 32">
              <a:extLst>
                <a:ext uri="{FF2B5EF4-FFF2-40B4-BE49-F238E27FC236}">
                  <a16:creationId xmlns:a16="http://schemas.microsoft.com/office/drawing/2014/main" id="{5ED21D5C-7C2E-4A82-979F-702087E1F967}"/>
                </a:ext>
              </a:extLst>
            </p:cNvPr>
            <p:cNvSpPr/>
            <p:nvPr/>
          </p:nvSpPr>
          <p:spPr>
            <a:xfrm>
              <a:off x="4924057" y="6188405"/>
              <a:ext cx="1003286" cy="4213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solidFill>
                    <a:schemeClr val="tx1"/>
                  </a:solidFill>
                </a:rPr>
                <a:t>Audio</a:t>
              </a:r>
              <a:br>
                <a:rPr lang="en-US" sz="1100" dirty="0">
                  <a:solidFill>
                    <a:schemeClr val="tx1"/>
                  </a:solidFill>
                </a:rPr>
              </a:br>
              <a:r>
                <a:rPr lang="en-US" sz="1100" dirty="0">
                  <a:solidFill>
                    <a:schemeClr val="tx1"/>
                  </a:solidFill>
                </a:rPr>
                <a:t>Decoder</a:t>
              </a:r>
            </a:p>
          </p:txBody>
        </p:sp>
        <p:cxnSp>
          <p:nvCxnSpPr>
            <p:cNvPr id="34" name="Elbow Connector 52">
              <a:extLst>
                <a:ext uri="{FF2B5EF4-FFF2-40B4-BE49-F238E27FC236}">
                  <a16:creationId xmlns:a16="http://schemas.microsoft.com/office/drawing/2014/main" id="{063FEC52-78C3-4568-89EE-5DFD21BB394A}"/>
                </a:ext>
              </a:extLst>
            </p:cNvPr>
            <p:cNvCxnSpPr>
              <a:cxnSpLocks/>
              <a:stCxn id="7" idx="3"/>
              <a:endCxn id="33" idx="1"/>
            </p:cNvCxnSpPr>
            <p:nvPr/>
          </p:nvCxnSpPr>
          <p:spPr>
            <a:xfrm>
              <a:off x="4396841" y="3721742"/>
              <a:ext cx="527216" cy="26773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3834DB3-F754-4574-87EB-E62D158E46B6}"/>
                </a:ext>
              </a:extLst>
            </p:cNvPr>
            <p:cNvCxnSpPr>
              <a:cxnSpLocks/>
              <a:stCxn id="33" idx="3"/>
            </p:cNvCxnSpPr>
            <p:nvPr/>
          </p:nvCxnSpPr>
          <p:spPr>
            <a:xfrm flipV="1">
              <a:off x="5927343" y="6399091"/>
              <a:ext cx="19865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57">
              <a:extLst>
                <a:ext uri="{FF2B5EF4-FFF2-40B4-BE49-F238E27FC236}">
                  <a16:creationId xmlns:a16="http://schemas.microsoft.com/office/drawing/2014/main" id="{DFF04D18-1697-48F1-8528-F5FE1B71B4E7}"/>
                </a:ext>
              </a:extLst>
            </p:cNvPr>
            <p:cNvCxnSpPr>
              <a:stCxn id="7" idx="3"/>
              <a:endCxn id="28" idx="1"/>
            </p:cNvCxnSpPr>
            <p:nvPr/>
          </p:nvCxnSpPr>
          <p:spPr>
            <a:xfrm>
              <a:off x="4396841" y="3721742"/>
              <a:ext cx="2248657" cy="2143123"/>
            </a:xfrm>
            <a:prstGeom prst="bentConnector3">
              <a:avLst>
                <a:gd name="adj1" fmla="val 118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63">
              <a:extLst>
                <a:ext uri="{FF2B5EF4-FFF2-40B4-BE49-F238E27FC236}">
                  <a16:creationId xmlns:a16="http://schemas.microsoft.com/office/drawing/2014/main" id="{A76DD9A5-D7E1-4774-8056-F2BB861BEA87}"/>
                </a:ext>
              </a:extLst>
            </p:cNvPr>
            <p:cNvCxnSpPr>
              <a:stCxn id="7" idx="3"/>
              <a:endCxn id="29" idx="1"/>
            </p:cNvCxnSpPr>
            <p:nvPr/>
          </p:nvCxnSpPr>
          <p:spPr>
            <a:xfrm>
              <a:off x="4396841" y="3721742"/>
              <a:ext cx="2225997" cy="1570398"/>
            </a:xfrm>
            <a:prstGeom prst="bentConnector3">
              <a:avLst>
                <a:gd name="adj1" fmla="val 121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66">
              <a:extLst>
                <a:ext uri="{FF2B5EF4-FFF2-40B4-BE49-F238E27FC236}">
                  <a16:creationId xmlns:a16="http://schemas.microsoft.com/office/drawing/2014/main" id="{6468EC05-0BE4-4BE4-B98C-15D38025DF9E}"/>
                </a:ext>
              </a:extLst>
            </p:cNvPr>
            <p:cNvCxnSpPr>
              <a:cxnSpLocks/>
              <a:stCxn id="8" idx="2"/>
            </p:cNvCxnSpPr>
            <p:nvPr/>
          </p:nvCxnSpPr>
          <p:spPr>
            <a:xfrm rot="5400000">
              <a:off x="7098269" y="2845084"/>
              <a:ext cx="2246365" cy="631107"/>
            </a:xfrm>
            <a:prstGeom prst="bentConnector3">
              <a:avLst>
                <a:gd name="adj1" fmla="val 9990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FD76204-14E8-4BB0-A4E0-263504E5AEF1}"/>
                </a:ext>
              </a:extLst>
            </p:cNvPr>
            <p:cNvCxnSpPr>
              <a:stCxn id="27" idx="3"/>
            </p:cNvCxnSpPr>
            <p:nvPr/>
          </p:nvCxnSpPr>
          <p:spPr>
            <a:xfrm>
              <a:off x="7775249" y="2749372"/>
              <a:ext cx="1306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804DF54-8BAA-4376-8C5C-29F6C1874F32}"/>
                </a:ext>
              </a:extLst>
            </p:cNvPr>
            <p:cNvCxnSpPr>
              <a:stCxn id="32" idx="3"/>
            </p:cNvCxnSpPr>
            <p:nvPr/>
          </p:nvCxnSpPr>
          <p:spPr>
            <a:xfrm>
              <a:off x="7774966" y="3482400"/>
              <a:ext cx="130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61FB05D-EAF3-4A57-A120-7E76520D9C83}"/>
                </a:ext>
              </a:extLst>
            </p:cNvPr>
            <p:cNvCxnSpPr>
              <a:stCxn id="30" idx="3"/>
            </p:cNvCxnSpPr>
            <p:nvPr/>
          </p:nvCxnSpPr>
          <p:spPr>
            <a:xfrm>
              <a:off x="7774966" y="4079306"/>
              <a:ext cx="1389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D4DF3D7-0C6D-4EDF-872E-D7E595D88C8B}"/>
                </a:ext>
              </a:extLst>
            </p:cNvPr>
            <p:cNvCxnSpPr>
              <a:stCxn id="31" idx="3"/>
            </p:cNvCxnSpPr>
            <p:nvPr/>
          </p:nvCxnSpPr>
          <p:spPr>
            <a:xfrm>
              <a:off x="7781543" y="4685723"/>
              <a:ext cx="132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A1E7DA8-2DAA-43AC-B028-75D5F85A095E}"/>
                </a:ext>
              </a:extLst>
            </p:cNvPr>
            <p:cNvCxnSpPr/>
            <p:nvPr/>
          </p:nvCxnSpPr>
          <p:spPr>
            <a:xfrm>
              <a:off x="7797626" y="5292140"/>
              <a:ext cx="116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4C5C797-4994-4D7D-B94D-6109838346FB}"/>
                </a:ext>
              </a:extLst>
            </p:cNvPr>
            <p:cNvCxnSpPr>
              <a:stCxn id="28" idx="3"/>
            </p:cNvCxnSpPr>
            <p:nvPr/>
          </p:nvCxnSpPr>
          <p:spPr>
            <a:xfrm>
              <a:off x="7797626" y="5864865"/>
              <a:ext cx="116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EA283F4-E825-4C23-A013-8C12801E4777}"/>
                </a:ext>
              </a:extLst>
            </p:cNvPr>
            <p:cNvSpPr txBox="1"/>
            <p:nvPr/>
          </p:nvSpPr>
          <p:spPr>
            <a:xfrm>
              <a:off x="7855753" y="6408428"/>
              <a:ext cx="1249060" cy="369332"/>
            </a:xfrm>
            <a:prstGeom prst="rect">
              <a:avLst/>
            </a:prstGeom>
            <a:noFill/>
          </p:spPr>
          <p:txBody>
            <a:bodyPr wrap="none" rtlCol="0">
              <a:spAutoFit/>
            </a:bodyPr>
            <a:lstStyle/>
            <a:p>
              <a:r>
                <a:rPr lang="en-US" dirty="0"/>
                <a:t>Rendering</a:t>
              </a:r>
            </a:p>
          </p:txBody>
        </p:sp>
        <p:cxnSp>
          <p:nvCxnSpPr>
            <p:cNvPr id="46" name="Straight Connector 45">
              <a:extLst>
                <a:ext uri="{FF2B5EF4-FFF2-40B4-BE49-F238E27FC236}">
                  <a16:creationId xmlns:a16="http://schemas.microsoft.com/office/drawing/2014/main" id="{5B197F9D-5623-4867-A8A1-6C6A30749E64}"/>
                </a:ext>
              </a:extLst>
            </p:cNvPr>
            <p:cNvCxnSpPr>
              <a:cxnSpLocks/>
            </p:cNvCxnSpPr>
            <p:nvPr/>
          </p:nvCxnSpPr>
          <p:spPr>
            <a:xfrm>
              <a:off x="6134730" y="2106431"/>
              <a:ext cx="1369" cy="466027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EDF6777-4CA4-4B6A-AA59-528F24FA014B}"/>
                </a:ext>
              </a:extLst>
            </p:cNvPr>
            <p:cNvSpPr txBox="1"/>
            <p:nvPr/>
          </p:nvSpPr>
          <p:spPr>
            <a:xfrm>
              <a:off x="6120907" y="6443004"/>
              <a:ext cx="697627" cy="369332"/>
            </a:xfrm>
            <a:prstGeom prst="rect">
              <a:avLst/>
            </a:prstGeom>
            <a:noFill/>
            <a:ln>
              <a:solidFill>
                <a:srgbClr val="00B050"/>
              </a:solidFill>
            </a:ln>
          </p:spPr>
          <p:txBody>
            <a:bodyPr wrap="none" rtlCol="0">
              <a:spAutoFit/>
            </a:bodyPr>
            <a:lstStyle/>
            <a:p>
              <a:r>
                <a:rPr lang="en-US" dirty="0"/>
                <a:t>Sync</a:t>
              </a:r>
            </a:p>
          </p:txBody>
        </p:sp>
        <p:sp>
          <p:nvSpPr>
            <p:cNvPr id="48" name="Left-Up Arrow 101">
              <a:extLst>
                <a:ext uri="{FF2B5EF4-FFF2-40B4-BE49-F238E27FC236}">
                  <a16:creationId xmlns:a16="http://schemas.microsoft.com/office/drawing/2014/main" id="{59CA58C3-851B-48FB-B8D8-BBDA9F295D6F}"/>
                </a:ext>
              </a:extLst>
            </p:cNvPr>
            <p:cNvSpPr/>
            <p:nvPr/>
          </p:nvSpPr>
          <p:spPr>
            <a:xfrm rot="10800000">
              <a:off x="3176189" y="1437885"/>
              <a:ext cx="4769505" cy="1807597"/>
            </a:xfrm>
            <a:prstGeom prst="leftUpArrow">
              <a:avLst>
                <a:gd name="adj1" fmla="val 8354"/>
                <a:gd name="adj2" fmla="val 11059"/>
                <a:gd name="adj3" fmla="val 1251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0BB37525-15D2-41CE-A4A4-08B66F75096D}"/>
                </a:ext>
              </a:extLst>
            </p:cNvPr>
            <p:cNvSpPr txBox="1"/>
            <p:nvPr/>
          </p:nvSpPr>
          <p:spPr>
            <a:xfrm>
              <a:off x="5156485" y="1737107"/>
              <a:ext cx="2474746" cy="430887"/>
            </a:xfrm>
            <a:prstGeom prst="rect">
              <a:avLst/>
            </a:prstGeom>
            <a:noFill/>
          </p:spPr>
          <p:txBody>
            <a:bodyPr wrap="square" rtlCol="0">
              <a:spAutoFit/>
            </a:bodyPr>
            <a:lstStyle/>
            <a:p>
              <a:r>
                <a:rPr lang="en-US" sz="1100" dirty="0"/>
                <a:t>Sync Information</a:t>
              </a:r>
            </a:p>
            <a:p>
              <a:r>
                <a:rPr lang="en-US" sz="1100" dirty="0"/>
                <a:t>Shader Information</a:t>
              </a:r>
            </a:p>
          </p:txBody>
        </p:sp>
        <p:sp>
          <p:nvSpPr>
            <p:cNvPr id="50" name="Rounded Rectangle 104">
              <a:extLst>
                <a:ext uri="{FF2B5EF4-FFF2-40B4-BE49-F238E27FC236}">
                  <a16:creationId xmlns:a16="http://schemas.microsoft.com/office/drawing/2014/main" id="{0708A971-F8A7-4581-AC64-170FF17A5A7A}"/>
                </a:ext>
              </a:extLst>
            </p:cNvPr>
            <p:cNvSpPr/>
            <p:nvPr/>
          </p:nvSpPr>
          <p:spPr>
            <a:xfrm>
              <a:off x="2381425" y="3300455"/>
              <a:ext cx="775446" cy="363889"/>
            </a:xfrm>
            <a:prstGeom prst="roundRect">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Protocol Plugin</a:t>
              </a:r>
            </a:p>
          </p:txBody>
        </p:sp>
        <p:sp>
          <p:nvSpPr>
            <p:cNvPr id="51" name="Rounded Rectangle 105">
              <a:extLst>
                <a:ext uri="{FF2B5EF4-FFF2-40B4-BE49-F238E27FC236}">
                  <a16:creationId xmlns:a16="http://schemas.microsoft.com/office/drawing/2014/main" id="{1FE342B1-82BC-48F4-BC88-5B81D311C035}"/>
                </a:ext>
              </a:extLst>
            </p:cNvPr>
            <p:cNvSpPr/>
            <p:nvPr/>
          </p:nvSpPr>
          <p:spPr>
            <a:xfrm>
              <a:off x="3924332" y="3314287"/>
              <a:ext cx="775446" cy="363889"/>
            </a:xfrm>
            <a:prstGeom prst="roundRect">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Format Plugin</a:t>
              </a:r>
            </a:p>
          </p:txBody>
        </p:sp>
      </p:grpSp>
      <p:sp>
        <p:nvSpPr>
          <p:cNvPr id="52" name="Arrow: Bent 51">
            <a:extLst>
              <a:ext uri="{FF2B5EF4-FFF2-40B4-BE49-F238E27FC236}">
                <a16:creationId xmlns:a16="http://schemas.microsoft.com/office/drawing/2014/main" id="{62810940-034A-4785-B34F-D27973C27FAC}"/>
              </a:ext>
            </a:extLst>
          </p:cNvPr>
          <p:cNvSpPr/>
          <p:nvPr/>
        </p:nvSpPr>
        <p:spPr>
          <a:xfrm>
            <a:off x="1124094" y="2782471"/>
            <a:ext cx="1198306" cy="2270329"/>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solidFill>
                <a:schemeClr val="tx1"/>
              </a:solidFill>
            </a:endParaRPr>
          </a:p>
        </p:txBody>
      </p:sp>
      <p:sp>
        <p:nvSpPr>
          <p:cNvPr id="53" name="Rectangle: Rounded Corners 52">
            <a:extLst>
              <a:ext uri="{FF2B5EF4-FFF2-40B4-BE49-F238E27FC236}">
                <a16:creationId xmlns:a16="http://schemas.microsoft.com/office/drawing/2014/main" id="{0D6C195C-0158-476A-96EA-7AB59AB85183}"/>
              </a:ext>
            </a:extLst>
          </p:cNvPr>
          <p:cNvSpPr/>
          <p:nvPr/>
        </p:nvSpPr>
        <p:spPr>
          <a:xfrm>
            <a:off x="285749" y="5162551"/>
            <a:ext cx="2562225" cy="1420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MPEG </a:t>
            </a:r>
            <a:r>
              <a:rPr lang="de-DE" dirty="0" err="1"/>
              <a:t>is</a:t>
            </a:r>
            <a:r>
              <a:rPr lang="de-DE" dirty="0"/>
              <a:t> </a:t>
            </a:r>
            <a:r>
              <a:rPr lang="de-DE" dirty="0" err="1"/>
              <a:t>currently</a:t>
            </a:r>
            <a:r>
              <a:rPr lang="de-DE" dirty="0"/>
              <a:t> </a:t>
            </a:r>
            <a:r>
              <a:rPr lang="de-DE" dirty="0" err="1"/>
              <a:t>investigating</a:t>
            </a:r>
            <a:r>
              <a:rPr lang="de-DE" dirty="0"/>
              <a:t> </a:t>
            </a:r>
            <a:r>
              <a:rPr lang="de-DE" dirty="0" err="1"/>
              <a:t>storage</a:t>
            </a:r>
            <a:r>
              <a:rPr lang="de-DE" dirty="0"/>
              <a:t> and </a:t>
            </a:r>
            <a:r>
              <a:rPr lang="de-DE" dirty="0" err="1"/>
              <a:t>streaming</a:t>
            </a:r>
            <a:r>
              <a:rPr lang="de-DE" dirty="0"/>
              <a:t> </a:t>
            </a:r>
            <a:r>
              <a:rPr lang="de-DE" dirty="0" err="1"/>
              <a:t>formats</a:t>
            </a:r>
            <a:r>
              <a:rPr lang="de-DE" dirty="0"/>
              <a:t> </a:t>
            </a:r>
            <a:r>
              <a:rPr lang="de-DE" dirty="0" err="1"/>
              <a:t>for</a:t>
            </a:r>
            <a:r>
              <a:rPr lang="de-DE" dirty="0"/>
              <a:t> immersive </a:t>
            </a:r>
            <a:r>
              <a:rPr lang="de-DE" dirty="0" err="1"/>
              <a:t>media</a:t>
            </a:r>
            <a:endParaRPr lang="de-DE" dirty="0"/>
          </a:p>
        </p:txBody>
      </p:sp>
    </p:spTree>
    <p:extLst>
      <p:ext uri="{BB962C8B-B14F-4D97-AF65-F5344CB8AC3E}">
        <p14:creationId xmlns:p14="http://schemas.microsoft.com/office/powerpoint/2010/main" val="22567253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7AAF-F778-40FE-A85E-2056D72DA723}"/>
              </a:ext>
            </a:extLst>
          </p:cNvPr>
          <p:cNvSpPr>
            <a:spLocks noGrp="1"/>
          </p:cNvSpPr>
          <p:nvPr>
            <p:ph type="title"/>
          </p:nvPr>
        </p:nvSpPr>
        <p:spPr/>
        <p:txBody>
          <a:bodyPr/>
          <a:lstStyle/>
          <a:p>
            <a:r>
              <a:rPr lang="de-DE" dirty="0" err="1"/>
              <a:t>Challenges</a:t>
            </a:r>
            <a:endParaRPr lang="de-DE" dirty="0"/>
          </a:p>
        </p:txBody>
      </p:sp>
      <p:sp>
        <p:nvSpPr>
          <p:cNvPr id="3" name="Content Placeholder 2">
            <a:extLst>
              <a:ext uri="{FF2B5EF4-FFF2-40B4-BE49-F238E27FC236}">
                <a16:creationId xmlns:a16="http://schemas.microsoft.com/office/drawing/2014/main" id="{DF137A7A-7126-4DBD-93CD-09660191A99D}"/>
              </a:ext>
            </a:extLst>
          </p:cNvPr>
          <p:cNvSpPr>
            <a:spLocks noGrp="1"/>
          </p:cNvSpPr>
          <p:nvPr>
            <p:ph idx="1"/>
          </p:nvPr>
        </p:nvSpPr>
        <p:spPr/>
        <p:txBody>
          <a:bodyPr/>
          <a:lstStyle/>
          <a:p>
            <a:r>
              <a:rPr lang="en-US" dirty="0"/>
              <a:t>Flexibly retrieving </a:t>
            </a:r>
            <a:r>
              <a:rPr lang="en-US" b="1" dirty="0">
                <a:solidFill>
                  <a:schemeClr val="accent2"/>
                </a:solidFill>
              </a:rPr>
              <a:t>parts</a:t>
            </a:r>
            <a:r>
              <a:rPr lang="en-US" dirty="0"/>
              <a:t> of a large body of media data from a </a:t>
            </a:r>
            <a:r>
              <a:rPr lang="en-US" b="1" dirty="0">
                <a:solidFill>
                  <a:schemeClr val="accent2"/>
                </a:solidFill>
              </a:rPr>
              <a:t>cloud</a:t>
            </a:r>
            <a:r>
              <a:rPr lang="en-US" dirty="0"/>
              <a:t> resource to create a coherent user experience under </a:t>
            </a:r>
            <a:r>
              <a:rPr lang="en-US" b="1" dirty="0">
                <a:solidFill>
                  <a:schemeClr val="accent2"/>
                </a:solidFill>
              </a:rPr>
              <a:t>constrained resources</a:t>
            </a:r>
          </a:p>
          <a:p>
            <a:r>
              <a:rPr lang="en-US" dirty="0"/>
              <a:t>Where </a:t>
            </a:r>
            <a:r>
              <a:rPr lang="en-US" b="1" dirty="0">
                <a:solidFill>
                  <a:schemeClr val="accent2"/>
                </a:solidFill>
              </a:rPr>
              <a:t>constraints</a:t>
            </a:r>
            <a:r>
              <a:rPr lang="en-US" dirty="0"/>
              <a:t> exist like bandwidth, access latency, decode resources (and where these can fluctuate dynamically)</a:t>
            </a:r>
          </a:p>
          <a:p>
            <a:r>
              <a:rPr lang="en-US" dirty="0"/>
              <a:t>With the client in charge of making </a:t>
            </a:r>
            <a:r>
              <a:rPr lang="en-US" b="1" dirty="0">
                <a:solidFill>
                  <a:schemeClr val="accent2"/>
                </a:solidFill>
              </a:rPr>
              <a:t>trade-offs</a:t>
            </a:r>
            <a:r>
              <a:rPr lang="en-US" dirty="0"/>
              <a:t> given such constraints</a:t>
            </a:r>
          </a:p>
          <a:p>
            <a:r>
              <a:rPr lang="en-US" dirty="0"/>
              <a:t>Where fast </a:t>
            </a:r>
            <a:r>
              <a:rPr lang="en-US" b="1" dirty="0">
                <a:solidFill>
                  <a:schemeClr val="accent2"/>
                </a:solidFill>
              </a:rPr>
              <a:t>response</a:t>
            </a:r>
            <a:r>
              <a:rPr lang="en-US" dirty="0"/>
              <a:t> </a:t>
            </a:r>
            <a:r>
              <a:rPr lang="en-US" b="1" dirty="0">
                <a:solidFill>
                  <a:schemeClr val="accent2"/>
                </a:solidFill>
              </a:rPr>
              <a:t>times</a:t>
            </a:r>
            <a:r>
              <a:rPr lang="en-US" dirty="0"/>
              <a:t> and </a:t>
            </a:r>
            <a:r>
              <a:rPr lang="en-US" b="1" dirty="0">
                <a:solidFill>
                  <a:schemeClr val="accent2"/>
                </a:solidFill>
              </a:rPr>
              <a:t>efficiency</a:t>
            </a:r>
            <a:r>
              <a:rPr lang="en-US" dirty="0"/>
              <a:t> are crucial for the </a:t>
            </a:r>
            <a:r>
              <a:rPr lang="en-US" dirty="0" err="1"/>
              <a:t>QoE</a:t>
            </a:r>
            <a:endParaRPr lang="en-US" dirty="0"/>
          </a:p>
          <a:p>
            <a:r>
              <a:rPr lang="en-US" dirty="0"/>
              <a:t>Where inherently, data is accessed and retrieved in multiple </a:t>
            </a:r>
            <a:r>
              <a:rPr lang="en-US" b="1" dirty="0">
                <a:solidFill>
                  <a:schemeClr val="accent2"/>
                </a:solidFill>
              </a:rPr>
              <a:t>parallel</a:t>
            </a:r>
            <a:r>
              <a:rPr lang="en-US" dirty="0"/>
              <a:t> </a:t>
            </a:r>
            <a:r>
              <a:rPr lang="en-US" b="1" dirty="0">
                <a:solidFill>
                  <a:schemeClr val="accent2"/>
                </a:solidFill>
              </a:rPr>
              <a:t>streams</a:t>
            </a:r>
          </a:p>
          <a:p>
            <a:r>
              <a:rPr lang="en-US" dirty="0"/>
              <a:t>Where this data may need to be </a:t>
            </a:r>
            <a:r>
              <a:rPr lang="en-US" b="1" dirty="0">
                <a:solidFill>
                  <a:schemeClr val="accent2"/>
                </a:solidFill>
              </a:rPr>
              <a:t>protected </a:t>
            </a:r>
            <a:r>
              <a:rPr lang="en-US" dirty="0"/>
              <a:t>and/or encrypted</a:t>
            </a:r>
          </a:p>
          <a:p>
            <a:r>
              <a:rPr lang="en-US" dirty="0"/>
              <a:t>Where this data may need to be </a:t>
            </a:r>
            <a:r>
              <a:rPr lang="en-US" b="1" dirty="0">
                <a:solidFill>
                  <a:schemeClr val="accent2"/>
                </a:solidFill>
              </a:rPr>
              <a:t>cached</a:t>
            </a:r>
            <a:r>
              <a:rPr lang="en-US" dirty="0"/>
              <a:t> close to the user for the best experience</a:t>
            </a:r>
          </a:p>
          <a:p>
            <a:r>
              <a:rPr lang="en-US" dirty="0"/>
              <a:t>Where the data is stored in the </a:t>
            </a:r>
            <a:r>
              <a:rPr lang="en-US" b="1" dirty="0">
                <a:solidFill>
                  <a:schemeClr val="accent2"/>
                </a:solidFill>
              </a:rPr>
              <a:t>cloud</a:t>
            </a:r>
            <a:r>
              <a:rPr lang="en-US" dirty="0"/>
              <a:t> in a distributed manner</a:t>
            </a:r>
          </a:p>
        </p:txBody>
      </p:sp>
    </p:spTree>
    <p:extLst>
      <p:ext uri="{BB962C8B-B14F-4D97-AF65-F5344CB8AC3E}">
        <p14:creationId xmlns:p14="http://schemas.microsoft.com/office/powerpoint/2010/main" val="3011019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7705-FBBE-4D11-8F93-45D528DC1787}"/>
              </a:ext>
            </a:extLst>
          </p:cNvPr>
          <p:cNvSpPr>
            <a:spLocks noGrp="1"/>
          </p:cNvSpPr>
          <p:nvPr>
            <p:ph type="title"/>
          </p:nvPr>
        </p:nvSpPr>
        <p:spPr/>
        <p:txBody>
          <a:bodyPr/>
          <a:lstStyle/>
          <a:p>
            <a:r>
              <a:rPr lang="de-DE" dirty="0" err="1"/>
              <a:t>Organization</a:t>
            </a:r>
            <a:r>
              <a:rPr lang="de-DE" dirty="0"/>
              <a:t> </a:t>
            </a:r>
            <a:r>
              <a:rPr lang="de-DE" dirty="0" err="1"/>
              <a:t>Dimensions</a:t>
            </a:r>
            <a:r>
              <a:rPr lang="de-DE" dirty="0"/>
              <a:t>: </a:t>
            </a:r>
            <a:br>
              <a:rPr lang="de-DE" dirty="0"/>
            </a:br>
            <a:r>
              <a:rPr lang="de-DE" dirty="0"/>
              <a:t>Immersive Media</a:t>
            </a:r>
          </a:p>
        </p:txBody>
      </p:sp>
      <p:sp>
        <p:nvSpPr>
          <p:cNvPr id="3" name="Content Placeholder 2">
            <a:extLst>
              <a:ext uri="{FF2B5EF4-FFF2-40B4-BE49-F238E27FC236}">
                <a16:creationId xmlns:a16="http://schemas.microsoft.com/office/drawing/2014/main" id="{09CE151B-9A45-4203-A755-4DE83B666935}"/>
              </a:ext>
            </a:extLst>
          </p:cNvPr>
          <p:cNvSpPr>
            <a:spLocks noGrp="1"/>
          </p:cNvSpPr>
          <p:nvPr>
            <p:ph idx="1"/>
          </p:nvPr>
        </p:nvSpPr>
        <p:spPr>
          <a:xfrm>
            <a:off x="1079373" y="2121408"/>
            <a:ext cx="10058400" cy="4355592"/>
          </a:xfrm>
        </p:spPr>
        <p:txBody>
          <a:bodyPr>
            <a:normAutofit fontScale="92500" lnSpcReduction="20000"/>
          </a:bodyPr>
          <a:lstStyle/>
          <a:p>
            <a:r>
              <a:rPr lang="en-US" b="1" dirty="0">
                <a:solidFill>
                  <a:schemeClr val="accent2"/>
                </a:solidFill>
              </a:rPr>
              <a:t>Temporal</a:t>
            </a:r>
            <a:r>
              <a:rPr lang="en-US" dirty="0"/>
              <a:t> random access – “as usual”</a:t>
            </a:r>
          </a:p>
          <a:p>
            <a:r>
              <a:rPr lang="en-US" b="1" dirty="0">
                <a:solidFill>
                  <a:schemeClr val="accent2"/>
                </a:solidFill>
              </a:rPr>
              <a:t>Spatial</a:t>
            </a:r>
            <a:r>
              <a:rPr lang="en-US" dirty="0"/>
              <a:t> random access – retrieving only the relevant parts of the media</a:t>
            </a:r>
          </a:p>
          <a:p>
            <a:pPr lvl="1"/>
            <a:r>
              <a:rPr lang="en-US" dirty="0"/>
              <a:t>Depending on user orientation</a:t>
            </a:r>
          </a:p>
          <a:p>
            <a:r>
              <a:rPr lang="en-US" dirty="0"/>
              <a:t>Making quality/bitrate trade-offs in switching between </a:t>
            </a:r>
            <a:r>
              <a:rPr lang="en-US" b="1" dirty="0">
                <a:solidFill>
                  <a:schemeClr val="accent2"/>
                </a:solidFill>
              </a:rPr>
              <a:t>quality</a:t>
            </a:r>
            <a:r>
              <a:rPr lang="en-US" dirty="0"/>
              <a:t> levels</a:t>
            </a:r>
            <a:endParaRPr lang="en-US" b="1" dirty="0">
              <a:solidFill>
                <a:schemeClr val="accent2"/>
              </a:solidFill>
            </a:endParaRPr>
          </a:p>
          <a:p>
            <a:pPr lvl="1"/>
            <a:r>
              <a:rPr lang="en-US" dirty="0"/>
              <a:t>Depending on what is visible/audible</a:t>
            </a:r>
          </a:p>
          <a:p>
            <a:pPr lvl="1"/>
            <a:r>
              <a:rPr lang="en-US" dirty="0"/>
              <a:t>Depending on retrieval/device and resource constraints, including bandwidth, latency, decoder capability, things like video and audio reproduction capabilities (e.g. screen resolution and color space; speaker config)</a:t>
            </a:r>
          </a:p>
          <a:p>
            <a:r>
              <a:rPr lang="en-US" dirty="0"/>
              <a:t>Decoding capabilities, user preferences, etc.</a:t>
            </a:r>
          </a:p>
          <a:p>
            <a:r>
              <a:rPr lang="en-US" dirty="0"/>
              <a:t>Addition of static media</a:t>
            </a:r>
          </a:p>
          <a:p>
            <a:r>
              <a:rPr lang="en-US" dirty="0"/>
              <a:t>Different timelines</a:t>
            </a:r>
          </a:p>
          <a:p>
            <a:r>
              <a:rPr lang="en-US" dirty="0"/>
              <a:t>Scene Descriptions, Nodes, etc.</a:t>
            </a:r>
          </a:p>
          <a:p>
            <a:pPr lvl="1"/>
            <a:r>
              <a:rPr lang="en-US" dirty="0"/>
              <a:t>Which objects to retrieve – and which </a:t>
            </a:r>
            <a:r>
              <a:rPr lang="en-US" i="1" dirty="0"/>
              <a:t>parts</a:t>
            </a:r>
            <a:r>
              <a:rPr lang="en-US" dirty="0"/>
              <a:t> of objects</a:t>
            </a:r>
          </a:p>
          <a:p>
            <a:r>
              <a:rPr lang="en-US" dirty="0"/>
              <a:t>Extend the File Format or do something “NEW”? </a:t>
            </a:r>
            <a:r>
              <a:rPr lang="en-US" dirty="0">
                <a:sym typeface="Wingdings" panose="05000000000000000000" pitchFamily="2" charset="2"/>
              </a:rPr>
              <a:t> ongoing</a:t>
            </a:r>
            <a:endParaRPr lang="en-US" dirty="0"/>
          </a:p>
          <a:p>
            <a:endParaRPr lang="de-DE" dirty="0"/>
          </a:p>
        </p:txBody>
      </p:sp>
    </p:spTree>
    <p:extLst>
      <p:ext uri="{BB962C8B-B14F-4D97-AF65-F5344CB8AC3E}">
        <p14:creationId xmlns:p14="http://schemas.microsoft.com/office/powerpoint/2010/main" val="2182602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3F42-E2E8-4BD6-9F69-8C5A83E26B3C}"/>
              </a:ext>
            </a:extLst>
          </p:cNvPr>
          <p:cNvSpPr>
            <a:spLocks noGrp="1"/>
          </p:cNvSpPr>
          <p:nvPr>
            <p:ph type="title"/>
          </p:nvPr>
        </p:nvSpPr>
        <p:spPr/>
        <p:txBody>
          <a:bodyPr/>
          <a:lstStyle/>
          <a:p>
            <a:r>
              <a:rPr lang="de-DE" dirty="0"/>
              <a:t>Summary</a:t>
            </a:r>
          </a:p>
        </p:txBody>
      </p:sp>
      <p:sp>
        <p:nvSpPr>
          <p:cNvPr id="3" name="Text Placeholder 2">
            <a:extLst>
              <a:ext uri="{FF2B5EF4-FFF2-40B4-BE49-F238E27FC236}">
                <a16:creationId xmlns:a16="http://schemas.microsoft.com/office/drawing/2014/main" id="{741C59B4-EA86-4CEB-A594-3798AB96384C}"/>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712073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A8E11-ECAE-4885-88EC-EF0CC9EA6998}"/>
              </a:ext>
            </a:extLst>
          </p:cNvPr>
          <p:cNvSpPr>
            <a:spLocks noGrp="1"/>
          </p:cNvSpPr>
          <p:nvPr>
            <p:ph type="title"/>
          </p:nvPr>
        </p:nvSpPr>
        <p:spPr/>
        <p:txBody>
          <a:bodyPr/>
          <a:lstStyle/>
          <a:p>
            <a:r>
              <a:rPr lang="de-DE" dirty="0"/>
              <a:t>Summary</a:t>
            </a:r>
          </a:p>
        </p:txBody>
      </p:sp>
      <p:sp>
        <p:nvSpPr>
          <p:cNvPr id="5" name="Content Placeholder 4">
            <a:extLst>
              <a:ext uri="{FF2B5EF4-FFF2-40B4-BE49-F238E27FC236}">
                <a16:creationId xmlns:a16="http://schemas.microsoft.com/office/drawing/2014/main" id="{05758466-3B16-40CB-A69E-65B1CD7113D0}"/>
              </a:ext>
            </a:extLst>
          </p:cNvPr>
          <p:cNvSpPr>
            <a:spLocks noGrp="1"/>
          </p:cNvSpPr>
          <p:nvPr>
            <p:ph idx="1"/>
          </p:nvPr>
        </p:nvSpPr>
        <p:spPr/>
        <p:txBody>
          <a:bodyPr/>
          <a:lstStyle/>
          <a:p>
            <a:r>
              <a:rPr lang="de-DE" b="1" dirty="0" err="1"/>
              <a:t>Successful</a:t>
            </a:r>
            <a:r>
              <a:rPr lang="de-DE" b="1" dirty="0"/>
              <a:t> </a:t>
            </a:r>
            <a:r>
              <a:rPr lang="de-DE" b="1" dirty="0" err="1"/>
              <a:t>file</a:t>
            </a:r>
            <a:r>
              <a:rPr lang="de-DE" b="1" dirty="0"/>
              <a:t> </a:t>
            </a:r>
            <a:r>
              <a:rPr lang="de-DE" b="1" dirty="0" err="1"/>
              <a:t>format</a:t>
            </a:r>
            <a:r>
              <a:rPr lang="de-DE" b="1" dirty="0"/>
              <a:t> </a:t>
            </a:r>
          </a:p>
          <a:p>
            <a:pPr lvl="1"/>
            <a:r>
              <a:rPr lang="en-US" dirty="0"/>
              <a:t>Very versatile: from editing to HTTP streaming to broadcasting</a:t>
            </a:r>
          </a:p>
          <a:p>
            <a:pPr lvl="1"/>
            <a:r>
              <a:rPr lang="de-DE" dirty="0"/>
              <a:t>Very extensible (</a:t>
            </a:r>
            <a:r>
              <a:rPr lang="de-DE" dirty="0" err="1"/>
              <a:t>codecs</a:t>
            </a:r>
            <a:r>
              <a:rPr lang="de-DE" dirty="0"/>
              <a:t>, </a:t>
            </a:r>
            <a:r>
              <a:rPr lang="de-DE" dirty="0" err="1"/>
              <a:t>usages</a:t>
            </a:r>
            <a:r>
              <a:rPr lang="de-DE" dirty="0"/>
              <a:t>, </a:t>
            </a:r>
            <a:r>
              <a:rPr lang="de-DE" dirty="0" err="1"/>
              <a:t>applications</a:t>
            </a:r>
            <a:r>
              <a:rPr lang="de-DE" dirty="0"/>
              <a:t>)</a:t>
            </a:r>
          </a:p>
          <a:p>
            <a:pPr lvl="1"/>
            <a:r>
              <a:rPr lang="de-DE" dirty="0"/>
              <a:t>Very </a:t>
            </a:r>
            <a:r>
              <a:rPr lang="de-DE" dirty="0" err="1"/>
              <a:t>dynamic</a:t>
            </a:r>
            <a:r>
              <a:rPr lang="de-DE" dirty="0"/>
              <a:t> (</a:t>
            </a:r>
            <a:r>
              <a:rPr lang="de-DE" dirty="0" err="1"/>
              <a:t>more</a:t>
            </a:r>
            <a:r>
              <a:rPr lang="de-DE" dirty="0"/>
              <a:t> </a:t>
            </a:r>
            <a:r>
              <a:rPr lang="de-DE" dirty="0" err="1"/>
              <a:t>contributions</a:t>
            </a:r>
            <a:r>
              <a:rPr lang="de-DE" dirty="0"/>
              <a:t> </a:t>
            </a:r>
            <a:r>
              <a:rPr lang="de-DE" dirty="0" err="1"/>
              <a:t>than</a:t>
            </a:r>
            <a:r>
              <a:rPr lang="de-DE" dirty="0"/>
              <a:t> </a:t>
            </a:r>
            <a:r>
              <a:rPr lang="de-DE" dirty="0" err="1"/>
              <a:t>ever</a:t>
            </a:r>
            <a:r>
              <a:rPr lang="de-DE" dirty="0"/>
              <a:t>) </a:t>
            </a:r>
          </a:p>
          <a:p>
            <a:r>
              <a:rPr lang="en-US" b="1" dirty="0"/>
              <a:t>Some challenges</a:t>
            </a:r>
          </a:p>
          <a:p>
            <a:pPr lvl="1"/>
            <a:r>
              <a:rPr lang="en-US" dirty="0"/>
              <a:t>Carrying some legacy that is no longer in use</a:t>
            </a:r>
          </a:p>
          <a:p>
            <a:pPr lvl="1"/>
            <a:r>
              <a:rPr lang="en-US" dirty="0"/>
              <a:t>Addressing all the use cases while maintain compatibility</a:t>
            </a:r>
          </a:p>
          <a:p>
            <a:pPr lvl="1"/>
            <a:r>
              <a:rPr lang="en-US" dirty="0"/>
              <a:t>For certain applications and use cases, the file format principles are suboptimal in terms of overhead or processing efficiency.</a:t>
            </a:r>
          </a:p>
          <a:p>
            <a:r>
              <a:rPr lang="en-US" dirty="0"/>
              <a:t>The ISO BMFF is the stable glue between modern media and transport, but will evolve further for new use cases applications.  </a:t>
            </a:r>
          </a:p>
          <a:p>
            <a:endParaRPr lang="de-DE" dirty="0"/>
          </a:p>
        </p:txBody>
      </p:sp>
    </p:spTree>
    <p:extLst>
      <p:ext uri="{BB962C8B-B14F-4D97-AF65-F5344CB8AC3E}">
        <p14:creationId xmlns:p14="http://schemas.microsoft.com/office/powerpoint/2010/main" val="477564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4FC10B2-BCD5-46E2-A2E0-F714BE70C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2C2962D-5AA6-4EB0-9A2C-F385BF76A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196A65C-A88E-4E6C-9882-A77D52FC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D656BC9-D198-47EB-BF65-7B922CED41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9C92DB27-596D-48D1-BB72-94081C9C1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9AF33BFF-A87A-4022-BFF0-6C6E10173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1" name="Rectangle 20">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992B35B-FF82-493C-82DF-9AA954437A11}"/>
              </a:ext>
            </a:extLst>
          </p:cNvPr>
          <p:cNvPicPr>
            <a:picLocks noChangeAspect="1"/>
          </p:cNvPicPr>
          <p:nvPr/>
        </p:nvPicPr>
        <p:blipFill rotWithShape="1">
          <a:blip r:embed="rId6"/>
          <a:srcRect t="13416" b="11584"/>
          <a:stretch/>
        </p:blipFill>
        <p:spPr>
          <a:xfrm>
            <a:off x="20" y="10"/>
            <a:ext cx="12191980" cy="6857989"/>
          </a:xfrm>
          <a:prstGeom prst="rect">
            <a:avLst/>
          </a:prstGeom>
        </p:spPr>
      </p:pic>
      <p:sp>
        <p:nvSpPr>
          <p:cNvPr id="23" name="Rectangle 22">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951D6CC-464A-41BC-93F9-0977215705AF}"/>
              </a:ext>
            </a:extLst>
          </p:cNvPr>
          <p:cNvSpPr>
            <a:spLocks noGrp="1"/>
          </p:cNvSpPr>
          <p:nvPr>
            <p:ph type="title"/>
          </p:nvPr>
        </p:nvSpPr>
        <p:spPr>
          <a:xfrm>
            <a:off x="1051560" y="1432223"/>
            <a:ext cx="9966960" cy="3035808"/>
          </a:xfrm>
        </p:spPr>
        <p:txBody>
          <a:bodyPr vert="horz" lIns="91440" tIns="45720" rIns="91440" bIns="45720" rtlCol="0" anchor="t">
            <a:normAutofit/>
          </a:bodyPr>
          <a:lstStyle/>
          <a:p>
            <a:r>
              <a:rPr lang="en-US" sz="9600" kern="1200" cap="all" baseline="0" dirty="0">
                <a:solidFill>
                  <a:srgbClr val="FFFFFF"/>
                </a:solidFill>
                <a:latin typeface="+mj-lt"/>
                <a:ea typeface="+mj-ea"/>
                <a:cs typeface="+mj-cs"/>
              </a:rPr>
              <a:t>Thank You</a:t>
            </a:r>
          </a:p>
        </p:txBody>
      </p:sp>
      <p:sp>
        <p:nvSpPr>
          <p:cNvPr id="5" name="Text Placeholder 4">
            <a:extLst>
              <a:ext uri="{FF2B5EF4-FFF2-40B4-BE49-F238E27FC236}">
                <a16:creationId xmlns:a16="http://schemas.microsoft.com/office/drawing/2014/main" id="{E9710541-CC6D-45FD-802B-499D1D82DB63}"/>
              </a:ext>
            </a:extLst>
          </p:cNvPr>
          <p:cNvSpPr>
            <a:spLocks noGrp="1"/>
          </p:cNvSpPr>
          <p:nvPr>
            <p:ph type="body" idx="1"/>
          </p:nvPr>
        </p:nvSpPr>
        <p:spPr>
          <a:xfrm>
            <a:off x="1069848" y="4389120"/>
            <a:ext cx="7891272" cy="1069848"/>
          </a:xfrm>
        </p:spPr>
        <p:txBody>
          <a:bodyPr vert="horz" lIns="91440" tIns="45720" rIns="91440" bIns="45720" rtlCol="0">
            <a:normAutofit/>
          </a:bodyPr>
          <a:lstStyle/>
          <a:p>
            <a:r>
              <a:rPr lang="en-US" sz="2200" dirty="0">
                <a:solidFill>
                  <a:srgbClr val="FFFFFF"/>
                </a:solidFill>
              </a:rPr>
              <a:t>Thanks to Dave Singer, Kilroy Hughes, Per Fröjdh, Cyril Concolato, Ye-Kui Wang, Iraj Sodagar, Jean Le Feuvre and other contributors to the presentation</a:t>
            </a:r>
          </a:p>
        </p:txBody>
      </p:sp>
    </p:spTree>
    <p:extLst>
      <p:ext uri="{BB962C8B-B14F-4D97-AF65-F5344CB8AC3E}">
        <p14:creationId xmlns:p14="http://schemas.microsoft.com/office/powerpoint/2010/main" val="126347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DF61-3177-4B75-90CE-149142165E40}"/>
              </a:ext>
            </a:extLst>
          </p:cNvPr>
          <p:cNvSpPr>
            <a:spLocks noGrp="1"/>
          </p:cNvSpPr>
          <p:nvPr>
            <p:ph type="title"/>
          </p:nvPr>
        </p:nvSpPr>
        <p:spPr/>
        <p:txBody>
          <a:bodyPr/>
          <a:lstStyle/>
          <a:p>
            <a:r>
              <a:rPr lang="de-DE" dirty="0" err="1"/>
              <a:t>History</a:t>
            </a:r>
            <a:endParaRPr lang="de-DE" dirty="0"/>
          </a:p>
        </p:txBody>
      </p:sp>
      <p:sp>
        <p:nvSpPr>
          <p:cNvPr id="3" name="Content Placeholder 2">
            <a:extLst>
              <a:ext uri="{FF2B5EF4-FFF2-40B4-BE49-F238E27FC236}">
                <a16:creationId xmlns:a16="http://schemas.microsoft.com/office/drawing/2014/main" id="{DFBB5C58-406B-4B38-9D4B-34B08CFC879E}"/>
              </a:ext>
            </a:extLst>
          </p:cNvPr>
          <p:cNvSpPr>
            <a:spLocks noGrp="1"/>
          </p:cNvSpPr>
          <p:nvPr>
            <p:ph idx="1"/>
          </p:nvPr>
        </p:nvSpPr>
        <p:spPr/>
        <p:txBody>
          <a:bodyPr>
            <a:normAutofit lnSpcReduction="10000"/>
          </a:bodyPr>
          <a:lstStyle/>
          <a:p>
            <a:r>
              <a:rPr lang="en-US" dirty="0"/>
              <a:t>ISO BMFF is directly based on Apple’s QuickTime container format. </a:t>
            </a:r>
          </a:p>
          <a:p>
            <a:r>
              <a:rPr lang="en-US" dirty="0"/>
              <a:t>It was developed by </a:t>
            </a:r>
            <a:r>
              <a:rPr lang="en-US" dirty="0">
                <a:solidFill>
                  <a:schemeClr val="accent1"/>
                </a:solidFill>
              </a:rPr>
              <a:t>MPEG</a:t>
            </a:r>
            <a:r>
              <a:rPr lang="en-US" dirty="0"/>
              <a:t> (ISO/IEC JTC1/SC29/WG11). </a:t>
            </a:r>
          </a:p>
          <a:p>
            <a:r>
              <a:rPr lang="en-US" dirty="0"/>
              <a:t>first MP4 file format specification was created on the basis of the QuickTime format specification published in </a:t>
            </a:r>
            <a:r>
              <a:rPr lang="en-US" dirty="0">
                <a:solidFill>
                  <a:schemeClr val="accent1"/>
                </a:solidFill>
              </a:rPr>
              <a:t>2001</a:t>
            </a:r>
            <a:r>
              <a:rPr lang="en-US" dirty="0"/>
              <a:t>. </a:t>
            </a:r>
          </a:p>
          <a:p>
            <a:r>
              <a:rPr lang="en-US" dirty="0"/>
              <a:t>The MP4 file format known as "version 1" was published in 2001 as ISO/IEC </a:t>
            </a:r>
            <a:r>
              <a:rPr lang="en-US" dirty="0">
                <a:solidFill>
                  <a:schemeClr val="accent1"/>
                </a:solidFill>
              </a:rPr>
              <a:t>14496-1:2001</a:t>
            </a:r>
            <a:r>
              <a:rPr lang="en-US" dirty="0"/>
              <a:t>, as revision of the MPEG-4 Part 1: Systems. </a:t>
            </a:r>
          </a:p>
          <a:p>
            <a:r>
              <a:rPr lang="en-US" dirty="0"/>
              <a:t>In 2003, the first version of MP4 file format was revised and replaced by MPEG-4 Part 14: MP4 file format (ISO/IEC </a:t>
            </a:r>
            <a:r>
              <a:rPr lang="en-US" dirty="0">
                <a:solidFill>
                  <a:schemeClr val="accent1"/>
                </a:solidFill>
              </a:rPr>
              <a:t>14496-14:2003</a:t>
            </a:r>
            <a:r>
              <a:rPr lang="en-US" dirty="0"/>
              <a:t>), commonly known as MPEG-4 file format "version 2".[13] </a:t>
            </a:r>
          </a:p>
          <a:p>
            <a:r>
              <a:rPr lang="en-US" dirty="0"/>
              <a:t>The MP4 file format was generalized into the ISO Base Media File format (ISO/IEC </a:t>
            </a:r>
            <a:r>
              <a:rPr lang="en-US" dirty="0">
                <a:solidFill>
                  <a:schemeClr val="accent1"/>
                </a:solidFill>
              </a:rPr>
              <a:t>14496-12:2004</a:t>
            </a:r>
            <a:r>
              <a:rPr lang="en-US" dirty="0"/>
              <a:t> or ISO/IEC 15444-12:2004), which defines a general structure for time-based media files.</a:t>
            </a:r>
            <a:endParaRPr lang="de-DE" dirty="0"/>
          </a:p>
        </p:txBody>
      </p:sp>
    </p:spTree>
    <p:extLst>
      <p:ext uri="{BB962C8B-B14F-4D97-AF65-F5344CB8AC3E}">
        <p14:creationId xmlns:p14="http://schemas.microsoft.com/office/powerpoint/2010/main" val="53543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C63F-0F61-46C5-9757-431F29885B2E}"/>
              </a:ext>
            </a:extLst>
          </p:cNvPr>
          <p:cNvSpPr>
            <a:spLocks noGrp="1"/>
          </p:cNvSpPr>
          <p:nvPr>
            <p:ph type="title"/>
          </p:nvPr>
        </p:nvSpPr>
        <p:spPr/>
        <p:txBody>
          <a:bodyPr/>
          <a:lstStyle/>
          <a:p>
            <a:r>
              <a:rPr lang="de-DE" dirty="0" err="1"/>
              <a:t>Spec</a:t>
            </a:r>
            <a:r>
              <a:rPr lang="de-DE" dirty="0"/>
              <a:t> Releases 14496-12</a:t>
            </a:r>
          </a:p>
        </p:txBody>
      </p:sp>
      <p:graphicFrame>
        <p:nvGraphicFramePr>
          <p:cNvPr id="4" name="Table 3">
            <a:extLst>
              <a:ext uri="{FF2B5EF4-FFF2-40B4-BE49-F238E27FC236}">
                <a16:creationId xmlns:a16="http://schemas.microsoft.com/office/drawing/2014/main" id="{1B65D6D5-FB05-4126-B7A6-1907936755B3}"/>
              </a:ext>
            </a:extLst>
          </p:cNvPr>
          <p:cNvGraphicFramePr>
            <a:graphicFrameLocks noGrp="1"/>
          </p:cNvGraphicFramePr>
          <p:nvPr>
            <p:extLst>
              <p:ext uri="{D42A27DB-BD31-4B8C-83A1-F6EECF244321}">
                <p14:modId xmlns:p14="http://schemas.microsoft.com/office/powerpoint/2010/main" val="331573933"/>
              </p:ext>
            </p:extLst>
          </p:nvPr>
        </p:nvGraphicFramePr>
        <p:xfrm>
          <a:off x="840472" y="2093976"/>
          <a:ext cx="10856228" cy="3415939"/>
        </p:xfrm>
        <a:graphic>
          <a:graphicData uri="http://schemas.openxmlformats.org/drawingml/2006/table">
            <a:tbl>
              <a:tblPr/>
              <a:tblGrid>
                <a:gridCol w="2248318">
                  <a:extLst>
                    <a:ext uri="{9D8B030D-6E8A-4147-A177-3AD203B41FA5}">
                      <a16:colId xmlns:a16="http://schemas.microsoft.com/office/drawing/2014/main" val="55622845"/>
                    </a:ext>
                  </a:extLst>
                </a:gridCol>
                <a:gridCol w="1346583">
                  <a:extLst>
                    <a:ext uri="{9D8B030D-6E8A-4147-A177-3AD203B41FA5}">
                      <a16:colId xmlns:a16="http://schemas.microsoft.com/office/drawing/2014/main" val="2599601650"/>
                    </a:ext>
                  </a:extLst>
                </a:gridCol>
                <a:gridCol w="4206633">
                  <a:extLst>
                    <a:ext uri="{9D8B030D-6E8A-4147-A177-3AD203B41FA5}">
                      <a16:colId xmlns:a16="http://schemas.microsoft.com/office/drawing/2014/main" val="326460009"/>
                    </a:ext>
                  </a:extLst>
                </a:gridCol>
                <a:gridCol w="3054694">
                  <a:extLst>
                    <a:ext uri="{9D8B030D-6E8A-4147-A177-3AD203B41FA5}">
                      <a16:colId xmlns:a16="http://schemas.microsoft.com/office/drawing/2014/main" val="2168225030"/>
                    </a:ext>
                  </a:extLst>
                </a:gridCol>
              </a:tblGrid>
              <a:tr h="188144">
                <a:tc gridSpan="4">
                  <a:txBody>
                    <a:bodyPr/>
                    <a:lstStyle/>
                    <a:p>
                      <a:r>
                        <a:rPr lang="de-DE" sz="1300" dirty="0"/>
                        <a:t>MPEG-4 Part 12 / JPEG 2000 Part 12 </a:t>
                      </a:r>
                      <a:r>
                        <a:rPr lang="de-DE" sz="1300" dirty="0" err="1"/>
                        <a:t>editions</a:t>
                      </a:r>
                      <a:endParaRPr lang="de-DE" sz="1300" dirty="0"/>
                    </a:p>
                  </a:txBody>
                  <a:tcPr marL="66415" marR="66415" marT="33207" marB="33207" anchor="ctr">
                    <a:solidFill>
                      <a:srgbClr val="F8F9FA"/>
                    </a:solidFill>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277938287"/>
                  </a:ext>
                </a:extLst>
              </a:tr>
              <a:tr h="329251">
                <a:tc>
                  <a:txBody>
                    <a:bodyPr/>
                    <a:lstStyle/>
                    <a:p>
                      <a:pPr algn="ctr"/>
                      <a:r>
                        <a:rPr lang="de-DE" sz="1300">
                          <a:effectLst/>
                        </a:rPr>
                        <a:t>Edition</a:t>
                      </a:r>
                    </a:p>
                  </a:txBody>
                  <a:tcPr marL="66415" marR="145282"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EAECF0"/>
                    </a:solidFill>
                  </a:tcPr>
                </a:tc>
                <a:tc>
                  <a:txBody>
                    <a:bodyPr/>
                    <a:lstStyle/>
                    <a:p>
                      <a:pPr algn="ctr"/>
                      <a:r>
                        <a:rPr lang="de-DE" sz="1300" dirty="0">
                          <a:effectLst/>
                        </a:rPr>
                        <a:t>Release date</a:t>
                      </a:r>
                    </a:p>
                  </a:txBody>
                  <a:tcPr marL="66415" marR="145282"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de-DE" sz="1300" dirty="0">
                          <a:effectLst/>
                        </a:rPr>
                        <a:t>Standard</a:t>
                      </a:r>
                    </a:p>
                  </a:txBody>
                  <a:tcPr marL="66415" marR="145282"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EAECF0"/>
                    </a:solidFill>
                  </a:tcPr>
                </a:tc>
                <a:tc>
                  <a:txBody>
                    <a:bodyPr/>
                    <a:lstStyle/>
                    <a:p>
                      <a:pPr algn="ctr"/>
                      <a:r>
                        <a:rPr lang="de-DE" sz="1300" dirty="0">
                          <a:effectLst/>
                        </a:rPr>
                        <a:t>Main Features</a:t>
                      </a:r>
                    </a:p>
                  </a:txBody>
                  <a:tcPr marL="66415" marR="145282"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29724012"/>
                  </a:ext>
                </a:extLst>
              </a:tr>
              <a:tr h="470359">
                <a:tc>
                  <a:txBody>
                    <a:bodyPr/>
                    <a:lstStyle/>
                    <a:p>
                      <a:r>
                        <a:rPr lang="de-DE" sz="1300">
                          <a:effectLst/>
                        </a:rPr>
                        <a:t>First edition</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de-DE" sz="1300" dirty="0">
                          <a:effectLst/>
                        </a:rPr>
                        <a:t>2004</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t-IT" sz="1300">
                          <a:effectLst/>
                        </a:rPr>
                        <a:t>ISO/IEC 14496-12:2004, ISO/IEC 15444-12:2004</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de-DE" sz="1300" dirty="0">
                          <a:effectLst/>
                        </a:rPr>
                        <a:t>Initial </a:t>
                      </a:r>
                      <a:r>
                        <a:rPr lang="de-DE" sz="1300" dirty="0" err="1">
                          <a:effectLst/>
                        </a:rPr>
                        <a:t>base</a:t>
                      </a:r>
                      <a:r>
                        <a:rPr lang="de-DE" sz="1300" dirty="0">
                          <a:effectLst/>
                        </a:rPr>
                        <a:t> </a:t>
                      </a:r>
                      <a:r>
                        <a:rPr lang="de-DE" sz="1300" dirty="0" err="1">
                          <a:effectLst/>
                        </a:rPr>
                        <a:t>spec</a:t>
                      </a:r>
                      <a:endParaRPr lang="de-DE" sz="1300" dirty="0">
                        <a:effectLst/>
                      </a:endParaRP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10884504"/>
                  </a:ext>
                </a:extLst>
              </a:tr>
              <a:tr h="470359">
                <a:tc>
                  <a:txBody>
                    <a:bodyPr/>
                    <a:lstStyle/>
                    <a:p>
                      <a:r>
                        <a:rPr lang="de-DE" sz="1300">
                          <a:effectLst/>
                        </a:rPr>
                        <a:t>Second edition</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de-DE" sz="1300" dirty="0">
                          <a:effectLst/>
                        </a:rPr>
                        <a:t>2005</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t-IT" sz="1300">
                          <a:effectLst/>
                        </a:rPr>
                        <a:t>ISO/IEC 14496-12:2005, ISO/IEC 15444-12:2005</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de-DE" sz="1300" dirty="0">
                          <a:effectLst/>
                        </a:rPr>
                        <a:t>???</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44901109"/>
                  </a:ext>
                </a:extLst>
              </a:tr>
              <a:tr h="470359">
                <a:tc>
                  <a:txBody>
                    <a:bodyPr/>
                    <a:lstStyle/>
                    <a:p>
                      <a:r>
                        <a:rPr lang="de-DE" sz="1300">
                          <a:effectLst/>
                        </a:rPr>
                        <a:t>Third edition</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de-DE" sz="1300" dirty="0">
                          <a:effectLst/>
                        </a:rPr>
                        <a:t>2008</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t-IT" sz="1300">
                          <a:effectLst/>
                        </a:rPr>
                        <a:t>ISO/IEC 14496-12:2008, ISO/IEC 15444-12:2008</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de-DE" sz="1300" dirty="0">
                          <a:effectLst/>
                        </a:rPr>
                        <a:t>???</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45316391"/>
                  </a:ext>
                </a:extLst>
              </a:tr>
              <a:tr h="470359">
                <a:tc>
                  <a:txBody>
                    <a:bodyPr/>
                    <a:lstStyle/>
                    <a:p>
                      <a:r>
                        <a:rPr lang="de-DE" sz="1300">
                          <a:effectLst/>
                        </a:rPr>
                        <a:t>Fourth edition</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de-DE" sz="1300" dirty="0">
                          <a:effectLst/>
                        </a:rPr>
                        <a:t>2012</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t-IT" sz="1300">
                          <a:effectLst/>
                        </a:rPr>
                        <a:t>ISO/IEC 14496-12:2012, ISO/IEC 15444-12:2012</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de-DE" sz="1300" dirty="0">
                          <a:effectLst/>
                        </a:rPr>
                        <a:t>Font </a:t>
                      </a:r>
                      <a:r>
                        <a:rPr lang="de-DE" sz="1300" dirty="0" err="1">
                          <a:effectLst/>
                        </a:rPr>
                        <a:t>streams</a:t>
                      </a:r>
                      <a:r>
                        <a:rPr lang="de-DE" sz="1300" dirty="0">
                          <a:effectLst/>
                        </a:rPr>
                        <a:t>, </a:t>
                      </a:r>
                      <a:r>
                        <a:rPr lang="de-DE" sz="1300" dirty="0" err="1">
                          <a:effectLst/>
                        </a:rPr>
                        <a:t>subtracks</a:t>
                      </a:r>
                      <a:r>
                        <a:rPr lang="de-DE" sz="1300" dirty="0">
                          <a:effectLst/>
                        </a:rPr>
                        <a:t> and </a:t>
                      </a:r>
                      <a:r>
                        <a:rPr lang="de-DE" sz="1300" dirty="0" err="1">
                          <a:effectLst/>
                        </a:rPr>
                        <a:t>colors</a:t>
                      </a:r>
                      <a:r>
                        <a:rPr lang="de-DE" sz="1300" dirty="0">
                          <a:effectLst/>
                        </a:rPr>
                        <a:t>, DASH, </a:t>
                      </a:r>
                      <a:r>
                        <a:rPr lang="de-DE" sz="1300" dirty="0" err="1">
                          <a:effectLst/>
                        </a:rPr>
                        <a:t>reception</a:t>
                      </a:r>
                      <a:r>
                        <a:rPr lang="de-DE" sz="1300" dirty="0">
                          <a:effectLst/>
                        </a:rPr>
                        <a:t> </a:t>
                      </a:r>
                      <a:r>
                        <a:rPr lang="de-DE" sz="1300" dirty="0" err="1">
                          <a:effectLst/>
                        </a:rPr>
                        <a:t>hint</a:t>
                      </a:r>
                      <a:r>
                        <a:rPr lang="de-DE" sz="1300" dirty="0">
                          <a:effectLst/>
                        </a:rPr>
                        <a:t> </a:t>
                      </a:r>
                      <a:r>
                        <a:rPr lang="de-DE" sz="1300" dirty="0" err="1">
                          <a:effectLst/>
                        </a:rPr>
                        <a:t>tracks</a:t>
                      </a:r>
                      <a:endParaRPr lang="de-DE" sz="1300" dirty="0">
                        <a:effectLst/>
                      </a:endParaRP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58389273"/>
                  </a:ext>
                </a:extLst>
              </a:tr>
              <a:tr h="470359">
                <a:tc>
                  <a:txBody>
                    <a:bodyPr/>
                    <a:lstStyle/>
                    <a:p>
                      <a:r>
                        <a:rPr lang="de-DE" sz="1300" dirty="0" err="1">
                          <a:effectLst/>
                        </a:rPr>
                        <a:t>Fifth</a:t>
                      </a:r>
                      <a:r>
                        <a:rPr lang="de-DE" sz="1300" dirty="0">
                          <a:effectLst/>
                        </a:rPr>
                        <a:t> </a:t>
                      </a:r>
                      <a:r>
                        <a:rPr lang="de-DE" sz="1300" dirty="0" err="1">
                          <a:effectLst/>
                        </a:rPr>
                        <a:t>edition</a:t>
                      </a:r>
                      <a:endParaRPr lang="de-DE" sz="1300" dirty="0">
                        <a:effectLst/>
                      </a:endParaRP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de-DE" sz="1300" dirty="0">
                          <a:effectLst/>
                        </a:rPr>
                        <a:t>2015</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t-IT" sz="1300">
                          <a:effectLst/>
                        </a:rPr>
                        <a:t>ISO/IEC 14496-12:2015, ISO/IEC 15444-12:2015</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de-DE" sz="1300" dirty="0" err="1"/>
                        <a:t>Timed</a:t>
                      </a:r>
                      <a:r>
                        <a:rPr lang="de-DE" sz="1300" dirty="0"/>
                        <a:t> </a:t>
                      </a:r>
                      <a:r>
                        <a:rPr lang="de-DE" sz="1300" dirty="0" err="1"/>
                        <a:t>text</a:t>
                      </a:r>
                      <a:r>
                        <a:rPr lang="de-DE" sz="1300" dirty="0"/>
                        <a:t> and </a:t>
                      </a:r>
                      <a:r>
                        <a:rPr lang="de-DE" sz="1300" dirty="0" err="1"/>
                        <a:t>better</a:t>
                      </a:r>
                      <a:r>
                        <a:rPr lang="de-DE" sz="1300" dirty="0"/>
                        <a:t> </a:t>
                      </a:r>
                      <a:r>
                        <a:rPr lang="de-DE" sz="1300" dirty="0" err="1"/>
                        <a:t>audio</a:t>
                      </a:r>
                      <a:endParaRPr lang="de-DE" sz="1300" dirty="0"/>
                    </a:p>
                  </a:txBody>
                  <a:tcPr marL="66415" marR="66415" marT="33207" marB="33207">
                    <a:lnL w="9525" cap="flat" cmpd="sng" algn="ctr">
                      <a:solidFill>
                        <a:srgbClr val="A2A9B1"/>
                      </a:solidFill>
                      <a:prstDash val="solid"/>
                      <a:round/>
                      <a:headEnd type="none" w="med" len="med"/>
                      <a:tailEnd type="none" w="med" len="med"/>
                    </a:lnL>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tcPr>
                </a:tc>
                <a:extLst>
                  <a:ext uri="{0D108BD9-81ED-4DB2-BD59-A6C34878D82A}">
                    <a16:rowId xmlns:a16="http://schemas.microsoft.com/office/drawing/2014/main" val="2955938874"/>
                  </a:ext>
                </a:extLst>
              </a:tr>
              <a:tr h="470359">
                <a:tc>
                  <a:txBody>
                    <a:bodyPr/>
                    <a:lstStyle/>
                    <a:p>
                      <a:r>
                        <a:rPr lang="de-DE" sz="1300" dirty="0" err="1">
                          <a:effectLst/>
                        </a:rPr>
                        <a:t>Sixth</a:t>
                      </a:r>
                      <a:r>
                        <a:rPr lang="de-DE" sz="1300" dirty="0">
                          <a:effectLst/>
                        </a:rPr>
                        <a:t> </a:t>
                      </a:r>
                      <a:r>
                        <a:rPr lang="de-DE" sz="1300" dirty="0" err="1">
                          <a:effectLst/>
                        </a:rPr>
                        <a:t>edition</a:t>
                      </a:r>
                      <a:endParaRPr lang="de-DE" sz="1300" dirty="0">
                        <a:effectLst/>
                      </a:endParaRP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de-DE" sz="1300" dirty="0">
                          <a:effectLst/>
                        </a:rPr>
                        <a:t>2018 (</a:t>
                      </a:r>
                      <a:r>
                        <a:rPr lang="de-DE" sz="1300" dirty="0" err="1">
                          <a:effectLst/>
                        </a:rPr>
                        <a:t>expected</a:t>
                      </a:r>
                      <a:r>
                        <a:rPr lang="de-DE" sz="1300" dirty="0">
                          <a:effectLst/>
                        </a:rPr>
                        <a:t>)</a:t>
                      </a: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it-IT" sz="1300" dirty="0">
                        <a:effectLst/>
                      </a:endParaRPr>
                    </a:p>
                  </a:txBody>
                  <a:tcPr marL="66415" marR="66415" marT="33207" marB="3320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de-DE" sz="1300" dirty="0"/>
                        <a:t>DRC and HEIF</a:t>
                      </a:r>
                    </a:p>
                  </a:txBody>
                  <a:tcPr marL="66415" marR="66415" marT="33207" marB="33207">
                    <a:lnL w="9525" cap="flat" cmpd="sng" algn="ctr">
                      <a:solidFill>
                        <a:srgbClr val="A2A9B1"/>
                      </a:solidFill>
                      <a:prstDash val="solid"/>
                      <a:round/>
                      <a:headEnd type="none" w="med" len="med"/>
                      <a:tailEnd type="none" w="med" len="med"/>
                    </a:lnL>
                    <a:lnT w="9525" cap="flat" cmpd="sng" algn="ctr">
                      <a:solidFill>
                        <a:srgbClr val="A2A9B1"/>
                      </a:solidFill>
                      <a:prstDash val="solid"/>
                      <a:round/>
                      <a:headEnd type="none" w="med" len="med"/>
                      <a:tailEnd type="none" w="med" len="med"/>
                    </a:lnT>
                  </a:tcPr>
                </a:tc>
                <a:extLst>
                  <a:ext uri="{0D108BD9-81ED-4DB2-BD59-A6C34878D82A}">
                    <a16:rowId xmlns:a16="http://schemas.microsoft.com/office/drawing/2014/main" val="1208589348"/>
                  </a:ext>
                </a:extLst>
              </a:tr>
            </a:tbl>
          </a:graphicData>
        </a:graphic>
      </p:graphicFrame>
      <p:sp>
        <p:nvSpPr>
          <p:cNvPr id="3" name="TextBox 2">
            <a:extLst>
              <a:ext uri="{FF2B5EF4-FFF2-40B4-BE49-F238E27FC236}">
                <a16:creationId xmlns:a16="http://schemas.microsoft.com/office/drawing/2014/main" id="{E9E4320D-AF42-4B80-8E54-2066F084807F}"/>
              </a:ext>
            </a:extLst>
          </p:cNvPr>
          <p:cNvSpPr txBox="1"/>
          <p:nvPr/>
        </p:nvSpPr>
        <p:spPr>
          <a:xfrm>
            <a:off x="1533525" y="6010275"/>
            <a:ext cx="4970528" cy="369332"/>
          </a:xfrm>
          <a:prstGeom prst="rect">
            <a:avLst/>
          </a:prstGeom>
          <a:noFill/>
        </p:spPr>
        <p:txBody>
          <a:bodyPr wrap="none" rtlCol="0">
            <a:spAutoFit/>
          </a:bodyPr>
          <a:lstStyle/>
          <a:p>
            <a:r>
              <a:rPr lang="de-DE" dirty="0"/>
              <a:t>Supported </a:t>
            </a:r>
            <a:r>
              <a:rPr lang="de-DE" dirty="0" err="1"/>
              <a:t>by</a:t>
            </a:r>
            <a:r>
              <a:rPr lang="de-DE" dirty="0"/>
              <a:t> Amendments and </a:t>
            </a:r>
            <a:r>
              <a:rPr lang="de-DE" dirty="0" err="1"/>
              <a:t>Corrigendas</a:t>
            </a:r>
            <a:endParaRPr lang="de-DE" dirty="0"/>
          </a:p>
        </p:txBody>
      </p:sp>
    </p:spTree>
    <p:extLst>
      <p:ext uri="{BB962C8B-B14F-4D97-AF65-F5344CB8AC3E}">
        <p14:creationId xmlns:p14="http://schemas.microsoft.com/office/powerpoint/2010/main" val="118552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4FC10B2-BCD5-46E2-A2E0-F714BE70C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2C2962D-5AA6-4EB0-9A2C-F385BF76A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196A65C-A88E-4E6C-9882-A77D52FC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9D656BC9-D198-47EB-BF65-7B922CED41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80" name="Oval 79">
              <a:extLst>
                <a:ext uri="{FF2B5EF4-FFF2-40B4-BE49-F238E27FC236}">
                  <a16:creationId xmlns:a16="http://schemas.microsoft.com/office/drawing/2014/main" id="{9C92DB27-596D-48D1-BB72-94081C9C1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9AF33BFF-A87A-4022-BFF0-6C6E10173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3" name="Rectangle 82">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5" name="Rectangle 84">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79D22-7240-4311-9C6E-ED6786B0C54A}"/>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gn="ctr">
              <a:lnSpc>
                <a:spcPct val="80000"/>
              </a:lnSpc>
            </a:pPr>
            <a:r>
              <a:rPr lang="en-US" sz="6000" kern="1200" cap="all" baseline="0" dirty="0">
                <a:blipFill dpi="0" rotWithShape="1">
                  <a:blip r:embed="rId4">
                    <a:extLst/>
                  </a:blip>
                  <a:srcRect/>
                  <a:tile tx="6350" ty="-127000" sx="65000" sy="64000" flip="none" algn="tl"/>
                </a:blipFill>
                <a:latin typeface="+mj-lt"/>
                <a:ea typeface="+mj-ea"/>
                <a:cs typeface="+mj-cs"/>
              </a:rPr>
              <a:t>The Whole Suite</a:t>
            </a:r>
          </a:p>
        </p:txBody>
      </p:sp>
      <p:pic>
        <p:nvPicPr>
          <p:cNvPr id="4100" name="Picture 4" descr="https://mpeg.chiariglione.org/sites/default/files/ISOBMFF_0.png">
            <a:extLst>
              <a:ext uri="{FF2B5EF4-FFF2-40B4-BE49-F238E27FC236}">
                <a16:creationId xmlns:a16="http://schemas.microsoft.com/office/drawing/2014/main" id="{BE2E1D48-80D2-49E5-9FBF-FD900831304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7127" r="-3" b="-3"/>
          <a:stretch/>
        </p:blipFill>
        <p:spPr bwMode="auto">
          <a:xfrm>
            <a:off x="920833" y="1328839"/>
            <a:ext cx="6647395" cy="4131686"/>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92" name="Oval 91">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3" name="Oval 92">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Rectangle 3">
            <a:extLst>
              <a:ext uri="{FF2B5EF4-FFF2-40B4-BE49-F238E27FC236}">
                <a16:creationId xmlns:a16="http://schemas.microsoft.com/office/drawing/2014/main" id="{642644C1-57E0-43AE-A6B0-E9D33C1A4BC7}"/>
              </a:ext>
            </a:extLst>
          </p:cNvPr>
          <p:cNvSpPr/>
          <p:nvPr/>
        </p:nvSpPr>
        <p:spPr>
          <a:xfrm>
            <a:off x="150445" y="2935627"/>
            <a:ext cx="1284745" cy="11332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Timed text and other visual overlays in ISO base media file format</a:t>
            </a:r>
          </a:p>
          <a:p>
            <a:pPr algn="ctr"/>
            <a:r>
              <a:rPr lang="en-US" sz="1000" dirty="0"/>
              <a:t>(14496-30)</a:t>
            </a:r>
          </a:p>
        </p:txBody>
      </p:sp>
      <p:cxnSp>
        <p:nvCxnSpPr>
          <p:cNvPr id="6" name="Straight Arrow Connector 5">
            <a:extLst>
              <a:ext uri="{FF2B5EF4-FFF2-40B4-BE49-F238E27FC236}">
                <a16:creationId xmlns:a16="http://schemas.microsoft.com/office/drawing/2014/main" id="{C6846848-3C13-43D6-BA42-3FB79B39D9E5}"/>
              </a:ext>
            </a:extLst>
          </p:cNvPr>
          <p:cNvCxnSpPr>
            <a:cxnSpLocks/>
            <a:endCxn id="4" idx="0"/>
          </p:cNvCxnSpPr>
          <p:nvPr/>
        </p:nvCxnSpPr>
        <p:spPr>
          <a:xfrm flipH="1">
            <a:off x="792818" y="2558304"/>
            <a:ext cx="2369832" cy="37732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 name="Rectangle 9">
            <a:extLst>
              <a:ext uri="{FF2B5EF4-FFF2-40B4-BE49-F238E27FC236}">
                <a16:creationId xmlns:a16="http://schemas.microsoft.com/office/drawing/2014/main" id="{12A5D1BE-09F6-425A-ABD8-F0762686A2AB}"/>
              </a:ext>
            </a:extLst>
          </p:cNvPr>
          <p:cNvSpPr/>
          <p:nvPr/>
        </p:nvSpPr>
        <p:spPr>
          <a:xfrm>
            <a:off x="374665" y="5027512"/>
            <a:ext cx="1577131" cy="370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1400" dirty="0"/>
              <a:t>CMAF</a:t>
            </a:r>
          </a:p>
          <a:p>
            <a:pPr algn="ctr"/>
            <a:r>
              <a:rPr lang="de-DE" sz="1400" dirty="0"/>
              <a:t>23000-19</a:t>
            </a:r>
          </a:p>
        </p:txBody>
      </p:sp>
      <p:sp>
        <p:nvSpPr>
          <p:cNvPr id="25" name="Rectangle 24">
            <a:extLst>
              <a:ext uri="{FF2B5EF4-FFF2-40B4-BE49-F238E27FC236}">
                <a16:creationId xmlns:a16="http://schemas.microsoft.com/office/drawing/2014/main" id="{FA227CC2-D767-49F8-B68D-FB6364712A75}"/>
              </a:ext>
            </a:extLst>
          </p:cNvPr>
          <p:cNvSpPr/>
          <p:nvPr/>
        </p:nvSpPr>
        <p:spPr>
          <a:xfrm>
            <a:off x="2374084" y="5027511"/>
            <a:ext cx="1577131" cy="370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1400" dirty="0"/>
              <a:t>DASH</a:t>
            </a:r>
          </a:p>
          <a:p>
            <a:pPr algn="ctr"/>
            <a:r>
              <a:rPr lang="de-DE" sz="1400" dirty="0"/>
              <a:t>23009-1</a:t>
            </a:r>
          </a:p>
        </p:txBody>
      </p:sp>
      <p:sp>
        <p:nvSpPr>
          <p:cNvPr id="26" name="Rectangle 25">
            <a:extLst>
              <a:ext uri="{FF2B5EF4-FFF2-40B4-BE49-F238E27FC236}">
                <a16:creationId xmlns:a16="http://schemas.microsoft.com/office/drawing/2014/main" id="{0BC49A5B-B45F-46D5-9804-5EBAA66F19DA}"/>
              </a:ext>
            </a:extLst>
          </p:cNvPr>
          <p:cNvSpPr/>
          <p:nvPr/>
        </p:nvSpPr>
        <p:spPr>
          <a:xfrm>
            <a:off x="4373503" y="5027511"/>
            <a:ext cx="1577131" cy="370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1400" dirty="0"/>
              <a:t>MMT</a:t>
            </a:r>
          </a:p>
          <a:p>
            <a:pPr algn="ctr"/>
            <a:r>
              <a:rPr lang="de-DE" sz="1400" dirty="0"/>
              <a:t>23008-1</a:t>
            </a:r>
          </a:p>
        </p:txBody>
      </p:sp>
      <p:sp>
        <p:nvSpPr>
          <p:cNvPr id="27" name="Rectangle 26">
            <a:extLst>
              <a:ext uri="{FF2B5EF4-FFF2-40B4-BE49-F238E27FC236}">
                <a16:creationId xmlns:a16="http://schemas.microsoft.com/office/drawing/2014/main" id="{E0567A16-23B8-427C-B2EC-1E3DF405DE3C}"/>
              </a:ext>
            </a:extLst>
          </p:cNvPr>
          <p:cNvSpPr/>
          <p:nvPr/>
        </p:nvSpPr>
        <p:spPr>
          <a:xfrm>
            <a:off x="6241368" y="5020903"/>
            <a:ext cx="1577131" cy="370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1400" dirty="0"/>
              <a:t>OMAF</a:t>
            </a:r>
          </a:p>
          <a:p>
            <a:pPr algn="ctr"/>
            <a:r>
              <a:rPr lang="de-DE" sz="1400" dirty="0"/>
              <a:t>23090-2</a:t>
            </a:r>
          </a:p>
        </p:txBody>
      </p:sp>
      <p:sp>
        <p:nvSpPr>
          <p:cNvPr id="28" name="Rectangle 27">
            <a:extLst>
              <a:ext uri="{FF2B5EF4-FFF2-40B4-BE49-F238E27FC236}">
                <a16:creationId xmlns:a16="http://schemas.microsoft.com/office/drawing/2014/main" id="{230CDE68-2AB2-40A5-B5EB-000F0DBFD17F}"/>
              </a:ext>
            </a:extLst>
          </p:cNvPr>
          <p:cNvSpPr/>
          <p:nvPr/>
        </p:nvSpPr>
        <p:spPr>
          <a:xfrm>
            <a:off x="7370892" y="3215314"/>
            <a:ext cx="1284745" cy="11332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Common encryption in ISO base media file format files</a:t>
            </a:r>
          </a:p>
          <a:p>
            <a:pPr algn="ctr"/>
            <a:r>
              <a:rPr lang="en-US" sz="1000" dirty="0"/>
              <a:t>(23001-7)</a:t>
            </a:r>
          </a:p>
        </p:txBody>
      </p:sp>
      <p:cxnSp>
        <p:nvCxnSpPr>
          <p:cNvPr id="29" name="Straight Arrow Connector 28">
            <a:extLst>
              <a:ext uri="{FF2B5EF4-FFF2-40B4-BE49-F238E27FC236}">
                <a16:creationId xmlns:a16="http://schemas.microsoft.com/office/drawing/2014/main" id="{1F5B24CF-E443-42B2-97DA-24E4C0EB141E}"/>
              </a:ext>
            </a:extLst>
          </p:cNvPr>
          <p:cNvCxnSpPr>
            <a:cxnSpLocks/>
            <a:endCxn id="28" idx="0"/>
          </p:cNvCxnSpPr>
          <p:nvPr/>
        </p:nvCxnSpPr>
        <p:spPr>
          <a:xfrm>
            <a:off x="4999840" y="2566263"/>
            <a:ext cx="3013425" cy="64905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5971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3F42-E2E8-4BD6-9F69-8C5A83E26B3C}"/>
              </a:ext>
            </a:extLst>
          </p:cNvPr>
          <p:cNvSpPr>
            <a:spLocks noGrp="1"/>
          </p:cNvSpPr>
          <p:nvPr>
            <p:ph type="title"/>
          </p:nvPr>
        </p:nvSpPr>
        <p:spPr/>
        <p:txBody>
          <a:bodyPr/>
          <a:lstStyle/>
          <a:p>
            <a:r>
              <a:rPr lang="de-DE" dirty="0" err="1"/>
              <a:t>Structures</a:t>
            </a:r>
            <a:r>
              <a:rPr lang="de-DE" dirty="0"/>
              <a:t> </a:t>
            </a:r>
            <a:r>
              <a:rPr lang="de-DE" dirty="0" err="1"/>
              <a:t>And</a:t>
            </a:r>
            <a:r>
              <a:rPr lang="de-DE" dirty="0"/>
              <a:t> </a:t>
            </a:r>
            <a:r>
              <a:rPr lang="de-DE" dirty="0" err="1"/>
              <a:t>Princ</a:t>
            </a:r>
            <a:r>
              <a:rPr lang="en-US" dirty="0"/>
              <a:t>I</a:t>
            </a:r>
            <a:r>
              <a:rPr lang="de-DE" dirty="0" err="1"/>
              <a:t>ples</a:t>
            </a:r>
            <a:endParaRPr lang="de-DE" dirty="0"/>
          </a:p>
        </p:txBody>
      </p:sp>
      <p:sp>
        <p:nvSpPr>
          <p:cNvPr id="3" name="Text Placeholder 2">
            <a:extLst>
              <a:ext uri="{FF2B5EF4-FFF2-40B4-BE49-F238E27FC236}">
                <a16:creationId xmlns:a16="http://schemas.microsoft.com/office/drawing/2014/main" id="{741C59B4-EA86-4CEB-A594-3798AB96384C}"/>
              </a:ext>
            </a:extLst>
          </p:cNvPr>
          <p:cNvSpPr>
            <a:spLocks noGrp="1"/>
          </p:cNvSpPr>
          <p:nvPr>
            <p:ph type="body" idx="1"/>
          </p:nvPr>
        </p:nvSpPr>
        <p:spPr/>
        <p:txBody>
          <a:bodyPr/>
          <a:lstStyle/>
          <a:p>
            <a:r>
              <a:rPr lang="de-DE" dirty="0"/>
              <a:t>Logical, Timing and </a:t>
            </a:r>
            <a:r>
              <a:rPr lang="de-DE" dirty="0" err="1"/>
              <a:t>Physical</a:t>
            </a:r>
            <a:r>
              <a:rPr lang="de-DE" dirty="0"/>
              <a:t> </a:t>
            </a:r>
            <a:r>
              <a:rPr lang="de-DE" dirty="0" err="1"/>
              <a:t>Structures</a:t>
            </a:r>
            <a:endParaRPr lang="de-DE" dirty="0"/>
          </a:p>
        </p:txBody>
      </p:sp>
    </p:spTree>
    <p:extLst>
      <p:ext uri="{BB962C8B-B14F-4D97-AF65-F5344CB8AC3E}">
        <p14:creationId xmlns:p14="http://schemas.microsoft.com/office/powerpoint/2010/main" val="341683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30387E-1205-449F-850E-6A8A9C05C9DA}"/>
              </a:ext>
            </a:extLst>
          </p:cNvPr>
          <p:cNvSpPr>
            <a:spLocks noGrp="1"/>
          </p:cNvSpPr>
          <p:nvPr>
            <p:ph type="title"/>
          </p:nvPr>
        </p:nvSpPr>
        <p:spPr/>
        <p:txBody>
          <a:bodyPr/>
          <a:lstStyle/>
          <a:p>
            <a:r>
              <a:rPr lang="de-DE" dirty="0"/>
              <a:t>Basic </a:t>
            </a:r>
            <a:r>
              <a:rPr lang="de-DE" dirty="0" err="1"/>
              <a:t>Structures</a:t>
            </a:r>
            <a:endParaRPr lang="de-DE" dirty="0"/>
          </a:p>
        </p:txBody>
      </p:sp>
      <p:sp>
        <p:nvSpPr>
          <p:cNvPr id="5" name="Content Placeholder 4">
            <a:extLst>
              <a:ext uri="{FF2B5EF4-FFF2-40B4-BE49-F238E27FC236}">
                <a16:creationId xmlns:a16="http://schemas.microsoft.com/office/drawing/2014/main" id="{9CF2FC83-664D-4801-9698-2E61CE0FFB15}"/>
              </a:ext>
            </a:extLst>
          </p:cNvPr>
          <p:cNvSpPr>
            <a:spLocks noGrp="1"/>
          </p:cNvSpPr>
          <p:nvPr>
            <p:ph idx="1"/>
          </p:nvPr>
        </p:nvSpPr>
        <p:spPr/>
        <p:txBody>
          <a:bodyPr/>
          <a:lstStyle/>
          <a:p>
            <a:r>
              <a:rPr lang="en-US" dirty="0"/>
              <a:t>The files have </a:t>
            </a:r>
          </a:p>
          <a:p>
            <a:pPr lvl="1"/>
            <a:r>
              <a:rPr lang="en-US" dirty="0"/>
              <a:t>a </a:t>
            </a:r>
            <a:r>
              <a:rPr lang="en-US" i="1" dirty="0"/>
              <a:t>logical</a:t>
            </a:r>
            <a:r>
              <a:rPr lang="en-US" dirty="0"/>
              <a:t> structure: a </a:t>
            </a:r>
            <a:r>
              <a:rPr lang="en-US" i="1" dirty="0"/>
              <a:t>movie</a:t>
            </a:r>
            <a:r>
              <a:rPr lang="en-US" dirty="0"/>
              <a:t> that in turn contains a set of time-parallel </a:t>
            </a:r>
            <a:r>
              <a:rPr lang="en-US" i="1" dirty="0"/>
              <a:t>tracks</a:t>
            </a:r>
            <a:r>
              <a:rPr lang="en-US" dirty="0"/>
              <a:t>.</a:t>
            </a:r>
          </a:p>
          <a:p>
            <a:pPr lvl="1"/>
            <a:r>
              <a:rPr lang="en-US" dirty="0"/>
              <a:t>a </a:t>
            </a:r>
            <a:r>
              <a:rPr lang="en-US" i="1" dirty="0"/>
              <a:t>time</a:t>
            </a:r>
            <a:r>
              <a:rPr lang="en-US" dirty="0"/>
              <a:t> structure: the </a:t>
            </a:r>
            <a:r>
              <a:rPr lang="en-US" i="1" dirty="0"/>
              <a:t>tracks</a:t>
            </a:r>
            <a:r>
              <a:rPr lang="en-US" dirty="0"/>
              <a:t> contain sequences of </a:t>
            </a:r>
            <a:r>
              <a:rPr lang="en-US" i="1" dirty="0"/>
              <a:t>samples</a:t>
            </a:r>
            <a:r>
              <a:rPr lang="en-US" dirty="0"/>
              <a:t> in time, and those sequences are mapped into the timeline of the overall movie by optional </a:t>
            </a:r>
            <a:r>
              <a:rPr lang="en-US" i="1" dirty="0"/>
              <a:t>edit lists</a:t>
            </a:r>
            <a:r>
              <a:rPr lang="en-US" dirty="0"/>
              <a:t>.</a:t>
            </a:r>
          </a:p>
          <a:p>
            <a:pPr lvl="1"/>
            <a:r>
              <a:rPr lang="en-US" dirty="0"/>
              <a:t>a </a:t>
            </a:r>
            <a:r>
              <a:rPr lang="en-US" i="1" dirty="0"/>
              <a:t>physical</a:t>
            </a:r>
            <a:r>
              <a:rPr lang="en-US" dirty="0"/>
              <a:t> structure; a series of boxes (sometimes called atoms), which have a size and a type.</a:t>
            </a:r>
          </a:p>
          <a:p>
            <a:r>
              <a:rPr lang="en-US" dirty="0"/>
              <a:t>These structures are not required to be coupled. </a:t>
            </a:r>
            <a:endParaRPr lang="de-DE" dirty="0"/>
          </a:p>
          <a:p>
            <a:endParaRPr lang="en-US" dirty="0"/>
          </a:p>
        </p:txBody>
      </p:sp>
    </p:spTree>
    <p:extLst>
      <p:ext uri="{BB962C8B-B14F-4D97-AF65-F5344CB8AC3E}">
        <p14:creationId xmlns:p14="http://schemas.microsoft.com/office/powerpoint/2010/main" val="3380599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3303</Words>
  <Application>Microsoft Office PowerPoint</Application>
  <PresentationFormat>Widescreen</PresentationFormat>
  <Paragraphs>716</Paragraphs>
  <Slides>48</Slides>
  <Notes>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64" baseType="lpstr">
      <vt:lpstr>바탕</vt:lpstr>
      <vt:lpstr>MS Mincho</vt:lpstr>
      <vt:lpstr>SimSun</vt:lpstr>
      <vt:lpstr>Arial</vt:lpstr>
      <vt:lpstr>Arial Unicode MS</vt:lpstr>
      <vt:lpstr>Calibri</vt:lpstr>
      <vt:lpstr>Corbel</vt:lpstr>
      <vt:lpstr>Courier New</vt:lpstr>
      <vt:lpstr>Rockwell</vt:lpstr>
      <vt:lpstr>Rockwell Condensed</vt:lpstr>
      <vt:lpstr>Rockwell Extra Bold</vt:lpstr>
      <vt:lpstr>Times</vt:lpstr>
      <vt:lpstr>Times New Roman</vt:lpstr>
      <vt:lpstr>Wingdings</vt:lpstr>
      <vt:lpstr>Wood Type</vt:lpstr>
      <vt:lpstr>Microsoft Visio 2003-2010 Drawing</vt:lpstr>
      <vt:lpstr>INTERNATIONAL ORGANISATION FOR STANDARDISATION ORGANISATION INTERNATIONALE DE NORMALISATION ISO/IEC JTC1/SC29/WG11 CODING OF MOVING PICTURES AND AUDIO   ISO/IEC JTC1/SC29/WG11 MPEG2018/N18093 October 2018, Macau, China</vt:lpstr>
      <vt:lpstr>An Overview of the ISO Base Media File Format</vt:lpstr>
      <vt:lpstr>Overview</vt:lpstr>
      <vt:lpstr>Basics</vt:lpstr>
      <vt:lpstr>History</vt:lpstr>
      <vt:lpstr>Spec Releases 14496-12</vt:lpstr>
      <vt:lpstr>The Whole Suite</vt:lpstr>
      <vt:lpstr>Structures And PrincIples</vt:lpstr>
      <vt:lpstr>Basic Structures</vt:lpstr>
      <vt:lpstr>Logical Structures</vt:lpstr>
      <vt:lpstr>PowerPoint Presentation</vt:lpstr>
      <vt:lpstr>Physical Organization</vt:lpstr>
      <vt:lpstr>TyPical Structure</vt:lpstr>
      <vt:lpstr>Example organization </vt:lpstr>
      <vt:lpstr>Timing Organization</vt:lpstr>
      <vt:lpstr>Decode, Composition and Movie Times</vt:lpstr>
      <vt:lpstr>Metadata – TWO FORMS</vt:lpstr>
      <vt:lpstr>Fragmented movies</vt:lpstr>
      <vt:lpstr>Extensibility</vt:lpstr>
      <vt:lpstr>MPEG Video in Isobmff (14496-15)</vt:lpstr>
      <vt:lpstr>Other Media</vt:lpstr>
      <vt:lpstr>Common Encryption 23001-7</vt:lpstr>
      <vt:lpstr>More than Just A Paper Spec</vt:lpstr>
      <vt:lpstr>MPEG‘s SupportING Tools</vt:lpstr>
      <vt:lpstr>Open Source and Commercial Services</vt:lpstr>
      <vt:lpstr>ISOBMFF and Streaming</vt:lpstr>
      <vt:lpstr>Adaptive Streaming</vt:lpstr>
      <vt:lpstr>Why the File Format for Streaming?</vt:lpstr>
      <vt:lpstr>Example DASH Representation and Segments for ISOBMFF</vt:lpstr>
      <vt:lpstr>Segment Index</vt:lpstr>
      <vt:lpstr>Late Binding</vt:lpstr>
      <vt:lpstr>Events</vt:lpstr>
      <vt:lpstr>Low latency Streaming</vt:lpstr>
      <vt:lpstr>MSE and bytestream Format</vt:lpstr>
      <vt:lpstr>Other APplications</vt:lpstr>
      <vt:lpstr>High Efficiency Image File Format</vt:lpstr>
      <vt:lpstr>Omnidirectional Media Format (OMAF)</vt:lpstr>
      <vt:lpstr>OMAF Signaling in ISO BMFF</vt:lpstr>
      <vt:lpstr>Partial file Format 23001-14</vt:lpstr>
      <vt:lpstr>Crystal Ball</vt:lpstr>
      <vt:lpstr>Web resource Track 23001-15</vt:lpstr>
      <vt:lpstr>Immersive Media in ISO BMFF</vt:lpstr>
      <vt:lpstr>Immersive Cloud Media</vt:lpstr>
      <vt:lpstr>Challenges</vt:lpstr>
      <vt:lpstr>Organization Dimensions:  Immersive Media</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the ISO Base Media File Format</dc:title>
  <dc:creator>Thomas Stockhammer</dc:creator>
  <cp:lastModifiedBy>Thomas Stockhammer</cp:lastModifiedBy>
  <cp:revision>5</cp:revision>
  <dcterms:created xsi:type="dcterms:W3CDTF">2018-07-31T21:30:26Z</dcterms:created>
  <dcterms:modified xsi:type="dcterms:W3CDTF">2018-10-13T21:53:42Z</dcterms:modified>
</cp:coreProperties>
</file>