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2" r:id="rId3"/>
    <p:sldId id="270" r:id="rId4"/>
    <p:sldId id="267" r:id="rId5"/>
    <p:sldId id="260" r:id="rId6"/>
    <p:sldId id="261" r:id="rId7"/>
    <p:sldId id="265" r:id="rId8"/>
    <p:sldId id="266" r:id="rId9"/>
    <p:sldId id="263" r:id="rId10"/>
    <p:sldId id="268" r:id="rId11"/>
    <p:sldId id="258" r:id="rId12"/>
    <p:sldId id="271" r:id="rId13"/>
    <p:sldId id="279" r:id="rId14"/>
    <p:sldId id="272" r:id="rId15"/>
    <p:sldId id="280" r:id="rId16"/>
    <p:sldId id="281" r:id="rId17"/>
    <p:sldId id="269" r:id="rId18"/>
    <p:sldId id="273" r:id="rId19"/>
    <p:sldId id="277" r:id="rId20"/>
    <p:sldId id="278" r:id="rId21"/>
    <p:sldId id="276" r:id="rId22"/>
    <p:sldId id="274" r:id="rId23"/>
    <p:sldId id="275" r:id="rId24"/>
  </p:sldIdLst>
  <p:sldSz cx="12192000" cy="6858000"/>
  <p:notesSz cx="6954838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4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73712" autoAdjust="0"/>
  </p:normalViewPr>
  <p:slideViewPr>
    <p:cSldViewPr snapToGrid="0">
      <p:cViewPr varScale="1">
        <p:scale>
          <a:sx n="53" d="100"/>
          <a:sy n="53" d="100"/>
        </p:scale>
        <p:origin x="-88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7A36E42C-7799-4219-890B-50AC4D5B6CFC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FE43CCE9-8BAD-455A-A2E8-6905AD494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76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C2B10572-8028-48D8-9D15-6D262B0D20DA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80004"/>
            <a:ext cx="5563870" cy="366545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77395650-E2B8-4E3C-8753-078634C1F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1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95650-E2B8-4E3C-8753-078634C1FC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47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8897" lvl="1" indent="-174245">
              <a:buFont typeface="Arial" panose="020B0604020202020204" pitchFamily="34" charset="0"/>
              <a:buChar char="•"/>
            </a:pPr>
            <a:r>
              <a:rPr lang="en-US" dirty="0" smtClean="0"/>
              <a:t>Proprietary and incompatible protocols even</a:t>
            </a:r>
            <a:r>
              <a:rPr lang="en-US" baseline="0" dirty="0" smtClean="0"/>
              <a:t> from same manufacturer as part of their business model</a:t>
            </a:r>
          </a:p>
          <a:p>
            <a:pPr marL="638897" lvl="1" indent="-174245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95650-E2B8-4E3C-8753-078634C1FC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9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245" indent="-174245">
              <a:buFont typeface="Arial" panose="020B0604020202020204" pitchFamily="34" charset="0"/>
              <a:buChar char="•"/>
            </a:pPr>
            <a:r>
              <a:rPr lang="en-US" dirty="0" smtClean="0"/>
              <a:t>Data produced by the connected things</a:t>
            </a:r>
            <a:r>
              <a:rPr lang="en-US" baseline="0" dirty="0" smtClean="0"/>
              <a:t> is acquired, processed and logged; DQ, what data to collect (collecting nothing with great accuracy)</a:t>
            </a:r>
          </a:p>
          <a:p>
            <a:pPr marL="174245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Run on a R/O fs raspberry pi; considering moving to the cloud</a:t>
            </a:r>
          </a:p>
          <a:p>
            <a:pPr marL="174245" indent="-174245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4245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As “Things” become increasingly smarter, they can talk directly to M2M layer</a:t>
            </a:r>
          </a:p>
          <a:p>
            <a:pPr marL="174245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It is possible to have multiple interfaces on the same “Thing”, specializing on interfacing with certain its property (AC power, temperature, control)</a:t>
            </a:r>
          </a:p>
          <a:p>
            <a:pPr marL="174245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It is possible that multiple interfaced “Things” have one and the same interface on the M2M end, as long as they use same protocol</a:t>
            </a:r>
          </a:p>
          <a:p>
            <a:pPr marL="174245" indent="-17424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4245" indent="-174245">
              <a:buFont typeface="Arial" panose="020B0604020202020204" pitchFamily="34" charset="0"/>
              <a:buChar char="•"/>
            </a:pPr>
            <a:r>
              <a:rPr lang="en-US" dirty="0" smtClean="0"/>
              <a:t>Storage: Abstract and treat a  “thing” with “interface”. </a:t>
            </a:r>
            <a:r>
              <a:rPr lang="en-US" dirty="0" err="1" smtClean="0"/>
              <a:t>EmonCMS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ThingSpeak</a:t>
            </a:r>
            <a:r>
              <a:rPr lang="en-US" baseline="0" dirty="0" smtClean="0"/>
              <a:t>, NoSQL; Retrieval of data API; </a:t>
            </a:r>
          </a:p>
          <a:p>
            <a:pPr marL="174245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Visualization: in-built </a:t>
            </a:r>
            <a:r>
              <a:rPr lang="en-US" baseline="0" dirty="0" err="1" smtClean="0"/>
              <a:t>EmonCMS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Thingspeak</a:t>
            </a:r>
            <a:r>
              <a:rPr lang="en-US" baseline="0" dirty="0" smtClean="0"/>
              <a:t>; collect an relate data for better insight. Actionable analytics.</a:t>
            </a:r>
          </a:p>
          <a:p>
            <a:pPr marL="174245" indent="-174245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4245" indent="-174245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95650-E2B8-4E3C-8753-078634C1FC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03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I’ve created a miniature Arduino compatible clone with wireless connectivity to use as interface to physical objects. The project is open hardware/source.</a:t>
            </a:r>
          </a:p>
          <a:p>
            <a:endParaRPr lang="en-US" dirty="0" smtClean="0"/>
          </a:p>
          <a:p>
            <a:r>
              <a:rPr lang="en-US" smtClean="0"/>
              <a:t>YAPM,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95650-E2B8-4E3C-8753-078634C1FC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44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95650-E2B8-4E3C-8753-078634C1FC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73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95650-E2B8-4E3C-8753-078634C1FC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28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95650-E2B8-4E3C-8753-078634C1FC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66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95650-E2B8-4E3C-8753-078634C1FC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1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95650-E2B8-4E3C-8753-078634C1FC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41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Speech</a:t>
            </a:r>
            <a:r>
              <a:rPr lang="en-US" baseline="0" dirty="0" smtClean="0"/>
              <a:t> NR demo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95650-E2B8-4E3C-8753-078634C1FC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72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</a:t>
            </a:r>
            <a:r>
              <a:rPr lang="en-US" baseline="0" dirty="0" smtClean="0"/>
              <a:t> to work on consolidating these</a:t>
            </a:r>
          </a:p>
          <a:p>
            <a:r>
              <a:rPr lang="en-US" baseline="0" dirty="0" err="1" smtClean="0"/>
              <a:t>OpenHab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95650-E2B8-4E3C-8753-078634C1FC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06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95650-E2B8-4E3C-8753-078634C1FC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790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95650-E2B8-4E3C-8753-078634C1FC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116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95650-E2B8-4E3C-8753-078634C1FC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940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95650-E2B8-4E3C-8753-078634C1FC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79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95650-E2B8-4E3C-8753-078634C1FC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39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95650-E2B8-4E3C-8753-078634C1FC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34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245" indent="-174245">
              <a:buFont typeface="Arial" panose="020B0604020202020204" pitchFamily="34" charset="0"/>
              <a:buChar char="•"/>
            </a:pPr>
            <a:r>
              <a:rPr lang="en-US" dirty="0" smtClean="0"/>
              <a:t>It</a:t>
            </a:r>
            <a:r>
              <a:rPr lang="en-US" baseline="0" dirty="0" smtClean="0"/>
              <a:t> isn’t </a:t>
            </a:r>
            <a:r>
              <a:rPr lang="en-US" dirty="0" smtClean="0"/>
              <a:t>coming soon</a:t>
            </a:r>
            <a:r>
              <a:rPr lang="en-US" baseline="0" dirty="0" smtClean="0"/>
              <a:t> .. it is already here and has been so for quite a while</a:t>
            </a:r>
          </a:p>
          <a:p>
            <a:pPr marL="174245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Connects billions of sensors and devices from every day consumer objects to industrial equipment</a:t>
            </a:r>
          </a:p>
          <a:p>
            <a:pPr marL="174245" indent="-174245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4245" indent="-174245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95650-E2B8-4E3C-8753-078634C1FC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28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8897" lvl="1" indent="-174245">
              <a:buFont typeface="Arial" panose="020B0604020202020204" pitchFamily="34" charset="0"/>
              <a:buChar char="•"/>
            </a:pPr>
            <a:r>
              <a:rPr lang="en-US" dirty="0" smtClean="0"/>
              <a:t>Physical</a:t>
            </a:r>
          </a:p>
          <a:p>
            <a:pPr marL="1103549" lvl="2" indent="-174245">
              <a:buFont typeface="Arial" panose="020B0604020202020204" pitchFamily="34" charset="0"/>
              <a:buChar char="•"/>
            </a:pPr>
            <a:r>
              <a:rPr lang="en-US" dirty="0" smtClean="0"/>
              <a:t>Objects such as</a:t>
            </a:r>
          </a:p>
          <a:p>
            <a:pPr marL="1568202" lvl="3" indent="-174245">
              <a:buFont typeface="Arial" panose="020B0604020202020204" pitchFamily="34" charset="0"/>
              <a:buChar char="•"/>
            </a:pPr>
            <a:r>
              <a:rPr lang="en-US" dirty="0" smtClean="0"/>
              <a:t>Climate control </a:t>
            </a:r>
          </a:p>
          <a:p>
            <a:pPr marL="1568202" lvl="3" indent="-174245">
              <a:buFont typeface="Arial" panose="020B0604020202020204" pitchFamily="34" charset="0"/>
              <a:buChar char="•"/>
            </a:pPr>
            <a:r>
              <a:rPr lang="en-US" dirty="0" smtClean="0"/>
              <a:t>Security/Disaster alarm</a:t>
            </a:r>
            <a:r>
              <a:rPr lang="en-US" baseline="0" dirty="0" smtClean="0"/>
              <a:t> system</a:t>
            </a:r>
          </a:p>
          <a:p>
            <a:pPr marL="1568202" lvl="3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Energy/Resource metering (Electricity, Gas, Water)</a:t>
            </a:r>
          </a:p>
          <a:p>
            <a:pPr marL="1568202" lvl="3" indent="-174245" defTabSz="929305">
              <a:buFont typeface="Arial" panose="020B0604020202020204" pitchFamily="34" charset="0"/>
              <a:buChar char="•"/>
              <a:defRPr/>
            </a:pPr>
            <a:r>
              <a:rPr lang="en-US" baseline="0" dirty="0" smtClean="0"/>
              <a:t>Water boiler, Solar boiler</a:t>
            </a:r>
            <a:endParaRPr lang="en-US" dirty="0" smtClean="0"/>
          </a:p>
          <a:p>
            <a:pPr marL="1568202" lvl="3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Car (OBDII, </a:t>
            </a:r>
            <a:r>
              <a:rPr lang="en-US" baseline="0" dirty="0" err="1" smtClean="0"/>
              <a:t>vehiclepi</a:t>
            </a:r>
            <a:r>
              <a:rPr lang="en-US" baseline="0" dirty="0" smtClean="0"/>
              <a:t>)</a:t>
            </a:r>
          </a:p>
          <a:p>
            <a:pPr marL="1568202" lvl="3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The Sun (sunrise/set times, azimuth) </a:t>
            </a:r>
          </a:p>
          <a:p>
            <a:pPr marL="1568202" lvl="3" indent="-174245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103549" lvl="2" indent="-174245">
              <a:buFont typeface="Arial" panose="020B0604020202020204" pitchFamily="34" charset="0"/>
              <a:buChar char="•"/>
            </a:pPr>
            <a:r>
              <a:rPr lang="en-US" dirty="0" smtClean="0"/>
              <a:t>Living</a:t>
            </a:r>
            <a:r>
              <a:rPr lang="en-US" baseline="0" dirty="0" smtClean="0"/>
              <a:t> things</a:t>
            </a:r>
          </a:p>
          <a:p>
            <a:pPr marL="1568202" lvl="3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People (self quantification)</a:t>
            </a:r>
          </a:p>
          <a:p>
            <a:pPr marL="2032854" lvl="4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Presence</a:t>
            </a:r>
          </a:p>
          <a:p>
            <a:pPr marL="2032854" lvl="4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Location</a:t>
            </a:r>
          </a:p>
          <a:p>
            <a:pPr marL="2032854" lvl="4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Health metrics</a:t>
            </a:r>
          </a:p>
          <a:p>
            <a:pPr marL="2497506" lvl="5" indent="-174245" defTabSz="929305">
              <a:buFont typeface="Arial" panose="020B0604020202020204" pitchFamily="34" charset="0"/>
              <a:buChar char="•"/>
              <a:defRPr/>
            </a:pPr>
            <a:r>
              <a:rPr lang="en-US" baseline="0" dirty="0" smtClean="0"/>
              <a:t>Weight</a:t>
            </a:r>
          </a:p>
          <a:p>
            <a:pPr marL="2497506" lvl="5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Activity tracking</a:t>
            </a:r>
          </a:p>
          <a:p>
            <a:pPr marL="2497506" lvl="5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Temperature</a:t>
            </a:r>
          </a:p>
          <a:p>
            <a:pPr marL="2497506" lvl="5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Blood Glycose monitors</a:t>
            </a:r>
          </a:p>
          <a:p>
            <a:pPr marL="2497506" lvl="5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Fitbit</a:t>
            </a:r>
          </a:p>
          <a:p>
            <a:pPr marL="1568202" lvl="3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Pets</a:t>
            </a:r>
            <a:endParaRPr lang="en-US" dirty="0" smtClean="0"/>
          </a:p>
          <a:p>
            <a:pPr marL="638897" lvl="1" indent="-174245">
              <a:buFont typeface="Arial" panose="020B0604020202020204" pitchFamily="34" charset="0"/>
              <a:buChar char="•"/>
            </a:pPr>
            <a:r>
              <a:rPr lang="en-US" dirty="0" smtClean="0"/>
              <a:t>Virtual</a:t>
            </a:r>
          </a:p>
          <a:p>
            <a:pPr marL="1103549" lvl="2" indent="-174245">
              <a:buFont typeface="Arial" panose="020B0604020202020204" pitchFamily="34" charset="0"/>
              <a:buChar char="•"/>
            </a:pPr>
            <a:r>
              <a:rPr lang="en-US" dirty="0" smtClean="0"/>
              <a:t>Personal schedule/calendar</a:t>
            </a:r>
          </a:p>
          <a:p>
            <a:pPr marL="1103549" lvl="2" indent="-174245">
              <a:buFont typeface="Arial" panose="020B0604020202020204" pitchFamily="34" charset="0"/>
              <a:buChar char="•"/>
            </a:pPr>
            <a:r>
              <a:rPr lang="en-US" dirty="0" smtClean="0"/>
              <a:t>Social</a:t>
            </a:r>
          </a:p>
          <a:p>
            <a:pPr marL="1568202" lvl="3" indent="-174245">
              <a:buFont typeface="Arial" panose="020B0604020202020204" pitchFamily="34" charset="0"/>
              <a:buChar char="•"/>
            </a:pPr>
            <a:r>
              <a:rPr lang="en-US" dirty="0" smtClean="0"/>
              <a:t>Email</a:t>
            </a:r>
          </a:p>
          <a:p>
            <a:pPr marL="1568202" lvl="3" indent="-174245">
              <a:buFont typeface="Arial" panose="020B0604020202020204" pitchFamily="34" charset="0"/>
              <a:buChar char="•"/>
            </a:pPr>
            <a:r>
              <a:rPr lang="en-US" dirty="0" smtClean="0"/>
              <a:t>Twitter/FB</a:t>
            </a:r>
          </a:p>
          <a:p>
            <a:pPr marL="1568202" lvl="3" indent="-174245">
              <a:buFont typeface="Arial" panose="020B0604020202020204" pitchFamily="34" charset="0"/>
              <a:buChar char="•"/>
            </a:pPr>
            <a:r>
              <a:rPr lang="en-US" dirty="0" smtClean="0"/>
              <a:t>Online notification platforms</a:t>
            </a:r>
          </a:p>
          <a:p>
            <a:pPr marL="1103549" lvl="2" indent="-174245">
              <a:buFont typeface="Arial" panose="020B0604020202020204" pitchFamily="34" charset="0"/>
              <a:buChar char="•"/>
            </a:pPr>
            <a:r>
              <a:rPr lang="en-US" dirty="0" smtClean="0"/>
              <a:t>WWW resources</a:t>
            </a:r>
          </a:p>
          <a:p>
            <a:pPr marL="1568202" lvl="3" indent="-174245">
              <a:buFont typeface="Arial" panose="020B0604020202020204" pitchFamily="34" charset="0"/>
              <a:buChar char="•"/>
            </a:pPr>
            <a:r>
              <a:rPr lang="en-US" dirty="0" smtClean="0"/>
              <a:t>Weather forecasting</a:t>
            </a:r>
          </a:p>
          <a:p>
            <a:pPr marL="1568202" lvl="3" indent="-174245">
              <a:buFont typeface="Arial" panose="020B0604020202020204" pitchFamily="34" charset="0"/>
              <a:buChar char="•"/>
            </a:pPr>
            <a:r>
              <a:rPr lang="en-US" dirty="0" smtClean="0"/>
              <a:t>Stocks</a:t>
            </a:r>
          </a:p>
          <a:p>
            <a:pPr marL="1568202" lvl="3" indent="-174245">
              <a:buFont typeface="Arial" panose="020B0604020202020204" pitchFamily="34" charset="0"/>
              <a:buChar char="•"/>
            </a:pPr>
            <a:r>
              <a:rPr lang="en-US" dirty="0" smtClean="0"/>
              <a:t>Traffic</a:t>
            </a:r>
          </a:p>
          <a:p>
            <a:pPr marL="1568202" lvl="3" indent="-174245">
              <a:buFont typeface="Arial" panose="020B0604020202020204" pitchFamily="34" charset="0"/>
              <a:buChar char="•"/>
            </a:pPr>
            <a:r>
              <a:rPr lang="en-US" dirty="0" smtClean="0"/>
              <a:t>DB Storage</a:t>
            </a:r>
          </a:p>
          <a:p>
            <a:pPr marL="1568202" lvl="3" indent="-174245">
              <a:buFont typeface="Arial" panose="020B0604020202020204" pitchFamily="34" charset="0"/>
              <a:buChar char="•"/>
            </a:pPr>
            <a:r>
              <a:rPr lang="en-US" dirty="0" smtClean="0"/>
              <a:t>Visualization dashboards</a:t>
            </a:r>
          </a:p>
          <a:p>
            <a:pPr marL="1103549" lvl="2" indent="-174245" defTabSz="929305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Presence</a:t>
            </a:r>
          </a:p>
          <a:p>
            <a:pPr marL="1103549" lvl="2" indent="-17424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95650-E2B8-4E3C-8753-078634C1FC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85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 intelligence</a:t>
            </a:r>
          </a:p>
          <a:p>
            <a:r>
              <a:rPr lang="en-US" dirty="0" smtClean="0"/>
              <a:t>Improve efficiency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95650-E2B8-4E3C-8753-078634C1FC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34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245" indent="-174245">
              <a:buFont typeface="Arial" panose="020B0604020202020204" pitchFamily="34" charset="0"/>
              <a:buChar char="•"/>
            </a:pPr>
            <a:r>
              <a:rPr lang="en-US" dirty="0" smtClean="0"/>
              <a:t>There is more to data that meets the eye</a:t>
            </a:r>
          </a:p>
          <a:p>
            <a:pPr marL="638897" lvl="1" indent="-174245">
              <a:buFont typeface="Arial" panose="020B0604020202020204" pitchFamily="34" charset="0"/>
              <a:buChar char="•"/>
            </a:pPr>
            <a:r>
              <a:rPr lang="en-US" dirty="0" smtClean="0"/>
              <a:t>E.g. Momentary</a:t>
            </a:r>
            <a:r>
              <a:rPr lang="en-US" baseline="0" dirty="0" smtClean="0"/>
              <a:t> power of solar boiler based on the rate of temperature increase of fixed volume of water</a:t>
            </a:r>
          </a:p>
          <a:p>
            <a:pPr marL="638897" lvl="1" indent="-174245">
              <a:buFont typeface="Arial" panose="020B0604020202020204" pitchFamily="34" charset="0"/>
              <a:buChar char="•"/>
            </a:pPr>
            <a:r>
              <a:rPr lang="en-US" dirty="0" smtClean="0"/>
              <a:t>Shape</a:t>
            </a:r>
            <a:r>
              <a:rPr lang="en-US" baseline="0" dirty="0" smtClean="0"/>
              <a:t> of power waveform reveals the appliance </a:t>
            </a:r>
          </a:p>
          <a:p>
            <a:pPr marL="638897" lvl="1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Dew point from temperature and humidity</a:t>
            </a:r>
          </a:p>
          <a:p>
            <a:pPr marL="638897" lvl="1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Presence from ping times</a:t>
            </a:r>
          </a:p>
          <a:p>
            <a:pPr marL="638897" lvl="1" indent="-17424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4245" indent="-174245">
              <a:buFont typeface="Arial" panose="020B0604020202020204" pitchFamily="34" charset="0"/>
              <a:buChar char="•"/>
            </a:pPr>
            <a:r>
              <a:rPr lang="en-US" dirty="0" smtClean="0"/>
              <a:t>If you can’t</a:t>
            </a:r>
            <a:r>
              <a:rPr lang="en-US" baseline="0" dirty="0" smtClean="0"/>
              <a:t> measure it, you can’t improve it</a:t>
            </a:r>
          </a:p>
          <a:p>
            <a:pPr marL="638897" lvl="1" indent="-174245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Example (home</a:t>
            </a:r>
            <a:r>
              <a:rPr lang="en-US" baseline="0" dirty="0" smtClean="0">
                <a:sym typeface="Wingdings" panose="05000000000000000000" pitchFamily="2" charset="2"/>
              </a:rPr>
              <a:t> scale, imagine on industrial scale)</a:t>
            </a:r>
            <a:endParaRPr lang="en-US" dirty="0" smtClean="0">
              <a:sym typeface="Wingdings" panose="05000000000000000000" pitchFamily="2" charset="2"/>
            </a:endParaRPr>
          </a:p>
          <a:p>
            <a:pPr marL="1103549" lvl="2" indent="-174245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Power usage</a:t>
            </a:r>
          </a:p>
          <a:p>
            <a:pPr marL="1568202" lvl="3" indent="-174245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AC compressor heater element consumes ~140W, even when AC is off </a:t>
            </a:r>
          </a:p>
          <a:p>
            <a:pPr marL="1568202" lvl="3" indent="-174245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TV using 120W in standby mode</a:t>
            </a:r>
          </a:p>
          <a:p>
            <a:pPr marL="1568202" lvl="3" indent="-174245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Circulation pump UPS consuming 100W in standby mode</a:t>
            </a:r>
          </a:p>
          <a:p>
            <a:pPr marL="1568202" lvl="3" indent="-174245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Laser printer occasionally using 400W in standby mode to warm up toner</a:t>
            </a:r>
          </a:p>
          <a:p>
            <a:pPr marL="1568202" lvl="3" indent="-174245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Dishwasher in delayed start mode consumes 150W till program starts</a:t>
            </a:r>
          </a:p>
          <a:p>
            <a:pPr marL="1568202" lvl="3" indent="-174245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..and many more</a:t>
            </a:r>
          </a:p>
          <a:p>
            <a:endParaRPr lang="en-US" dirty="0" smtClean="0"/>
          </a:p>
          <a:p>
            <a:pPr marL="174245" indent="-174245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95650-E2B8-4E3C-8753-078634C1FC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02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95650-E2B8-4E3C-8753-078634C1FC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73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95650-E2B8-4E3C-8753-078634C1FC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81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jpg"/><Relationship Id="rId5" Type="http://schemas.openxmlformats.org/officeDocument/2006/relationships/image" Target="../media/image6.jp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qtt%20topic%20tree.pn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IKW_Pyrami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cJ08wOqlo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twitter.com/iot_hou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Internet of Things and home automation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Martin Harizanov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63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0603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Global </a:t>
            </a:r>
            <a:r>
              <a:rPr lang="en-US" dirty="0" smtClean="0"/>
              <a:t>cooperation</a:t>
            </a:r>
          </a:p>
          <a:p>
            <a:pPr lvl="1"/>
            <a:r>
              <a:rPr lang="en-US" dirty="0" smtClean="0"/>
              <a:t>Proprietary and incompatible protocols</a:t>
            </a:r>
          </a:p>
          <a:p>
            <a:pPr lvl="1"/>
            <a:r>
              <a:rPr lang="en-US" dirty="0" smtClean="0"/>
              <a:t>Lack </a:t>
            </a:r>
            <a:r>
              <a:rPr lang="en-US" dirty="0"/>
              <a:t>of </a:t>
            </a:r>
            <a:r>
              <a:rPr lang="en-US" dirty="0" smtClean="0"/>
              <a:t>APIs</a:t>
            </a:r>
          </a:p>
          <a:p>
            <a:pPr lvl="1"/>
            <a:r>
              <a:rPr lang="en-US" dirty="0" smtClean="0"/>
              <a:t>Example: Common </a:t>
            </a:r>
            <a:r>
              <a:rPr lang="en-US" dirty="0"/>
              <a:t>external power </a:t>
            </a:r>
            <a:r>
              <a:rPr lang="en-US" dirty="0" smtClean="0"/>
              <a:t>supply</a:t>
            </a:r>
            <a:endParaRPr lang="en-US" dirty="0"/>
          </a:p>
          <a:p>
            <a:r>
              <a:rPr lang="en-US" dirty="0"/>
              <a:t>Technological </a:t>
            </a:r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Power usage</a:t>
            </a:r>
          </a:p>
          <a:p>
            <a:pPr lvl="1"/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Communication mechanisms</a:t>
            </a:r>
          </a:p>
          <a:p>
            <a:r>
              <a:rPr lang="en-US" dirty="0" smtClean="0"/>
              <a:t>Ethics, control society, surveillance, consent and data driven life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5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7529772" y="2548833"/>
            <a:ext cx="1884987" cy="1508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Business logic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Architecture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62222" y="4488667"/>
            <a:ext cx="1180538" cy="11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Thing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833394" y="4467463"/>
            <a:ext cx="1168366" cy="1200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US" sz="1200" dirty="0" smtClean="0"/>
              <a:t>nterface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7680049" y="4189867"/>
            <a:ext cx="1673417" cy="1537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M2M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896738" y="4774611"/>
            <a:ext cx="589832" cy="641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Protocol</a:t>
            </a:r>
            <a:endParaRPr lang="en-US" sz="800" dirty="0"/>
          </a:p>
        </p:txBody>
      </p:sp>
      <p:sp>
        <p:nvSpPr>
          <p:cNvPr id="12" name="Oval 11"/>
          <p:cNvSpPr/>
          <p:nvPr/>
        </p:nvSpPr>
        <p:spPr>
          <a:xfrm>
            <a:off x="6613226" y="4621415"/>
            <a:ext cx="989633" cy="99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/>
              <a:t>Interface</a:t>
            </a:r>
            <a:endParaRPr lang="en-US" sz="1050" dirty="0"/>
          </a:p>
        </p:txBody>
      </p:sp>
      <p:sp>
        <p:nvSpPr>
          <p:cNvPr id="13" name="Oval 12"/>
          <p:cNvSpPr/>
          <p:nvPr/>
        </p:nvSpPr>
        <p:spPr>
          <a:xfrm>
            <a:off x="5998332" y="2616575"/>
            <a:ext cx="1229787" cy="1362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Visualization, BI</a:t>
            </a:r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9827006" y="2616575"/>
            <a:ext cx="1229787" cy="1362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Control UI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6074062" y="4791544"/>
            <a:ext cx="589832" cy="641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Protocol</a:t>
            </a:r>
            <a:endParaRPr lang="en-US" sz="800" dirty="0"/>
          </a:p>
        </p:txBody>
      </p:sp>
      <p:cxnSp>
        <p:nvCxnSpPr>
          <p:cNvPr id="18" name="Elbow Connector 17"/>
          <p:cNvCxnSpPr>
            <a:stCxn id="10" idx="2"/>
            <a:endCxn id="9" idx="6"/>
          </p:cNvCxnSpPr>
          <p:nvPr/>
        </p:nvCxnSpPr>
        <p:spPr>
          <a:xfrm rot="10800000">
            <a:off x="5486570" y="5095375"/>
            <a:ext cx="587492" cy="1693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triped Right Arrow 35"/>
          <p:cNvSpPr/>
          <p:nvPr/>
        </p:nvSpPr>
        <p:spPr>
          <a:xfrm>
            <a:off x="2824465" y="4709077"/>
            <a:ext cx="593206" cy="35872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Read properties</a:t>
            </a:r>
            <a:endParaRPr lang="en-US" sz="700" dirty="0"/>
          </a:p>
        </p:txBody>
      </p:sp>
      <p:sp>
        <p:nvSpPr>
          <p:cNvPr id="38" name="Striped Right Arrow 37"/>
          <p:cNvSpPr/>
          <p:nvPr/>
        </p:nvSpPr>
        <p:spPr>
          <a:xfrm rot="10800000" flipV="1">
            <a:off x="2785129" y="5137892"/>
            <a:ext cx="600244" cy="3959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Set Property</a:t>
            </a:r>
            <a:endParaRPr lang="en-US" sz="700" dirty="0"/>
          </a:p>
        </p:txBody>
      </p:sp>
      <p:sp>
        <p:nvSpPr>
          <p:cNvPr id="39" name="Oval 38"/>
          <p:cNvSpPr/>
          <p:nvPr/>
        </p:nvSpPr>
        <p:spPr>
          <a:xfrm>
            <a:off x="3420525" y="5095373"/>
            <a:ext cx="485579" cy="460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Protocol</a:t>
            </a:r>
            <a:endParaRPr lang="en-US" sz="700" dirty="0"/>
          </a:p>
        </p:txBody>
      </p:sp>
      <p:sp>
        <p:nvSpPr>
          <p:cNvPr id="41" name="Oval 40"/>
          <p:cNvSpPr/>
          <p:nvPr/>
        </p:nvSpPr>
        <p:spPr>
          <a:xfrm>
            <a:off x="3421890" y="4658143"/>
            <a:ext cx="485579" cy="460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Protocol</a:t>
            </a:r>
            <a:endParaRPr lang="en-US" sz="700" dirty="0"/>
          </a:p>
        </p:txBody>
      </p:sp>
      <p:sp>
        <p:nvSpPr>
          <p:cNvPr id="11" name="Oval 10"/>
          <p:cNvSpPr/>
          <p:nvPr/>
        </p:nvSpPr>
        <p:spPr>
          <a:xfrm>
            <a:off x="7529772" y="4886256"/>
            <a:ext cx="844954" cy="464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569805" y="4879905"/>
            <a:ext cx="844954" cy="464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Processed</a:t>
            </a:r>
            <a:endParaRPr lang="en-US" sz="1000" dirty="0"/>
          </a:p>
        </p:txBody>
      </p:sp>
      <p:sp>
        <p:nvSpPr>
          <p:cNvPr id="48" name="Oval 47"/>
          <p:cNvSpPr/>
          <p:nvPr/>
        </p:nvSpPr>
        <p:spPr>
          <a:xfrm>
            <a:off x="8221841" y="3365090"/>
            <a:ext cx="589832" cy="641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Logic</a:t>
            </a:r>
            <a:endParaRPr lang="en-US" sz="800" dirty="0"/>
          </a:p>
        </p:txBody>
      </p:sp>
      <p:cxnSp>
        <p:nvCxnSpPr>
          <p:cNvPr id="46" name="Elbow Connector 45"/>
          <p:cNvCxnSpPr>
            <a:stCxn id="11" idx="0"/>
            <a:endCxn id="48" idx="2"/>
          </p:cNvCxnSpPr>
          <p:nvPr/>
        </p:nvCxnSpPr>
        <p:spPr>
          <a:xfrm rot="5400000" flipH="1" flipV="1">
            <a:off x="7486844" y="4151259"/>
            <a:ext cx="1200403" cy="269592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endCxn id="21" idx="0"/>
          </p:cNvCxnSpPr>
          <p:nvPr/>
        </p:nvCxnSpPr>
        <p:spPr>
          <a:xfrm rot="16200000" flipH="1">
            <a:off x="8308195" y="4195817"/>
            <a:ext cx="1194231" cy="173944"/>
          </a:xfrm>
          <a:prstGeom prst="bentConnector3">
            <a:avLst>
              <a:gd name="adj1" fmla="val -316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669266" y="2661688"/>
            <a:ext cx="1229787" cy="1362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Storage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23" idx="6"/>
          </p:cNvCxnSpPr>
          <p:nvPr/>
        </p:nvCxnSpPr>
        <p:spPr>
          <a:xfrm flipV="1">
            <a:off x="2899053" y="3303140"/>
            <a:ext cx="3099279" cy="39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4" idx="3"/>
            <a:endCxn id="14" idx="2"/>
          </p:cNvCxnSpPr>
          <p:nvPr/>
        </p:nvCxnSpPr>
        <p:spPr>
          <a:xfrm flipV="1">
            <a:off x="9414759" y="3297733"/>
            <a:ext cx="412247" cy="5407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38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hardware interface to “things”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659" y="4115613"/>
            <a:ext cx="1820228" cy="136517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833" y="4667987"/>
            <a:ext cx="1401434" cy="18685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451" y="4100755"/>
            <a:ext cx="2023632" cy="15177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979" y="5247032"/>
            <a:ext cx="2031049" cy="15232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137" y="5049964"/>
            <a:ext cx="1782516" cy="13368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180" y="4462457"/>
            <a:ext cx="1519758" cy="11398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250" y="4714807"/>
            <a:ext cx="2429012" cy="18217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804" y="5375639"/>
            <a:ext cx="1547903" cy="116092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82151" y="2225615"/>
            <a:ext cx="96098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‘Funky’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is an Arduino-compatible multi purpose micro that 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Very small: 20×21.2mm </a:t>
            </a:r>
            <a:r>
              <a:rPr lang="en-US" dirty="0"/>
              <a:t>(0.78″x0.83″)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Very light: 3 grams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Low power (up to 1 year on coin cell battery)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Wireless capable (RFM12B transceiver)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306" y="2548897"/>
            <a:ext cx="3162284" cy="237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7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YAPM (Yet Another Power Monitor)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Wireless Power Monitor project</a:t>
            </a:r>
            <a:endParaRPr lang="en-US" dirty="0"/>
          </a:p>
        </p:txBody>
      </p:sp>
      <p:pic>
        <p:nvPicPr>
          <p:cNvPr id="1026" name="Picture 2" descr="http://harizanov.com/wp-content/uploads/2013/11/IMG_317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669" y="2796988"/>
            <a:ext cx="4267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96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Receiver module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4118679"/>
            <a:ext cx="2230025" cy="16725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874" y="4411761"/>
            <a:ext cx="2646385" cy="19847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796" y="4758429"/>
            <a:ext cx="2754052" cy="20655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502" y="3768494"/>
            <a:ext cx="3163851" cy="23728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82151" y="2225615"/>
            <a:ext cx="9609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‘RFM2Pi’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It is an Arduino-compatible board that acts as a wireless bridge between wireless remote nodes and the M2M layer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04091" y="5373450"/>
            <a:ext cx="2033187" cy="145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9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ESP8266 </a:t>
            </a:r>
            <a:r>
              <a:rPr lang="en-US" dirty="0" err="1" smtClean="0"/>
              <a:t>WiFi</a:t>
            </a:r>
            <a:r>
              <a:rPr lang="en-US" dirty="0" smtClean="0"/>
              <a:t> relay/thermostat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187" y="2487146"/>
            <a:ext cx="5036484" cy="349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826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Interface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521" y="2720788"/>
            <a:ext cx="5508161" cy="3124201"/>
          </a:xfrm>
        </p:spPr>
        <p:txBody>
          <a:bodyPr/>
          <a:lstStyle/>
          <a:p>
            <a:r>
              <a:rPr lang="en-US" dirty="0" err="1" smtClean="0"/>
              <a:t>NodeRED</a:t>
            </a:r>
            <a:r>
              <a:rPr lang="en-US" dirty="0" smtClean="0"/>
              <a:t> weather forecast/current conditions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147" y="2168001"/>
            <a:ext cx="4404249" cy="3712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081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to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mosquitto</a:t>
            </a:r>
            <a:r>
              <a:rPr lang="en-US" dirty="0" smtClean="0"/>
              <a:t> MQTT broker, </a:t>
            </a:r>
            <a:r>
              <a:rPr lang="en-US" dirty="0"/>
              <a:t>extremely lightweight publish/subscribe messaging </a:t>
            </a:r>
            <a:r>
              <a:rPr lang="en-US" dirty="0" smtClean="0"/>
              <a:t>transport protocol</a:t>
            </a:r>
          </a:p>
          <a:p>
            <a:r>
              <a:rPr lang="en-US" dirty="0" smtClean="0"/>
              <a:t>My MQTT topic tree structure:</a:t>
            </a:r>
            <a:endParaRPr lang="en-US" dirty="0"/>
          </a:p>
        </p:txBody>
      </p:sp>
      <p:pic>
        <p:nvPicPr>
          <p:cNvPr id="4" name="Picture 3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667" y="4247192"/>
            <a:ext cx="3674534" cy="250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2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logic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Using Node-RED</a:t>
            </a:r>
          </a:p>
          <a:p>
            <a:pPr lvl="1"/>
            <a:r>
              <a:rPr lang="en-US" dirty="0" smtClean="0"/>
              <a:t>Very visual, drag-and-connect</a:t>
            </a:r>
          </a:p>
          <a:p>
            <a:pPr lvl="1"/>
            <a:r>
              <a:rPr lang="en-US" dirty="0" smtClean="0"/>
              <a:t>Encapsulates all logic in single JSON file</a:t>
            </a:r>
          </a:p>
          <a:p>
            <a:pPr lvl="1"/>
            <a:r>
              <a:rPr lang="en-US" dirty="0" smtClean="0"/>
              <a:t>Examples</a:t>
            </a:r>
          </a:p>
          <a:p>
            <a:pPr lvl="2"/>
            <a:r>
              <a:rPr lang="en-US" dirty="0" smtClean="0"/>
              <a:t>Remote sensor data processing</a:t>
            </a:r>
          </a:p>
          <a:p>
            <a:pPr lvl="2"/>
            <a:r>
              <a:rPr lang="en-US" dirty="0" smtClean="0"/>
              <a:t>Speech recognition/generation</a:t>
            </a:r>
          </a:p>
          <a:p>
            <a:pPr lvl="2"/>
            <a:r>
              <a:rPr lang="en-US" dirty="0" smtClean="0"/>
              <a:t>Control UI</a:t>
            </a:r>
          </a:p>
          <a:p>
            <a:pPr lvl="2"/>
            <a:r>
              <a:rPr lang="en-US" dirty="0" smtClean="0"/>
              <a:t>Dynamic DNS updater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595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pbs.twimg.com/media/B5eaWcGCEAA3TY-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943" y="2169459"/>
            <a:ext cx="2461493" cy="437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636" y="2169460"/>
            <a:ext cx="2461327" cy="437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918" y="2169460"/>
            <a:ext cx="2461328" cy="437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817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myself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IoT</a:t>
            </a:r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 err="1" smtClean="0"/>
              <a:t>IoT</a:t>
            </a:r>
            <a:r>
              <a:rPr lang="en-US" dirty="0" smtClean="0"/>
              <a:t>?</a:t>
            </a:r>
          </a:p>
          <a:p>
            <a:r>
              <a:rPr lang="en-US" dirty="0" smtClean="0"/>
              <a:t>My home automation system </a:t>
            </a:r>
            <a:r>
              <a:rPr lang="en-US" dirty="0"/>
              <a:t>a</a:t>
            </a:r>
            <a:r>
              <a:rPr lang="en-US" dirty="0" smtClean="0"/>
              <a:t>rchitecture</a:t>
            </a:r>
          </a:p>
          <a:p>
            <a:r>
              <a:rPr lang="en-US" dirty="0" smtClean="0"/>
              <a:t>Q/A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4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957" y="2223246"/>
            <a:ext cx="5523768" cy="331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271" y="3021105"/>
            <a:ext cx="6060211" cy="319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59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908" y="3201330"/>
            <a:ext cx="6215998" cy="310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25" y="2071777"/>
            <a:ext cx="5690394" cy="310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92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9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5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Project Manager/Business Analyst/Business Intelligence/Data warehousing</a:t>
            </a:r>
          </a:p>
          <a:p>
            <a:r>
              <a:rPr lang="en-US" dirty="0" smtClean="0"/>
              <a:t>Hobbies include </a:t>
            </a:r>
            <a:r>
              <a:rPr lang="en-US" dirty="0" err="1" smtClean="0"/>
              <a:t>IoT</a:t>
            </a:r>
            <a:r>
              <a:rPr lang="en-US" dirty="0" smtClean="0"/>
              <a:t>/home automation</a:t>
            </a:r>
          </a:p>
          <a:p>
            <a:r>
              <a:rPr lang="en-US" dirty="0" smtClean="0"/>
              <a:t>I am active in the </a:t>
            </a:r>
            <a:r>
              <a:rPr lang="en-US" dirty="0" err="1" smtClean="0"/>
              <a:t>IoT</a:t>
            </a:r>
            <a:r>
              <a:rPr lang="en-US" dirty="0" smtClean="0"/>
              <a:t> Open Source/Hardware community</a:t>
            </a:r>
          </a:p>
          <a:p>
            <a:r>
              <a:rPr lang="en-US" dirty="0" smtClean="0"/>
              <a:t>Blogger</a:t>
            </a:r>
          </a:p>
          <a:p>
            <a:r>
              <a:rPr lang="en-US" dirty="0" smtClean="0"/>
              <a:t>My  education background combines software and hardware</a:t>
            </a:r>
          </a:p>
        </p:txBody>
      </p:sp>
    </p:spTree>
    <p:extLst>
      <p:ext uri="{BB962C8B-B14F-4D97-AF65-F5344CB8AC3E}">
        <p14:creationId xmlns:p14="http://schemas.microsoft.com/office/powerpoint/2010/main" val="255016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IoT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of Things</a:t>
            </a:r>
          </a:p>
          <a:p>
            <a:pPr lvl="1"/>
            <a:r>
              <a:rPr lang="en-US" dirty="0"/>
              <a:t>Internet connected objects (things) working together to solve a business problem</a:t>
            </a:r>
          </a:p>
          <a:p>
            <a:pPr lvl="1"/>
            <a:r>
              <a:rPr lang="en-US" dirty="0" smtClean="0"/>
              <a:t>Has </a:t>
            </a:r>
            <a:r>
              <a:rPr lang="en-US" dirty="0"/>
              <a:t>been around for quite a while, but only recently has become affordable for personal </a:t>
            </a:r>
            <a:r>
              <a:rPr lang="en-US" dirty="0" smtClean="0"/>
              <a:t>use</a:t>
            </a:r>
          </a:p>
        </p:txBody>
      </p:sp>
    </p:spTree>
    <p:extLst>
      <p:ext uri="{BB962C8B-B14F-4D97-AF65-F5344CB8AC3E}">
        <p14:creationId xmlns:p14="http://schemas.microsoft.com/office/powerpoint/2010/main" val="381533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“Things” in the </a:t>
            </a:r>
            <a:r>
              <a:rPr lang="en-US" dirty="0" err="1" smtClean="0"/>
              <a:t>IoT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Could be anything</a:t>
            </a:r>
          </a:p>
          <a:p>
            <a:pPr lvl="1"/>
            <a:r>
              <a:rPr lang="en-US" dirty="0" smtClean="0"/>
              <a:t>Physical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irtual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54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IoT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Generate, collect, process and use acquired information to make better decisions </a:t>
            </a:r>
          </a:p>
          <a:p>
            <a:r>
              <a:rPr lang="en-US" dirty="0" smtClean="0"/>
              <a:t>Smart objects: Make </a:t>
            </a:r>
            <a:r>
              <a:rPr lang="en-US" dirty="0"/>
              <a:t>things that weren’t meant to talk to each other interact </a:t>
            </a:r>
            <a:r>
              <a:rPr lang="en-US" dirty="0" smtClean="0"/>
              <a:t>smartly</a:t>
            </a:r>
          </a:p>
          <a:p>
            <a:r>
              <a:rPr lang="en-US" dirty="0"/>
              <a:t>Gartner says the Internet of Things installed base will grow to 26 Billion units by </a:t>
            </a:r>
            <a:r>
              <a:rPr lang="en-US" dirty="0" smtClean="0"/>
              <a:t>2020; I want to be well aligned and prepared for that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18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Generate, collect, process and use acquired information to make </a:t>
            </a:r>
            <a:r>
              <a:rPr lang="en-US" dirty="0" smtClean="0"/>
              <a:t>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4831649" cy="3124201"/>
          </a:xfrm>
        </p:spPr>
        <p:txBody>
          <a:bodyPr>
            <a:normAutofit fontScale="92500" lnSpcReduction="20000"/>
          </a:bodyPr>
          <a:lstStyle/>
          <a:p>
            <a:pPr marL="285750" lvl="2"/>
            <a:r>
              <a:rPr lang="en-US" sz="2400" dirty="0" smtClean="0">
                <a:hlinkClick r:id="rId3"/>
              </a:rPr>
              <a:t>DIKW </a:t>
            </a:r>
            <a:r>
              <a:rPr lang="en-US" sz="2400" dirty="0" smtClean="0"/>
              <a:t>model</a:t>
            </a:r>
          </a:p>
          <a:p>
            <a:pPr marL="628650" lvl="3"/>
            <a:r>
              <a:rPr lang="en-US" sz="2200" dirty="0" smtClean="0"/>
              <a:t>Information </a:t>
            </a:r>
            <a:r>
              <a:rPr lang="en-US" sz="2200" dirty="0"/>
              <a:t>is inferred from </a:t>
            </a:r>
            <a:r>
              <a:rPr lang="en-US" sz="2200" dirty="0" smtClean="0"/>
              <a:t>data, </a:t>
            </a:r>
            <a:r>
              <a:rPr lang="en-US" sz="2200" dirty="0"/>
              <a:t>in the process of answering interrogative questions (e.g., "who", "what", "where", "how many", "when</a:t>
            </a:r>
            <a:r>
              <a:rPr lang="en-US" sz="2200" dirty="0" smtClean="0"/>
              <a:t>"), </a:t>
            </a:r>
            <a:r>
              <a:rPr lang="en-US" sz="2200" dirty="0"/>
              <a:t>thereby making the data </a:t>
            </a:r>
            <a:r>
              <a:rPr lang="en-US" sz="2200" dirty="0" smtClean="0"/>
              <a:t>useful </a:t>
            </a:r>
            <a:r>
              <a:rPr lang="en-US" sz="2200" dirty="0"/>
              <a:t>for "decisions and/or action</a:t>
            </a:r>
            <a:r>
              <a:rPr lang="en-US" sz="2200" dirty="0" smtClean="0"/>
              <a:t>".</a:t>
            </a:r>
          </a:p>
          <a:p>
            <a:pPr marL="628650" lvl="3"/>
            <a:r>
              <a:rPr lang="en-US" sz="2400" dirty="0" smtClean="0"/>
              <a:t>Knowledge as "synthesis </a:t>
            </a:r>
            <a:r>
              <a:rPr lang="en-US" sz="2400" dirty="0"/>
              <a:t>of multiple sources of information over time</a:t>
            </a:r>
            <a:r>
              <a:rPr lang="en-US" sz="2400" dirty="0" smtClean="0"/>
              <a:t>"</a:t>
            </a:r>
            <a:endParaRPr lang="en-US" sz="2200" dirty="0" smtClean="0"/>
          </a:p>
          <a:p>
            <a:pPr marL="285750" lvl="2"/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959" y="2438399"/>
            <a:ext cx="54768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5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objects: Make </a:t>
            </a:r>
            <a:r>
              <a:rPr lang="en-US" dirty="0"/>
              <a:t>things that weren’t meant to talk to each other interact smartly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 smtClean="0"/>
              <a:t>Phone </a:t>
            </a:r>
            <a:r>
              <a:rPr lang="en-US" dirty="0" smtClean="0">
                <a:sym typeface="Wingdings" panose="05000000000000000000" pitchFamily="2" charset="2"/>
              </a:rPr>
              <a:t> Location detection, presence detection  Thermostat</a:t>
            </a:r>
            <a:endParaRPr lang="en-US" dirty="0" smtClean="0"/>
          </a:p>
          <a:p>
            <a:pPr lvl="1"/>
            <a:r>
              <a:rPr lang="en-US" dirty="0" smtClean="0"/>
              <a:t>Doorbell activation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CCTV takes picture </a:t>
            </a:r>
            <a:r>
              <a:rPr lang="en-US" dirty="0">
                <a:sym typeface="Wingdings" panose="05000000000000000000" pitchFamily="2" charset="2"/>
              </a:rPr>
              <a:t>Email + </a:t>
            </a:r>
            <a:r>
              <a:rPr lang="en-US" dirty="0" smtClean="0">
                <a:sym typeface="Wingdings" panose="05000000000000000000" pitchFamily="2" charset="2"/>
              </a:rPr>
              <a:t>SMS + Tweet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Fire Alarm  </a:t>
            </a:r>
            <a:r>
              <a:rPr lang="en-US" dirty="0" smtClean="0">
                <a:sym typeface="Wingdings" panose="05000000000000000000" pitchFamily="2" charset="2"/>
              </a:rPr>
              <a:t>Email + SMS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Security System CCTV  Email + SMS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Climate control   presence @ </a:t>
            </a:r>
            <a:r>
              <a:rPr lang="en-US" dirty="0" smtClean="0">
                <a:sym typeface="Wingdings" panose="05000000000000000000" pitchFamily="2" charset="2"/>
              </a:rPr>
              <a:t>home &amp; weather forecast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Hot </a:t>
            </a:r>
            <a:r>
              <a:rPr lang="en-US" dirty="0" smtClean="0">
                <a:sym typeface="Wingdings" panose="05000000000000000000" pitchFamily="2" charset="2"/>
              </a:rPr>
              <a:t>water tank 1   Hot </a:t>
            </a:r>
            <a:r>
              <a:rPr lang="en-US" dirty="0">
                <a:sym typeface="Wingdings" panose="05000000000000000000" pitchFamily="2" charset="2"/>
              </a:rPr>
              <a:t>water tank 2  </a:t>
            </a:r>
            <a:r>
              <a:rPr lang="en-US" dirty="0" smtClean="0">
                <a:sym typeface="Wingdings" panose="05000000000000000000" pitchFamily="2" charset="2"/>
              </a:rPr>
              <a:t> our presence, weather forecast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Dog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CCTV + Email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Weather </a:t>
            </a:r>
            <a:r>
              <a:rPr lang="en-US" dirty="0">
                <a:sym typeface="Wingdings" panose="05000000000000000000" pitchFamily="2" charset="2"/>
              </a:rPr>
              <a:t>notifications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email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13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Influence others to reduce their carbon footprint by sharing socially your </a:t>
            </a:r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84311" y="2614516"/>
            <a:ext cx="7045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Alex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Laskey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: How behavioral science can lower your energy bill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62061" y="2953438"/>
            <a:ext cx="4931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https://www.youtube.com/watch?v=4cJ08wOqloc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62061" y="3954693"/>
            <a:ext cx="3839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My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hlinkClick r:id="rId4"/>
              </a:rPr>
              <a:t>@</a:t>
            </a:r>
            <a:r>
              <a:rPr lang="en-US" dirty="0" err="1" smtClean="0">
                <a:solidFill>
                  <a:srgbClr val="222222"/>
                </a:solidFill>
                <a:latin typeface="arial" panose="020B0604020202020204" pitchFamily="34" charset="0"/>
                <a:hlinkClick r:id="rId4"/>
              </a:rPr>
              <a:t>iot_house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hlinkClick r:id="rId4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tweets power consumption statistics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827" y="3500190"/>
            <a:ext cx="5772150" cy="3124200"/>
          </a:xfrm>
        </p:spPr>
      </p:pic>
    </p:spTree>
    <p:extLst>
      <p:ext uri="{BB962C8B-B14F-4D97-AF65-F5344CB8AC3E}">
        <p14:creationId xmlns:p14="http://schemas.microsoft.com/office/powerpoint/2010/main" val="5480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8876</TotalTime>
  <Words>1023</Words>
  <Application>Microsoft Office PowerPoint</Application>
  <PresentationFormat>Custom</PresentationFormat>
  <Paragraphs>196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Parallax</vt:lpstr>
      <vt:lpstr>Internet of Things and home automation</vt:lpstr>
      <vt:lpstr>Agenda</vt:lpstr>
      <vt:lpstr>About</vt:lpstr>
      <vt:lpstr>What is IoT?</vt:lpstr>
      <vt:lpstr>What are the “Things” in the IoT?</vt:lpstr>
      <vt:lpstr>Why IoT?</vt:lpstr>
      <vt:lpstr>Generate, collect, process and use acquired information to make decisions</vt:lpstr>
      <vt:lpstr>Smart objects: Make things that weren’t meant to talk to each other interact smartly</vt:lpstr>
      <vt:lpstr>Influence others to reduce their carbon footprint by sharing socially your metrics</vt:lpstr>
      <vt:lpstr>Challenges</vt:lpstr>
      <vt:lpstr>Overall Architecture</vt:lpstr>
      <vt:lpstr>The hardware interface to “things”</vt:lpstr>
      <vt:lpstr>YAPM (Yet Another Power Monitor)</vt:lpstr>
      <vt:lpstr>Receiver module</vt:lpstr>
      <vt:lpstr>ESP8266 WiFi relay/thermostat project</vt:lpstr>
      <vt:lpstr>Software Interface example</vt:lpstr>
      <vt:lpstr>Machine to Machine</vt:lpstr>
      <vt:lpstr>Business logic layer</vt:lpstr>
      <vt:lpstr>Control UI</vt:lpstr>
      <vt:lpstr>Storage</vt:lpstr>
      <vt:lpstr>Visualization</vt:lpstr>
      <vt:lpstr>End</vt:lpstr>
      <vt:lpstr>Questions?</vt:lpstr>
    </vt:vector>
  </TitlesOfParts>
  <Company>VMware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Harizanov</dc:creator>
  <cp:lastModifiedBy>Martin Harizanov</cp:lastModifiedBy>
  <cp:revision>85</cp:revision>
  <cp:lastPrinted>2015-02-09T17:47:06Z</cp:lastPrinted>
  <dcterms:created xsi:type="dcterms:W3CDTF">2014-08-16T00:37:21Z</dcterms:created>
  <dcterms:modified xsi:type="dcterms:W3CDTF">2015-02-22T18:28:06Z</dcterms:modified>
</cp:coreProperties>
</file>