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6E59C7-F0A2-4C96-8A61-6B58B263898F}"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AA1EE-1A5D-48EE-B95C-D2A17164BAC0}" type="slidenum">
              <a:rPr lang="en-GB" smtClean="0"/>
              <a:t>‹#›</a:t>
            </a:fld>
            <a:endParaRPr lang="en-GB"/>
          </a:p>
        </p:txBody>
      </p:sp>
    </p:spTree>
    <p:extLst>
      <p:ext uri="{BB962C8B-B14F-4D97-AF65-F5344CB8AC3E}">
        <p14:creationId xmlns:p14="http://schemas.microsoft.com/office/powerpoint/2010/main" val="2851424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6E59C7-F0A2-4C96-8A61-6B58B263898F}" type="datetimeFigureOut">
              <a:rPr lang="en-GB" smtClean="0"/>
              <a:t>17/01/2024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FAA1EE-1A5D-48EE-B95C-D2A17164BAC0}" type="slidenum">
              <a:rPr lang="en-GB" smtClean="0"/>
              <a:t>‹#›</a:t>
            </a:fld>
            <a:endParaRPr lang="en-GB"/>
          </a:p>
        </p:txBody>
      </p:sp>
    </p:spTree>
    <p:extLst>
      <p:ext uri="{BB962C8B-B14F-4D97-AF65-F5344CB8AC3E}">
        <p14:creationId xmlns:p14="http://schemas.microsoft.com/office/powerpoint/2010/main" val="603885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6E59C7-F0A2-4C96-8A61-6B58B263898F}"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AA1EE-1A5D-48EE-B95C-D2A17164BAC0}" type="slidenum">
              <a:rPr lang="en-GB" smtClean="0"/>
              <a:t>‹#›</a:t>
            </a:fld>
            <a:endParaRPr lang="en-GB"/>
          </a:p>
        </p:txBody>
      </p:sp>
    </p:spTree>
    <p:extLst>
      <p:ext uri="{BB962C8B-B14F-4D97-AF65-F5344CB8AC3E}">
        <p14:creationId xmlns:p14="http://schemas.microsoft.com/office/powerpoint/2010/main" val="4001151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6E59C7-F0A2-4C96-8A61-6B58B263898F}"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AA1EE-1A5D-48EE-B95C-D2A17164BAC0}"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41398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6E59C7-F0A2-4C96-8A61-6B58B263898F}"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AA1EE-1A5D-48EE-B95C-D2A17164BAC0}" type="slidenum">
              <a:rPr lang="en-GB" smtClean="0"/>
              <a:t>‹#›</a:t>
            </a:fld>
            <a:endParaRPr lang="en-GB"/>
          </a:p>
        </p:txBody>
      </p:sp>
    </p:spTree>
    <p:extLst>
      <p:ext uri="{BB962C8B-B14F-4D97-AF65-F5344CB8AC3E}">
        <p14:creationId xmlns:p14="http://schemas.microsoft.com/office/powerpoint/2010/main" val="3156319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6E59C7-F0A2-4C96-8A61-6B58B263898F}" type="datetimeFigureOut">
              <a:rPr lang="en-GB" smtClean="0"/>
              <a:t>17/01/2024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AA1EE-1A5D-48EE-B95C-D2A17164BAC0}" type="slidenum">
              <a:rPr lang="en-GB" smtClean="0"/>
              <a:t>‹#›</a:t>
            </a:fld>
            <a:endParaRPr lang="en-GB"/>
          </a:p>
        </p:txBody>
      </p:sp>
    </p:spTree>
    <p:extLst>
      <p:ext uri="{BB962C8B-B14F-4D97-AF65-F5344CB8AC3E}">
        <p14:creationId xmlns:p14="http://schemas.microsoft.com/office/powerpoint/2010/main" val="2292532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6E59C7-F0A2-4C96-8A61-6B58B263898F}" type="datetimeFigureOut">
              <a:rPr lang="en-GB" smtClean="0"/>
              <a:t>17/01/2024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AA1EE-1A5D-48EE-B95C-D2A17164BAC0}" type="slidenum">
              <a:rPr lang="en-GB" smtClean="0"/>
              <a:t>‹#›</a:t>
            </a:fld>
            <a:endParaRPr lang="en-GB"/>
          </a:p>
        </p:txBody>
      </p:sp>
    </p:spTree>
    <p:extLst>
      <p:ext uri="{BB962C8B-B14F-4D97-AF65-F5344CB8AC3E}">
        <p14:creationId xmlns:p14="http://schemas.microsoft.com/office/powerpoint/2010/main" val="352326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E59C7-F0A2-4C96-8A61-6B58B263898F}"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AA1EE-1A5D-48EE-B95C-D2A17164BAC0}" type="slidenum">
              <a:rPr lang="en-GB" smtClean="0"/>
              <a:t>‹#›</a:t>
            </a:fld>
            <a:endParaRPr lang="en-GB"/>
          </a:p>
        </p:txBody>
      </p:sp>
    </p:spTree>
    <p:extLst>
      <p:ext uri="{BB962C8B-B14F-4D97-AF65-F5344CB8AC3E}">
        <p14:creationId xmlns:p14="http://schemas.microsoft.com/office/powerpoint/2010/main" val="1533810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E59C7-F0A2-4C96-8A61-6B58B263898F}"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AA1EE-1A5D-48EE-B95C-D2A17164BAC0}" type="slidenum">
              <a:rPr lang="en-GB" smtClean="0"/>
              <a:t>‹#›</a:t>
            </a:fld>
            <a:endParaRPr lang="en-GB"/>
          </a:p>
        </p:txBody>
      </p:sp>
    </p:spTree>
    <p:extLst>
      <p:ext uri="{BB962C8B-B14F-4D97-AF65-F5344CB8AC3E}">
        <p14:creationId xmlns:p14="http://schemas.microsoft.com/office/powerpoint/2010/main" val="337108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B6E59C7-F0A2-4C96-8A61-6B58B263898F}"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AA1EE-1A5D-48EE-B95C-D2A17164BAC0}" type="slidenum">
              <a:rPr lang="en-GB" smtClean="0"/>
              <a:t>‹#›</a:t>
            </a:fld>
            <a:endParaRPr lang="en-GB"/>
          </a:p>
        </p:txBody>
      </p:sp>
    </p:spTree>
    <p:extLst>
      <p:ext uri="{BB962C8B-B14F-4D97-AF65-F5344CB8AC3E}">
        <p14:creationId xmlns:p14="http://schemas.microsoft.com/office/powerpoint/2010/main" val="222745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6E59C7-F0A2-4C96-8A61-6B58B263898F}"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5FAA1EE-1A5D-48EE-B95C-D2A17164BAC0}" type="slidenum">
              <a:rPr lang="en-GB" smtClean="0"/>
              <a:t>‹#›</a:t>
            </a:fld>
            <a:endParaRPr lang="en-GB"/>
          </a:p>
        </p:txBody>
      </p:sp>
    </p:spTree>
    <p:extLst>
      <p:ext uri="{BB962C8B-B14F-4D97-AF65-F5344CB8AC3E}">
        <p14:creationId xmlns:p14="http://schemas.microsoft.com/office/powerpoint/2010/main" val="72902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6E59C7-F0A2-4C96-8A61-6B58B263898F}" type="datetimeFigureOut">
              <a:rPr lang="en-GB" smtClean="0"/>
              <a:t>17/01/2024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FAA1EE-1A5D-48EE-B95C-D2A17164BAC0}" type="slidenum">
              <a:rPr lang="en-GB" smtClean="0"/>
              <a:t>‹#›</a:t>
            </a:fld>
            <a:endParaRPr lang="en-GB"/>
          </a:p>
        </p:txBody>
      </p:sp>
    </p:spTree>
    <p:extLst>
      <p:ext uri="{BB962C8B-B14F-4D97-AF65-F5344CB8AC3E}">
        <p14:creationId xmlns:p14="http://schemas.microsoft.com/office/powerpoint/2010/main" val="228416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6E59C7-F0A2-4C96-8A61-6B58B263898F}" type="datetimeFigureOut">
              <a:rPr lang="en-GB" smtClean="0"/>
              <a:t>17/01/2024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5FAA1EE-1A5D-48EE-B95C-D2A17164BAC0}" type="slidenum">
              <a:rPr lang="en-GB" smtClean="0"/>
              <a:t>‹#›</a:t>
            </a:fld>
            <a:endParaRPr lang="en-GB"/>
          </a:p>
        </p:txBody>
      </p:sp>
    </p:spTree>
    <p:extLst>
      <p:ext uri="{BB962C8B-B14F-4D97-AF65-F5344CB8AC3E}">
        <p14:creationId xmlns:p14="http://schemas.microsoft.com/office/powerpoint/2010/main" val="241002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B6E59C7-F0A2-4C96-8A61-6B58B263898F}" type="datetimeFigureOut">
              <a:rPr lang="en-GB" smtClean="0"/>
              <a:t>17/01/2024</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95FAA1EE-1A5D-48EE-B95C-D2A17164BAC0}" type="slidenum">
              <a:rPr lang="en-GB" smtClean="0"/>
              <a:t>‹#›</a:t>
            </a:fld>
            <a:endParaRPr lang="en-GB"/>
          </a:p>
        </p:txBody>
      </p:sp>
    </p:spTree>
    <p:extLst>
      <p:ext uri="{BB962C8B-B14F-4D97-AF65-F5344CB8AC3E}">
        <p14:creationId xmlns:p14="http://schemas.microsoft.com/office/powerpoint/2010/main" val="3099167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6E59C7-F0A2-4C96-8A61-6B58B263898F}" type="datetimeFigureOut">
              <a:rPr lang="en-GB" smtClean="0"/>
              <a:t>17/01/2024</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95FAA1EE-1A5D-48EE-B95C-D2A17164BAC0}" type="slidenum">
              <a:rPr lang="en-GB" smtClean="0"/>
              <a:t>‹#›</a:t>
            </a:fld>
            <a:endParaRPr lang="en-GB"/>
          </a:p>
        </p:txBody>
      </p:sp>
    </p:spTree>
    <p:extLst>
      <p:ext uri="{BB962C8B-B14F-4D97-AF65-F5344CB8AC3E}">
        <p14:creationId xmlns:p14="http://schemas.microsoft.com/office/powerpoint/2010/main" val="89553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B6E59C7-F0A2-4C96-8A61-6B58B263898F}" type="datetimeFigureOut">
              <a:rPr lang="en-GB" smtClean="0"/>
              <a:t>17/01/2024</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95FAA1EE-1A5D-48EE-B95C-D2A17164BAC0}" type="slidenum">
              <a:rPr lang="en-GB" smtClean="0"/>
              <a:t>‹#›</a:t>
            </a:fld>
            <a:endParaRPr lang="en-GB"/>
          </a:p>
        </p:txBody>
      </p:sp>
    </p:spTree>
    <p:extLst>
      <p:ext uri="{BB962C8B-B14F-4D97-AF65-F5344CB8AC3E}">
        <p14:creationId xmlns:p14="http://schemas.microsoft.com/office/powerpoint/2010/main" val="165272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6E59C7-F0A2-4C96-8A61-6B58B263898F}" type="datetimeFigureOut">
              <a:rPr lang="en-GB" smtClean="0"/>
              <a:t>17/01/2024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5FAA1EE-1A5D-48EE-B95C-D2A17164BAC0}" type="slidenum">
              <a:rPr lang="en-GB" smtClean="0"/>
              <a:t>‹#›</a:t>
            </a:fld>
            <a:endParaRPr lang="en-GB"/>
          </a:p>
        </p:txBody>
      </p:sp>
    </p:spTree>
    <p:extLst>
      <p:ext uri="{BB962C8B-B14F-4D97-AF65-F5344CB8AC3E}">
        <p14:creationId xmlns:p14="http://schemas.microsoft.com/office/powerpoint/2010/main" val="194781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6E59C7-F0A2-4C96-8A61-6B58B263898F}" type="datetimeFigureOut">
              <a:rPr lang="en-GB" smtClean="0"/>
              <a:t>17/01/2024</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5FAA1EE-1A5D-48EE-B95C-D2A17164BAC0}" type="slidenum">
              <a:rPr lang="en-GB" smtClean="0"/>
              <a:t>‹#›</a:t>
            </a:fld>
            <a:endParaRPr lang="en-GB"/>
          </a:p>
        </p:txBody>
      </p:sp>
    </p:spTree>
    <p:extLst>
      <p:ext uri="{BB962C8B-B14F-4D97-AF65-F5344CB8AC3E}">
        <p14:creationId xmlns:p14="http://schemas.microsoft.com/office/powerpoint/2010/main" val="3276906378"/>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14A6-1190-0254-4412-4FA6522DC6A8}"/>
              </a:ext>
            </a:extLst>
          </p:cNvPr>
          <p:cNvSpPr>
            <a:spLocks noGrp="1"/>
          </p:cNvSpPr>
          <p:nvPr>
            <p:ph type="ctrTitle"/>
          </p:nvPr>
        </p:nvSpPr>
        <p:spPr/>
        <p:txBody>
          <a:bodyPr/>
          <a:lstStyle/>
          <a:p>
            <a:r>
              <a:rPr lang="en-GB" sz="7200" dirty="0">
                <a:solidFill>
                  <a:srgbClr val="00B0F0"/>
                </a:solidFill>
              </a:rPr>
              <a:t>Credit EDA Case Study</a:t>
            </a:r>
            <a:endParaRPr lang="en-GB" dirty="0"/>
          </a:p>
        </p:txBody>
      </p:sp>
      <p:sp>
        <p:nvSpPr>
          <p:cNvPr id="3" name="Subtitle 2">
            <a:extLst>
              <a:ext uri="{FF2B5EF4-FFF2-40B4-BE49-F238E27FC236}">
                <a16:creationId xmlns:a16="http://schemas.microsoft.com/office/drawing/2014/main" id="{903B5DA8-3205-8E7B-B9DF-987E11F67C5F}"/>
              </a:ext>
            </a:extLst>
          </p:cNvPr>
          <p:cNvSpPr>
            <a:spLocks noGrp="1"/>
          </p:cNvSpPr>
          <p:nvPr>
            <p:ph type="subTitle" idx="1"/>
          </p:nvPr>
        </p:nvSpPr>
        <p:spPr>
          <a:xfrm>
            <a:off x="1154955" y="4777380"/>
            <a:ext cx="8825658" cy="1858198"/>
          </a:xfrm>
        </p:spPr>
        <p:txBody>
          <a:bodyPr>
            <a:normAutofit/>
          </a:bodyPr>
          <a:lstStyle/>
          <a:p>
            <a:pPr rtl="0"/>
            <a:r>
              <a:rPr lang="en-GB" sz="1400" dirty="0">
                <a:solidFill>
                  <a:srgbClr val="00B0F0"/>
                </a:solidFill>
              </a:rPr>
              <a:t>By </a:t>
            </a:r>
          </a:p>
          <a:p>
            <a:pPr rtl="0"/>
            <a:r>
              <a:rPr lang="en-GB" dirty="0">
                <a:solidFill>
                  <a:srgbClr val="00B0F0"/>
                </a:solidFill>
              </a:rPr>
              <a:t>Tairu</a:t>
            </a:r>
            <a:r>
              <a:rPr lang="en-GB" sz="2000" dirty="0">
                <a:solidFill>
                  <a:srgbClr val="00B0F0"/>
                </a:solidFill>
              </a:rPr>
              <a:t> Adewale </a:t>
            </a:r>
          </a:p>
          <a:p>
            <a:r>
              <a:rPr lang="en-GB" b="1" i="0" dirty="0">
                <a:solidFill>
                  <a:srgbClr val="00B0F0"/>
                </a:solidFill>
                <a:effectLst/>
                <a:latin typeface="system-ui"/>
              </a:rPr>
              <a:t>Intern NO: OGTIPTADA377</a:t>
            </a:r>
          </a:p>
          <a:p>
            <a:pPr rtl="0"/>
            <a:r>
              <a:rPr lang="en-GB" sz="2000" dirty="0">
                <a:solidFill>
                  <a:srgbClr val="00B0F0"/>
                </a:solidFill>
              </a:rPr>
              <a:t>Guided by ARITRI DEBNATH</a:t>
            </a:r>
          </a:p>
          <a:p>
            <a:endParaRPr lang="en-GB" dirty="0"/>
          </a:p>
        </p:txBody>
      </p:sp>
    </p:spTree>
    <p:extLst>
      <p:ext uri="{BB962C8B-B14F-4D97-AF65-F5344CB8AC3E}">
        <p14:creationId xmlns:p14="http://schemas.microsoft.com/office/powerpoint/2010/main" val="1777118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C03B-72EB-FFF1-4451-70C48F98353C}"/>
              </a:ext>
            </a:extLst>
          </p:cNvPr>
          <p:cNvSpPr>
            <a:spLocks noGrp="1"/>
          </p:cNvSpPr>
          <p:nvPr>
            <p:ph type="title"/>
          </p:nvPr>
        </p:nvSpPr>
        <p:spPr>
          <a:xfrm>
            <a:off x="646111" y="148282"/>
            <a:ext cx="9404723" cy="667264"/>
          </a:xfrm>
        </p:spPr>
        <p:txBody>
          <a:bodyPr/>
          <a:lstStyle/>
          <a:p>
            <a:r>
              <a:rPr lang="en-GB" dirty="0"/>
              <a:t>MULTIVARIATE ANALYSIS CONTD</a:t>
            </a:r>
          </a:p>
        </p:txBody>
      </p:sp>
      <p:sp>
        <p:nvSpPr>
          <p:cNvPr id="3" name="Content Placeholder 2">
            <a:extLst>
              <a:ext uri="{FF2B5EF4-FFF2-40B4-BE49-F238E27FC236}">
                <a16:creationId xmlns:a16="http://schemas.microsoft.com/office/drawing/2014/main" id="{03232531-7E7C-B275-0E68-182F1050DACB}"/>
              </a:ext>
            </a:extLst>
          </p:cNvPr>
          <p:cNvSpPr>
            <a:spLocks noGrp="1"/>
          </p:cNvSpPr>
          <p:nvPr>
            <p:ph idx="1"/>
          </p:nvPr>
        </p:nvSpPr>
        <p:spPr>
          <a:xfrm>
            <a:off x="1103312" y="926758"/>
            <a:ext cx="8946541" cy="5321642"/>
          </a:xfrm>
        </p:spPr>
        <p:txBody>
          <a:bodyPr/>
          <a:lstStyle/>
          <a:p>
            <a:r>
              <a:rPr lang="en-GB" dirty="0"/>
              <a:t>Most variables are observed to have a linear relationship with each other.</a:t>
            </a:r>
          </a:p>
        </p:txBody>
      </p:sp>
      <p:pic>
        <p:nvPicPr>
          <p:cNvPr id="4" name="Picture 3">
            <a:extLst>
              <a:ext uri="{FF2B5EF4-FFF2-40B4-BE49-F238E27FC236}">
                <a16:creationId xmlns:a16="http://schemas.microsoft.com/office/drawing/2014/main" id="{CE855515-A518-E823-C9D6-1CE26B654F48}"/>
              </a:ext>
            </a:extLst>
          </p:cNvPr>
          <p:cNvPicPr>
            <a:picLocks noChangeAspect="1"/>
          </p:cNvPicPr>
          <p:nvPr/>
        </p:nvPicPr>
        <p:blipFill>
          <a:blip r:embed="rId2"/>
          <a:stretch>
            <a:fillRect/>
          </a:stretch>
        </p:blipFill>
        <p:spPr>
          <a:xfrm>
            <a:off x="2693773" y="1699568"/>
            <a:ext cx="6237717" cy="5010150"/>
          </a:xfrm>
          <a:prstGeom prst="rect">
            <a:avLst/>
          </a:prstGeom>
        </p:spPr>
      </p:pic>
    </p:spTree>
    <p:extLst>
      <p:ext uri="{BB962C8B-B14F-4D97-AF65-F5344CB8AC3E}">
        <p14:creationId xmlns:p14="http://schemas.microsoft.com/office/powerpoint/2010/main" val="232993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2EA02-AE5A-B6D3-1FF5-B1A1034C2268}"/>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CC3C0B74-102F-3449-2809-31F254D35D7A}"/>
              </a:ext>
            </a:extLst>
          </p:cNvPr>
          <p:cNvSpPr>
            <a:spLocks noGrp="1"/>
          </p:cNvSpPr>
          <p:nvPr>
            <p:ph idx="1"/>
          </p:nvPr>
        </p:nvSpPr>
        <p:spPr/>
        <p:txBody>
          <a:bodyPr/>
          <a:lstStyle/>
          <a:p>
            <a:r>
              <a:rPr lang="en-GB" dirty="0"/>
              <a:t>The EDA yielded a thorough comprehension of the dataset by recognizing trends, distributions, and correlations among variables. </a:t>
            </a:r>
          </a:p>
          <a:p>
            <a:endParaRPr lang="en-GB" dirty="0"/>
          </a:p>
        </p:txBody>
      </p:sp>
    </p:spTree>
    <p:extLst>
      <p:ext uri="{BB962C8B-B14F-4D97-AF65-F5344CB8AC3E}">
        <p14:creationId xmlns:p14="http://schemas.microsoft.com/office/powerpoint/2010/main" val="259741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48A8-CC40-2BE8-7F4D-72924D3135A3}"/>
              </a:ext>
            </a:extLst>
          </p:cNvPr>
          <p:cNvSpPr>
            <a:spLocks noGrp="1"/>
          </p:cNvSpPr>
          <p:nvPr>
            <p:ph type="title"/>
          </p:nvPr>
        </p:nvSpPr>
        <p:spPr/>
        <p:txBody>
          <a:bodyPr/>
          <a:lstStyle/>
          <a:p>
            <a:r>
              <a:rPr lang="en-GB" dirty="0"/>
              <a:t>TOPICS</a:t>
            </a:r>
          </a:p>
        </p:txBody>
      </p:sp>
      <p:sp>
        <p:nvSpPr>
          <p:cNvPr id="3" name="Content Placeholder 2">
            <a:extLst>
              <a:ext uri="{FF2B5EF4-FFF2-40B4-BE49-F238E27FC236}">
                <a16:creationId xmlns:a16="http://schemas.microsoft.com/office/drawing/2014/main" id="{16F1B9BB-CF61-A643-7C83-0773BE501E6B}"/>
              </a:ext>
            </a:extLst>
          </p:cNvPr>
          <p:cNvSpPr>
            <a:spLocks noGrp="1"/>
          </p:cNvSpPr>
          <p:nvPr>
            <p:ph idx="1"/>
          </p:nvPr>
        </p:nvSpPr>
        <p:spPr/>
        <p:txBody>
          <a:bodyPr/>
          <a:lstStyle/>
          <a:p>
            <a:r>
              <a:rPr lang="en-GB" dirty="0"/>
              <a:t>INTRODUCTION AND PROBLEM STATEMENT</a:t>
            </a:r>
          </a:p>
          <a:p>
            <a:r>
              <a:rPr lang="en-GB" dirty="0"/>
              <a:t>LIBRARIES USED AND DATA CLEANING</a:t>
            </a:r>
          </a:p>
          <a:p>
            <a:r>
              <a:rPr lang="en-GB" dirty="0"/>
              <a:t>EXPOLATORY DATA ANALYSIS</a:t>
            </a:r>
          </a:p>
          <a:p>
            <a:pPr lvl="1"/>
            <a:r>
              <a:rPr lang="en-GB" dirty="0"/>
              <a:t>Univariate Analysis</a:t>
            </a:r>
          </a:p>
          <a:p>
            <a:pPr lvl="1"/>
            <a:r>
              <a:rPr lang="en-GB" dirty="0"/>
              <a:t>Bivariate Analysis</a:t>
            </a:r>
          </a:p>
          <a:p>
            <a:pPr lvl="1"/>
            <a:r>
              <a:rPr lang="en-GB" dirty="0"/>
              <a:t>Multivariate  Analysis</a:t>
            </a:r>
          </a:p>
          <a:p>
            <a:r>
              <a:rPr lang="en-GB" dirty="0"/>
              <a:t>CONCLUSION</a:t>
            </a:r>
          </a:p>
          <a:p>
            <a:pPr marL="0" indent="0">
              <a:buNone/>
            </a:pPr>
            <a:endParaRPr lang="en-GB" dirty="0"/>
          </a:p>
        </p:txBody>
      </p:sp>
    </p:spTree>
    <p:extLst>
      <p:ext uri="{BB962C8B-B14F-4D97-AF65-F5344CB8AC3E}">
        <p14:creationId xmlns:p14="http://schemas.microsoft.com/office/powerpoint/2010/main" val="429959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7DFDE-5B66-40AE-CB01-BA7F8AF710D8}"/>
              </a:ext>
            </a:extLst>
          </p:cNvPr>
          <p:cNvSpPr>
            <a:spLocks noGrp="1"/>
          </p:cNvSpPr>
          <p:nvPr>
            <p:ph type="title"/>
          </p:nvPr>
        </p:nvSpPr>
        <p:spPr>
          <a:xfrm>
            <a:off x="874220" y="316793"/>
            <a:ext cx="9404723" cy="1400530"/>
          </a:xfrm>
        </p:spPr>
        <p:txBody>
          <a:bodyPr/>
          <a:lstStyle/>
          <a:p>
            <a:r>
              <a:rPr lang="en-GB" dirty="0"/>
              <a:t>INTRODUCTION AND PROBLEM STATEMENT</a:t>
            </a:r>
          </a:p>
        </p:txBody>
      </p:sp>
      <p:sp>
        <p:nvSpPr>
          <p:cNvPr id="3" name="Content Placeholder 2">
            <a:extLst>
              <a:ext uri="{FF2B5EF4-FFF2-40B4-BE49-F238E27FC236}">
                <a16:creationId xmlns:a16="http://schemas.microsoft.com/office/drawing/2014/main" id="{C210D49E-AB95-FD9D-C3FB-43DD93E557DB}"/>
              </a:ext>
            </a:extLst>
          </p:cNvPr>
          <p:cNvSpPr>
            <a:spLocks noGrp="1"/>
          </p:cNvSpPr>
          <p:nvPr>
            <p:ph idx="1"/>
          </p:nvPr>
        </p:nvSpPr>
        <p:spPr/>
        <p:txBody>
          <a:bodyPr/>
          <a:lstStyle/>
          <a:p>
            <a:r>
              <a:rPr lang="en-GB" sz="2800" dirty="0">
                <a:latin typeface="Calibri" panose="020F0502020204030204" pitchFamily="34" charset="0"/>
              </a:rPr>
              <a:t>Introduction</a:t>
            </a:r>
          </a:p>
          <a:p>
            <a:r>
              <a:rPr lang="en-GB" sz="1800" dirty="0">
                <a:latin typeface="Calibri" panose="020F0502020204030204" pitchFamily="34" charset="0"/>
              </a:rPr>
              <a:t>Effective risk management is critical to lending institutions' stability and performance in the ever-changing financial services industry. Understanding and forecasting loan default is essential to risk management since it has a direct impact on a company's financial stability. An effective tool in this effort is exploratory data analysis (EDA), which offers insights into the trends and factors that serve as warning signs for borrowers who are having trouble repaying their debts.</a:t>
            </a:r>
          </a:p>
          <a:p>
            <a:r>
              <a:rPr lang="en-GB" sz="2400" dirty="0">
                <a:latin typeface="Calibri" panose="020F0502020204030204" pitchFamily="34" charset="0"/>
              </a:rPr>
              <a:t>Problem Statement:</a:t>
            </a:r>
          </a:p>
          <a:p>
            <a:r>
              <a:rPr lang="en-GB" sz="1800" dirty="0">
                <a:latin typeface="Calibri" panose="020F0502020204030204" pitchFamily="34" charset="0"/>
              </a:rPr>
              <a:t>The primary challenge addressed in this project is to identify patterns and key variables that serve as strong indicators of loan default. </a:t>
            </a:r>
          </a:p>
          <a:p>
            <a:endParaRPr lang="en-GB" dirty="0"/>
          </a:p>
        </p:txBody>
      </p:sp>
    </p:spTree>
    <p:extLst>
      <p:ext uri="{BB962C8B-B14F-4D97-AF65-F5344CB8AC3E}">
        <p14:creationId xmlns:p14="http://schemas.microsoft.com/office/powerpoint/2010/main" val="411608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6E7D-BA53-D18D-8E77-EF03A570D0DA}"/>
              </a:ext>
            </a:extLst>
          </p:cNvPr>
          <p:cNvSpPr>
            <a:spLocks noGrp="1"/>
          </p:cNvSpPr>
          <p:nvPr>
            <p:ph type="title"/>
          </p:nvPr>
        </p:nvSpPr>
        <p:spPr/>
        <p:txBody>
          <a:bodyPr/>
          <a:lstStyle/>
          <a:p>
            <a:r>
              <a:rPr lang="en-GB" sz="3200" dirty="0"/>
              <a:t>IMPORTING LIBRARIES AND HANDLING DATA CLEANING FOR BETTER VISUALIZATION</a:t>
            </a:r>
          </a:p>
        </p:txBody>
      </p:sp>
      <p:sp>
        <p:nvSpPr>
          <p:cNvPr id="3" name="Content Placeholder 2">
            <a:extLst>
              <a:ext uri="{FF2B5EF4-FFF2-40B4-BE49-F238E27FC236}">
                <a16:creationId xmlns:a16="http://schemas.microsoft.com/office/drawing/2014/main" id="{8AF496B8-EEA3-805A-01CA-7D0D9419D99F}"/>
              </a:ext>
            </a:extLst>
          </p:cNvPr>
          <p:cNvSpPr>
            <a:spLocks noGrp="1"/>
          </p:cNvSpPr>
          <p:nvPr>
            <p:ph idx="1"/>
          </p:nvPr>
        </p:nvSpPr>
        <p:spPr>
          <a:xfrm>
            <a:off x="0" y="2052918"/>
            <a:ext cx="12192000" cy="4607374"/>
          </a:xfrm>
        </p:spPr>
        <p:txBody>
          <a:bodyPr/>
          <a:lstStyle/>
          <a:p>
            <a:r>
              <a:rPr lang="en-GB" dirty="0"/>
              <a:t>Libraries such as pandas, </a:t>
            </a:r>
            <a:r>
              <a:rPr lang="en-GB" dirty="0" err="1"/>
              <a:t>matplotlib,pyplot</a:t>
            </a:r>
            <a:r>
              <a:rPr lang="en-GB" dirty="0"/>
              <a:t>, and seaborn were used.</a:t>
            </a:r>
          </a:p>
          <a:p>
            <a:r>
              <a:rPr lang="en-GB" dirty="0"/>
              <a:t>Data cleaning was done for better visualization</a:t>
            </a:r>
          </a:p>
        </p:txBody>
      </p:sp>
      <p:pic>
        <p:nvPicPr>
          <p:cNvPr id="5" name="Picture 4">
            <a:extLst>
              <a:ext uri="{FF2B5EF4-FFF2-40B4-BE49-F238E27FC236}">
                <a16:creationId xmlns:a16="http://schemas.microsoft.com/office/drawing/2014/main" id="{77AD301A-628A-A883-DC6B-AF393D5D5283}"/>
              </a:ext>
            </a:extLst>
          </p:cNvPr>
          <p:cNvPicPr>
            <a:picLocks noChangeAspect="1"/>
          </p:cNvPicPr>
          <p:nvPr/>
        </p:nvPicPr>
        <p:blipFill>
          <a:blip r:embed="rId2"/>
          <a:stretch>
            <a:fillRect/>
          </a:stretch>
        </p:blipFill>
        <p:spPr>
          <a:xfrm>
            <a:off x="106099" y="2938182"/>
            <a:ext cx="6121706" cy="3467100"/>
          </a:xfrm>
          <a:prstGeom prst="rect">
            <a:avLst/>
          </a:prstGeom>
        </p:spPr>
      </p:pic>
      <p:pic>
        <p:nvPicPr>
          <p:cNvPr id="7" name="Picture 6">
            <a:extLst>
              <a:ext uri="{FF2B5EF4-FFF2-40B4-BE49-F238E27FC236}">
                <a16:creationId xmlns:a16="http://schemas.microsoft.com/office/drawing/2014/main" id="{F41F06CA-2B45-7948-8489-014665297995}"/>
              </a:ext>
            </a:extLst>
          </p:cNvPr>
          <p:cNvPicPr>
            <a:picLocks noChangeAspect="1"/>
          </p:cNvPicPr>
          <p:nvPr/>
        </p:nvPicPr>
        <p:blipFill>
          <a:blip r:embed="rId3"/>
          <a:stretch>
            <a:fillRect/>
          </a:stretch>
        </p:blipFill>
        <p:spPr>
          <a:xfrm>
            <a:off x="6363730" y="2962896"/>
            <a:ext cx="5840627" cy="3467100"/>
          </a:xfrm>
          <a:prstGeom prst="rect">
            <a:avLst/>
          </a:prstGeom>
        </p:spPr>
      </p:pic>
    </p:spTree>
    <p:extLst>
      <p:ext uri="{BB962C8B-B14F-4D97-AF65-F5344CB8AC3E}">
        <p14:creationId xmlns:p14="http://schemas.microsoft.com/office/powerpoint/2010/main" val="3582658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EDB1-4473-F517-61C7-8789C05673E1}"/>
              </a:ext>
            </a:extLst>
          </p:cNvPr>
          <p:cNvSpPr>
            <a:spLocks noGrp="1"/>
          </p:cNvSpPr>
          <p:nvPr>
            <p:ph type="title"/>
          </p:nvPr>
        </p:nvSpPr>
        <p:spPr/>
        <p:txBody>
          <a:bodyPr/>
          <a:lstStyle/>
          <a:p>
            <a:r>
              <a:rPr lang="en-GB" dirty="0"/>
              <a:t>EXPOLATORY DATA ANALYSIS</a:t>
            </a:r>
          </a:p>
        </p:txBody>
      </p:sp>
      <p:sp>
        <p:nvSpPr>
          <p:cNvPr id="3" name="Content Placeholder 2">
            <a:extLst>
              <a:ext uri="{FF2B5EF4-FFF2-40B4-BE49-F238E27FC236}">
                <a16:creationId xmlns:a16="http://schemas.microsoft.com/office/drawing/2014/main" id="{1475E558-A7CD-8C1D-067D-792BF08CA71B}"/>
              </a:ext>
            </a:extLst>
          </p:cNvPr>
          <p:cNvSpPr>
            <a:spLocks noGrp="1"/>
          </p:cNvSpPr>
          <p:nvPr>
            <p:ph idx="1"/>
          </p:nvPr>
        </p:nvSpPr>
        <p:spPr/>
        <p:txBody>
          <a:bodyPr/>
          <a:lstStyle/>
          <a:p>
            <a:r>
              <a:rPr lang="en-GB" dirty="0"/>
              <a:t>Merging the CSV files for better understanding and analysis</a:t>
            </a:r>
          </a:p>
          <a:p>
            <a:pPr marL="0" indent="0">
              <a:buNone/>
            </a:pPr>
            <a:endParaRPr lang="en-GB" dirty="0"/>
          </a:p>
          <a:p>
            <a:endParaRPr lang="en-GB" dirty="0"/>
          </a:p>
        </p:txBody>
      </p:sp>
      <p:pic>
        <p:nvPicPr>
          <p:cNvPr id="5" name="Picture 4">
            <a:extLst>
              <a:ext uri="{FF2B5EF4-FFF2-40B4-BE49-F238E27FC236}">
                <a16:creationId xmlns:a16="http://schemas.microsoft.com/office/drawing/2014/main" id="{70A7424C-9A7C-7603-1536-B7F5365DDC93}"/>
              </a:ext>
            </a:extLst>
          </p:cNvPr>
          <p:cNvPicPr>
            <a:picLocks noChangeAspect="1"/>
          </p:cNvPicPr>
          <p:nvPr/>
        </p:nvPicPr>
        <p:blipFill>
          <a:blip r:embed="rId2"/>
          <a:stretch>
            <a:fillRect/>
          </a:stretch>
        </p:blipFill>
        <p:spPr>
          <a:xfrm>
            <a:off x="457199" y="2634048"/>
            <a:ext cx="10441459" cy="4223952"/>
          </a:xfrm>
          <a:prstGeom prst="rect">
            <a:avLst/>
          </a:prstGeom>
        </p:spPr>
      </p:pic>
    </p:spTree>
    <p:extLst>
      <p:ext uri="{BB962C8B-B14F-4D97-AF65-F5344CB8AC3E}">
        <p14:creationId xmlns:p14="http://schemas.microsoft.com/office/powerpoint/2010/main" val="47598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E372-3EB5-9096-C27B-5814270DC505}"/>
              </a:ext>
            </a:extLst>
          </p:cNvPr>
          <p:cNvSpPr>
            <a:spLocks noGrp="1"/>
          </p:cNvSpPr>
          <p:nvPr>
            <p:ph type="title"/>
          </p:nvPr>
        </p:nvSpPr>
        <p:spPr/>
        <p:txBody>
          <a:bodyPr/>
          <a:lstStyle/>
          <a:p>
            <a:r>
              <a:rPr lang="en-GB" dirty="0"/>
              <a:t>EDA CONTD</a:t>
            </a:r>
          </a:p>
        </p:txBody>
      </p:sp>
      <p:sp>
        <p:nvSpPr>
          <p:cNvPr id="3" name="Content Placeholder 2">
            <a:extLst>
              <a:ext uri="{FF2B5EF4-FFF2-40B4-BE49-F238E27FC236}">
                <a16:creationId xmlns:a16="http://schemas.microsoft.com/office/drawing/2014/main" id="{4FBAEE57-C3A7-21C2-3E8E-CC4A4AE56702}"/>
              </a:ext>
            </a:extLst>
          </p:cNvPr>
          <p:cNvSpPr>
            <a:spLocks noGrp="1"/>
          </p:cNvSpPr>
          <p:nvPr>
            <p:ph idx="1"/>
          </p:nvPr>
        </p:nvSpPr>
        <p:spPr/>
        <p:txBody>
          <a:bodyPr/>
          <a:lstStyle/>
          <a:p>
            <a:r>
              <a:rPr lang="en-GB" dirty="0"/>
              <a:t>Distribution of the target variable suggests that instances of payment difficulties are relatively less common in the dataset.</a:t>
            </a:r>
          </a:p>
          <a:p>
            <a:endParaRPr lang="en-GB" dirty="0"/>
          </a:p>
        </p:txBody>
      </p:sp>
      <p:pic>
        <p:nvPicPr>
          <p:cNvPr id="5" name="Picture 4">
            <a:extLst>
              <a:ext uri="{FF2B5EF4-FFF2-40B4-BE49-F238E27FC236}">
                <a16:creationId xmlns:a16="http://schemas.microsoft.com/office/drawing/2014/main" id="{41F9A2E5-60E4-7068-645D-810ECB298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8425" y="2928551"/>
            <a:ext cx="8541428" cy="3682314"/>
          </a:xfrm>
          <a:prstGeom prst="rect">
            <a:avLst/>
          </a:prstGeom>
        </p:spPr>
      </p:pic>
    </p:spTree>
    <p:extLst>
      <p:ext uri="{BB962C8B-B14F-4D97-AF65-F5344CB8AC3E}">
        <p14:creationId xmlns:p14="http://schemas.microsoft.com/office/powerpoint/2010/main" val="1133052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950323-B24B-32ED-FE71-7A69103B553B}"/>
              </a:ext>
            </a:extLst>
          </p:cNvPr>
          <p:cNvSpPr>
            <a:spLocks noGrp="1"/>
          </p:cNvSpPr>
          <p:nvPr>
            <p:ph type="title"/>
          </p:nvPr>
        </p:nvSpPr>
        <p:spPr>
          <a:xfrm>
            <a:off x="646111" y="0"/>
            <a:ext cx="9404723" cy="1853248"/>
          </a:xfrm>
        </p:spPr>
        <p:txBody>
          <a:bodyPr/>
          <a:lstStyle/>
          <a:p>
            <a:r>
              <a:rPr lang="en-GB" dirty="0"/>
              <a:t>				UNIVARIATE ANALYSIS</a:t>
            </a:r>
          </a:p>
        </p:txBody>
      </p:sp>
      <p:sp>
        <p:nvSpPr>
          <p:cNvPr id="14" name="Content Placeholder 13">
            <a:extLst>
              <a:ext uri="{FF2B5EF4-FFF2-40B4-BE49-F238E27FC236}">
                <a16:creationId xmlns:a16="http://schemas.microsoft.com/office/drawing/2014/main" id="{18393AD9-8137-3514-3F1D-3A4EA4E08A44}"/>
              </a:ext>
            </a:extLst>
          </p:cNvPr>
          <p:cNvSpPr>
            <a:spLocks noGrp="1"/>
          </p:cNvSpPr>
          <p:nvPr>
            <p:ph idx="1"/>
          </p:nvPr>
        </p:nvSpPr>
        <p:spPr>
          <a:xfrm>
            <a:off x="0" y="1112107"/>
            <a:ext cx="12192000" cy="5597611"/>
          </a:xfrm>
        </p:spPr>
        <p:txBody>
          <a:bodyPr/>
          <a:lstStyle/>
          <a:p>
            <a:r>
              <a:rPr lang="en-GB" dirty="0"/>
              <a:t>This analysis shows the distribution of contract type, Gender, Car Ownership and Real estate Ownership</a:t>
            </a:r>
          </a:p>
          <a:p>
            <a:endParaRPr lang="en-GB" dirty="0"/>
          </a:p>
        </p:txBody>
      </p:sp>
      <p:pic>
        <p:nvPicPr>
          <p:cNvPr id="16" name="Picture 15">
            <a:extLst>
              <a:ext uri="{FF2B5EF4-FFF2-40B4-BE49-F238E27FC236}">
                <a16:creationId xmlns:a16="http://schemas.microsoft.com/office/drawing/2014/main" id="{2FB42E11-C8E4-39CE-F79D-9F12210D8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747" y="1930942"/>
            <a:ext cx="3728564" cy="2414153"/>
          </a:xfrm>
          <a:prstGeom prst="rect">
            <a:avLst/>
          </a:prstGeom>
        </p:spPr>
      </p:pic>
      <p:pic>
        <p:nvPicPr>
          <p:cNvPr id="24" name="Picture 23">
            <a:extLst>
              <a:ext uri="{FF2B5EF4-FFF2-40B4-BE49-F238E27FC236}">
                <a16:creationId xmlns:a16="http://schemas.microsoft.com/office/drawing/2014/main" id="{89327F4B-D00C-07A4-8597-B42D898152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6667" y="1972148"/>
            <a:ext cx="4623073" cy="2197911"/>
          </a:xfrm>
          <a:prstGeom prst="rect">
            <a:avLst/>
          </a:prstGeom>
        </p:spPr>
      </p:pic>
      <p:pic>
        <p:nvPicPr>
          <p:cNvPr id="26" name="Picture 25">
            <a:extLst>
              <a:ext uri="{FF2B5EF4-FFF2-40B4-BE49-F238E27FC236}">
                <a16:creationId xmlns:a16="http://schemas.microsoft.com/office/drawing/2014/main" id="{A10DD1EB-D57C-7A0E-10DD-EAFE75A18E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8747" y="4345095"/>
            <a:ext cx="3728564" cy="2364623"/>
          </a:xfrm>
          <a:prstGeom prst="rect">
            <a:avLst/>
          </a:prstGeom>
        </p:spPr>
      </p:pic>
      <p:pic>
        <p:nvPicPr>
          <p:cNvPr id="28" name="Picture 27">
            <a:extLst>
              <a:ext uri="{FF2B5EF4-FFF2-40B4-BE49-F238E27FC236}">
                <a16:creationId xmlns:a16="http://schemas.microsoft.com/office/drawing/2014/main" id="{1B9A45F4-3DDE-F061-465B-DFA1B8FE24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6667" y="4170059"/>
            <a:ext cx="4834340" cy="2509652"/>
          </a:xfrm>
          <a:prstGeom prst="rect">
            <a:avLst/>
          </a:prstGeom>
        </p:spPr>
      </p:pic>
    </p:spTree>
    <p:extLst>
      <p:ext uri="{BB962C8B-B14F-4D97-AF65-F5344CB8AC3E}">
        <p14:creationId xmlns:p14="http://schemas.microsoft.com/office/powerpoint/2010/main" val="330900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2DABF-7079-D2A1-4378-6CDC3D39524B}"/>
              </a:ext>
            </a:extLst>
          </p:cNvPr>
          <p:cNvSpPr>
            <a:spLocks noGrp="1"/>
          </p:cNvSpPr>
          <p:nvPr>
            <p:ph type="title"/>
          </p:nvPr>
        </p:nvSpPr>
        <p:spPr>
          <a:xfrm>
            <a:off x="646111" y="395416"/>
            <a:ext cx="9404723" cy="630195"/>
          </a:xfrm>
        </p:spPr>
        <p:txBody>
          <a:bodyPr/>
          <a:lstStyle/>
          <a:p>
            <a:r>
              <a:rPr lang="en-GB" dirty="0"/>
              <a:t>			BIVARIATE ANALYSIS</a:t>
            </a:r>
          </a:p>
        </p:txBody>
      </p:sp>
      <p:sp>
        <p:nvSpPr>
          <p:cNvPr id="3" name="Content Placeholder 2">
            <a:extLst>
              <a:ext uri="{FF2B5EF4-FFF2-40B4-BE49-F238E27FC236}">
                <a16:creationId xmlns:a16="http://schemas.microsoft.com/office/drawing/2014/main" id="{8E27ED46-4381-70FC-00B8-FEAA966BFE00}"/>
              </a:ext>
            </a:extLst>
          </p:cNvPr>
          <p:cNvSpPr>
            <a:spLocks noGrp="1"/>
          </p:cNvSpPr>
          <p:nvPr>
            <p:ph idx="1"/>
          </p:nvPr>
        </p:nvSpPr>
        <p:spPr>
          <a:xfrm>
            <a:off x="0" y="1025612"/>
            <a:ext cx="12192000" cy="5832388"/>
          </a:xfrm>
        </p:spPr>
        <p:txBody>
          <a:bodyPr>
            <a:normAutofit/>
          </a:bodyPr>
          <a:lstStyle/>
          <a:p>
            <a:r>
              <a:rPr lang="en-GB" sz="1800" dirty="0"/>
              <a:t>Boxplot of </a:t>
            </a:r>
            <a:r>
              <a:rPr lang="en-GB" sz="1800" dirty="0" err="1"/>
              <a:t>Amt_Income_Total</a:t>
            </a:r>
            <a:r>
              <a:rPr lang="en-GB" sz="1800" dirty="0"/>
              <a:t> shows a high outlier which affects the distribution of the variable. It suggests that people obtaining loan are financially capable to make repayments.</a:t>
            </a:r>
          </a:p>
          <a:p>
            <a:r>
              <a:rPr lang="en-GB" sz="1800" dirty="0"/>
              <a:t>Boxplot of </a:t>
            </a:r>
            <a:r>
              <a:rPr lang="en-GB" sz="1800" dirty="0" err="1"/>
              <a:t>Amt_income_Annuity</a:t>
            </a:r>
            <a:r>
              <a:rPr lang="en-GB" sz="1800" dirty="0"/>
              <a:t> shows a normal distribution of variables suggesting that people obtaining loans are making their repayments to the lenders periodically over the specified time.</a:t>
            </a:r>
          </a:p>
        </p:txBody>
      </p:sp>
      <p:pic>
        <p:nvPicPr>
          <p:cNvPr id="5" name="Picture 4">
            <a:extLst>
              <a:ext uri="{FF2B5EF4-FFF2-40B4-BE49-F238E27FC236}">
                <a16:creationId xmlns:a16="http://schemas.microsoft.com/office/drawing/2014/main" id="{844E389A-81F8-A8F0-4B24-9FAD811CE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25" y="2494701"/>
            <a:ext cx="3522504" cy="4142240"/>
          </a:xfrm>
          <a:prstGeom prst="rect">
            <a:avLst/>
          </a:prstGeom>
        </p:spPr>
      </p:pic>
      <p:pic>
        <p:nvPicPr>
          <p:cNvPr id="7" name="Picture 6">
            <a:extLst>
              <a:ext uri="{FF2B5EF4-FFF2-40B4-BE49-F238E27FC236}">
                <a16:creationId xmlns:a16="http://schemas.microsoft.com/office/drawing/2014/main" id="{EE00DDA5-3C42-EB9B-3550-4F56BD07C0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2504" y="2494701"/>
            <a:ext cx="3522503" cy="4142240"/>
          </a:xfrm>
          <a:prstGeom prst="rect">
            <a:avLst/>
          </a:prstGeom>
        </p:spPr>
      </p:pic>
      <p:pic>
        <p:nvPicPr>
          <p:cNvPr id="9" name="Picture 8">
            <a:extLst>
              <a:ext uri="{FF2B5EF4-FFF2-40B4-BE49-F238E27FC236}">
                <a16:creationId xmlns:a16="http://schemas.microsoft.com/office/drawing/2014/main" id="{BC7D9769-8F30-AAEF-5F05-17060EBF22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6663" y="2494701"/>
            <a:ext cx="4754889" cy="4142240"/>
          </a:xfrm>
          <a:prstGeom prst="rect">
            <a:avLst/>
          </a:prstGeom>
        </p:spPr>
      </p:pic>
    </p:spTree>
    <p:extLst>
      <p:ext uri="{BB962C8B-B14F-4D97-AF65-F5344CB8AC3E}">
        <p14:creationId xmlns:p14="http://schemas.microsoft.com/office/powerpoint/2010/main" val="3602461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EEA98-EF99-F10B-8E4D-A214A21FDB5C}"/>
              </a:ext>
            </a:extLst>
          </p:cNvPr>
          <p:cNvSpPr>
            <a:spLocks noGrp="1"/>
          </p:cNvSpPr>
          <p:nvPr>
            <p:ph type="title"/>
          </p:nvPr>
        </p:nvSpPr>
        <p:spPr>
          <a:xfrm>
            <a:off x="646111" y="0"/>
            <a:ext cx="9404723" cy="766119"/>
          </a:xfrm>
        </p:spPr>
        <p:txBody>
          <a:bodyPr/>
          <a:lstStyle/>
          <a:p>
            <a:r>
              <a:rPr lang="en-GB" dirty="0"/>
              <a:t>			MULTIVARIATE ANALYSIS</a:t>
            </a:r>
          </a:p>
        </p:txBody>
      </p:sp>
      <p:sp>
        <p:nvSpPr>
          <p:cNvPr id="3" name="Content Placeholder 2">
            <a:extLst>
              <a:ext uri="{FF2B5EF4-FFF2-40B4-BE49-F238E27FC236}">
                <a16:creationId xmlns:a16="http://schemas.microsoft.com/office/drawing/2014/main" id="{E6FAEBFF-8074-54B4-CF6D-D64AC2BC14C3}"/>
              </a:ext>
            </a:extLst>
          </p:cNvPr>
          <p:cNvSpPr>
            <a:spLocks noGrp="1"/>
          </p:cNvSpPr>
          <p:nvPr>
            <p:ph idx="1"/>
          </p:nvPr>
        </p:nvSpPr>
        <p:spPr>
          <a:xfrm>
            <a:off x="0" y="654908"/>
            <a:ext cx="12192000" cy="6203092"/>
          </a:xfrm>
        </p:spPr>
        <p:txBody>
          <a:bodyPr/>
          <a:lstStyle/>
          <a:p>
            <a:r>
              <a:rPr lang="en-GB" dirty="0"/>
              <a:t>The pair plot shows that there are positive correlation between the variables, strongest between </a:t>
            </a:r>
            <a:r>
              <a:rPr lang="en-GB" dirty="0" err="1"/>
              <a:t>Amt_credit</a:t>
            </a:r>
            <a:r>
              <a:rPr lang="en-GB" dirty="0"/>
              <a:t> and </a:t>
            </a:r>
            <a:r>
              <a:rPr lang="en-GB" dirty="0" err="1"/>
              <a:t>Amt_goods_price</a:t>
            </a:r>
            <a:r>
              <a:rPr lang="en-GB" dirty="0"/>
              <a:t> which implies that the linear relationship might be a result of the credit influencing purchasing power of products.</a:t>
            </a:r>
          </a:p>
        </p:txBody>
      </p:sp>
      <p:pic>
        <p:nvPicPr>
          <p:cNvPr id="5" name="Picture 4">
            <a:extLst>
              <a:ext uri="{FF2B5EF4-FFF2-40B4-BE49-F238E27FC236}">
                <a16:creationId xmlns:a16="http://schemas.microsoft.com/office/drawing/2014/main" id="{F36BBE8C-FA0B-E422-494B-3407A603E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390" y="1668162"/>
            <a:ext cx="9404722" cy="5103341"/>
          </a:xfrm>
          <a:prstGeom prst="rect">
            <a:avLst/>
          </a:prstGeom>
        </p:spPr>
      </p:pic>
    </p:spTree>
    <p:extLst>
      <p:ext uri="{BB962C8B-B14F-4D97-AF65-F5344CB8AC3E}">
        <p14:creationId xmlns:p14="http://schemas.microsoft.com/office/powerpoint/2010/main" val="3154375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1449</TotalTime>
  <Words>382</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Century Gothic</vt:lpstr>
      <vt:lpstr>system-ui</vt:lpstr>
      <vt:lpstr>Wingdings 3</vt:lpstr>
      <vt:lpstr>Ion</vt:lpstr>
      <vt:lpstr>Credit EDA Case Study</vt:lpstr>
      <vt:lpstr>TOPICS</vt:lpstr>
      <vt:lpstr>INTRODUCTION AND PROBLEM STATEMENT</vt:lpstr>
      <vt:lpstr>IMPORTING LIBRARIES AND HANDLING DATA CLEANING FOR BETTER VISUALIZATION</vt:lpstr>
      <vt:lpstr>EXPOLATORY DATA ANALYSIS</vt:lpstr>
      <vt:lpstr>EDA CONTD</vt:lpstr>
      <vt:lpstr>    UNIVARIATE ANALYSIS</vt:lpstr>
      <vt:lpstr>   BIVARIATE ANALYSIS</vt:lpstr>
      <vt:lpstr>   MULTIVARIATE ANALYSIS</vt:lpstr>
      <vt:lpstr>MULTIVARIATE ANALYSIS CONTD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Adewale Tairu</dc:creator>
  <cp:lastModifiedBy>Adewale Tairu</cp:lastModifiedBy>
  <cp:revision>3</cp:revision>
  <dcterms:created xsi:type="dcterms:W3CDTF">2024-01-16T01:21:48Z</dcterms:created>
  <dcterms:modified xsi:type="dcterms:W3CDTF">2024-01-17T01:37:00Z</dcterms:modified>
</cp:coreProperties>
</file>