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64"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4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hospital-charg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hospital-charg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hospital-charg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hospital-charg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hospital-charg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dirty="0"/>
              <a:t>Cost Variations</a:t>
            </a:r>
            <a:r>
              <a:rPr lang="en-US" baseline="0" dirty="0"/>
              <a:t> Across Hospitals</a:t>
            </a:r>
          </a:p>
          <a:p>
            <a:pPr>
              <a:defRPr/>
            </a:pPr>
            <a:r>
              <a:rPr lang="en-US" dirty="0"/>
              <a:t> </a:t>
            </a:r>
          </a:p>
        </c:rich>
      </c:tx>
      <c:layout>
        <c:manualLayout>
          <c:xMode val="edge"/>
          <c:yMode val="edge"/>
          <c:x val="0.18375000000000002"/>
          <c:y val="4.2635645902567937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16009492563429573"/>
          <c:y val="9.8517789442986295E-2"/>
          <c:w val="0.80934951881014872"/>
          <c:h val="0.42910360163312922"/>
        </c:manualLayout>
      </c:layout>
      <c:barChart>
        <c:barDir val="col"/>
        <c:grouping val="clustered"/>
        <c:varyColors val="0"/>
        <c:ser>
          <c:idx val="0"/>
          <c:order val="0"/>
          <c:tx>
            <c:strRef>
              <c:f>'ACG PER HOSPITAL'!$B$1</c:f>
              <c:strCache>
                <c:ptCount val="1"/>
                <c:pt idx="0">
                  <c:v>Formatted </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Ref>
              <c:f>'ACG PER HOSPITAL'!$A$2:$A$24</c:f>
              <c:strCache>
                <c:ptCount val="23"/>
                <c:pt idx="0">
                  <c:v>DECATUR GENERAL HOSPITAL</c:v>
                </c:pt>
                <c:pt idx="1">
                  <c:v>THOMAS HOSPITAL</c:v>
                </c:pt>
                <c:pt idx="2">
                  <c:v>EAST ALABAMA MEDICAL CENTER AND SNF</c:v>
                </c:pt>
                <c:pt idx="3">
                  <c:v>ST VINCENT'S EAST</c:v>
                </c:pt>
                <c:pt idx="4">
                  <c:v>MOBILE INFIRMARY</c:v>
                </c:pt>
                <c:pt idx="5">
                  <c:v>MARSHALL MEDICAL CENTER SOUTH</c:v>
                </c:pt>
                <c:pt idx="6">
                  <c:v>PROVIDENCE HOSPITAL</c:v>
                </c:pt>
                <c:pt idx="7">
                  <c:v>BAPTIST MEDICAL CENTER SOUTH</c:v>
                </c:pt>
                <c:pt idx="8">
                  <c:v>D C H REGIONAL MEDICAL CENTER</c:v>
                </c:pt>
                <c:pt idx="9">
                  <c:v>ST VINCENT'S BIRMINGHAM</c:v>
                </c:pt>
                <c:pt idx="10">
                  <c:v>SOUTH BALDWIN REGIONAL MEDICAL CENTER</c:v>
                </c:pt>
                <c:pt idx="11">
                  <c:v>HUNTSVILLE HOSPITAL</c:v>
                </c:pt>
                <c:pt idx="12">
                  <c:v>NORTHEAST ALABAMA REGIONAL MED CENTER</c:v>
                </c:pt>
                <c:pt idx="13">
                  <c:v>SHELBY BAPTIST MEDICAL CENTER</c:v>
                </c:pt>
                <c:pt idx="14">
                  <c:v>SOUTHEAST ALABAMA MEDICAL CENTER</c:v>
                </c:pt>
                <c:pt idx="15">
                  <c:v>UNIVERSITY OF ALABAMA HOSPITAL</c:v>
                </c:pt>
                <c:pt idx="16">
                  <c:v>ELIZA COFFEE MEMORIAL HOSPITAL</c:v>
                </c:pt>
                <c:pt idx="17">
                  <c:v>FLOWERS HOSPITAL</c:v>
                </c:pt>
                <c:pt idx="18">
                  <c:v>BAPTIST MEDICAL CENTER-PRINCETON</c:v>
                </c:pt>
                <c:pt idx="19">
                  <c:v>TRINITY MEDICAL CENTER</c:v>
                </c:pt>
                <c:pt idx="20">
                  <c:v>RIVERVIEW REGIONAL MEDICAL CENTER</c:v>
                </c:pt>
                <c:pt idx="21">
                  <c:v>BROOKWOOD MEDICAL CENTER</c:v>
                </c:pt>
                <c:pt idx="22">
                  <c:v>GADSDEN REGIONAL MEDICAL CENTER</c:v>
                </c:pt>
              </c:strCache>
            </c:strRef>
          </c:cat>
          <c:val>
            <c:numRef>
              <c:f>'ACG PER HOSPITAL'!$B$2:$B$24</c:f>
              <c:numCache>
                <c:formatCode>General</c:formatCode>
                <c:ptCount val="23"/>
                <c:pt idx="0">
                  <c:v>9234.51</c:v>
                </c:pt>
                <c:pt idx="1">
                  <c:v>10710.88</c:v>
                </c:pt>
                <c:pt idx="2">
                  <c:v>11977.13</c:v>
                </c:pt>
                <c:pt idx="3">
                  <c:v>13998.28</c:v>
                </c:pt>
                <c:pt idx="4">
                  <c:v>14948.15</c:v>
                </c:pt>
                <c:pt idx="5">
                  <c:v>15131.85</c:v>
                </c:pt>
                <c:pt idx="6">
                  <c:v>15895.85</c:v>
                </c:pt>
                <c:pt idx="7">
                  <c:v>16920.79</c:v>
                </c:pt>
                <c:pt idx="8">
                  <c:v>19721.16</c:v>
                </c:pt>
                <c:pt idx="9">
                  <c:v>22862.23</c:v>
                </c:pt>
                <c:pt idx="10">
                  <c:v>25411.33</c:v>
                </c:pt>
                <c:pt idx="11">
                  <c:v>28523.39</c:v>
                </c:pt>
                <c:pt idx="12">
                  <c:v>31110.85</c:v>
                </c:pt>
                <c:pt idx="13">
                  <c:v>31633.27</c:v>
                </c:pt>
                <c:pt idx="14">
                  <c:v>32963.07</c:v>
                </c:pt>
                <c:pt idx="15">
                  <c:v>35841.089999999997</c:v>
                </c:pt>
                <c:pt idx="16">
                  <c:v>37560.370000000003</c:v>
                </c:pt>
                <c:pt idx="17">
                  <c:v>39607.279999999999</c:v>
                </c:pt>
                <c:pt idx="18">
                  <c:v>51343.75</c:v>
                </c:pt>
                <c:pt idx="19">
                  <c:v>55219.31</c:v>
                </c:pt>
                <c:pt idx="20">
                  <c:v>67327.92</c:v>
                </c:pt>
                <c:pt idx="21">
                  <c:v>73846.210000000006</c:v>
                </c:pt>
                <c:pt idx="22">
                  <c:v>75233.38</c:v>
                </c:pt>
              </c:numCache>
            </c:numRef>
          </c:val>
          <c:extLst>
            <c:ext xmlns:c16="http://schemas.microsoft.com/office/drawing/2014/chart" uri="{C3380CC4-5D6E-409C-BE32-E72D297353CC}">
              <c16:uniqueId val="{00000000-2097-48D4-9C5D-0BC219E3D071}"/>
            </c:ext>
          </c:extLst>
        </c:ser>
        <c:dLbls>
          <c:showLegendKey val="0"/>
          <c:showVal val="0"/>
          <c:showCatName val="0"/>
          <c:showSerName val="0"/>
          <c:showPercent val="0"/>
          <c:showBubbleSize val="0"/>
        </c:dLbls>
        <c:gapWidth val="100"/>
        <c:overlap val="-24"/>
        <c:axId val="1718149631"/>
        <c:axId val="1720395823"/>
      </c:barChart>
      <c:catAx>
        <c:axId val="1718149631"/>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GB" b="1"/>
                  <a:t>PROVIDER NAME</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20395823"/>
        <c:crosses val="autoZero"/>
        <c:auto val="1"/>
        <c:lblAlgn val="ctr"/>
        <c:lblOffset val="100"/>
        <c:noMultiLvlLbl val="0"/>
      </c:catAx>
      <c:valAx>
        <c:axId val="1720395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GB" b="1"/>
                  <a:t>aVG</a:t>
                </a:r>
                <a:r>
                  <a:rPr lang="en-GB" b="1" baseline="0"/>
                  <a:t> COVERED CHARGES</a:t>
                </a:r>
                <a:endParaRPr lang="en-GB" b="1"/>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718149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[hospital-charges.xlsx]ATD PER REGION!PivotTable1</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 of Total Discharges</a:t>
            </a:r>
            <a:r>
              <a:rPr lang="en-US" baseline="0"/>
              <a:t> per Region</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a:sp3d/>
        </c:spPr>
      </c:pivotFmt>
      <c:pivotFmt>
        <c:idx val="10"/>
        <c:spPr>
          <a:solidFill>
            <a:schemeClr val="accent1"/>
          </a:solidFill>
          <a:ln>
            <a:noFill/>
          </a:ln>
          <a:effectLst>
            <a:outerShdw blurRad="254000" sx="102000" sy="102000" algn="ctr" rotWithShape="0">
              <a:prstClr val="black">
                <a:alpha val="20000"/>
              </a:prstClr>
            </a:outerShdw>
          </a:effectLst>
          <a:sp3d/>
        </c:spPr>
      </c:pivotFmt>
      <c:pivotFmt>
        <c:idx val="11"/>
        <c:spPr>
          <a:solidFill>
            <a:schemeClr val="accent1"/>
          </a:solidFill>
          <a:ln>
            <a:noFill/>
          </a:ln>
          <a:effectLst>
            <a:outerShdw blurRad="254000" sx="102000" sy="102000" algn="ctr" rotWithShape="0">
              <a:prstClr val="black">
                <a:alpha val="20000"/>
              </a:prstClr>
            </a:outerShdw>
          </a:effectLst>
          <a:sp3d/>
        </c:spPr>
      </c:pivotFmt>
      <c:pivotFmt>
        <c:idx val="12"/>
        <c:spPr>
          <a:solidFill>
            <a:schemeClr val="accent1"/>
          </a:solidFill>
          <a:ln>
            <a:noFill/>
          </a:ln>
          <a:effectLst>
            <a:outerShdw blurRad="254000" sx="102000" sy="102000" algn="ctr" rotWithShape="0">
              <a:prstClr val="black">
                <a:alpha val="20000"/>
              </a:prstClr>
            </a:outerShdw>
          </a:effectLst>
          <a:sp3d/>
        </c:spPr>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'ATD PER REGION'!$B$3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C145-4359-B638-8B1BAF6A5EB0}"/>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C145-4359-B638-8B1BAF6A5EB0}"/>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C145-4359-B638-8B1BAF6A5EB0}"/>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C145-4359-B638-8B1BAF6A5EB0}"/>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C145-4359-B638-8B1BAF6A5EB0}"/>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C145-4359-B638-8B1BAF6A5EB0}"/>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'ATD PER REGION'!$A$4:$A$10</c:f>
              <c:strCache>
                <c:ptCount val="6"/>
                <c:pt idx="0">
                  <c:v>AL - Birmingham</c:v>
                </c:pt>
                <c:pt idx="1">
                  <c:v>AL - Dothan</c:v>
                </c:pt>
                <c:pt idx="2">
                  <c:v>AL - Huntsville</c:v>
                </c:pt>
                <c:pt idx="3">
                  <c:v>AL - Mobile</c:v>
                </c:pt>
                <c:pt idx="4">
                  <c:v>AL - Montgomery</c:v>
                </c:pt>
                <c:pt idx="5">
                  <c:v>AL - Tuscaloosa</c:v>
                </c:pt>
              </c:strCache>
            </c:strRef>
          </c:cat>
          <c:val>
            <c:numRef>
              <c:f>'ATD PER REGION'!$B$4:$B$10</c:f>
              <c:numCache>
                <c:formatCode>General</c:formatCode>
                <c:ptCount val="6"/>
                <c:pt idx="0">
                  <c:v>27.46153846153846</c:v>
                </c:pt>
                <c:pt idx="1">
                  <c:v>68</c:v>
                </c:pt>
                <c:pt idx="2">
                  <c:v>81</c:v>
                </c:pt>
                <c:pt idx="3">
                  <c:v>31.5</c:v>
                </c:pt>
                <c:pt idx="4">
                  <c:v>67</c:v>
                </c:pt>
                <c:pt idx="5">
                  <c:v>31</c:v>
                </c:pt>
              </c:numCache>
            </c:numRef>
          </c:val>
          <c:extLst>
            <c:ext xmlns:c16="http://schemas.microsoft.com/office/drawing/2014/chart" uri="{C3380CC4-5D6E-409C-BE32-E72D297353CC}">
              <c16:uniqueId val="{0000000C-C145-4359-B638-8B1BAF6A5EB0}"/>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[hospital-charges.xlsx]ACGPER REGION!PivotTable2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Average Covered Charges</a:t>
            </a:r>
            <a:r>
              <a:rPr lang="en-US" baseline="0" dirty="0"/>
              <a:t> Per Region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'ACGPER REGION'!$B$3</c:f>
              <c:strCache>
                <c:ptCount val="1"/>
                <c:pt idx="0">
                  <c:v>Total</c:v>
                </c:pt>
              </c:strCache>
            </c:strRef>
          </c:tx>
          <c:spPr>
            <a:solidFill>
              <a:schemeClr val="accent1"/>
            </a:solidFill>
            <a:ln>
              <a:noFill/>
            </a:ln>
            <a:effectLst/>
          </c:spPr>
          <c:invertIfNegative val="0"/>
          <c:cat>
            <c:strRef>
              <c:f>'ACGPER REGION'!$A$4:$A$10</c:f>
              <c:strCache>
                <c:ptCount val="6"/>
                <c:pt idx="0">
                  <c:v>AL - Birmingham</c:v>
                </c:pt>
                <c:pt idx="1">
                  <c:v>AL - Dothan</c:v>
                </c:pt>
                <c:pt idx="2">
                  <c:v>AL - Huntsville</c:v>
                </c:pt>
                <c:pt idx="3">
                  <c:v>AL - Mobile</c:v>
                </c:pt>
                <c:pt idx="4">
                  <c:v>AL - Montgomery</c:v>
                </c:pt>
                <c:pt idx="5">
                  <c:v>AL - Tuscaloosa</c:v>
                </c:pt>
              </c:strCache>
            </c:strRef>
          </c:cat>
          <c:val>
            <c:numRef>
              <c:f>'ACGPER REGION'!$B$4:$B$10</c:f>
              <c:numCache>
                <c:formatCode>General</c:formatCode>
                <c:ptCount val="6"/>
                <c:pt idx="0">
                  <c:v>393249.37</c:v>
                </c:pt>
                <c:pt idx="1">
                  <c:v>37757.9</c:v>
                </c:pt>
                <c:pt idx="2">
                  <c:v>55562.25</c:v>
                </c:pt>
                <c:pt idx="3">
                  <c:v>195713.40000000002</c:v>
                </c:pt>
                <c:pt idx="4">
                  <c:v>15131.85</c:v>
                </c:pt>
                <c:pt idx="5">
                  <c:v>39607.279999999999</c:v>
                </c:pt>
              </c:numCache>
            </c:numRef>
          </c:val>
          <c:extLst>
            <c:ext xmlns:c16="http://schemas.microsoft.com/office/drawing/2014/chart" uri="{C3380CC4-5D6E-409C-BE32-E72D297353CC}">
              <c16:uniqueId val="{00000000-11E8-43AA-BA15-7035D946D51A}"/>
            </c:ext>
          </c:extLst>
        </c:ser>
        <c:dLbls>
          <c:showLegendKey val="0"/>
          <c:showVal val="0"/>
          <c:showCatName val="0"/>
          <c:showSerName val="0"/>
          <c:showPercent val="0"/>
          <c:showBubbleSize val="0"/>
        </c:dLbls>
        <c:gapWidth val="219"/>
        <c:overlap val="-27"/>
        <c:axId val="1579250991"/>
        <c:axId val="1869127247"/>
      </c:barChart>
      <c:catAx>
        <c:axId val="15792509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Region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127247"/>
        <c:crosses val="autoZero"/>
        <c:auto val="1"/>
        <c:lblAlgn val="ctr"/>
        <c:lblOffset val="100"/>
        <c:noMultiLvlLbl val="0"/>
      </c:catAx>
      <c:valAx>
        <c:axId val="1869127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AVG </a:t>
                </a:r>
                <a:r>
                  <a:rPr lang="en-GB" baseline="0" dirty="0"/>
                  <a:t> Covered Charges</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9250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[hospital-charges.xlsx]ACG AND ATP PER REGION!PivotTable4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b="1" dirty="0"/>
              <a:t>Comparing</a:t>
            </a:r>
            <a:r>
              <a:rPr lang="en-GB" b="1" baseline="0" dirty="0"/>
              <a:t> the Average Total Payment and Covered Charges Per Region</a:t>
            </a:r>
            <a:endParaRPr lang="en-GB"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3322736540972452E-2"/>
          <c:y val="0.17341515526337281"/>
          <c:w val="0.68895021492937902"/>
          <c:h val="0.63048221573607921"/>
        </c:manualLayout>
      </c:layout>
      <c:barChart>
        <c:barDir val="col"/>
        <c:grouping val="clustered"/>
        <c:varyColors val="0"/>
        <c:ser>
          <c:idx val="0"/>
          <c:order val="0"/>
          <c:tx>
            <c:strRef>
              <c:f>'ACG AND ATP PER REGION'!$B$3</c:f>
              <c:strCache>
                <c:ptCount val="1"/>
                <c:pt idx="0">
                  <c:v>Sum of Average Total Payment</c:v>
                </c:pt>
              </c:strCache>
            </c:strRef>
          </c:tx>
          <c:spPr>
            <a:solidFill>
              <a:schemeClr val="accent1"/>
            </a:solidFill>
            <a:ln>
              <a:noFill/>
            </a:ln>
            <a:effectLst/>
          </c:spPr>
          <c:invertIfNegative val="0"/>
          <c:cat>
            <c:strRef>
              <c:f>'ACG AND ATP PER REGION'!$A$4:$A$19</c:f>
              <c:strCache>
                <c:ptCount val="15"/>
                <c:pt idx="0">
                  <c:v>ALABASTER</c:v>
                </c:pt>
                <c:pt idx="1">
                  <c:v>ANNISTON</c:v>
                </c:pt>
                <c:pt idx="2">
                  <c:v>BIRMINGHAM</c:v>
                </c:pt>
                <c:pt idx="3">
                  <c:v>BOAZ</c:v>
                </c:pt>
                <c:pt idx="4">
                  <c:v>DECATUR</c:v>
                </c:pt>
                <c:pt idx="5">
                  <c:v>DOTHAN</c:v>
                </c:pt>
                <c:pt idx="6">
                  <c:v>FAIRHOPE</c:v>
                </c:pt>
                <c:pt idx="7">
                  <c:v>FLORENCE</c:v>
                </c:pt>
                <c:pt idx="8">
                  <c:v>FOLEY</c:v>
                </c:pt>
                <c:pt idx="9">
                  <c:v>GADSDEN</c:v>
                </c:pt>
                <c:pt idx="10">
                  <c:v>HUNTSVILLE</c:v>
                </c:pt>
                <c:pt idx="11">
                  <c:v>MOBILE</c:v>
                </c:pt>
                <c:pt idx="12">
                  <c:v>MONTGOMERY</c:v>
                </c:pt>
                <c:pt idx="13">
                  <c:v>OPELIKA</c:v>
                </c:pt>
                <c:pt idx="14">
                  <c:v>TUSCALOOSA</c:v>
                </c:pt>
              </c:strCache>
            </c:strRef>
          </c:cat>
          <c:val>
            <c:numRef>
              <c:f>'ACG AND ATP PER REGION'!$B$4:$B$19</c:f>
              <c:numCache>
                <c:formatCode>General</c:formatCode>
                <c:ptCount val="15"/>
                <c:pt idx="0">
                  <c:v>5658.33</c:v>
                </c:pt>
                <c:pt idx="1">
                  <c:v>5366.23</c:v>
                </c:pt>
                <c:pt idx="2">
                  <c:v>35516.9</c:v>
                </c:pt>
                <c:pt idx="3">
                  <c:v>5787.57</c:v>
                </c:pt>
                <c:pt idx="4">
                  <c:v>5676.55</c:v>
                </c:pt>
                <c:pt idx="5">
                  <c:v>11133.52</c:v>
                </c:pt>
                <c:pt idx="6">
                  <c:v>4968</c:v>
                </c:pt>
                <c:pt idx="7">
                  <c:v>5434.95</c:v>
                </c:pt>
                <c:pt idx="8">
                  <c:v>5282.93</c:v>
                </c:pt>
                <c:pt idx="9">
                  <c:v>11002.619999999999</c:v>
                </c:pt>
                <c:pt idx="10">
                  <c:v>6113.38</c:v>
                </c:pt>
                <c:pt idx="11">
                  <c:v>11481.009999999998</c:v>
                </c:pt>
                <c:pt idx="12">
                  <c:v>6653.8</c:v>
                </c:pt>
                <c:pt idx="13">
                  <c:v>5834.74</c:v>
                </c:pt>
                <c:pt idx="14">
                  <c:v>6192.54</c:v>
                </c:pt>
              </c:numCache>
            </c:numRef>
          </c:val>
          <c:extLst>
            <c:ext xmlns:c16="http://schemas.microsoft.com/office/drawing/2014/chart" uri="{C3380CC4-5D6E-409C-BE32-E72D297353CC}">
              <c16:uniqueId val="{00000000-8739-40A2-8206-C53EE5ABA86D}"/>
            </c:ext>
          </c:extLst>
        </c:ser>
        <c:ser>
          <c:idx val="1"/>
          <c:order val="1"/>
          <c:tx>
            <c:strRef>
              <c:f>'ACG AND ATP PER REGION'!$C$3</c:f>
              <c:strCache>
                <c:ptCount val="1"/>
                <c:pt idx="0">
                  <c:v>Sum of Average Covered Charges </c:v>
                </c:pt>
              </c:strCache>
            </c:strRef>
          </c:tx>
          <c:spPr>
            <a:solidFill>
              <a:schemeClr val="accent3"/>
            </a:solidFill>
            <a:ln>
              <a:noFill/>
            </a:ln>
            <a:effectLst/>
          </c:spPr>
          <c:invertIfNegative val="0"/>
          <c:cat>
            <c:strRef>
              <c:f>'ACG AND ATP PER REGION'!$A$4:$A$19</c:f>
              <c:strCache>
                <c:ptCount val="15"/>
                <c:pt idx="0">
                  <c:v>ALABASTER</c:v>
                </c:pt>
                <c:pt idx="1">
                  <c:v>ANNISTON</c:v>
                </c:pt>
                <c:pt idx="2">
                  <c:v>BIRMINGHAM</c:v>
                </c:pt>
                <c:pt idx="3">
                  <c:v>BOAZ</c:v>
                </c:pt>
                <c:pt idx="4">
                  <c:v>DECATUR</c:v>
                </c:pt>
                <c:pt idx="5">
                  <c:v>DOTHAN</c:v>
                </c:pt>
                <c:pt idx="6">
                  <c:v>FAIRHOPE</c:v>
                </c:pt>
                <c:pt idx="7">
                  <c:v>FLORENCE</c:v>
                </c:pt>
                <c:pt idx="8">
                  <c:v>FOLEY</c:v>
                </c:pt>
                <c:pt idx="9">
                  <c:v>GADSDEN</c:v>
                </c:pt>
                <c:pt idx="10">
                  <c:v>HUNTSVILLE</c:v>
                </c:pt>
                <c:pt idx="11">
                  <c:v>MOBILE</c:v>
                </c:pt>
                <c:pt idx="12">
                  <c:v>MONTGOMERY</c:v>
                </c:pt>
                <c:pt idx="13">
                  <c:v>OPELIKA</c:v>
                </c:pt>
                <c:pt idx="14">
                  <c:v>TUSCALOOSA</c:v>
                </c:pt>
              </c:strCache>
            </c:strRef>
          </c:cat>
          <c:val>
            <c:numRef>
              <c:f>'ACG AND ATP PER REGION'!$C$4:$C$19</c:f>
              <c:numCache>
                <c:formatCode>General</c:formatCode>
                <c:ptCount val="15"/>
                <c:pt idx="0">
                  <c:v>31633.27</c:v>
                </c:pt>
                <c:pt idx="1">
                  <c:v>31110.85</c:v>
                </c:pt>
                <c:pt idx="2">
                  <c:v>253110.87</c:v>
                </c:pt>
                <c:pt idx="3">
                  <c:v>15131.85</c:v>
                </c:pt>
                <c:pt idx="4">
                  <c:v>9234.51</c:v>
                </c:pt>
                <c:pt idx="5">
                  <c:v>72570.350000000006</c:v>
                </c:pt>
                <c:pt idx="6">
                  <c:v>10710.88</c:v>
                </c:pt>
                <c:pt idx="7">
                  <c:v>37560.370000000003</c:v>
                </c:pt>
                <c:pt idx="8">
                  <c:v>25411.33</c:v>
                </c:pt>
                <c:pt idx="9">
                  <c:v>142561.29999999999</c:v>
                </c:pt>
                <c:pt idx="10">
                  <c:v>28523.39</c:v>
                </c:pt>
                <c:pt idx="11">
                  <c:v>30844</c:v>
                </c:pt>
                <c:pt idx="12">
                  <c:v>16920.79</c:v>
                </c:pt>
                <c:pt idx="13">
                  <c:v>11977.13</c:v>
                </c:pt>
                <c:pt idx="14">
                  <c:v>19721.16</c:v>
                </c:pt>
              </c:numCache>
            </c:numRef>
          </c:val>
          <c:extLst>
            <c:ext xmlns:c16="http://schemas.microsoft.com/office/drawing/2014/chart" uri="{C3380CC4-5D6E-409C-BE32-E72D297353CC}">
              <c16:uniqueId val="{00000001-8739-40A2-8206-C53EE5ABA86D}"/>
            </c:ext>
          </c:extLst>
        </c:ser>
        <c:dLbls>
          <c:showLegendKey val="0"/>
          <c:showVal val="0"/>
          <c:showCatName val="0"/>
          <c:showSerName val="0"/>
          <c:showPercent val="0"/>
          <c:showBubbleSize val="0"/>
        </c:dLbls>
        <c:gapWidth val="219"/>
        <c:overlap val="-27"/>
        <c:axId val="1447587583"/>
        <c:axId val="1868449519"/>
      </c:barChart>
      <c:catAx>
        <c:axId val="144758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449519"/>
        <c:crosses val="autoZero"/>
        <c:auto val="1"/>
        <c:lblAlgn val="ctr"/>
        <c:lblOffset val="100"/>
        <c:noMultiLvlLbl val="0"/>
      </c:catAx>
      <c:valAx>
        <c:axId val="1868449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7587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[hospital-charges.xlsx]AMP PER PROVIDER CITY!PivotTable6</c:name>
    <c:fmtId val="3"/>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Average </a:t>
            </a:r>
            <a:r>
              <a:rPr lang="en-US" dirty="0" err="1"/>
              <a:t>medicare</a:t>
            </a:r>
            <a:r>
              <a:rPr lang="en-US" baseline="0" dirty="0"/>
              <a:t> payment/city</a:t>
            </a:r>
            <a:endParaRPr lang="en-US"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'AMP PER PROVIDER CITY'!$B$3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'AMP PER PROVIDER CITY'!$A$4:$A$19</c:f>
              <c:strCache>
                <c:ptCount val="15"/>
                <c:pt idx="0">
                  <c:v>ALABASTER</c:v>
                </c:pt>
                <c:pt idx="1">
                  <c:v>ANNISTON</c:v>
                </c:pt>
                <c:pt idx="2">
                  <c:v>BIRMINGHAM</c:v>
                </c:pt>
                <c:pt idx="3">
                  <c:v>BOAZ</c:v>
                </c:pt>
                <c:pt idx="4">
                  <c:v>DECATUR</c:v>
                </c:pt>
                <c:pt idx="5">
                  <c:v>DOTHAN</c:v>
                </c:pt>
                <c:pt idx="6">
                  <c:v>FAIRHOPE</c:v>
                </c:pt>
                <c:pt idx="7">
                  <c:v>FLORENCE</c:v>
                </c:pt>
                <c:pt idx="8">
                  <c:v>FOLEY</c:v>
                </c:pt>
                <c:pt idx="9">
                  <c:v>GADSDEN</c:v>
                </c:pt>
                <c:pt idx="10">
                  <c:v>HUNTSVILLE</c:v>
                </c:pt>
                <c:pt idx="11">
                  <c:v>MOBILE</c:v>
                </c:pt>
                <c:pt idx="12">
                  <c:v>MONTGOMERY</c:v>
                </c:pt>
                <c:pt idx="13">
                  <c:v>OPELIKA</c:v>
                </c:pt>
                <c:pt idx="14">
                  <c:v>TUSCALOOSA</c:v>
                </c:pt>
              </c:strCache>
            </c:strRef>
          </c:cat>
          <c:val>
            <c:numRef>
              <c:f>'AMP PER PROVIDER CITY'!$B$4:$B$19</c:f>
              <c:numCache>
                <c:formatCode>General</c:formatCode>
                <c:ptCount val="15"/>
                <c:pt idx="0">
                  <c:v>4851.4399999999996</c:v>
                </c:pt>
                <c:pt idx="1">
                  <c:v>4376.2299999999996</c:v>
                </c:pt>
                <c:pt idx="2">
                  <c:v>27552.230000000003</c:v>
                </c:pt>
                <c:pt idx="3">
                  <c:v>4976.71</c:v>
                </c:pt>
                <c:pt idx="4">
                  <c:v>4509.1099999999997</c:v>
                </c:pt>
                <c:pt idx="5">
                  <c:v>9171.93</c:v>
                </c:pt>
                <c:pt idx="6">
                  <c:v>3898.88</c:v>
                </c:pt>
                <c:pt idx="7">
                  <c:v>4453.79</c:v>
                </c:pt>
                <c:pt idx="8">
                  <c:v>4383.7299999999996</c:v>
                </c:pt>
                <c:pt idx="9">
                  <c:v>8880.5099999999984</c:v>
                </c:pt>
                <c:pt idx="10">
                  <c:v>5228.3999999999996</c:v>
                </c:pt>
                <c:pt idx="11">
                  <c:v>8192.75</c:v>
                </c:pt>
                <c:pt idx="12">
                  <c:v>5374.14</c:v>
                </c:pt>
                <c:pt idx="13">
                  <c:v>4761.41</c:v>
                </c:pt>
                <c:pt idx="14">
                  <c:v>5179.38</c:v>
                </c:pt>
              </c:numCache>
            </c:numRef>
          </c:val>
          <c:extLst>
            <c:ext xmlns:c16="http://schemas.microsoft.com/office/drawing/2014/chart" uri="{C3380CC4-5D6E-409C-BE32-E72D297353CC}">
              <c16:uniqueId val="{00000000-70AD-4D6E-BDA4-EAEF3377C2C3}"/>
            </c:ext>
          </c:extLst>
        </c:ser>
        <c:dLbls>
          <c:dLblPos val="outEnd"/>
          <c:showLegendKey val="0"/>
          <c:showVal val="1"/>
          <c:showCatName val="0"/>
          <c:showSerName val="0"/>
          <c:showPercent val="0"/>
          <c:showBubbleSize val="0"/>
        </c:dLbls>
        <c:gapWidth val="444"/>
        <c:overlap val="-90"/>
        <c:axId val="1579954991"/>
        <c:axId val="1870125647"/>
      </c:barChart>
      <c:catAx>
        <c:axId val="15799549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GB" dirty="0"/>
                  <a:t>Provider city</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870125647"/>
        <c:crosses val="autoZero"/>
        <c:auto val="1"/>
        <c:lblAlgn val="ctr"/>
        <c:lblOffset val="100"/>
        <c:noMultiLvlLbl val="0"/>
      </c:catAx>
      <c:valAx>
        <c:axId val="1870125647"/>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GB" dirty="0"/>
                  <a:t>Average </a:t>
                </a:r>
                <a:r>
                  <a:rPr lang="en-GB" dirty="0" err="1"/>
                  <a:t>medicare</a:t>
                </a:r>
                <a:r>
                  <a:rPr lang="en-GB" dirty="0"/>
                  <a:t> payment</a:t>
                </a:r>
              </a:p>
            </c:rich>
          </c:tx>
          <c:layout>
            <c:manualLayout>
              <c:xMode val="edge"/>
              <c:yMode val="edge"/>
              <c:x val="5.9095109623754933E-3"/>
              <c:y val="3.4870048646644801E-2"/>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79954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329219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281367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015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3720335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5301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260209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1359243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292663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37301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1FD90-215C-4BA2-98D1-AB3AAB8F3E98}" type="datetimeFigureOut">
              <a:rPr lang="en-GB" smtClean="0"/>
              <a:t>14/12/2023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1113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1FD90-215C-4BA2-98D1-AB3AAB8F3E98}"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27993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1FD90-215C-4BA2-98D1-AB3AAB8F3E98}" type="datetimeFigureOut">
              <a:rPr lang="en-GB" smtClean="0"/>
              <a:t>14/12/2023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194924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1FD90-215C-4BA2-98D1-AB3AAB8F3E98}" type="datetimeFigureOut">
              <a:rPr lang="en-GB" smtClean="0"/>
              <a:t>14/12/2023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245661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1FD90-215C-4BA2-98D1-AB3AAB8F3E98}" type="datetimeFigureOut">
              <a:rPr lang="en-GB" smtClean="0"/>
              <a:t>14/12/2023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23170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1FD90-215C-4BA2-98D1-AB3AAB8F3E98}"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46413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1FD90-215C-4BA2-98D1-AB3AAB8F3E98}" type="datetimeFigureOut">
              <a:rPr lang="en-GB" smtClean="0"/>
              <a:t>14/12/2023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716A915-1C2D-4759-BCB2-1C53B0F0ABE0}" type="slidenum">
              <a:rPr lang="en-GB" smtClean="0"/>
              <a:t>‹#›</a:t>
            </a:fld>
            <a:endParaRPr lang="en-GB"/>
          </a:p>
        </p:txBody>
      </p:sp>
    </p:spTree>
    <p:extLst>
      <p:ext uri="{BB962C8B-B14F-4D97-AF65-F5344CB8AC3E}">
        <p14:creationId xmlns:p14="http://schemas.microsoft.com/office/powerpoint/2010/main" val="1688203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51FD90-215C-4BA2-98D1-AB3AAB8F3E98}" type="datetimeFigureOut">
              <a:rPr lang="en-GB" smtClean="0"/>
              <a:t>14/12/2023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16A915-1C2D-4759-BCB2-1C53B0F0ABE0}" type="slidenum">
              <a:rPr lang="en-GB" smtClean="0"/>
              <a:t>‹#›</a:t>
            </a:fld>
            <a:endParaRPr lang="en-GB"/>
          </a:p>
        </p:txBody>
      </p:sp>
    </p:spTree>
    <p:extLst>
      <p:ext uri="{BB962C8B-B14F-4D97-AF65-F5344CB8AC3E}">
        <p14:creationId xmlns:p14="http://schemas.microsoft.com/office/powerpoint/2010/main" val="215086372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3AFD-7674-D201-5F5F-3CEA4DA22DDA}"/>
              </a:ext>
            </a:extLst>
          </p:cNvPr>
          <p:cNvSpPr>
            <a:spLocks noGrp="1"/>
          </p:cNvSpPr>
          <p:nvPr>
            <p:ph type="ctrTitle"/>
          </p:nvPr>
        </p:nvSpPr>
        <p:spPr>
          <a:xfrm>
            <a:off x="1524000" y="451692"/>
            <a:ext cx="9144000" cy="2826767"/>
          </a:xfrm>
        </p:spPr>
        <p:txBody>
          <a:bodyPr>
            <a:normAutofit/>
          </a:bodyPr>
          <a:lstStyle/>
          <a:p>
            <a:r>
              <a:rPr lang="en-GB" sz="2800" dirty="0"/>
              <a:t>INSIGHTS GAINED AND </a:t>
            </a:r>
            <a:r>
              <a:rPr lang="en-GB" sz="3200" dirty="0"/>
              <a:t>POSSIBLE SOLUTIONS OFFERED ON THE HOSPITAL C</a:t>
            </a:r>
            <a:r>
              <a:rPr lang="en-GB" sz="2800" dirty="0"/>
              <a:t>H</a:t>
            </a:r>
            <a:r>
              <a:rPr lang="en-GB" sz="3200" dirty="0"/>
              <a:t>ARGES DATA</a:t>
            </a:r>
            <a:endParaRPr lang="en-GB" sz="6000" dirty="0"/>
          </a:p>
        </p:txBody>
      </p:sp>
      <p:sp>
        <p:nvSpPr>
          <p:cNvPr id="3" name="Subtitle 2">
            <a:extLst>
              <a:ext uri="{FF2B5EF4-FFF2-40B4-BE49-F238E27FC236}">
                <a16:creationId xmlns:a16="http://schemas.microsoft.com/office/drawing/2014/main" id="{395E27AD-E4BC-A4BB-73CD-B1B08B45D8F8}"/>
              </a:ext>
            </a:extLst>
          </p:cNvPr>
          <p:cNvSpPr>
            <a:spLocks noGrp="1"/>
          </p:cNvSpPr>
          <p:nvPr>
            <p:ph type="subTitle" idx="1"/>
          </p:nvPr>
        </p:nvSpPr>
        <p:spPr>
          <a:xfrm>
            <a:off x="1154955" y="4777379"/>
            <a:ext cx="8825658" cy="1006475"/>
          </a:xfrm>
        </p:spPr>
        <p:txBody>
          <a:bodyPr>
            <a:normAutofit fontScale="92500" lnSpcReduction="20000"/>
          </a:bodyPr>
          <a:lstStyle/>
          <a:p>
            <a:r>
              <a:rPr lang="en-GB" dirty="0">
                <a:solidFill>
                  <a:schemeClr val="tx1"/>
                </a:solidFill>
              </a:rPr>
              <a:t>PREPARED BY TAIRU ADEWALE</a:t>
            </a:r>
          </a:p>
          <a:p>
            <a:r>
              <a:rPr lang="en-GB" dirty="0">
                <a:solidFill>
                  <a:schemeClr val="tx1"/>
                </a:solidFill>
              </a:rPr>
              <a:t>GUIDED BY SMRITI MEHTA</a:t>
            </a:r>
          </a:p>
          <a:p>
            <a:r>
              <a:rPr lang="en-GB" b="1" i="0" dirty="0">
                <a:solidFill>
                  <a:schemeClr val="tx1"/>
                </a:solidFill>
                <a:effectLst/>
                <a:latin typeface="system-ui"/>
              </a:rPr>
              <a:t>Intern NO: OGTIPTADA377</a:t>
            </a:r>
          </a:p>
          <a:p>
            <a:endParaRPr lang="en-GB" dirty="0"/>
          </a:p>
        </p:txBody>
      </p:sp>
    </p:spTree>
    <p:extLst>
      <p:ext uri="{BB962C8B-B14F-4D97-AF65-F5344CB8AC3E}">
        <p14:creationId xmlns:p14="http://schemas.microsoft.com/office/powerpoint/2010/main" val="159670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C0D3-7A02-62E6-D262-1B0E92174F1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99046A3-5A89-84C9-5A45-F933AA01FD83}"/>
              </a:ext>
            </a:extLst>
          </p:cNvPr>
          <p:cNvSpPr>
            <a:spLocks noGrp="1"/>
          </p:cNvSpPr>
          <p:nvPr>
            <p:ph idx="1"/>
          </p:nvPr>
        </p:nvSpPr>
        <p:spPr/>
        <p:txBody>
          <a:bodyPr/>
          <a:lstStyle/>
          <a:p>
            <a:r>
              <a:rPr lang="en-GB" sz="1800" kern="1200" dirty="0">
                <a:latin typeface="Times New Roman" panose="02020603050405020304" pitchFamily="18" charset="0"/>
              </a:rPr>
              <a:t>The report concludes by highlighting the need for more thorough examinations of cost variances, patient volumes, and disparities between charges and payments in various geographic areas. Improved cost-effectiveness, care quality, and financial sustainability for healthcare facilities across a range of regions can result from optimising healthcare services, financial planning, and resource allocation based on these findings</a:t>
            </a:r>
            <a:r>
              <a:rPr lang="en-GB" sz="1800" kern="1200" dirty="0">
                <a:solidFill>
                  <a:srgbClr val="90C226"/>
                </a:solidFill>
                <a:latin typeface="Times New Roman" panose="02020603050405020304" pitchFamily="18" charset="0"/>
              </a:rPr>
              <a:t>.</a:t>
            </a:r>
            <a:endParaRPr lang="en-GB" dirty="0"/>
          </a:p>
        </p:txBody>
      </p:sp>
    </p:spTree>
    <p:extLst>
      <p:ext uri="{BB962C8B-B14F-4D97-AF65-F5344CB8AC3E}">
        <p14:creationId xmlns:p14="http://schemas.microsoft.com/office/powerpoint/2010/main" val="250120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218D1-E2AE-DFDF-3738-AFBE0DACA09A}"/>
              </a:ext>
            </a:extLst>
          </p:cNvPr>
          <p:cNvSpPr>
            <a:spLocks noGrp="1"/>
          </p:cNvSpPr>
          <p:nvPr>
            <p:ph type="title"/>
          </p:nvPr>
        </p:nvSpPr>
        <p:spPr/>
        <p:txBody>
          <a:bodyPr/>
          <a:lstStyle/>
          <a:p>
            <a:r>
              <a:rPr lang="en-GB" dirty="0"/>
              <a:t>					TOPICS</a:t>
            </a:r>
          </a:p>
        </p:txBody>
      </p:sp>
      <p:sp>
        <p:nvSpPr>
          <p:cNvPr id="5" name="Content Placeholder 4">
            <a:extLst>
              <a:ext uri="{FF2B5EF4-FFF2-40B4-BE49-F238E27FC236}">
                <a16:creationId xmlns:a16="http://schemas.microsoft.com/office/drawing/2014/main" id="{0F9D6E95-7E22-F709-7EA4-258513C94168}"/>
              </a:ext>
            </a:extLst>
          </p:cNvPr>
          <p:cNvSpPr>
            <a:spLocks noGrp="1"/>
          </p:cNvSpPr>
          <p:nvPr>
            <p:ph idx="1"/>
          </p:nvPr>
        </p:nvSpPr>
        <p:spPr/>
        <p:txBody>
          <a:bodyPr/>
          <a:lstStyle/>
          <a:p>
            <a:r>
              <a:rPr lang="en-GB" dirty="0"/>
              <a:t>INTRODUCTION</a:t>
            </a:r>
          </a:p>
          <a:p>
            <a:r>
              <a:rPr lang="en-GB" dirty="0"/>
              <a:t>INSIGHTS GAINED, POTENTIAL BUSINESS PROBLEMS, and BUSINESS ANALYSIS</a:t>
            </a:r>
          </a:p>
          <a:p>
            <a:r>
              <a:rPr lang="en-GB" dirty="0"/>
              <a:t>CONCLUSION</a:t>
            </a:r>
          </a:p>
        </p:txBody>
      </p:sp>
    </p:spTree>
    <p:extLst>
      <p:ext uri="{BB962C8B-B14F-4D97-AF65-F5344CB8AC3E}">
        <p14:creationId xmlns:p14="http://schemas.microsoft.com/office/powerpoint/2010/main" val="67646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3DED-080D-B285-E26C-2084D4F07699}"/>
              </a:ext>
            </a:extLst>
          </p:cNvPr>
          <p:cNvSpPr>
            <a:spLocks noGrp="1"/>
          </p:cNvSpPr>
          <p:nvPr>
            <p:ph type="title"/>
          </p:nvPr>
        </p:nvSpPr>
        <p:spPr/>
        <p:txBody>
          <a:bodyPr/>
          <a:lstStyle/>
          <a:p>
            <a:r>
              <a:rPr lang="en-GB" dirty="0">
                <a:solidFill>
                  <a:schemeClr val="tx1"/>
                </a:solidFill>
              </a:rPr>
              <a:t>INTRODUCTION</a:t>
            </a:r>
          </a:p>
        </p:txBody>
      </p:sp>
      <p:sp>
        <p:nvSpPr>
          <p:cNvPr id="3" name="Content Placeholder 2">
            <a:extLst>
              <a:ext uri="{FF2B5EF4-FFF2-40B4-BE49-F238E27FC236}">
                <a16:creationId xmlns:a16="http://schemas.microsoft.com/office/drawing/2014/main" id="{CB5992C5-3BB2-204A-C715-4E2EFFA2A7E0}"/>
              </a:ext>
            </a:extLst>
          </p:cNvPr>
          <p:cNvSpPr>
            <a:spLocks noGrp="1"/>
          </p:cNvSpPr>
          <p:nvPr>
            <p:ph idx="1"/>
          </p:nvPr>
        </p:nvSpPr>
        <p:spPr/>
        <p:txBody>
          <a:bodyPr/>
          <a:lstStyle/>
          <a:p>
            <a:r>
              <a:rPr lang="en-GB" dirty="0"/>
              <a:t>This Health care dataset contains the list of providers treating a specific ailment in a particular state in the United States.</a:t>
            </a:r>
          </a:p>
        </p:txBody>
      </p:sp>
    </p:spTree>
    <p:extLst>
      <p:ext uri="{BB962C8B-B14F-4D97-AF65-F5344CB8AC3E}">
        <p14:creationId xmlns:p14="http://schemas.microsoft.com/office/powerpoint/2010/main" val="429321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153A-53A1-28FE-A5C5-6A708F434E7D}"/>
              </a:ext>
            </a:extLst>
          </p:cNvPr>
          <p:cNvSpPr>
            <a:spLocks noGrp="1"/>
          </p:cNvSpPr>
          <p:nvPr>
            <p:ph type="title"/>
          </p:nvPr>
        </p:nvSpPr>
        <p:spPr/>
        <p:txBody>
          <a:bodyPr/>
          <a:lstStyle/>
          <a:p>
            <a:r>
              <a:rPr lang="en-GB" dirty="0"/>
              <a:t>INSIGHTS GAINED, POTENTIAL BUSINESS PROBLEMS</a:t>
            </a:r>
          </a:p>
        </p:txBody>
      </p:sp>
      <p:sp>
        <p:nvSpPr>
          <p:cNvPr id="3" name="Content Placeholder 2">
            <a:extLst>
              <a:ext uri="{FF2B5EF4-FFF2-40B4-BE49-F238E27FC236}">
                <a16:creationId xmlns:a16="http://schemas.microsoft.com/office/drawing/2014/main" id="{CAFCAC70-FE34-8F23-34EC-B9F21338BD3A}"/>
              </a:ext>
            </a:extLst>
          </p:cNvPr>
          <p:cNvSpPr>
            <a:spLocks noGrp="1"/>
          </p:cNvSpPr>
          <p:nvPr>
            <p:ph idx="1"/>
          </p:nvPr>
        </p:nvSpPr>
        <p:spPr>
          <a:xfrm>
            <a:off x="677334" y="2160589"/>
            <a:ext cx="8596668" cy="4591903"/>
          </a:xfrm>
        </p:spPr>
        <p:txBody>
          <a:bodyPr>
            <a:normAutofit fontScale="85000" lnSpcReduction="20000"/>
          </a:bodyPr>
          <a:lstStyle/>
          <a:p>
            <a:r>
              <a:rPr lang="en-GB" sz="2300" b="1" kern="1200" dirty="0">
                <a:solidFill>
                  <a:srgbClr val="404040"/>
                </a:solidFill>
                <a:latin typeface="Times New Roman" panose="02020603050405020304" pitchFamily="18" charset="0"/>
              </a:rPr>
              <a:t>Insight Gained</a:t>
            </a:r>
          </a:p>
          <a:p>
            <a:r>
              <a:rPr lang="en-GB" sz="1800" kern="1200" dirty="0">
                <a:solidFill>
                  <a:srgbClr val="404040"/>
                </a:solidFill>
                <a:latin typeface="Times New Roman" panose="02020603050405020304" pitchFamily="18" charset="0"/>
              </a:rPr>
              <a:t>Cost Variations: The typical covered rates of various healthcare providers varies significantly from one another.</a:t>
            </a:r>
          </a:p>
          <a:p>
            <a:r>
              <a:rPr lang="en-GB" sz="1800" kern="1200" dirty="0">
                <a:solidFill>
                  <a:srgbClr val="404040"/>
                </a:solidFill>
                <a:latin typeface="Times New Roman" panose="02020603050405020304" pitchFamily="18" charset="0"/>
              </a:rPr>
              <a:t>Payment Discrepancies: There are differences between providers in terms of average total payments as well as average Medicare payments.</a:t>
            </a:r>
          </a:p>
          <a:p>
            <a:r>
              <a:rPr lang="en-GB" sz="1800" kern="1200" dirty="0">
                <a:solidFill>
                  <a:srgbClr val="404040"/>
                </a:solidFill>
                <a:latin typeface="Times New Roman" panose="02020603050405020304" pitchFamily="18" charset="0"/>
              </a:rPr>
              <a:t>Discharge Rates: Hospitals vary greatly in the total number of discharges.</a:t>
            </a:r>
          </a:p>
          <a:p>
            <a:r>
              <a:rPr lang="en-GB" sz="1800" kern="1200" dirty="0">
                <a:solidFill>
                  <a:srgbClr val="404040"/>
                </a:solidFill>
                <a:latin typeface="Times New Roman" panose="02020603050405020304" pitchFamily="18" charset="0"/>
              </a:rPr>
              <a:t>Geographic </a:t>
            </a:r>
            <a:r>
              <a:rPr lang="en-GB" dirty="0">
                <a:solidFill>
                  <a:srgbClr val="404040"/>
                </a:solidFill>
                <a:latin typeface="Times New Roman" panose="02020603050405020304" pitchFamily="18" charset="0"/>
              </a:rPr>
              <a:t>Distribution: providers are dispersed over different towns and areas.</a:t>
            </a:r>
          </a:p>
          <a:p>
            <a:r>
              <a:rPr lang="en-GB" sz="2100" b="1" kern="1200" dirty="0">
                <a:solidFill>
                  <a:srgbClr val="404040"/>
                </a:solidFill>
                <a:latin typeface="Times New Roman" panose="02020603050405020304" pitchFamily="18" charset="0"/>
              </a:rPr>
              <a:t> The Possible Issues with Business:</a:t>
            </a:r>
          </a:p>
          <a:p>
            <a:r>
              <a:rPr lang="en-GB" sz="1800" kern="1200" dirty="0">
                <a:solidFill>
                  <a:srgbClr val="404040"/>
                </a:solidFill>
                <a:latin typeface="Times New Roman" panose="02020603050405020304" pitchFamily="18" charset="0"/>
              </a:rPr>
              <a:t>Cost management: Determine the reasons behind the considerable differences in average covered prices amongst hospitals.</a:t>
            </a:r>
          </a:p>
          <a:p>
            <a:r>
              <a:rPr lang="en-GB" sz="1800" kern="1200" dirty="0">
                <a:solidFill>
                  <a:srgbClr val="404040"/>
                </a:solidFill>
                <a:latin typeface="Times New Roman" panose="02020603050405020304" pitchFamily="18" charset="0"/>
              </a:rPr>
              <a:t>Payment Optimisation: Examine the causes of disparities in payments to ascertain why certain hospitals are paid more or less.</a:t>
            </a:r>
          </a:p>
          <a:p>
            <a:r>
              <a:rPr lang="en-GB" sz="1800" kern="1200" dirty="0">
                <a:solidFill>
                  <a:srgbClr val="404040"/>
                </a:solidFill>
                <a:latin typeface="Times New Roman" panose="02020603050405020304" pitchFamily="18" charset="0"/>
              </a:rPr>
              <a:t>Resource Allocation: Find out why total discharges from some hospitals are higher or lower than others, and see if resource allocation may be optimised.</a:t>
            </a:r>
          </a:p>
          <a:p>
            <a:r>
              <a:rPr lang="en-GB" sz="1800" kern="1200" dirty="0">
                <a:solidFill>
                  <a:srgbClr val="404040"/>
                </a:solidFill>
                <a:latin typeface="Times New Roman" panose="02020603050405020304" pitchFamily="18" charset="0"/>
              </a:rPr>
              <a:t>Regional Performance: Examine how location affects patient discharges, payments, and healthcare expenses.</a:t>
            </a:r>
            <a:endParaRPr lang="en" sz="1800" kern="1200" dirty="0">
              <a:solidFill>
                <a:prstClr val="black"/>
              </a:solidFill>
              <a:latin typeface="Times New Roman" panose="02020603050405020304" pitchFamily="18" charset="0"/>
            </a:endParaRPr>
          </a:p>
          <a:p>
            <a:endParaRPr lang="en-GB" dirty="0"/>
          </a:p>
        </p:txBody>
      </p:sp>
    </p:spTree>
    <p:extLst>
      <p:ext uri="{BB962C8B-B14F-4D97-AF65-F5344CB8AC3E}">
        <p14:creationId xmlns:p14="http://schemas.microsoft.com/office/powerpoint/2010/main" val="55525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D11B-1132-E968-0329-A8144277F2D3}"/>
              </a:ext>
            </a:extLst>
          </p:cNvPr>
          <p:cNvSpPr>
            <a:spLocks noGrp="1"/>
          </p:cNvSpPr>
          <p:nvPr>
            <p:ph type="title"/>
          </p:nvPr>
        </p:nvSpPr>
        <p:spPr/>
        <p:txBody>
          <a:bodyPr/>
          <a:lstStyle/>
          <a:p>
            <a:r>
              <a:rPr lang="en-GB" dirty="0"/>
              <a:t>Business Analysis</a:t>
            </a:r>
          </a:p>
        </p:txBody>
      </p:sp>
      <p:sp>
        <p:nvSpPr>
          <p:cNvPr id="3" name="Content Placeholder 2">
            <a:extLst>
              <a:ext uri="{FF2B5EF4-FFF2-40B4-BE49-F238E27FC236}">
                <a16:creationId xmlns:a16="http://schemas.microsoft.com/office/drawing/2014/main" id="{634D4E61-0088-9E81-8949-C35145D15CDA}"/>
              </a:ext>
            </a:extLst>
          </p:cNvPr>
          <p:cNvSpPr>
            <a:spLocks noGrp="1"/>
          </p:cNvSpPr>
          <p:nvPr>
            <p:ph idx="1"/>
          </p:nvPr>
        </p:nvSpPr>
        <p:spPr>
          <a:xfrm>
            <a:off x="677334" y="1694985"/>
            <a:ext cx="8596668" cy="5029200"/>
          </a:xfrm>
        </p:spPr>
        <p:txBody>
          <a:bodyPr/>
          <a:lstStyle/>
          <a:p>
            <a:r>
              <a:rPr lang="en-GB" sz="1600" dirty="0">
                <a:solidFill>
                  <a:schemeClr val="accent1"/>
                </a:solidFill>
                <a:latin typeface="Times New Roman" panose="02020603050405020304" pitchFamily="18" charset="0"/>
                <a:cs typeface="Times New Roman" panose="02020603050405020304" pitchFamily="18" charset="0"/>
              </a:rPr>
              <a:t>Cost Variations: There's a significant range in average covered charges across different hospitals, with values ranging from around $9,000 to $73,000, with </a:t>
            </a:r>
            <a:r>
              <a:rPr lang="en-GB" sz="1400" dirty="0">
                <a:solidFill>
                  <a:schemeClr val="accent1"/>
                </a:solidFill>
                <a:latin typeface="Times New Roman" panose="02020603050405020304" pitchFamily="18" charset="0"/>
                <a:cs typeface="Times New Roman" panose="02020603050405020304" pitchFamily="18" charset="0"/>
              </a:rPr>
              <a:t>GADSDEN</a:t>
            </a:r>
            <a:r>
              <a:rPr lang="en-GB" sz="1600" dirty="0">
                <a:solidFill>
                  <a:schemeClr val="accent1"/>
                </a:solidFill>
                <a:latin typeface="Times New Roman" panose="02020603050405020304" pitchFamily="18" charset="0"/>
                <a:cs typeface="Times New Roman" panose="02020603050405020304" pitchFamily="18" charset="0"/>
              </a:rPr>
              <a:t> </a:t>
            </a:r>
            <a:r>
              <a:rPr lang="en-GB" sz="1400" dirty="0">
                <a:solidFill>
                  <a:schemeClr val="accent1"/>
                </a:solidFill>
                <a:latin typeface="Times New Roman" panose="02020603050405020304" pitchFamily="18" charset="0"/>
                <a:cs typeface="Times New Roman" panose="02020603050405020304" pitchFamily="18" charset="0"/>
              </a:rPr>
              <a:t>REGIONAL</a:t>
            </a:r>
            <a:r>
              <a:rPr lang="en-GB" sz="1600" dirty="0">
                <a:solidFill>
                  <a:schemeClr val="accent1"/>
                </a:solidFill>
                <a:latin typeface="Times New Roman" panose="02020603050405020304" pitchFamily="18" charset="0"/>
                <a:cs typeface="Times New Roman" panose="02020603050405020304" pitchFamily="18" charset="0"/>
              </a:rPr>
              <a:t> </a:t>
            </a:r>
            <a:r>
              <a:rPr lang="en-GB" sz="1400" dirty="0">
                <a:solidFill>
                  <a:schemeClr val="accent1"/>
                </a:solidFill>
                <a:latin typeface="Times New Roman" panose="02020603050405020304" pitchFamily="18" charset="0"/>
                <a:cs typeface="Times New Roman" panose="02020603050405020304" pitchFamily="18" charset="0"/>
              </a:rPr>
              <a:t>MEDICAL</a:t>
            </a:r>
            <a:r>
              <a:rPr lang="en-GB" sz="1600" dirty="0">
                <a:solidFill>
                  <a:schemeClr val="accent1"/>
                </a:solidFill>
                <a:latin typeface="Times New Roman" panose="02020603050405020304" pitchFamily="18" charset="0"/>
                <a:cs typeface="Times New Roman" panose="02020603050405020304" pitchFamily="18" charset="0"/>
              </a:rPr>
              <a:t> </a:t>
            </a:r>
            <a:r>
              <a:rPr lang="en-GB" sz="1400" dirty="0">
                <a:solidFill>
                  <a:schemeClr val="accent1"/>
                </a:solidFill>
                <a:latin typeface="Times New Roman" panose="02020603050405020304" pitchFamily="18" charset="0"/>
                <a:cs typeface="Times New Roman" panose="02020603050405020304" pitchFamily="18" charset="0"/>
              </a:rPr>
              <a:t>CENTER</a:t>
            </a:r>
            <a:r>
              <a:rPr lang="en-GB" sz="1600" dirty="0">
                <a:solidFill>
                  <a:schemeClr val="accent1"/>
                </a:solidFill>
                <a:latin typeface="Times New Roman" panose="02020603050405020304" pitchFamily="18" charset="0"/>
                <a:cs typeface="Times New Roman" panose="02020603050405020304" pitchFamily="18" charset="0"/>
              </a:rPr>
              <a:t> having the highest average covered charges and </a:t>
            </a:r>
            <a:r>
              <a:rPr lang="en-GB" sz="1400" dirty="0">
                <a:solidFill>
                  <a:schemeClr val="accent1"/>
                </a:solidFill>
                <a:latin typeface="Times New Roman" panose="02020603050405020304" pitchFamily="18" charset="0"/>
                <a:cs typeface="Times New Roman" panose="02020603050405020304" pitchFamily="18" charset="0"/>
              </a:rPr>
              <a:t>DECATUR GENERAL HOSPITAL having the Lowest</a:t>
            </a:r>
          </a:p>
          <a:p>
            <a:r>
              <a:rPr lang="en-GB" sz="1600" dirty="0">
                <a:solidFill>
                  <a:schemeClr val="accent1"/>
                </a:solidFill>
                <a:latin typeface="Times New Roman" panose="02020603050405020304" pitchFamily="18" charset="0"/>
                <a:cs typeface="Times New Roman" panose="02020603050405020304" pitchFamily="18" charset="0"/>
              </a:rPr>
              <a:t>. This variation could indicate differences in services, infrastructure, or patient demographics and further investigations need to be done to understand the reasons behind them</a:t>
            </a:r>
            <a:r>
              <a:rPr lang="en-GB" sz="1800" dirty="0">
                <a:solidFill>
                  <a:schemeClr val="accent1"/>
                </a:solidFill>
                <a:latin typeface="Calibri" panose="020F0502020204030204" pitchFamily="34" charset="0"/>
              </a:rPr>
              <a:t>.</a:t>
            </a:r>
          </a:p>
          <a:p>
            <a:pPr marL="0" indent="0">
              <a:buNone/>
            </a:pPr>
            <a:endParaRPr lang="en-GB" dirty="0">
              <a:latin typeface="Calibri" panose="020F0502020204030204" pitchFamily="34" charset="0"/>
            </a:endParaRPr>
          </a:p>
        </p:txBody>
      </p:sp>
      <p:graphicFrame>
        <p:nvGraphicFramePr>
          <p:cNvPr id="4" name="Chart 3">
            <a:extLst>
              <a:ext uri="{FF2B5EF4-FFF2-40B4-BE49-F238E27FC236}">
                <a16:creationId xmlns:a16="http://schemas.microsoft.com/office/drawing/2014/main" id="{DB4AFAF9-987F-3C5B-E4A7-50FBBEB31C9E}"/>
              </a:ext>
            </a:extLst>
          </p:cNvPr>
          <p:cNvGraphicFramePr>
            <a:graphicFrameLocks/>
          </p:cNvGraphicFramePr>
          <p:nvPr>
            <p:extLst>
              <p:ext uri="{D42A27DB-BD31-4B8C-83A1-F6EECF244321}">
                <p14:modId xmlns:p14="http://schemas.microsoft.com/office/powerpoint/2010/main" val="2348251102"/>
              </p:ext>
            </p:extLst>
          </p:nvPr>
        </p:nvGraphicFramePr>
        <p:xfrm>
          <a:off x="2338039" y="3296114"/>
          <a:ext cx="4572000" cy="32766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392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8DC8-86CA-F0CF-F90C-9FFABE8A74E5}"/>
              </a:ext>
            </a:extLst>
          </p:cNvPr>
          <p:cNvSpPr>
            <a:spLocks noGrp="1"/>
          </p:cNvSpPr>
          <p:nvPr>
            <p:ph type="title"/>
          </p:nvPr>
        </p:nvSpPr>
        <p:spPr>
          <a:xfrm>
            <a:off x="677334" y="609599"/>
            <a:ext cx="8596668" cy="2088996"/>
          </a:xfrm>
        </p:spPr>
        <p:txBody>
          <a:bodyPr>
            <a:normAutofit fontScale="90000"/>
          </a:bodyPr>
          <a:lstStyle/>
          <a:p>
            <a:r>
              <a:rPr lang="en-GB" sz="1800" kern="1200" dirty="0">
                <a:solidFill>
                  <a:srgbClr val="404040"/>
                </a:solidFill>
                <a:latin typeface="Times New Roman" panose="02020603050405020304" pitchFamily="18" charset="0"/>
              </a:rPr>
              <a:t>The Huntsville region exhibits the highest average total discharges, standing prominently at 27% Both the Dothan and Montgomery regions follow, with averages of 22%respectively. The Birmingham, Tuscaloosa, and Mobile regions show comparatively lower average total discharges, with values around 9-10%.</a:t>
            </a:r>
            <a:br>
              <a:rPr lang="en-GB" sz="1800" kern="1200" dirty="0">
                <a:solidFill>
                  <a:srgbClr val="404040"/>
                </a:solidFill>
                <a:latin typeface="Times New Roman" panose="02020603050405020304" pitchFamily="18" charset="0"/>
              </a:rPr>
            </a:br>
            <a:r>
              <a:rPr lang="en-GB" sz="1800" kern="1200" dirty="0">
                <a:solidFill>
                  <a:srgbClr val="404040"/>
                </a:solidFill>
                <a:latin typeface="Times New Roman" panose="02020603050405020304" pitchFamily="18" charset="0"/>
              </a:rPr>
              <a:t> Higher patient volumes in certain regions (like Huntsville) might indicate increased healthcare demand, requiring resource allocation and infrastructure development.</a:t>
            </a:r>
            <a:br>
              <a:rPr lang="en-GB" sz="1800" kern="1200" dirty="0">
                <a:solidFill>
                  <a:srgbClr val="404040"/>
                </a:solidFill>
                <a:latin typeface="Times New Roman" panose="02020603050405020304" pitchFamily="18" charset="0"/>
              </a:rPr>
            </a:br>
            <a:r>
              <a:rPr lang="en-GB" sz="1800" kern="1200" dirty="0">
                <a:solidFill>
                  <a:srgbClr val="404040"/>
                </a:solidFill>
                <a:latin typeface="Times New Roman" panose="02020603050405020304" pitchFamily="18" charset="0"/>
              </a:rPr>
              <a:t>Regions with lower patient counts could consider strategies to attract more patients or optimize existing healthcare services to meet local demands.</a:t>
            </a:r>
            <a:br>
              <a:rPr lang="en-GB" sz="1800" kern="1200" dirty="0">
                <a:solidFill>
                  <a:srgbClr val="404040"/>
                </a:solidFill>
                <a:latin typeface="Times New Roman" panose="02020603050405020304" pitchFamily="18" charset="0"/>
              </a:rPr>
            </a:br>
            <a:br>
              <a:rPr lang="en-GB" sz="1800" kern="1200" dirty="0">
                <a:solidFill>
                  <a:srgbClr val="404040"/>
                </a:solidFill>
                <a:latin typeface="Times New Roman" panose="02020603050405020304" pitchFamily="18" charset="0"/>
              </a:rPr>
            </a:br>
            <a:br>
              <a:rPr lang="en-GB" sz="1800" kern="1200" dirty="0">
                <a:solidFill>
                  <a:srgbClr val="404040"/>
                </a:solidFill>
                <a:latin typeface="Times New Roman" panose="02020603050405020304" pitchFamily="18" charset="0"/>
              </a:rPr>
            </a:br>
            <a:endParaRPr lang="en-GB" dirty="0"/>
          </a:p>
        </p:txBody>
      </p:sp>
      <p:graphicFrame>
        <p:nvGraphicFramePr>
          <p:cNvPr id="8" name="Content Placeholder 7">
            <a:extLst>
              <a:ext uri="{FF2B5EF4-FFF2-40B4-BE49-F238E27FC236}">
                <a16:creationId xmlns:a16="http://schemas.microsoft.com/office/drawing/2014/main" id="{7F4C3352-56BF-854D-6DFA-C0029C531FD0}"/>
              </a:ext>
            </a:extLst>
          </p:cNvPr>
          <p:cNvGraphicFramePr>
            <a:graphicFrameLocks noGrp="1"/>
          </p:cNvGraphicFramePr>
          <p:nvPr>
            <p:ph idx="1"/>
            <p:extLst>
              <p:ext uri="{D42A27DB-BD31-4B8C-83A1-F6EECF244321}">
                <p14:modId xmlns:p14="http://schemas.microsoft.com/office/powerpoint/2010/main" val="534967769"/>
              </p:ext>
            </p:extLst>
          </p:nvPr>
        </p:nvGraphicFramePr>
        <p:xfrm>
          <a:off x="677863" y="3066585"/>
          <a:ext cx="8596312" cy="33788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194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F07E-D41E-5E38-0F70-926603885E5A}"/>
              </a:ext>
            </a:extLst>
          </p:cNvPr>
          <p:cNvSpPr>
            <a:spLocks noGrp="1"/>
          </p:cNvSpPr>
          <p:nvPr>
            <p:ph type="title"/>
          </p:nvPr>
        </p:nvSpPr>
        <p:spPr/>
        <p:txBody>
          <a:bodyPr>
            <a:normAutofit fontScale="90000"/>
          </a:bodyPr>
          <a:lstStyle/>
          <a:p>
            <a:r>
              <a:rPr lang="en-GB" sz="1800" kern="1200" dirty="0">
                <a:solidFill>
                  <a:srgbClr val="404040"/>
                </a:solidFill>
                <a:latin typeface="Times New Roman" panose="02020603050405020304" pitchFamily="18" charset="0"/>
              </a:rPr>
              <a:t>Birmingham has the highest total sum of average covered charges, followed by AL - Mobile and then AL - Huntsville. - Birmingham appears to have a substantially higher total sum of average covered charges compared to other regions, suggesting a concentration of healthcare expenses in this area</a:t>
            </a:r>
            <a:br>
              <a:rPr lang="en-GB" sz="1800" kern="1200" dirty="0">
                <a:solidFill>
                  <a:srgbClr val="404040"/>
                </a:solidFill>
                <a:latin typeface="Times New Roman" panose="02020603050405020304" pitchFamily="18" charset="0"/>
              </a:rPr>
            </a:br>
            <a:endParaRPr lang="en-GB" dirty="0"/>
          </a:p>
        </p:txBody>
      </p:sp>
      <p:graphicFrame>
        <p:nvGraphicFramePr>
          <p:cNvPr id="4" name="Content Placeholder 3">
            <a:extLst>
              <a:ext uri="{FF2B5EF4-FFF2-40B4-BE49-F238E27FC236}">
                <a16:creationId xmlns:a16="http://schemas.microsoft.com/office/drawing/2014/main" id="{774E5D40-81B8-819A-58B9-BEBA0DE4F97C}"/>
              </a:ext>
            </a:extLst>
          </p:cNvPr>
          <p:cNvGraphicFramePr>
            <a:graphicFrameLocks noGrp="1"/>
          </p:cNvGraphicFramePr>
          <p:nvPr>
            <p:ph idx="1"/>
            <p:extLst>
              <p:ext uri="{D42A27DB-BD31-4B8C-83A1-F6EECF244321}">
                <p14:modId xmlns:p14="http://schemas.microsoft.com/office/powerpoint/2010/main" val="1624785727"/>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009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042C-85E6-391F-4653-1040D3E077A8}"/>
              </a:ext>
            </a:extLst>
          </p:cNvPr>
          <p:cNvSpPr>
            <a:spLocks noGrp="1"/>
          </p:cNvSpPr>
          <p:nvPr>
            <p:ph type="title"/>
          </p:nvPr>
        </p:nvSpPr>
        <p:spPr/>
        <p:txBody>
          <a:bodyPr>
            <a:noAutofit/>
          </a:bodyPr>
          <a:lstStyle/>
          <a:p>
            <a:r>
              <a:rPr lang="en-GB" sz="1400" kern="1200" dirty="0">
                <a:solidFill>
                  <a:srgbClr val="404040"/>
                </a:solidFill>
                <a:latin typeface="Times New Roman" panose="02020603050405020304" pitchFamily="18" charset="0"/>
              </a:rPr>
              <a:t>Birmingham stands out with the highest total sum of average total payments and average covered charges, indicating potentially higher healthcare costs and payments in this area compared to others. There are discrepancies between payments and charges across different locations.</a:t>
            </a:r>
            <a:br>
              <a:rPr lang="en-GB" sz="1400" kern="1200" dirty="0">
                <a:solidFill>
                  <a:srgbClr val="404040"/>
                </a:solidFill>
                <a:latin typeface="Times New Roman" panose="02020603050405020304" pitchFamily="18" charset="0"/>
              </a:rPr>
            </a:br>
            <a:r>
              <a:rPr lang="en-GB" sz="1400" kern="1200" dirty="0">
                <a:solidFill>
                  <a:srgbClr val="404040"/>
                </a:solidFill>
                <a:latin typeface="Times New Roman" panose="02020603050405020304" pitchFamily="18" charset="0"/>
              </a:rPr>
              <a:t> Some areas, like Dothan and Gadsden, have relatively higher payments compared to their covered charges, suggesting potentially higher service costs or different payment practices.</a:t>
            </a:r>
            <a:br>
              <a:rPr lang="en-GB" sz="1400" kern="1200" dirty="0">
                <a:solidFill>
                  <a:srgbClr val="404040"/>
                </a:solidFill>
                <a:latin typeface="Times New Roman" panose="02020603050405020304" pitchFamily="18" charset="0"/>
              </a:rPr>
            </a:br>
            <a:r>
              <a:rPr lang="en-GB" sz="1400" kern="1200" dirty="0">
                <a:solidFill>
                  <a:srgbClr val="404040"/>
                </a:solidFill>
                <a:latin typeface="Times New Roman" panose="02020603050405020304" pitchFamily="18" charset="0"/>
              </a:rPr>
              <a:t>Areas with higher payments or charges might require more attention in terms of optimizing costs without compromising healthcare quality. </a:t>
            </a:r>
            <a:br>
              <a:rPr lang="en-GB" sz="1400" kern="1200" dirty="0">
                <a:solidFill>
                  <a:srgbClr val="404040"/>
                </a:solidFill>
                <a:latin typeface="Times New Roman" panose="02020603050405020304" pitchFamily="18" charset="0"/>
              </a:rPr>
            </a:br>
            <a:r>
              <a:rPr lang="en-GB" sz="1400" kern="1200" dirty="0">
                <a:solidFill>
                  <a:srgbClr val="404040"/>
                </a:solidFill>
                <a:latin typeface="Times New Roman" panose="02020603050405020304" pitchFamily="18" charset="0"/>
              </a:rPr>
              <a:t>The disparity between payments and charges underscores the importance of accurate financial planning and budgeting to ensure financial sustainability for healthcare facilities in various regions</a:t>
            </a:r>
            <a:endParaRPr lang="en-GB" sz="2800" dirty="0"/>
          </a:p>
        </p:txBody>
      </p:sp>
      <p:graphicFrame>
        <p:nvGraphicFramePr>
          <p:cNvPr id="4" name="Content Placeholder 3">
            <a:extLst>
              <a:ext uri="{FF2B5EF4-FFF2-40B4-BE49-F238E27FC236}">
                <a16:creationId xmlns:a16="http://schemas.microsoft.com/office/drawing/2014/main" id="{49264A32-DF0D-E342-CA59-B48883B0472F}"/>
              </a:ext>
            </a:extLst>
          </p:cNvPr>
          <p:cNvGraphicFramePr>
            <a:graphicFrameLocks noGrp="1"/>
          </p:cNvGraphicFramePr>
          <p:nvPr>
            <p:ph idx="1"/>
            <p:extLst>
              <p:ext uri="{D42A27DB-BD31-4B8C-83A1-F6EECF244321}">
                <p14:modId xmlns:p14="http://schemas.microsoft.com/office/powerpoint/2010/main" val="2157621624"/>
              </p:ext>
            </p:extLst>
          </p:nvPr>
        </p:nvGraphicFramePr>
        <p:xfrm>
          <a:off x="677863" y="2813538"/>
          <a:ext cx="8596312" cy="40444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34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6121-2E86-2AF8-73B5-1ED4E8CD6F65}"/>
              </a:ext>
            </a:extLst>
          </p:cNvPr>
          <p:cNvSpPr>
            <a:spLocks noGrp="1"/>
          </p:cNvSpPr>
          <p:nvPr>
            <p:ph type="title"/>
          </p:nvPr>
        </p:nvSpPr>
        <p:spPr>
          <a:xfrm>
            <a:off x="677334" y="295422"/>
            <a:ext cx="8596668" cy="3133578"/>
          </a:xfrm>
        </p:spPr>
        <p:txBody>
          <a:bodyPr>
            <a:noAutofit/>
          </a:bodyPr>
          <a:lstStyle/>
          <a:p>
            <a:r>
              <a:rPr lang="en-GB" sz="2000" kern="1200" dirty="0">
                <a:solidFill>
                  <a:srgbClr val="404040"/>
                </a:solidFill>
                <a:latin typeface="Times New Roman" panose="02020603050405020304" pitchFamily="18" charset="0"/>
              </a:rPr>
              <a:t>There's a noticeable range in average Medicare payments across different regions. For instance, Birmingham, Tuscaloosa, and Montgomery exhibit relatively higher average Medicare payments compared to other areas.</a:t>
            </a:r>
            <a:br>
              <a:rPr lang="en-GB" sz="2000" kern="1200" dirty="0">
                <a:solidFill>
                  <a:srgbClr val="404040"/>
                </a:solidFill>
                <a:latin typeface="Times New Roman" panose="02020603050405020304" pitchFamily="18" charset="0"/>
              </a:rPr>
            </a:br>
            <a:r>
              <a:rPr lang="en-GB" sz="2000" kern="1200" dirty="0">
                <a:solidFill>
                  <a:srgbClr val="404040"/>
                </a:solidFill>
                <a:latin typeface="Times New Roman" panose="02020603050405020304" pitchFamily="18" charset="0"/>
              </a:rPr>
              <a:t>Variations in average payments could suggest potential disparities in healthcare costs for specific DRGs among different regions. This might be influenced by factors such as local healthcare infrastructure, service quality, or cost of living.</a:t>
            </a:r>
            <a:br>
              <a:rPr lang="en-GB" sz="2000" kern="1200" dirty="0">
                <a:solidFill>
                  <a:srgbClr val="404040"/>
                </a:solidFill>
                <a:latin typeface="Times New Roman" panose="02020603050405020304" pitchFamily="18" charset="0"/>
              </a:rPr>
            </a:br>
            <a:r>
              <a:rPr lang="en-GB" sz="2000" kern="1200" dirty="0">
                <a:solidFill>
                  <a:srgbClr val="404040"/>
                </a:solidFill>
                <a:latin typeface="Times New Roman" panose="02020603050405020304" pitchFamily="18" charset="0"/>
              </a:rPr>
              <a:t>Healthcare providers and facilities in areas with higher Medicare payments might have different financial planning needs compared to those with lower payments. looking at these differences can assist in resource allocation and budget planning</a:t>
            </a:r>
            <a:br>
              <a:rPr lang="en-GB" sz="2000" kern="1200" dirty="0">
                <a:solidFill>
                  <a:srgbClr val="404040"/>
                </a:solidFill>
                <a:latin typeface="Times New Roman" panose="02020603050405020304" pitchFamily="18" charset="0"/>
              </a:rPr>
            </a:br>
            <a:endParaRPr lang="en-GB" sz="2000" dirty="0"/>
          </a:p>
        </p:txBody>
      </p:sp>
      <p:graphicFrame>
        <p:nvGraphicFramePr>
          <p:cNvPr id="7" name="Content Placeholder 6">
            <a:extLst>
              <a:ext uri="{FF2B5EF4-FFF2-40B4-BE49-F238E27FC236}">
                <a16:creationId xmlns:a16="http://schemas.microsoft.com/office/drawing/2014/main" id="{F4F69A2D-362F-2CB0-D17C-198BFAF254A9}"/>
              </a:ext>
            </a:extLst>
          </p:cNvPr>
          <p:cNvGraphicFramePr>
            <a:graphicFrameLocks noGrp="1"/>
          </p:cNvGraphicFramePr>
          <p:nvPr>
            <p:ph idx="1"/>
            <p:extLst>
              <p:ext uri="{D42A27DB-BD31-4B8C-83A1-F6EECF244321}">
                <p14:modId xmlns:p14="http://schemas.microsoft.com/office/powerpoint/2010/main" val="3517545401"/>
              </p:ext>
            </p:extLst>
          </p:nvPr>
        </p:nvGraphicFramePr>
        <p:xfrm>
          <a:off x="677863" y="3685735"/>
          <a:ext cx="8596312" cy="3172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73174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786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system-ui</vt:lpstr>
      <vt:lpstr>Times New Roman</vt:lpstr>
      <vt:lpstr>Trebuchet MS</vt:lpstr>
      <vt:lpstr>Wingdings 3</vt:lpstr>
      <vt:lpstr>Facet</vt:lpstr>
      <vt:lpstr>INSIGHTS GAINED AND POSSIBLE SOLUTIONS OFFERED ON THE HOSPITAL CHARGES DATA</vt:lpstr>
      <vt:lpstr>     TOPICS</vt:lpstr>
      <vt:lpstr>INTRODUCTION</vt:lpstr>
      <vt:lpstr>INSIGHTS GAINED, POTENTIAL BUSINESS PROBLEMS</vt:lpstr>
      <vt:lpstr>Business Analysis</vt:lpstr>
      <vt:lpstr>The Huntsville region exhibits the highest average total discharges, standing prominently at 27% Both the Dothan and Montgomery regions follow, with averages of 22%respectively. The Birmingham, Tuscaloosa, and Mobile regions show comparatively lower average total discharges, with values around 9-10%.  Higher patient volumes in certain regions (like Huntsville) might indicate increased healthcare demand, requiring resource allocation and infrastructure development. Regions with lower patient counts could consider strategies to attract more patients or optimize existing healthcare services to meet local demands.   </vt:lpstr>
      <vt:lpstr>Birmingham has the highest total sum of average covered charges, followed by AL - Mobile and then AL - Huntsville. - Birmingham appears to have a substantially higher total sum of average covered charges compared to other regions, suggesting a concentration of healthcare expenses in this area </vt:lpstr>
      <vt:lpstr>Birmingham stands out with the highest total sum of average total payments and average covered charges, indicating potentially higher healthcare costs and payments in this area compared to others. There are discrepancies between payments and charges across different locations.  Some areas, like Dothan and Gadsden, have relatively higher payments compared to their covered charges, suggesting potentially higher service costs or different payment practices. Areas with higher payments or charges might require more attention in terms of optimizing costs without compromising healthcare quality.  The disparity between payments and charges underscores the importance of accurate financial planning and budgeting to ensure financial sustainability for healthcare facilities in various regions</vt:lpstr>
      <vt:lpstr>There's a noticeable range in average Medicare payments across different regions. For instance, Birmingham, Tuscaloosa, and Montgomery exhibit relatively higher average Medicare payments compared to other areas. Variations in average payments could suggest potential disparities in healthcare costs for specific DRGs among different regions. This might be influenced by factors such as local healthcare infrastructure, service quality, or cost of living. Healthcare providers and facilities in areas with higher Medicare payments might have different financial planning needs compared to those with lower payments. looking at these differences can assist in resource allocation and budget planning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GAINED AND POSSIBLE SOLUTIONS OFFERED ON THE HOSPITAL CHARGES DATA</dc:title>
  <dc:creator>Adewale Tairu</dc:creator>
  <cp:lastModifiedBy>Adewale Tairu</cp:lastModifiedBy>
  <cp:revision>3</cp:revision>
  <dcterms:created xsi:type="dcterms:W3CDTF">2023-12-14T00:07:31Z</dcterms:created>
  <dcterms:modified xsi:type="dcterms:W3CDTF">2023-12-14T14:36:01Z</dcterms:modified>
</cp:coreProperties>
</file>