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sldIdLst>
    <p:sldId id="256" r:id="rId2"/>
    <p:sldId id="257" r:id="rId3"/>
    <p:sldId id="263"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1/29/2024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842657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1156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7439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3799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14079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56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9186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11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961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54240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1/29/2024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75235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1/29/2024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42129760"/>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1" r:id="rId6"/>
    <p:sldLayoutId id="2147483927" r:id="rId7"/>
    <p:sldLayoutId id="2147483928" r:id="rId8"/>
    <p:sldLayoutId id="2147483929" r:id="rId9"/>
    <p:sldLayoutId id="2147483930" r:id="rId10"/>
    <p:sldLayoutId id="21474839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descr="Eyes on a candy">
            <a:extLst>
              <a:ext uri="{FF2B5EF4-FFF2-40B4-BE49-F238E27FC236}">
                <a16:creationId xmlns:a16="http://schemas.microsoft.com/office/drawing/2014/main" id="{A62EEFE6-1FE2-DDC7-F576-47D8753C95AB}"/>
              </a:ext>
            </a:extLst>
          </p:cNvPr>
          <p:cNvPicPr>
            <a:picLocks noChangeAspect="1"/>
          </p:cNvPicPr>
          <p:nvPr/>
        </p:nvPicPr>
        <p:blipFill rotWithShape="1">
          <a:blip r:embed="rId4"/>
          <a:srcRect b="15730"/>
          <a:stretch/>
        </p:blipFill>
        <p:spPr>
          <a:xfrm>
            <a:off x="14534" y="14524"/>
            <a:ext cx="12191980" cy="6857990"/>
          </a:xfrm>
          <a:prstGeom prst="rect">
            <a:avLst/>
          </a:prstGeom>
        </p:spPr>
      </p:pic>
      <p:sp>
        <p:nvSpPr>
          <p:cNvPr id="68" name="Rectangle 67">
            <a:extLst>
              <a:ext uri="{FF2B5EF4-FFF2-40B4-BE49-F238E27FC236}">
                <a16:creationId xmlns:a16="http://schemas.microsoft.com/office/drawing/2014/main" id="{9FBB9AF1-CE92-475C-A47B-5FC32922B3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gradFill flip="none" rotWithShape="1">
            <a:gsLst>
              <a:gs pos="100000">
                <a:srgbClr val="000000">
                  <a:alpha val="0"/>
                </a:srgbClr>
              </a:gs>
              <a:gs pos="30000">
                <a:srgbClr val="00000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D7193B-79C0-C669-9989-3DDCBC014317}"/>
              </a:ext>
            </a:extLst>
          </p:cNvPr>
          <p:cNvSpPr>
            <a:spLocks noGrp="1"/>
          </p:cNvSpPr>
          <p:nvPr>
            <p:ph type="ctrTitle"/>
          </p:nvPr>
        </p:nvSpPr>
        <p:spPr>
          <a:xfrm>
            <a:off x="1078992" y="1143001"/>
            <a:ext cx="9052560" cy="819150"/>
          </a:xfrm>
        </p:spPr>
        <p:txBody>
          <a:bodyPr vert="horz" lIns="91440" tIns="45720" rIns="91440" bIns="45720" rtlCol="0">
            <a:noAutofit/>
          </a:bodyPr>
          <a:lstStyle/>
          <a:p>
            <a:r>
              <a:rPr lang="en-GB" sz="5400" dirty="0">
                <a:latin typeface="Calibri" panose="020F0502020204030204" pitchFamily="34" charset="0"/>
              </a:rPr>
              <a:t>EDA Project : Tableau</a:t>
            </a:r>
            <a:r>
              <a:rPr lang="en-US" sz="4800" b="1" i="0" cap="all" spc="300" dirty="0">
                <a:solidFill>
                  <a:srgbClr val="FFFFFF"/>
                </a:solidFill>
                <a:effectLst/>
              </a:rPr>
              <a:t>.</a:t>
            </a:r>
            <a:br>
              <a:rPr lang="en-US" sz="4800" b="1" i="0" cap="all" spc="300" dirty="0">
                <a:solidFill>
                  <a:srgbClr val="FFFFFF"/>
                </a:solidFill>
                <a:effectLst/>
              </a:rPr>
            </a:br>
            <a:br>
              <a:rPr lang="en-US" sz="4800" b="1" cap="all" spc="300" dirty="0">
                <a:solidFill>
                  <a:srgbClr val="FFFFFF"/>
                </a:solidFill>
              </a:rPr>
            </a:br>
            <a:endParaRPr lang="en-US" sz="4800" b="1" cap="all" spc="300" dirty="0">
              <a:solidFill>
                <a:srgbClr val="FFFFFF"/>
              </a:solidFill>
            </a:endParaRPr>
          </a:p>
        </p:txBody>
      </p:sp>
      <p:sp>
        <p:nvSpPr>
          <p:cNvPr id="7" name="Subtitle 6">
            <a:extLst>
              <a:ext uri="{FF2B5EF4-FFF2-40B4-BE49-F238E27FC236}">
                <a16:creationId xmlns:a16="http://schemas.microsoft.com/office/drawing/2014/main" id="{A8F852D7-1DE2-5428-0204-F20A65902B0D}"/>
              </a:ext>
            </a:extLst>
          </p:cNvPr>
          <p:cNvSpPr>
            <a:spLocks noGrp="1"/>
          </p:cNvSpPr>
          <p:nvPr>
            <p:ph type="subTitle" idx="1"/>
          </p:nvPr>
        </p:nvSpPr>
        <p:spPr>
          <a:xfrm>
            <a:off x="1078992" y="5010911"/>
            <a:ext cx="9052560" cy="1331831"/>
          </a:xfrm>
        </p:spPr>
        <p:txBody>
          <a:bodyPr>
            <a:normAutofit lnSpcReduction="10000"/>
          </a:bodyPr>
          <a:lstStyle/>
          <a:p>
            <a:r>
              <a:rPr lang="en-GB" dirty="0">
                <a:solidFill>
                  <a:srgbClr val="FFFFFF"/>
                </a:solidFill>
              </a:rPr>
              <a:t>PREPARED BY TAIRU ADEWALE</a:t>
            </a:r>
          </a:p>
          <a:p>
            <a:r>
              <a:rPr lang="en-GB" dirty="0">
                <a:solidFill>
                  <a:srgbClr val="FFFFFF"/>
                </a:solidFill>
              </a:rPr>
              <a:t>GUIDED BY ARITRI DEBNATH</a:t>
            </a:r>
          </a:p>
          <a:p>
            <a:r>
              <a:rPr lang="en-GB" b="1" i="0" dirty="0">
                <a:solidFill>
                  <a:schemeClr val="tx1"/>
                </a:solidFill>
                <a:effectLst/>
                <a:latin typeface="system-ui"/>
              </a:rPr>
              <a:t>Intern NO: OGTIPTADA377</a:t>
            </a:r>
          </a:p>
          <a:p>
            <a:endParaRPr lang="en-GB" dirty="0">
              <a:solidFill>
                <a:srgbClr val="FFFFFF"/>
              </a:solidFill>
            </a:endParaRPr>
          </a:p>
        </p:txBody>
      </p:sp>
      <p:cxnSp>
        <p:nvCxnSpPr>
          <p:cNvPr id="70" name="Straight Connector 69">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7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7" name="Audio 26">
            <a:hlinkClick r:id="" action="ppaction://media"/>
            <a:extLst>
              <a:ext uri="{FF2B5EF4-FFF2-40B4-BE49-F238E27FC236}">
                <a16:creationId xmlns:a16="http://schemas.microsoft.com/office/drawing/2014/main" id="{09802DB6-4049-D151-3505-AEC0F96A7BC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294778373"/>
      </p:ext>
    </p:extLst>
  </p:cSld>
  <p:clrMapOvr>
    <a:masterClrMapping/>
  </p:clrMapOvr>
  <mc:AlternateContent xmlns:mc="http://schemas.openxmlformats.org/markup-compatibility/2006" xmlns:p14="http://schemas.microsoft.com/office/powerpoint/2010/main">
    <mc:Choice Requires="p14">
      <p:transition spd="slow" p14:dur="2000" advTm="7568"/>
    </mc:Choice>
    <mc:Fallback xmlns="">
      <p:transition spd="slow" advTm="75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numSld="999" showWhenStopped="0">
                <p:cTn id="7" fill="hold" display="0">
                  <p:stCondLst>
                    <p:cond delay="indefinite"/>
                  </p:stCondLst>
                  <p:endCondLst>
                    <p:cond evt="onStopAudio" delay="0">
                      <p:tgtEl>
                        <p:sldTgt/>
                      </p:tgtEl>
                    </p:cond>
                  </p:endCondLst>
                </p:cTn>
                <p:tgtEl>
                  <p:spTgt spid="2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6CFE5-CBD1-37D8-930E-830973A37009}"/>
              </a:ext>
            </a:extLst>
          </p:cNvPr>
          <p:cNvSpPr>
            <a:spLocks noGrp="1"/>
          </p:cNvSpPr>
          <p:nvPr>
            <p:ph type="title"/>
          </p:nvPr>
        </p:nvSpPr>
        <p:spPr>
          <a:xfrm>
            <a:off x="1068497" y="1063256"/>
            <a:ext cx="5312254" cy="1540106"/>
          </a:xfrm>
        </p:spPr>
        <p:txBody>
          <a:bodyPr>
            <a:normAutofit/>
          </a:bodyPr>
          <a:lstStyle/>
          <a:p>
            <a:r>
              <a:rPr lang="en-GB" dirty="0"/>
              <a:t>TOPICS</a:t>
            </a:r>
          </a:p>
        </p:txBody>
      </p:sp>
      <p:cxnSp>
        <p:nvCxnSpPr>
          <p:cNvPr id="20" name="Straight Connector 19">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378F678-B755-9513-C450-D408474A6F45}"/>
              </a:ext>
            </a:extLst>
          </p:cNvPr>
          <p:cNvSpPr>
            <a:spLocks noGrp="1"/>
          </p:cNvSpPr>
          <p:nvPr>
            <p:ph idx="1"/>
          </p:nvPr>
        </p:nvSpPr>
        <p:spPr>
          <a:xfrm>
            <a:off x="1068497" y="2933390"/>
            <a:ext cx="5312254" cy="2861349"/>
          </a:xfrm>
        </p:spPr>
        <p:txBody>
          <a:bodyPr>
            <a:normAutofit/>
          </a:bodyPr>
          <a:lstStyle/>
          <a:p>
            <a:pPr>
              <a:lnSpc>
                <a:spcPct val="100000"/>
              </a:lnSpc>
            </a:pPr>
            <a:r>
              <a:rPr lang="en-GB" sz="1700" dirty="0">
                <a:latin typeface="Arial" panose="020B0604020202020204" pitchFamily="34" charset="0"/>
                <a:cs typeface="Arial" panose="020B0604020202020204" pitchFamily="34" charset="0"/>
              </a:rPr>
              <a:t>INTRODUCTION</a:t>
            </a:r>
          </a:p>
          <a:p>
            <a:pPr>
              <a:lnSpc>
                <a:spcPct val="100000"/>
              </a:lnSpc>
            </a:pPr>
            <a:r>
              <a:rPr lang="en-GB" sz="1700" dirty="0">
                <a:latin typeface="Arial" panose="020B0604020202020204" pitchFamily="34" charset="0"/>
                <a:cs typeface="Arial" panose="020B0604020202020204" pitchFamily="34" charset="0"/>
              </a:rPr>
              <a:t>CUSTOMER STATISTICS</a:t>
            </a:r>
          </a:p>
          <a:p>
            <a:pPr>
              <a:lnSpc>
                <a:spcPct val="100000"/>
              </a:lnSpc>
            </a:pPr>
            <a:r>
              <a:rPr lang="en-GB" sz="1700" b="0" i="0" dirty="0">
                <a:effectLst/>
                <a:latin typeface="Arial" panose="020B0604020202020204" pitchFamily="34" charset="0"/>
                <a:cs typeface="Arial" panose="020B0604020202020204" pitchFamily="34" charset="0"/>
              </a:rPr>
              <a:t>SALES BY PROFIT CHART.</a:t>
            </a:r>
          </a:p>
          <a:p>
            <a:pPr>
              <a:lnSpc>
                <a:spcPct val="100000"/>
              </a:lnSpc>
            </a:pPr>
            <a:r>
              <a:rPr lang="en-GB" sz="1700" dirty="0">
                <a:latin typeface="Arial" panose="020B0604020202020204" pitchFamily="34" charset="0"/>
                <a:cs typeface="Arial" panose="020B0604020202020204" pitchFamily="34" charset="0"/>
              </a:rPr>
              <a:t>CUSTOMER RANKING</a:t>
            </a:r>
          </a:p>
          <a:p>
            <a:pPr>
              <a:lnSpc>
                <a:spcPct val="100000"/>
              </a:lnSpc>
            </a:pPr>
            <a:r>
              <a:rPr lang="en-GB" sz="1700" dirty="0">
                <a:latin typeface="Arial" panose="020B0604020202020204" pitchFamily="34" charset="0"/>
                <a:cs typeface="Arial" panose="020B0604020202020204" pitchFamily="34" charset="0"/>
              </a:rPr>
              <a:t>CONCLUSION</a:t>
            </a:r>
          </a:p>
        </p:txBody>
      </p:sp>
      <p:pic>
        <p:nvPicPr>
          <p:cNvPr id="14" name="Picture 13" descr="An abstract financial digital analysis">
            <a:extLst>
              <a:ext uri="{FF2B5EF4-FFF2-40B4-BE49-F238E27FC236}">
                <a16:creationId xmlns:a16="http://schemas.microsoft.com/office/drawing/2014/main" id="{574D83C6-F1B0-56AD-55B4-DAC593994C8B}"/>
              </a:ext>
            </a:extLst>
          </p:cNvPr>
          <p:cNvPicPr>
            <a:picLocks noChangeAspect="1"/>
          </p:cNvPicPr>
          <p:nvPr/>
        </p:nvPicPr>
        <p:blipFill rotWithShape="1">
          <a:blip r:embed="rId4"/>
          <a:srcRect l="39912" r="17884"/>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Audio 5">
            <a:hlinkClick r:id="" action="ppaction://media"/>
            <a:extLst>
              <a:ext uri="{FF2B5EF4-FFF2-40B4-BE49-F238E27FC236}">
                <a16:creationId xmlns:a16="http://schemas.microsoft.com/office/drawing/2014/main" id="{C08665A9-4419-0DA7-3E7D-452A2087BB3A}"/>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0000" t="-90625" r="-200000" b="-90625"/>
          <a:stretch>
            <a:fillRect/>
          </a:stretch>
        </p:blipFill>
        <p:spPr>
          <a:xfrm>
            <a:off x="9158514" y="5158014"/>
            <a:ext cx="3048000" cy="1714500"/>
          </a:xfrm>
          <a:prstGeom prst="rect">
            <a:avLst/>
          </a:prstGeom>
        </p:spPr>
      </p:pic>
    </p:spTree>
    <p:extLst>
      <p:ext uri="{BB962C8B-B14F-4D97-AF65-F5344CB8AC3E}">
        <p14:creationId xmlns:p14="http://schemas.microsoft.com/office/powerpoint/2010/main" val="1336460839"/>
      </p:ext>
    </p:extLst>
  </p:cSld>
  <p:clrMapOvr>
    <a:masterClrMapping/>
  </p:clrMapOvr>
  <mc:AlternateContent xmlns:mc="http://schemas.openxmlformats.org/markup-compatibility/2006" xmlns:p14="http://schemas.microsoft.com/office/powerpoint/2010/main">
    <mc:Choice Requires="p14">
      <p:transition spd="med" p14:dur="700" advTm="13920">
        <p:fade/>
      </p:transition>
    </mc:Choice>
    <mc:Fallback xmlns="">
      <p:transition spd="med" advTm="1392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D04288C-2D08-63CC-CA8B-5DCDE85E9C52}"/>
              </a:ext>
            </a:extLst>
          </p:cNvPr>
          <p:cNvPicPr>
            <a:picLocks noChangeAspect="1"/>
          </p:cNvPicPr>
          <p:nvPr/>
        </p:nvPicPr>
        <p:blipFill rotWithShape="1">
          <a:blip r:embed="rId4">
            <a:duotone>
              <a:schemeClr val="bg2">
                <a:shade val="45000"/>
                <a:satMod val="135000"/>
              </a:schemeClr>
              <a:prstClr val="white"/>
            </a:duotone>
            <a:alphaModFix amt="40000"/>
          </a:blip>
          <a:srcRect t="1747"/>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645A468-CD1F-143C-02D0-212F0A92B86C}"/>
              </a:ext>
            </a:extLst>
          </p:cNvPr>
          <p:cNvSpPr>
            <a:spLocks noGrp="1"/>
          </p:cNvSpPr>
          <p:nvPr>
            <p:ph type="title"/>
          </p:nvPr>
        </p:nvSpPr>
        <p:spPr>
          <a:xfrm>
            <a:off x="758952" y="1201002"/>
            <a:ext cx="3831335" cy="4312829"/>
          </a:xfrm>
        </p:spPr>
        <p:txBody>
          <a:bodyPr vert="horz" lIns="91440" tIns="45720" rIns="91440" bIns="45720" rtlCol="0">
            <a:normAutofit/>
          </a:bodyPr>
          <a:lstStyle/>
          <a:p>
            <a:pPr marL="285750" indent="-285750"/>
            <a:r>
              <a:rPr lang="en-US" sz="1800" b="1" i="0" dirty="0"/>
              <a:t>	</a:t>
            </a:r>
            <a:r>
              <a:rPr lang="en-GB" sz="1800" dirty="0">
                <a:latin typeface="Calibri" panose="020F0502020204030204" pitchFamily="34" charset="0"/>
              </a:rPr>
              <a:t>We understand how crucial it is to thoroughly and intelligently examine our customer statistics </a:t>
            </a:r>
            <a:br>
              <a:rPr lang="en-US" sz="1800" b="1" i="0" dirty="0"/>
            </a:br>
            <a:br>
              <a:rPr lang="en-US" sz="1800" b="1" i="0" dirty="0"/>
            </a:br>
            <a:r>
              <a:rPr lang="en-GB" sz="1800" dirty="0">
                <a:latin typeface="Calibri" panose="020F0502020204030204" pitchFamily="34" charset="0"/>
              </a:rPr>
              <a:t>Our goal is to maximize our sales strategy by identifying important trends and opportunities to make well-informed decisions that promote growth and success on all fronts. </a:t>
            </a:r>
            <a:br>
              <a:rPr lang="en-US" sz="1800" b="1" i="0" dirty="0"/>
            </a:br>
            <a:br>
              <a:rPr lang="en-US" sz="1800" b="1" i="0" dirty="0"/>
            </a:br>
            <a:br>
              <a:rPr lang="en-US" sz="1800" b="1" i="0" dirty="0"/>
            </a:br>
            <a:endParaRPr lang="en-US" sz="1800" b="1" i="0" dirty="0"/>
          </a:p>
        </p:txBody>
      </p:sp>
      <p:cxnSp>
        <p:nvCxnSpPr>
          <p:cNvPr id="22" name="Straight Connector 21">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BEE59DCE-2430-C538-88B1-0B43B02D5F8B}"/>
              </a:ext>
            </a:extLst>
          </p:cNvPr>
          <p:cNvSpPr>
            <a:spLocks noGrp="1"/>
          </p:cNvSpPr>
          <p:nvPr>
            <p:ph idx="1"/>
          </p:nvPr>
        </p:nvSpPr>
        <p:spPr>
          <a:xfrm>
            <a:off x="5232992" y="1201002"/>
            <a:ext cx="6197007" cy="4312829"/>
          </a:xfrm>
        </p:spPr>
        <p:txBody>
          <a:bodyPr vert="horz" lIns="91440" tIns="45720" rIns="91440" bIns="45720" rtlCol="0">
            <a:normAutofit/>
          </a:bodyPr>
          <a:lstStyle/>
          <a:p>
            <a:r>
              <a:rPr lang="en-US" dirty="0"/>
              <a:t>INTRODUCTION</a:t>
            </a:r>
          </a:p>
        </p:txBody>
      </p:sp>
      <p:sp>
        <p:nvSpPr>
          <p:cNvPr id="23"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4" name="Audio 23">
            <a:hlinkClick r:id="" action="ppaction://media"/>
            <a:extLst>
              <a:ext uri="{FF2B5EF4-FFF2-40B4-BE49-F238E27FC236}">
                <a16:creationId xmlns:a16="http://schemas.microsoft.com/office/drawing/2014/main" id="{0A6477CD-C853-EC98-A629-FC93ED7228CB}"/>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246651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3203"/>
    </mc:Choice>
    <mc:Fallback xmlns="">
      <p:transition spd="slow" advTm="132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5" name="Rectangle 14">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C9FDDB5-A5A2-77F7-B635-B9C8C7093ABA}"/>
              </a:ext>
            </a:extLst>
          </p:cNvPr>
          <p:cNvSpPr>
            <a:spLocks noGrp="1"/>
          </p:cNvSpPr>
          <p:nvPr>
            <p:ph type="title"/>
          </p:nvPr>
        </p:nvSpPr>
        <p:spPr>
          <a:xfrm>
            <a:off x="758952" y="420625"/>
            <a:ext cx="10667998" cy="1326814"/>
          </a:xfrm>
        </p:spPr>
        <p:txBody>
          <a:bodyPr vert="horz" lIns="91440" tIns="45720" rIns="91440" bIns="45720" rtlCol="0" anchor="ctr">
            <a:normAutofit/>
          </a:bodyPr>
          <a:lstStyle/>
          <a:p>
            <a:r>
              <a:rPr lang="en-US" i="1" kern="1200" spc="100" baseline="0" dirty="0">
                <a:solidFill>
                  <a:schemeClr val="bg1"/>
                </a:solidFill>
                <a:latin typeface="+mj-lt"/>
                <a:ea typeface="+mj-ea"/>
                <a:cs typeface="+mj-cs"/>
              </a:rPr>
              <a:t>CUSTOMER STATISTICS</a:t>
            </a:r>
          </a:p>
        </p:txBody>
      </p:sp>
      <p:sp>
        <p:nvSpPr>
          <p:cNvPr id="19"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2" y="56841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txBody>
          <a:bodyPr anchor="ctr"/>
          <a:lstStyle/>
          <a:p>
            <a:endParaRPr lang="en-US"/>
          </a:p>
        </p:txBody>
      </p:sp>
      <p:pic>
        <p:nvPicPr>
          <p:cNvPr id="11" name="Audio 10">
            <a:hlinkClick r:id="" action="ppaction://media"/>
            <a:extLst>
              <a:ext uri="{FF2B5EF4-FFF2-40B4-BE49-F238E27FC236}">
                <a16:creationId xmlns:a16="http://schemas.microsoft.com/office/drawing/2014/main" id="{19DF0AF9-4883-2BD1-0274-A310691A3068}"/>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pic>
        <p:nvPicPr>
          <p:cNvPr id="6" name="Content Placeholder 5">
            <a:extLst>
              <a:ext uri="{FF2B5EF4-FFF2-40B4-BE49-F238E27FC236}">
                <a16:creationId xmlns:a16="http://schemas.microsoft.com/office/drawing/2014/main" id="{3873DAEA-E429-8299-E22D-A8F01DF33DB5}"/>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259492" y="2168063"/>
            <a:ext cx="11932507" cy="468993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59929852"/>
      </p:ext>
    </p:extLst>
  </p:cSld>
  <p:clrMapOvr>
    <a:masterClrMapping/>
  </p:clrMapOvr>
  <mc:AlternateContent xmlns:mc="http://schemas.openxmlformats.org/markup-compatibility/2006" xmlns:p14="http://schemas.microsoft.com/office/powerpoint/2010/main">
    <mc:Choice Requires="p14">
      <p:transition spd="slow" p14:dur="2000" advTm="14527"/>
    </mc:Choice>
    <mc:Fallback xmlns="">
      <p:transition spd="slow" advTm="145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F9D0E421-1A1D-0606-3235-6E5F54B513E6}"/>
              </a:ext>
            </a:extLst>
          </p:cNvPr>
          <p:cNvPicPr>
            <a:picLocks noChangeAspect="1"/>
          </p:cNvPicPr>
          <p:nvPr/>
        </p:nvPicPr>
        <p:blipFill rotWithShape="1">
          <a:blip r:embed="rId4">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46" name="Rectangle 45">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EA56832-24E1-7277-71FE-25333FC792D5}"/>
              </a:ext>
            </a:extLst>
          </p:cNvPr>
          <p:cNvSpPr>
            <a:spLocks noGrp="1"/>
          </p:cNvSpPr>
          <p:nvPr>
            <p:ph type="title"/>
          </p:nvPr>
        </p:nvSpPr>
        <p:spPr>
          <a:xfrm>
            <a:off x="758952" y="1201002"/>
            <a:ext cx="3831335" cy="4312829"/>
          </a:xfrm>
        </p:spPr>
        <p:txBody>
          <a:bodyPr>
            <a:normAutofit/>
          </a:bodyPr>
          <a:lstStyle/>
          <a:p>
            <a:r>
              <a:rPr lang="en-GB" dirty="0"/>
              <a:t>CUSTOMER Statistics CONTD</a:t>
            </a:r>
          </a:p>
        </p:txBody>
      </p:sp>
      <p:cxnSp>
        <p:nvCxnSpPr>
          <p:cNvPr id="48" name="Straight Connector 47">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F539A63E-EF23-7E15-193D-E7180755800A}"/>
              </a:ext>
            </a:extLst>
          </p:cNvPr>
          <p:cNvSpPr>
            <a:spLocks noGrp="1"/>
          </p:cNvSpPr>
          <p:nvPr>
            <p:ph idx="1"/>
          </p:nvPr>
        </p:nvSpPr>
        <p:spPr>
          <a:xfrm>
            <a:off x="5120640" y="1201002"/>
            <a:ext cx="6309359" cy="5115392"/>
          </a:xfrm>
        </p:spPr>
        <p:txBody>
          <a:bodyPr>
            <a:normAutofit/>
          </a:bodyPr>
          <a:lstStyle/>
          <a:p>
            <a:pPr>
              <a:lnSpc>
                <a:spcPct val="100000"/>
              </a:lnSpc>
            </a:pPr>
            <a:r>
              <a:rPr lang="en-GB" sz="1700" dirty="0"/>
              <a:t>The Highest count of customers was recorded in the West region</a:t>
            </a:r>
          </a:p>
          <a:p>
            <a:pPr>
              <a:lnSpc>
                <a:spcPct val="100000"/>
              </a:lnSpc>
            </a:pPr>
            <a:endParaRPr lang="en-GB" sz="1700" dirty="0"/>
          </a:p>
          <a:p>
            <a:pPr>
              <a:lnSpc>
                <a:spcPct val="100000"/>
              </a:lnSpc>
            </a:pPr>
            <a:r>
              <a:rPr lang="en-GB" sz="1700" dirty="0"/>
              <a:t>The Lowest profits were made in the Central region</a:t>
            </a:r>
          </a:p>
          <a:p>
            <a:pPr>
              <a:lnSpc>
                <a:spcPct val="100000"/>
              </a:lnSpc>
            </a:pPr>
            <a:endParaRPr lang="en-GB" sz="1700" dirty="0"/>
          </a:p>
          <a:p>
            <a:pPr>
              <a:lnSpc>
                <a:spcPct val="100000"/>
              </a:lnSpc>
            </a:pPr>
            <a:r>
              <a:rPr lang="en-GB" sz="1700" dirty="0"/>
              <a:t>The Lowest sales were made in the southern region</a:t>
            </a:r>
          </a:p>
          <a:p>
            <a:pPr>
              <a:lnSpc>
                <a:spcPct val="100000"/>
              </a:lnSpc>
            </a:pPr>
            <a:endParaRPr lang="en-GB" sz="1700" dirty="0"/>
          </a:p>
          <a:p>
            <a:pPr>
              <a:lnSpc>
                <a:spcPct val="100000"/>
              </a:lnSpc>
            </a:pPr>
            <a:r>
              <a:rPr lang="en-GB" sz="1700" dirty="0"/>
              <a:t>The Southern region recorded the lowest Sales per Customer while the Central region made the lowest Profit per customer.</a:t>
            </a:r>
          </a:p>
          <a:p>
            <a:pPr>
              <a:lnSpc>
                <a:spcPct val="100000"/>
              </a:lnSpc>
            </a:pPr>
            <a:endParaRPr lang="en-GB" sz="1700" dirty="0"/>
          </a:p>
          <a:p>
            <a:pPr>
              <a:lnSpc>
                <a:spcPct val="100000"/>
              </a:lnSpc>
            </a:pPr>
            <a:endParaRPr lang="en-GB" sz="1700" dirty="0"/>
          </a:p>
          <a:p>
            <a:pPr>
              <a:lnSpc>
                <a:spcPct val="100000"/>
              </a:lnSpc>
            </a:pPr>
            <a:endParaRPr lang="en-GB" sz="1700" dirty="0"/>
          </a:p>
          <a:p>
            <a:pPr>
              <a:lnSpc>
                <a:spcPct val="100000"/>
              </a:lnSpc>
            </a:pPr>
            <a:endParaRPr lang="en-GB" sz="1700" dirty="0"/>
          </a:p>
          <a:p>
            <a:pPr>
              <a:lnSpc>
                <a:spcPct val="100000"/>
              </a:lnSpc>
            </a:pPr>
            <a:endParaRPr lang="en-GB" sz="1700" dirty="0"/>
          </a:p>
          <a:p>
            <a:pPr>
              <a:lnSpc>
                <a:spcPct val="100000"/>
              </a:lnSpc>
            </a:pPr>
            <a:endParaRPr lang="en-GB" sz="1700" dirty="0"/>
          </a:p>
          <a:p>
            <a:pPr>
              <a:lnSpc>
                <a:spcPct val="100000"/>
              </a:lnSpc>
            </a:pPr>
            <a:endParaRPr lang="en-GB" sz="1700" dirty="0"/>
          </a:p>
        </p:txBody>
      </p:sp>
      <p:sp>
        <p:nvSpPr>
          <p:cNvPr id="50"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21" name="Audio 20">
            <a:hlinkClick r:id="" action="ppaction://media"/>
            <a:extLst>
              <a:ext uri="{FF2B5EF4-FFF2-40B4-BE49-F238E27FC236}">
                <a16:creationId xmlns:a16="http://schemas.microsoft.com/office/drawing/2014/main" id="{621D6F70-C413-2670-14CC-68F216F2FE9A}"/>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3934907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0174"/>
    </mc:Choice>
    <mc:Fallback xmlns="">
      <p:transition spd="slow" advTm="401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FC9582BA-5D6F-3AFE-726B-9F278E88AF68}"/>
              </a:ext>
            </a:extLst>
          </p:cNvPr>
          <p:cNvSpPr>
            <a:spLocks noGrp="1"/>
          </p:cNvSpPr>
          <p:nvPr>
            <p:ph type="title"/>
          </p:nvPr>
        </p:nvSpPr>
        <p:spPr>
          <a:xfrm>
            <a:off x="758953" y="1063256"/>
            <a:ext cx="3382050" cy="4558954"/>
          </a:xfrm>
        </p:spPr>
        <p:txBody>
          <a:bodyPr anchor="ctr">
            <a:normAutofit/>
          </a:bodyPr>
          <a:lstStyle/>
          <a:p>
            <a:r>
              <a:rPr lang="en-GB" sz="1800" dirty="0">
                <a:solidFill>
                  <a:schemeClr val="bg1"/>
                </a:solidFill>
                <a:latin typeface="Arial" panose="020B0604020202020204" pitchFamily="34" charset="0"/>
                <a:cs typeface="Arial" panose="020B0604020202020204" pitchFamily="34" charset="0"/>
              </a:rPr>
              <a:t>Sales by Profit Chart</a:t>
            </a:r>
            <a:br>
              <a:rPr lang="en-GB" sz="1800" dirty="0">
                <a:solidFill>
                  <a:schemeClr val="bg1"/>
                </a:solidFill>
                <a:latin typeface="Arial" panose="020B0604020202020204" pitchFamily="34" charset="0"/>
                <a:cs typeface="Arial" panose="020B0604020202020204" pitchFamily="34" charset="0"/>
              </a:rPr>
            </a:br>
            <a:br>
              <a:rPr lang="en-GB" sz="1800" dirty="0">
                <a:solidFill>
                  <a:schemeClr val="bg1"/>
                </a:solidFill>
                <a:latin typeface="Arial" panose="020B0604020202020204" pitchFamily="34" charset="0"/>
                <a:cs typeface="Arial" panose="020B0604020202020204" pitchFamily="34" charset="0"/>
              </a:rPr>
            </a:br>
            <a:r>
              <a:rPr lang="en-GB" sz="1800" dirty="0">
                <a:solidFill>
                  <a:schemeClr val="bg1"/>
                </a:solidFill>
                <a:latin typeface="Arial" panose="020B0604020202020204" pitchFamily="34" charset="0"/>
                <a:cs typeface="Arial" panose="020B0604020202020204" pitchFamily="34" charset="0"/>
              </a:rPr>
              <a:t>This scatter plot shows some varied relationship between profit and sales with some notable customers achieving a high profit and sales, while some made moderate profit and sales also some notable customers with lower profit and higher sales</a:t>
            </a:r>
            <a:br>
              <a:rPr lang="en-GB" sz="1800" dirty="0">
                <a:solidFill>
                  <a:schemeClr val="bg1"/>
                </a:solidFill>
                <a:latin typeface="Arial" panose="020B0604020202020204" pitchFamily="34" charset="0"/>
                <a:cs typeface="Arial" panose="020B0604020202020204" pitchFamily="34" charset="0"/>
              </a:rPr>
            </a:br>
            <a:endParaRPr lang="en-GB" sz="1800" dirty="0">
              <a:solidFill>
                <a:schemeClr val="bg1"/>
              </a:solidFill>
            </a:endParaRPr>
          </a:p>
        </p:txBody>
      </p:sp>
      <p:sp useBgFill="1">
        <p:nvSpPr>
          <p:cNvPr id="38" name="Freeform: Shape 37">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9" name="Content Placeholder 28">
            <a:extLst>
              <a:ext uri="{FF2B5EF4-FFF2-40B4-BE49-F238E27FC236}">
                <a16:creationId xmlns:a16="http://schemas.microsoft.com/office/drawing/2014/main" id="{34B62488-491A-834F-5975-88EBFC594FE7}"/>
              </a:ext>
            </a:extLst>
          </p:cNvPr>
          <p:cNvSpPr>
            <a:spLocks/>
          </p:cNvSpPr>
          <p:nvPr/>
        </p:nvSpPr>
        <p:spPr>
          <a:xfrm rot="19252303">
            <a:off x="18082732" y="463130"/>
            <a:ext cx="3509281" cy="5410848"/>
          </a:xfrm>
          <a:prstGeom prst="rect">
            <a:avLst/>
          </a:prstGeom>
        </p:spPr>
        <p:txBody>
          <a:bodyPr/>
          <a:lstStyle/>
          <a:p>
            <a:endParaRPr lang="en-GB" dirty="0"/>
          </a:p>
        </p:txBody>
      </p:sp>
      <p:pic>
        <p:nvPicPr>
          <p:cNvPr id="32" name="Audio 31">
            <a:hlinkClick r:id="" action="ppaction://media"/>
            <a:extLst>
              <a:ext uri="{FF2B5EF4-FFF2-40B4-BE49-F238E27FC236}">
                <a16:creationId xmlns:a16="http://schemas.microsoft.com/office/drawing/2014/main" id="{2A738EE3-DA9A-B61F-A7E0-63EEFB6D5328}"/>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pic>
        <p:nvPicPr>
          <p:cNvPr id="3" name="Picture 2">
            <a:extLst>
              <a:ext uri="{FF2B5EF4-FFF2-40B4-BE49-F238E27FC236}">
                <a16:creationId xmlns:a16="http://schemas.microsoft.com/office/drawing/2014/main" id="{64BF1173-AD09-83E7-84F0-649B5B0B68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0100" y="699176"/>
            <a:ext cx="5903910" cy="5675352"/>
          </a:xfrm>
          <a:prstGeom prst="rect">
            <a:avLst/>
          </a:prstGeom>
        </p:spPr>
      </p:pic>
    </p:spTree>
    <p:extLst>
      <p:ext uri="{BB962C8B-B14F-4D97-AF65-F5344CB8AC3E}">
        <p14:creationId xmlns:p14="http://schemas.microsoft.com/office/powerpoint/2010/main" val="4164473173"/>
      </p:ext>
    </p:extLst>
  </p:cSld>
  <p:clrMapOvr>
    <a:masterClrMapping/>
  </p:clrMapOvr>
  <mc:AlternateContent xmlns:mc="http://schemas.openxmlformats.org/markup-compatibility/2006" xmlns:p14="http://schemas.microsoft.com/office/powerpoint/2010/main">
    <mc:Choice Requires="p14">
      <p:transition spd="slow" p14:dur="2000" advTm="19192"/>
    </mc:Choice>
    <mc:Fallback xmlns="">
      <p:transition spd="slow" advTm="191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23" name="Rectangle 2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72B90-0D23-27D6-976B-F3D10CC666F4}"/>
              </a:ext>
            </a:extLst>
          </p:cNvPr>
          <p:cNvSpPr>
            <a:spLocks noGrp="1"/>
          </p:cNvSpPr>
          <p:nvPr>
            <p:ph type="title"/>
          </p:nvPr>
        </p:nvSpPr>
        <p:spPr>
          <a:xfrm>
            <a:off x="7885744" y="691762"/>
            <a:ext cx="3541205" cy="1706649"/>
          </a:xfrm>
        </p:spPr>
        <p:txBody>
          <a:bodyPr vert="horz" lIns="91440" tIns="45720" rIns="91440" bIns="45720" rtlCol="0" anchor="ctr">
            <a:normAutofit/>
          </a:bodyPr>
          <a:lstStyle/>
          <a:p>
            <a:r>
              <a:rPr lang="en-US" sz="2600" i="1" kern="1200" spc="100" baseline="0" dirty="0">
                <a:solidFill>
                  <a:schemeClr val="tx1">
                    <a:lumMod val="85000"/>
                    <a:lumOff val="15000"/>
                  </a:schemeClr>
                </a:solidFill>
                <a:latin typeface="+mj-lt"/>
                <a:ea typeface="+mj-ea"/>
                <a:cs typeface="+mj-cs"/>
              </a:rPr>
              <a:t>CUSTOMER RANKING</a:t>
            </a:r>
          </a:p>
        </p:txBody>
      </p:sp>
      <p:cxnSp>
        <p:nvCxnSpPr>
          <p:cNvPr id="25" name="Straight Connector 24">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7793264C-912B-E141-39AA-727179B18678}"/>
              </a:ext>
            </a:extLst>
          </p:cNvPr>
          <p:cNvSpPr>
            <a:spLocks/>
          </p:cNvSpPr>
          <p:nvPr/>
        </p:nvSpPr>
        <p:spPr>
          <a:xfrm>
            <a:off x="7888666" y="2623930"/>
            <a:ext cx="3541205" cy="3158160"/>
          </a:xfrm>
          <a:prstGeom prst="rect">
            <a:avLst/>
          </a:prstGeom>
        </p:spPr>
        <p:txBody>
          <a:bodyPr vert="horz" lIns="91440" tIns="45720" rIns="91440" bIns="45720" rtlCol="0">
            <a:normAutofit/>
          </a:bodyPr>
          <a:lstStyle/>
          <a:p>
            <a:pPr marL="182880">
              <a:spcBef>
                <a:spcPts val="400"/>
              </a:spcBef>
              <a:spcAft>
                <a:spcPts val="400"/>
              </a:spcAft>
              <a:buFont typeface="Arial" panose="020B0604020202020204" pitchFamily="34" charset="0"/>
              <a:buChar char="·"/>
            </a:pPr>
            <a:r>
              <a:rPr lang="en-US" dirty="0">
                <a:solidFill>
                  <a:schemeClr val="tx1">
                    <a:lumMod val="85000"/>
                    <a:lumOff val="15000"/>
                  </a:schemeClr>
                </a:solidFill>
              </a:rPr>
              <a:t>This shows the customer ranking according to their sales showing the main driver of sales.</a:t>
            </a:r>
          </a:p>
          <a:p>
            <a:pPr marL="182880">
              <a:spcBef>
                <a:spcPts val="400"/>
              </a:spcBef>
              <a:spcAft>
                <a:spcPts val="400"/>
              </a:spcAft>
              <a:buFont typeface="Arial" panose="020B0604020202020204" pitchFamily="34" charset="0"/>
              <a:buChar char="·"/>
            </a:pPr>
            <a:r>
              <a:rPr lang="en-US" dirty="0">
                <a:solidFill>
                  <a:schemeClr val="tx1">
                    <a:lumMod val="85000"/>
                    <a:lumOff val="15000"/>
                  </a:schemeClr>
                </a:solidFill>
              </a:rPr>
              <a:t>Understanding this will help to foster customer engagement and strategies to make improved sales.</a:t>
            </a:r>
          </a:p>
        </p:txBody>
      </p:sp>
      <p:sp>
        <p:nvSpPr>
          <p:cNvPr id="2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F8B52D97-5660-C634-45F4-9AB4F9258D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36" y="494270"/>
            <a:ext cx="6314303" cy="6103681"/>
          </a:xfrm>
          <a:prstGeom prst="rect">
            <a:avLst/>
          </a:prstGeom>
        </p:spPr>
      </p:pic>
    </p:spTree>
    <p:extLst>
      <p:ext uri="{BB962C8B-B14F-4D97-AF65-F5344CB8AC3E}">
        <p14:creationId xmlns:p14="http://schemas.microsoft.com/office/powerpoint/2010/main" val="37276310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545"/>
    </mc:Choice>
    <mc:Fallback xmlns="">
      <p:transition spd="slow" advTm="1854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67BB460-83C2-2048-7822-36412F8234F9}"/>
              </a:ext>
            </a:extLst>
          </p:cNvPr>
          <p:cNvSpPr>
            <a:spLocks noGrp="1"/>
          </p:cNvSpPr>
          <p:nvPr>
            <p:ph type="body" sz="half" idx="2"/>
          </p:nvPr>
        </p:nvSpPr>
        <p:spPr>
          <a:xfrm>
            <a:off x="758953" y="1828801"/>
            <a:ext cx="3831336" cy="1334529"/>
          </a:xfrm>
        </p:spPr>
        <p:txBody>
          <a:bodyPr>
            <a:normAutofit/>
          </a:bodyPr>
          <a:lstStyle/>
          <a:p>
            <a:pPr marL="342900" indent="-342900">
              <a:buFont typeface="Arial" panose="020B0604020202020204" pitchFamily="34" charset="0"/>
              <a:buChar char="•"/>
            </a:pPr>
            <a:r>
              <a:rPr lang="en-GB" sz="1800" dirty="0">
                <a:latin typeface="Calibri" panose="020F0502020204030204" pitchFamily="34" charset="0"/>
              </a:rPr>
              <a:t>This is used to visualize the  Customer statistics, customer sales rank, and sales and profit by region.</a:t>
            </a:r>
            <a:endParaRPr lang="en-GB" dirty="0"/>
          </a:p>
        </p:txBody>
      </p:sp>
      <p:sp>
        <p:nvSpPr>
          <p:cNvPr id="5" name="Title 4">
            <a:extLst>
              <a:ext uri="{FF2B5EF4-FFF2-40B4-BE49-F238E27FC236}">
                <a16:creationId xmlns:a16="http://schemas.microsoft.com/office/drawing/2014/main" id="{4E3668C1-A02E-2BDA-A540-93D5F994CE67}"/>
              </a:ext>
            </a:extLst>
          </p:cNvPr>
          <p:cNvSpPr>
            <a:spLocks noGrp="1"/>
          </p:cNvSpPr>
          <p:nvPr>
            <p:ph type="title"/>
          </p:nvPr>
        </p:nvSpPr>
        <p:spPr>
          <a:xfrm>
            <a:off x="758953" y="358346"/>
            <a:ext cx="3831336" cy="617838"/>
          </a:xfrm>
        </p:spPr>
        <p:txBody>
          <a:bodyPr>
            <a:normAutofit fontScale="90000"/>
          </a:bodyPr>
          <a:lstStyle/>
          <a:p>
            <a:r>
              <a:rPr lang="en-GB" sz="4000" i="0" dirty="0">
                <a:latin typeface="Arial" panose="020B0604020202020204" pitchFamily="34" charset="0"/>
                <a:cs typeface="Arial" panose="020B0604020202020204" pitchFamily="34" charset="0"/>
              </a:rPr>
              <a:t>DASHBOARD</a:t>
            </a:r>
            <a:br>
              <a:rPr lang="en-GB" sz="6000" b="0" i="0" dirty="0">
                <a:effectLst/>
                <a:latin typeface="Arial" panose="020B0604020202020204" pitchFamily="34" charset="0"/>
                <a:cs typeface="Arial" panose="020B0604020202020204" pitchFamily="34" charset="0"/>
              </a:rPr>
            </a:br>
            <a:endParaRPr lang="en-GB" dirty="0"/>
          </a:p>
        </p:txBody>
      </p:sp>
      <p:pic>
        <p:nvPicPr>
          <p:cNvPr id="12" name="Audio 11">
            <a:hlinkClick r:id="" action="ppaction://media"/>
            <a:extLst>
              <a:ext uri="{FF2B5EF4-FFF2-40B4-BE49-F238E27FC236}">
                <a16:creationId xmlns:a16="http://schemas.microsoft.com/office/drawing/2014/main" id="{369CBBFF-3475-8D0A-7025-9DC494F9F28A}"/>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pic>
        <p:nvPicPr>
          <p:cNvPr id="6" name="Content Placeholder 5">
            <a:extLst>
              <a:ext uri="{FF2B5EF4-FFF2-40B4-BE49-F238E27FC236}">
                <a16:creationId xmlns:a16="http://schemas.microsoft.com/office/drawing/2014/main" id="{53926982-57DF-3CF1-58AD-52CFD12119D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183188" y="556053"/>
            <a:ext cx="6382736" cy="5671751"/>
          </a:xfrm>
        </p:spPr>
      </p:pic>
    </p:spTree>
    <p:extLst>
      <p:ext uri="{BB962C8B-B14F-4D97-AF65-F5344CB8AC3E}">
        <p14:creationId xmlns:p14="http://schemas.microsoft.com/office/powerpoint/2010/main" val="3451145469"/>
      </p:ext>
    </p:extLst>
  </p:cSld>
  <p:clrMapOvr>
    <a:masterClrMapping/>
  </p:clrMapOvr>
  <mc:AlternateContent xmlns:mc="http://schemas.openxmlformats.org/markup-compatibility/2006" xmlns:p14="http://schemas.microsoft.com/office/powerpoint/2010/main">
    <mc:Choice Requires="p14">
      <p:transition spd="slow" p14:dur="2000" advTm="17540"/>
    </mc:Choice>
    <mc:Fallback xmlns="">
      <p:transition spd="slow" advTm="175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1" name="Straight Connector 5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4FDD565-3561-9C32-27A5-9186E2246EA6}"/>
              </a:ext>
            </a:extLst>
          </p:cNvPr>
          <p:cNvSpPr>
            <a:spLocks noGrp="1"/>
          </p:cNvSpPr>
          <p:nvPr>
            <p:ph type="title"/>
          </p:nvPr>
        </p:nvSpPr>
        <p:spPr>
          <a:xfrm>
            <a:off x="2865120" y="2840852"/>
            <a:ext cx="8243604" cy="3868866"/>
          </a:xfrm>
        </p:spPr>
        <p:txBody>
          <a:bodyPr vert="horz" lIns="91440" tIns="45720" rIns="91440" bIns="45720" rtlCol="0" anchor="t">
            <a:normAutofit/>
          </a:bodyPr>
          <a:lstStyle/>
          <a:p>
            <a:r>
              <a:rPr lang="en-GB" sz="1800" dirty="0"/>
              <a:t>In conclusion, our comprehensive examination of the dashboard showcased  three distinct sheets  customer statistics, sales and profit by customer, and customer ranking which has yielded invaluable insights critical for our sales strategy</a:t>
            </a:r>
            <a:br>
              <a:rPr lang="en-GB" sz="1800" dirty="0"/>
            </a:br>
            <a:br>
              <a:rPr lang="en-GB" sz="1800" dirty="0"/>
            </a:br>
            <a:r>
              <a:rPr lang="en-GB" sz="1800" dirty="0"/>
              <a:t>Nonetheless, there are still issues, most notably the lowest sales and lowest earnings in the Southern and Central regions.</a:t>
            </a:r>
            <a:br>
              <a:rPr lang="en-GB" sz="1800" dirty="0"/>
            </a:br>
            <a:br>
              <a:rPr lang="en-GB" sz="1800" dirty="0"/>
            </a:br>
            <a:r>
              <a:rPr lang="en-GB" sz="1800" dirty="0"/>
              <a:t>The Sales by Profit scatter plot, which shows significant differences in profitability and sales across various customers, highlights the intricacy of our customer base even more. These insights will help us in the future as we develop focused plans to maximize performance, seize opportunities, and promote sustainable growth in all areas.</a:t>
            </a:r>
            <a:br>
              <a:rPr lang="en-GB" sz="1800" dirty="0"/>
            </a:br>
            <a:br>
              <a:rPr lang="en-GB" sz="1800" dirty="0"/>
            </a:br>
            <a:endParaRPr lang="en-US" sz="1800" dirty="0"/>
          </a:p>
        </p:txBody>
      </p:sp>
      <p:sp>
        <p:nvSpPr>
          <p:cNvPr id="6" name="Text Placeholder 5">
            <a:extLst>
              <a:ext uri="{FF2B5EF4-FFF2-40B4-BE49-F238E27FC236}">
                <a16:creationId xmlns:a16="http://schemas.microsoft.com/office/drawing/2014/main" id="{C75ADCB8-FBAB-DFAD-744A-99350F3139C4}"/>
              </a:ext>
            </a:extLst>
          </p:cNvPr>
          <p:cNvSpPr>
            <a:spLocks noGrp="1"/>
          </p:cNvSpPr>
          <p:nvPr>
            <p:ph type="body" idx="1"/>
          </p:nvPr>
        </p:nvSpPr>
        <p:spPr>
          <a:xfrm>
            <a:off x="2865118" y="1142999"/>
            <a:ext cx="7604761" cy="1054383"/>
          </a:xfrm>
        </p:spPr>
        <p:txBody>
          <a:bodyPr vert="horz" lIns="91440" tIns="45720" rIns="91440" bIns="45720" rtlCol="0" anchor="b">
            <a:normAutofit/>
          </a:bodyPr>
          <a:lstStyle/>
          <a:p>
            <a:pPr>
              <a:lnSpc>
                <a:spcPct val="100000"/>
              </a:lnSpc>
            </a:pPr>
            <a:r>
              <a:rPr lang="en-US" sz="2200" dirty="0"/>
              <a:t>CONCLUSION</a:t>
            </a:r>
          </a:p>
        </p:txBody>
      </p:sp>
      <p:cxnSp>
        <p:nvCxnSpPr>
          <p:cNvPr id="55" name="Straight Connector 54">
            <a:extLst>
              <a:ext uri="{FF2B5EF4-FFF2-40B4-BE49-F238E27FC236}">
                <a16:creationId xmlns:a16="http://schemas.microsoft.com/office/drawing/2014/main" id="{DE3FB7FD-3883-4AFF-8349-2E3BBDA714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65120" y="2519131"/>
            <a:ext cx="9326880" cy="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7" name="Freeform 6">
            <a:extLst>
              <a:ext uri="{FF2B5EF4-FFF2-40B4-BE49-F238E27FC236}">
                <a16:creationId xmlns:a16="http://schemas.microsoft.com/office/drawing/2014/main" id="{B3BE00DD-5F52-49B1-A83B-F2E555AC5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2857572"/>
      </p:ext>
    </p:extLst>
  </p:cSld>
  <p:clrMapOvr>
    <a:masterClrMapping/>
  </p:clrMapOvr>
  <mc:AlternateContent xmlns:mc="http://schemas.openxmlformats.org/markup-compatibility/2006" xmlns:p14="http://schemas.microsoft.com/office/powerpoint/2010/main">
    <mc:Choice Requires="p14">
      <p:transition spd="slow" p14:dur="2000" advTm="29836"/>
    </mc:Choice>
    <mc:Fallback xmlns="">
      <p:transition spd="slow" advTm="29836"/>
    </mc:Fallback>
  </mc:AlternateContent>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1221</TotalTime>
  <Words>355</Words>
  <Application>Microsoft Office PowerPoint</Application>
  <PresentationFormat>Widescreen</PresentationFormat>
  <Paragraphs>34</Paragraphs>
  <Slides>9</Slides>
  <Notes>0</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Sitka Banner</vt:lpstr>
      <vt:lpstr>system-ui</vt:lpstr>
      <vt:lpstr>HeadlinesVTI</vt:lpstr>
      <vt:lpstr>EDA Project : Tableau.  </vt:lpstr>
      <vt:lpstr>TOPICS</vt:lpstr>
      <vt:lpstr> We understand how crucial it is to thoroughly and intelligently examine our customer statistics   Our goal is to maximize our sales strategy by identifying important trends and opportunities to make well-informed decisions that promote growth and success on all fronts.    </vt:lpstr>
      <vt:lpstr>CUSTOMER STATISTICS</vt:lpstr>
      <vt:lpstr>CUSTOMER Statistics CONTD</vt:lpstr>
      <vt:lpstr>Sales by Profit Chart  This scatter plot shows some varied relationship between profit and sales with some notable customers achieving a high profit and sales, while some made moderate profit and sales also some notable customers with lower profit and higher sales </vt:lpstr>
      <vt:lpstr>CUSTOMER RANKING</vt:lpstr>
      <vt:lpstr>DASHBOARD </vt:lpstr>
      <vt:lpstr>In conclusion, our comprehensive examination of the dashboard showcased  three distinct sheets  customer statistics, sales and profit by customer, and customer ranking which has yielded invaluable insights critical for our sales strategy  Nonetheless, there are still issues, most notably the lowest sales and lowest earnings in the Southern and Central regions.  The Sales by Profit scatter plot, which shows significant differences in profitability and sales across various customers, highlights the intricacy of our customer base even more. These insights will help us in the future as we develop focused plans to maximize performance, seize opportunities, and promote sustainable growth in all areas.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statistical report capturing Live Data for stock prices of major US companies, such as Apple, MICROSOFT, and Tesla to study the behavior of company stock.</dc:title>
  <dc:creator>Adewale Tairu</dc:creator>
  <cp:lastModifiedBy>Adewale Tairu</cp:lastModifiedBy>
  <cp:revision>4</cp:revision>
  <dcterms:created xsi:type="dcterms:W3CDTF">2023-11-29T20:01:39Z</dcterms:created>
  <dcterms:modified xsi:type="dcterms:W3CDTF">2024-01-29T23:44:29Z</dcterms:modified>
</cp:coreProperties>
</file>