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Default Extension="jpg" ContentType="image/jpg"/>
  <Override PartName="/ppt/notesSlides/notesSlide6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268605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i-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268605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i-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268605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i-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268605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i-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268605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i-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29783" y="7133507"/>
            <a:ext cx="1899284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268605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i-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6.xml"/><Relationship Id="rId4" Type="http://schemas.openxmlformats.org/officeDocument/2006/relationships/slide" Target="slide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09471" y="2518436"/>
            <a:ext cx="747395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4750" spc="-50" b="1">
                <a:latin typeface="標楷體"/>
                <a:cs typeface="標楷體"/>
              </a:rPr>
              <a:t>）</a:t>
            </a:r>
            <a:endParaRPr sz="475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</a:pPr>
            <a:r>
              <a:rPr dirty="0" sz="4750" spc="-5" b="1">
                <a:latin typeface="Times New Roman"/>
                <a:cs typeface="Times New Roman"/>
              </a:rPr>
              <a:t>3n+</a:t>
            </a:r>
            <a:r>
              <a:rPr dirty="0" sz="4750" b="1">
                <a:latin typeface="Times New Roman"/>
                <a:cs typeface="Times New Roman"/>
              </a:rPr>
              <a:t>1</a:t>
            </a:r>
            <a:r>
              <a:rPr dirty="0" sz="4750" spc="-45" b="1">
                <a:latin typeface="標楷體"/>
                <a:cs typeface="標楷體"/>
              </a:rPr>
              <a:t>問題</a:t>
            </a:r>
            <a:r>
              <a:rPr dirty="0" sz="4750" spc="-5" b="1">
                <a:latin typeface="Times New Roman"/>
                <a:cs typeface="Times New Roman"/>
              </a:rPr>
              <a:t>/Th</a:t>
            </a:r>
            <a:r>
              <a:rPr dirty="0" sz="4750" b="1">
                <a:latin typeface="Times New Roman"/>
                <a:cs typeface="Times New Roman"/>
              </a:rPr>
              <a:t>e</a:t>
            </a:r>
            <a:r>
              <a:rPr dirty="0" sz="4750" spc="-10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3n+</a:t>
            </a:r>
            <a:r>
              <a:rPr dirty="0" sz="4750" b="1">
                <a:latin typeface="Times New Roman"/>
                <a:cs typeface="Times New Roman"/>
              </a:rPr>
              <a:t>1</a:t>
            </a:r>
            <a:r>
              <a:rPr dirty="0" sz="4750" spc="-10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P</a:t>
            </a:r>
            <a:r>
              <a:rPr dirty="0" sz="4750" spc="-85" b="1">
                <a:latin typeface="Times New Roman"/>
                <a:cs typeface="Times New Roman"/>
              </a:rPr>
              <a:t>r</a:t>
            </a:r>
            <a:r>
              <a:rPr dirty="0" sz="4750" spc="-5" b="1">
                <a:latin typeface="Times New Roman"/>
                <a:cs typeface="Times New Roman"/>
              </a:rPr>
              <a:t>oblem</a:t>
            </a:r>
            <a:endParaRPr sz="4750">
              <a:latin typeface="Times New Roman"/>
              <a:cs typeface="Times New Roman"/>
            </a:endParaRPr>
          </a:p>
          <a:p>
            <a:pPr algn="ctr" marL="848360" marR="840105" indent="-1270">
              <a:lnSpc>
                <a:spcPct val="120200"/>
              </a:lnSpc>
              <a:spcBef>
                <a:spcPts val="2645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6477635" cy="3710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46278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20"/>
              </a:spcBef>
            </a:pPr>
            <a:r>
              <a:rPr dirty="0" sz="4750" spc="-60" b="1" u="heavy">
                <a:latin typeface="標楷體"/>
                <a:cs typeface="標楷體"/>
              </a:rPr>
              <a:t>解題要訣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‧整數</a:t>
            </a:r>
            <a:r>
              <a:rPr dirty="0" sz="3450">
                <a:latin typeface="Times New Roman"/>
                <a:cs typeface="Times New Roman"/>
              </a:rPr>
              <a:t>(</a:t>
            </a: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int</a:t>
            </a:r>
            <a:r>
              <a:rPr dirty="0" sz="3450" spc="-5">
                <a:latin typeface="Times New Roman"/>
                <a:cs typeface="Times New Roman"/>
              </a:rPr>
              <a:t>)</a:t>
            </a:r>
            <a:r>
              <a:rPr dirty="0" sz="3450" spc="-5">
                <a:latin typeface="標楷體"/>
                <a:cs typeface="標楷體"/>
              </a:rPr>
              <a:t>的上限（最大值）</a:t>
            </a:r>
            <a:endParaRPr sz="3450">
              <a:latin typeface="標楷體"/>
              <a:cs typeface="標楷體"/>
            </a:endParaRPr>
          </a:p>
          <a:p>
            <a:pPr marL="814069">
              <a:lnSpc>
                <a:spcPct val="100000"/>
              </a:lnSpc>
              <a:spcBef>
                <a:spcPts val="825"/>
              </a:spcBef>
            </a:pPr>
            <a:r>
              <a:rPr dirty="0" sz="3450">
                <a:latin typeface="標楷體"/>
                <a:cs typeface="標楷體"/>
              </a:rPr>
              <a:t>‧奇偶數的判定</a:t>
            </a:r>
            <a:endParaRPr sz="345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65"/>
              </a:spcBef>
            </a:pPr>
            <a:r>
              <a:rPr dirty="0" sz="3000">
                <a:latin typeface="標楷體"/>
                <a:cs typeface="標楷體"/>
              </a:rPr>
              <a:t>–是否為</a:t>
            </a:r>
            <a:r>
              <a:rPr dirty="0" sz="3000">
                <a:latin typeface="Times New Roman"/>
                <a:cs typeface="Times New Roman"/>
              </a:rPr>
              <a:t>2</a:t>
            </a:r>
            <a:r>
              <a:rPr dirty="0" sz="3000">
                <a:latin typeface="標楷體"/>
                <a:cs typeface="標楷體"/>
              </a:rPr>
              <a:t>的倍數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8605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i-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18395" y="1698117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 h="0">
                <a:moveTo>
                  <a:pt x="0" y="0"/>
                </a:moveTo>
                <a:lnTo>
                  <a:pt x="704088" y="0"/>
                </a:lnTo>
              </a:path>
            </a:pathLst>
          </a:custGeom>
          <a:ln w="30988">
            <a:solidFill>
              <a:srgbClr val="2D2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22483" y="1698117"/>
            <a:ext cx="988694" cy="0"/>
          </a:xfrm>
          <a:custGeom>
            <a:avLst/>
            <a:gdLst/>
            <a:ahLst/>
            <a:cxnLst/>
            <a:rect l="l" t="t" r="r" b="b"/>
            <a:pathLst>
              <a:path w="988695" h="0">
                <a:moveTo>
                  <a:pt x="0" y="0"/>
                </a:moveTo>
                <a:lnTo>
                  <a:pt x="988313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10797" y="1698117"/>
            <a:ext cx="2364740" cy="0"/>
          </a:xfrm>
          <a:custGeom>
            <a:avLst/>
            <a:gdLst/>
            <a:ahLst/>
            <a:cxnLst/>
            <a:rect l="l" t="t" r="r" b="b"/>
            <a:pathLst>
              <a:path w="2364740" h="0">
                <a:moveTo>
                  <a:pt x="0" y="0"/>
                </a:moveTo>
                <a:lnTo>
                  <a:pt x="2364486" y="0"/>
                </a:lnTo>
              </a:path>
            </a:pathLst>
          </a:custGeom>
          <a:ln w="30988">
            <a:solidFill>
              <a:srgbClr val="2D2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764" y="262577"/>
            <a:ext cx="9193530" cy="481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34377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algn="ctr" marL="1325245">
              <a:lnSpc>
                <a:spcPct val="100000"/>
              </a:lnSpc>
              <a:spcBef>
                <a:spcPts val="1240"/>
              </a:spcBef>
            </a:pPr>
            <a:r>
              <a:rPr dirty="0" sz="4750" spc="-5" b="1">
                <a:solidFill>
                  <a:srgbClr val="2D2DB9"/>
                </a:solidFill>
                <a:latin typeface="Times New Roman"/>
                <a:cs typeface="Times New Roman"/>
              </a:rPr>
              <a:t>in</a:t>
            </a:r>
            <a:r>
              <a:rPr dirty="0" sz="4750" b="1">
                <a:solidFill>
                  <a:srgbClr val="2D2DB9"/>
                </a:solidFill>
                <a:latin typeface="Times New Roman"/>
                <a:cs typeface="Times New Roman"/>
              </a:rPr>
              <a:t>t </a:t>
            </a:r>
            <a:r>
              <a:rPr dirty="0" sz="4750" spc="-5" b="1">
                <a:latin typeface="Times New Roman"/>
                <a:cs typeface="Times New Roman"/>
              </a:rPr>
              <a:t>vs</a:t>
            </a:r>
            <a:r>
              <a:rPr dirty="0" sz="4750" b="1">
                <a:latin typeface="Times New Roman"/>
                <a:cs typeface="Times New Roman"/>
              </a:rPr>
              <a:t>.</a:t>
            </a:r>
            <a:r>
              <a:rPr dirty="0" sz="4750" spc="-10" b="1">
                <a:latin typeface="Times New Roman"/>
                <a:cs typeface="Times New Roman"/>
              </a:rPr>
              <a:t> </a:t>
            </a:r>
            <a:r>
              <a:rPr dirty="0" sz="4750" spc="-5" b="1">
                <a:solidFill>
                  <a:srgbClr val="2D2DB9"/>
                </a:solidFill>
                <a:latin typeface="Times New Roman"/>
                <a:cs typeface="Times New Roman"/>
              </a:rPr>
              <a:t>lon</a:t>
            </a:r>
            <a:r>
              <a:rPr dirty="0" sz="4750" b="1">
                <a:solidFill>
                  <a:srgbClr val="2D2DB9"/>
                </a:solidFill>
                <a:latin typeface="Times New Roman"/>
                <a:cs typeface="Times New Roman"/>
              </a:rPr>
              <a:t>g</a:t>
            </a:r>
            <a:r>
              <a:rPr dirty="0" sz="4750" spc="5" b="1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4750" spc="-5" b="1">
                <a:solidFill>
                  <a:srgbClr val="2D2DB9"/>
                </a:solidFill>
                <a:latin typeface="Times New Roman"/>
                <a:cs typeface="Times New Roman"/>
              </a:rPr>
              <a:t>long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buClr>
                <a:srgbClr val="3333CC"/>
              </a:buClr>
              <a:buFont typeface="Times New Roman"/>
              <a:buChar char="•"/>
              <a:tabLst>
                <a:tab pos="1184910" algn="l"/>
              </a:tabLst>
            </a:pPr>
            <a:r>
              <a:rPr dirty="0" sz="3450" spc="-5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dirty="0" sz="345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dirty="0" sz="3450" spc="-5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dirty="0" sz="3450">
                <a:latin typeface="Times New Roman"/>
                <a:cs typeface="Times New Roman"/>
              </a:rPr>
              <a:t>:</a:t>
            </a:r>
            <a:r>
              <a:rPr dirty="0" sz="3450" spc="-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4</a:t>
            </a:r>
            <a:r>
              <a:rPr dirty="0" sz="3450" spc="-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bytes</a:t>
            </a:r>
            <a:endParaRPr sz="345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760"/>
              </a:spcBef>
            </a:pP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16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</a:t>
            </a:r>
            <a:r>
              <a:rPr dirty="0" sz="3000">
                <a:latin typeface="Times New Roman"/>
                <a:cs typeface="Times New Roman"/>
              </a:rPr>
              <a:t>ax.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</a:t>
            </a:r>
            <a:r>
              <a:rPr dirty="0" baseline="25000" sz="3000">
                <a:latin typeface="Times New Roman"/>
                <a:cs typeface="Times New Roman"/>
              </a:rPr>
              <a:t>31</a:t>
            </a:r>
            <a:r>
              <a:rPr dirty="0" sz="3000">
                <a:latin typeface="Times New Roman"/>
                <a:cs typeface="Times New Roman"/>
              </a:rPr>
              <a:t>-1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(2147483647)</a:t>
            </a:r>
            <a:endParaRPr sz="30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Font typeface="Times New Roman"/>
              <a:buChar char="•"/>
              <a:tabLst>
                <a:tab pos="1184910" algn="l"/>
              </a:tabLst>
            </a:pPr>
            <a:r>
              <a:rPr dirty="0" sz="3450">
                <a:latin typeface="Times New Roman"/>
                <a:cs typeface="Times New Roman"/>
              </a:rPr>
              <a:t>(after</a:t>
            </a:r>
            <a:r>
              <a:rPr dirty="0" sz="3450" spc="-80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VC++</a:t>
            </a:r>
            <a:r>
              <a:rPr dirty="0" sz="3450" spc="-10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2010)</a:t>
            </a:r>
            <a:r>
              <a:rPr dirty="0" sz="3450" spc="-15">
                <a:latin typeface="Times New Roman"/>
                <a:cs typeface="Times New Roman"/>
              </a:rPr>
              <a:t> </a:t>
            </a:r>
            <a:r>
              <a:rPr dirty="0" sz="3450">
                <a:solidFill>
                  <a:srgbClr val="3333CC"/>
                </a:solidFill>
                <a:latin typeface="Times New Roman"/>
                <a:cs typeface="Times New Roman"/>
              </a:rPr>
              <a:t>long</a:t>
            </a:r>
            <a:r>
              <a:rPr dirty="0" sz="3450" spc="-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450">
                <a:solidFill>
                  <a:srgbClr val="3333CC"/>
                </a:solidFill>
                <a:latin typeface="Times New Roman"/>
                <a:cs typeface="Times New Roman"/>
              </a:rPr>
              <a:t>lon</a:t>
            </a:r>
            <a:r>
              <a:rPr dirty="0" sz="3450" spc="-5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dirty="0" sz="3450">
                <a:latin typeface="Times New Roman"/>
                <a:cs typeface="Times New Roman"/>
              </a:rPr>
              <a:t>:</a:t>
            </a:r>
            <a:r>
              <a:rPr dirty="0" sz="3450" spc="-1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8bytes</a:t>
            </a:r>
            <a:endParaRPr sz="345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760"/>
              </a:spcBef>
            </a:pP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16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</a:t>
            </a:r>
            <a:r>
              <a:rPr dirty="0" sz="3000">
                <a:latin typeface="Times New Roman"/>
                <a:cs typeface="Times New Roman"/>
              </a:rPr>
              <a:t>ax.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</a:t>
            </a:r>
            <a:r>
              <a:rPr dirty="0" baseline="25000" sz="3000">
                <a:latin typeface="Times New Roman"/>
                <a:cs typeface="Times New Roman"/>
              </a:rPr>
              <a:t>63</a:t>
            </a:r>
            <a:r>
              <a:rPr dirty="0" sz="3000"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 marL="1307465">
              <a:lnSpc>
                <a:spcPct val="100000"/>
              </a:lnSpc>
              <a:spcBef>
                <a:spcPts val="750"/>
              </a:spcBef>
            </a:pP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16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Formatte</a:t>
            </a: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character</a:t>
            </a:r>
            <a:r>
              <a:rPr dirty="0" sz="3000">
                <a:latin typeface="Times New Roman"/>
                <a:cs typeface="Times New Roman"/>
              </a:rPr>
              <a:t>: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%ll</a:t>
            </a: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fo</a:t>
            </a:r>
            <a:r>
              <a:rPr dirty="0" sz="3000">
                <a:latin typeface="Times New Roman"/>
                <a:cs typeface="Times New Roman"/>
              </a:rPr>
              <a:t>r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printf(</a:t>
            </a:r>
            <a:r>
              <a:rPr dirty="0" sz="3000">
                <a:latin typeface="Times New Roman"/>
                <a:cs typeface="Times New Roman"/>
              </a:rPr>
              <a:t>)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</a:t>
            </a: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scanf()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P01-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73337" y="1698117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3098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2413" y="1698117"/>
            <a:ext cx="4757420" cy="0"/>
          </a:xfrm>
          <a:custGeom>
            <a:avLst/>
            <a:gdLst/>
            <a:ahLst/>
            <a:cxnLst/>
            <a:rect l="l" t="t" r="r" b="b"/>
            <a:pathLst>
              <a:path w="4757420" h="0">
                <a:moveTo>
                  <a:pt x="0" y="0"/>
                </a:moveTo>
                <a:lnTo>
                  <a:pt x="4757166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64" y="262577"/>
            <a:ext cx="8456295" cy="513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660717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2385060">
              <a:lnSpc>
                <a:spcPct val="100000"/>
              </a:lnSpc>
              <a:spcBef>
                <a:spcPts val="1240"/>
              </a:spcBef>
            </a:pPr>
            <a:r>
              <a:rPr dirty="0" sz="4750" b="1" i="1">
                <a:solidFill>
                  <a:srgbClr val="FF3300"/>
                </a:solidFill>
                <a:latin typeface="Times New Roman"/>
                <a:cs typeface="Times New Roman"/>
              </a:rPr>
              <a:t>Lib.</a:t>
            </a:r>
            <a:r>
              <a:rPr dirty="0" sz="4750" spc="-10" b="1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4750" b="1">
                <a:latin typeface="Times New Roman"/>
                <a:cs typeface="Times New Roman"/>
              </a:rPr>
              <a:t>Function:</a:t>
            </a:r>
            <a:r>
              <a:rPr dirty="0" sz="4750" spc="-15" b="1">
                <a:latin typeface="Times New Roman"/>
                <a:cs typeface="Times New Roman"/>
              </a:rPr>
              <a:t> </a:t>
            </a:r>
            <a:r>
              <a:rPr dirty="0" sz="4750" b="1">
                <a:latin typeface="Times New Roman"/>
                <a:cs typeface="Times New Roman"/>
              </a:rPr>
              <a:t>scanf();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‧傳回成功讀取資料的個數</a:t>
            </a:r>
            <a:endParaRPr sz="345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65"/>
              </a:spcBef>
            </a:pPr>
            <a:r>
              <a:rPr dirty="0" sz="3000">
                <a:latin typeface="標楷體"/>
                <a:cs typeface="標楷體"/>
              </a:rPr>
              <a:t>–遇檔尾(</a:t>
            </a:r>
            <a:r>
              <a:rPr dirty="0" sz="3000">
                <a:latin typeface="Times New Roman"/>
                <a:cs typeface="Times New Roman"/>
              </a:rPr>
              <a:t>EO</a:t>
            </a:r>
            <a:r>
              <a:rPr dirty="0" sz="3000" spc="-245">
                <a:latin typeface="Times New Roman"/>
                <a:cs typeface="Times New Roman"/>
              </a:rPr>
              <a:t>F</a:t>
            </a:r>
            <a:r>
              <a:rPr dirty="0" sz="3000">
                <a:latin typeface="Times New Roman"/>
                <a:cs typeface="Times New Roman"/>
              </a:rPr>
              <a:t>, end of file, -</a:t>
            </a:r>
            <a:r>
              <a:rPr dirty="0" sz="3000" spc="5">
                <a:latin typeface="Times New Roman"/>
                <a:cs typeface="Times New Roman"/>
              </a:rPr>
              <a:t>1</a:t>
            </a:r>
            <a:r>
              <a:rPr dirty="0" sz="3000" spc="-5">
                <a:latin typeface="標楷體"/>
                <a:cs typeface="標楷體"/>
              </a:rPr>
              <a:t>)結束，傳</a:t>
            </a:r>
            <a:r>
              <a:rPr dirty="0" sz="3000">
                <a:latin typeface="標楷體"/>
                <a:cs typeface="標楷體"/>
              </a:rPr>
              <a:t>回</a:t>
            </a:r>
            <a:r>
              <a:rPr dirty="0" sz="3000"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 marL="1800860">
              <a:lnSpc>
                <a:spcPct val="100000"/>
              </a:lnSpc>
              <a:spcBef>
                <a:spcPts val="640"/>
              </a:spcBef>
              <a:tabLst>
                <a:tab pos="2047875" algn="l"/>
              </a:tabLst>
            </a:pPr>
            <a:r>
              <a:rPr dirty="0" sz="2600" spc="-10">
                <a:latin typeface="Times New Roman"/>
                <a:cs typeface="Times New Roman"/>
              </a:rPr>
              <a:t>•</a:t>
            </a:r>
            <a:r>
              <a:rPr dirty="0" sz="2600" spc="-1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-15">
                <a:latin typeface="Times New Roman"/>
                <a:cs typeface="Times New Roman"/>
              </a:rPr>
              <a:t>.g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while(scanf(“%d”</a:t>
            </a:r>
            <a:r>
              <a:rPr dirty="0" sz="2600" spc="-10">
                <a:latin typeface="Times New Roman"/>
                <a:cs typeface="Times New Roman"/>
              </a:rPr>
              <a:t>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&amp;n</a:t>
            </a:r>
            <a:r>
              <a:rPr dirty="0" sz="2600" spc="-10">
                <a:latin typeface="Times New Roman"/>
                <a:cs typeface="Times New Roman"/>
              </a:rPr>
              <a:t>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1){…}</a:t>
            </a:r>
            <a:endParaRPr sz="2600">
              <a:latin typeface="Times New Roman"/>
              <a:cs typeface="Times New Roman"/>
            </a:endParaRPr>
          </a:p>
          <a:p>
            <a:pPr marL="2047875" indent="-247015">
              <a:lnSpc>
                <a:spcPct val="100000"/>
              </a:lnSpc>
              <a:spcBef>
                <a:spcPts val="610"/>
              </a:spcBef>
              <a:buFont typeface="Times New Roman"/>
              <a:buChar char="•"/>
              <a:tabLst>
                <a:tab pos="2048510" algn="l"/>
              </a:tabLst>
            </a:pPr>
            <a:r>
              <a:rPr dirty="0" sz="2600" spc="-20">
                <a:latin typeface="Times New Roman"/>
                <a:cs typeface="Times New Roman"/>
              </a:rPr>
              <a:t>E</a:t>
            </a:r>
            <a:r>
              <a:rPr dirty="0" sz="2600" spc="-15">
                <a:latin typeface="Times New Roman"/>
                <a:cs typeface="Times New Roman"/>
              </a:rPr>
              <a:t>.g</a:t>
            </a:r>
            <a:r>
              <a:rPr dirty="0" sz="2600" spc="-10">
                <a:latin typeface="Times New Roman"/>
                <a:cs typeface="Times New Roman"/>
              </a:rPr>
              <a:t>.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while(scanf(“%d”</a:t>
            </a:r>
            <a:r>
              <a:rPr dirty="0" sz="2600" spc="-10">
                <a:latin typeface="Times New Roman"/>
                <a:cs typeface="Times New Roman"/>
              </a:rPr>
              <a:t>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&amp;n</a:t>
            </a:r>
            <a:r>
              <a:rPr dirty="0" sz="2600" spc="-10">
                <a:latin typeface="Times New Roman"/>
                <a:cs typeface="Times New Roman"/>
              </a:rPr>
              <a:t>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!</a:t>
            </a:r>
            <a:r>
              <a:rPr dirty="0" sz="2600" spc="-15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EOF</a:t>
            </a:r>
            <a:r>
              <a:rPr dirty="0" sz="2600" spc="-10">
                <a:latin typeface="Times New Roman"/>
                <a:cs typeface="Times New Roman"/>
              </a:rPr>
              <a:t>)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{…}</a:t>
            </a:r>
            <a:endParaRPr sz="26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715"/>
              </a:spcBef>
            </a:pPr>
            <a:r>
              <a:rPr dirty="0" sz="3000" spc="20">
                <a:latin typeface="Wingdings"/>
                <a:cs typeface="Wingdings"/>
              </a:rPr>
              <a:t></a:t>
            </a:r>
            <a:r>
              <a:rPr dirty="0" sz="3000">
                <a:latin typeface="標楷體"/>
                <a:cs typeface="標楷體"/>
              </a:rPr>
              <a:t>讀取</a:t>
            </a:r>
            <a:r>
              <a:rPr dirty="0" sz="3000" b="1">
                <a:solidFill>
                  <a:srgbClr val="FF0000"/>
                </a:solidFill>
                <a:latin typeface="標楷體"/>
                <a:cs typeface="標楷體"/>
              </a:rPr>
              <a:t>數值，字</a:t>
            </a:r>
            <a:r>
              <a:rPr dirty="0" sz="3000" spc="-5" b="1">
                <a:solidFill>
                  <a:srgbClr val="FF0000"/>
                </a:solidFill>
                <a:latin typeface="標楷體"/>
                <a:cs typeface="標楷體"/>
              </a:rPr>
              <a:t>串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(%s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3000">
                <a:latin typeface="標楷體"/>
                <a:cs typeface="標楷體"/>
              </a:rPr>
              <a:t>時</a:t>
            </a:r>
            <a:r>
              <a:rPr dirty="0" sz="3000" b="1">
                <a:solidFill>
                  <a:srgbClr val="FF0000"/>
                </a:solidFill>
                <a:latin typeface="標楷體"/>
                <a:cs typeface="標楷體"/>
              </a:rPr>
              <a:t>會</a:t>
            </a:r>
            <a:r>
              <a:rPr dirty="0" sz="3000" spc="-5">
                <a:latin typeface="標楷體"/>
                <a:cs typeface="標楷體"/>
              </a:rPr>
              <a:t>跳過空白</a:t>
            </a:r>
            <a:endParaRPr sz="300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50"/>
              </a:spcBef>
            </a:pPr>
            <a:r>
              <a:rPr dirty="0" sz="3000" spc="20">
                <a:latin typeface="Wingdings"/>
                <a:cs typeface="Wingdings"/>
              </a:rPr>
              <a:t></a:t>
            </a:r>
            <a:r>
              <a:rPr dirty="0" sz="3000">
                <a:latin typeface="標楷體"/>
                <a:cs typeface="標楷體"/>
              </a:rPr>
              <a:t>讀取</a:t>
            </a:r>
            <a:r>
              <a:rPr dirty="0" sz="3000" spc="5" b="1">
                <a:solidFill>
                  <a:srgbClr val="FF0000"/>
                </a:solidFill>
                <a:latin typeface="標楷體"/>
                <a:cs typeface="標楷體"/>
              </a:rPr>
              <a:t>字</a:t>
            </a:r>
            <a:r>
              <a:rPr dirty="0" sz="3000" b="1">
                <a:solidFill>
                  <a:srgbClr val="FF0000"/>
                </a:solidFill>
                <a:latin typeface="標楷體"/>
                <a:cs typeface="標楷體"/>
              </a:rPr>
              <a:t>元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(%c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3000">
                <a:latin typeface="標楷體"/>
                <a:cs typeface="標楷體"/>
              </a:rPr>
              <a:t>時</a:t>
            </a:r>
            <a:r>
              <a:rPr dirty="0" sz="3000" b="1">
                <a:solidFill>
                  <a:srgbClr val="FF0000"/>
                </a:solidFill>
                <a:latin typeface="標楷體"/>
                <a:cs typeface="標楷體"/>
              </a:rPr>
              <a:t>不會</a:t>
            </a:r>
            <a:r>
              <a:rPr dirty="0" sz="3000" spc="-5">
                <a:latin typeface="標楷體"/>
                <a:cs typeface="標楷體"/>
              </a:rPr>
              <a:t>跳過空白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P01-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3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9667240" cy="5001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81812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211830">
              <a:lnSpc>
                <a:spcPct val="100000"/>
              </a:lnSpc>
              <a:spcBef>
                <a:spcPts val="1240"/>
              </a:spcBef>
            </a:pPr>
            <a:r>
              <a:rPr dirty="0" sz="4750" spc="-5" b="1" u="heavy">
                <a:latin typeface="Times New Roman"/>
                <a:cs typeface="Times New Roman"/>
              </a:rPr>
              <a:t>P</a:t>
            </a:r>
            <a:r>
              <a:rPr dirty="0" sz="4750" spc="-85" b="1" u="heavy">
                <a:latin typeface="Times New Roman"/>
                <a:cs typeface="Times New Roman"/>
              </a:rPr>
              <a:t>r</a:t>
            </a:r>
            <a:r>
              <a:rPr dirty="0" sz="4750" spc="-5" b="1" u="heavy">
                <a:latin typeface="Times New Roman"/>
                <a:cs typeface="Times New Roman"/>
              </a:rPr>
              <a:t>omotion</a:t>
            </a:r>
            <a:r>
              <a:rPr dirty="0" sz="4750" spc="-15" b="1" u="heavy">
                <a:latin typeface="Times New Roman"/>
                <a:cs typeface="Times New Roman"/>
              </a:rPr>
              <a:t> </a:t>
            </a:r>
            <a:r>
              <a:rPr dirty="0" sz="4750" spc="-5" b="1" u="heavy">
                <a:latin typeface="Times New Roman"/>
                <a:cs typeface="Times New Roman"/>
              </a:rPr>
              <a:t>Rule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marR="691515" indent="-370205">
              <a:lnSpc>
                <a:spcPct val="100000"/>
              </a:lnSpc>
              <a:buFont typeface="Times New Roman"/>
              <a:buChar char="•"/>
              <a:tabLst>
                <a:tab pos="1184910" algn="l"/>
              </a:tabLst>
            </a:pPr>
            <a:r>
              <a:rPr dirty="0" sz="3450" spc="-5">
                <a:latin typeface="Times New Roman"/>
                <a:cs typeface="Times New Roman"/>
              </a:rPr>
              <a:t>Specif</a:t>
            </a:r>
            <a:r>
              <a:rPr dirty="0" sz="3450">
                <a:latin typeface="Times New Roman"/>
                <a:cs typeface="Times New Roman"/>
              </a:rPr>
              <a:t>y</a:t>
            </a:r>
            <a:r>
              <a:rPr dirty="0" sz="3450" spc="-5">
                <a:latin typeface="Times New Roman"/>
                <a:cs typeface="Times New Roman"/>
              </a:rPr>
              <a:t> ho</a:t>
            </a:r>
            <a:r>
              <a:rPr dirty="0" sz="3450">
                <a:latin typeface="Times New Roman"/>
                <a:cs typeface="Times New Roman"/>
              </a:rPr>
              <a:t>w</a:t>
            </a:r>
            <a:r>
              <a:rPr dirty="0" sz="3450" spc="-5">
                <a:latin typeface="Times New Roman"/>
                <a:cs typeface="Times New Roman"/>
              </a:rPr>
              <a:t> type</a:t>
            </a:r>
            <a:r>
              <a:rPr dirty="0" sz="3450">
                <a:latin typeface="Times New Roman"/>
                <a:cs typeface="Times New Roman"/>
              </a:rPr>
              <a:t>s</a:t>
            </a:r>
            <a:r>
              <a:rPr dirty="0" sz="3450" spc="-5">
                <a:latin typeface="Times New Roman"/>
                <a:cs typeface="Times New Roman"/>
              </a:rPr>
              <a:t> ca</a:t>
            </a:r>
            <a:r>
              <a:rPr dirty="0" sz="3450">
                <a:latin typeface="Times New Roman"/>
                <a:cs typeface="Times New Roman"/>
              </a:rPr>
              <a:t>n</a:t>
            </a:r>
            <a:r>
              <a:rPr dirty="0" sz="3450" spc="-5">
                <a:latin typeface="Times New Roman"/>
                <a:cs typeface="Times New Roman"/>
              </a:rPr>
              <a:t> b</a:t>
            </a:r>
            <a:r>
              <a:rPr dirty="0" sz="3450">
                <a:latin typeface="Times New Roman"/>
                <a:cs typeface="Times New Roman"/>
              </a:rPr>
              <a:t>e</a:t>
            </a:r>
            <a:r>
              <a:rPr dirty="0" sz="3450" spc="-5">
                <a:latin typeface="Times New Roman"/>
                <a:cs typeface="Times New Roman"/>
              </a:rPr>
              <a:t> converte</a:t>
            </a:r>
            <a:r>
              <a:rPr dirty="0" sz="3450">
                <a:latin typeface="Times New Roman"/>
                <a:cs typeface="Times New Roman"/>
              </a:rPr>
              <a:t>d</a:t>
            </a:r>
            <a:r>
              <a:rPr dirty="0" sz="3450" spc="-5">
                <a:latin typeface="Times New Roman"/>
                <a:cs typeface="Times New Roman"/>
              </a:rPr>
              <a:t> t</a:t>
            </a:r>
            <a:r>
              <a:rPr dirty="0" sz="3450">
                <a:latin typeface="Times New Roman"/>
                <a:cs typeface="Times New Roman"/>
              </a:rPr>
              <a:t>o</a:t>
            </a:r>
            <a:r>
              <a:rPr dirty="0" sz="3450" spc="-5">
                <a:latin typeface="Times New Roman"/>
                <a:cs typeface="Times New Roman"/>
              </a:rPr>
              <a:t> other</a:t>
            </a:r>
            <a:r>
              <a:rPr dirty="0" sz="3450" spc="-5">
                <a:latin typeface="Times New Roman"/>
                <a:cs typeface="Times New Roman"/>
              </a:rPr>
              <a:t> type</a:t>
            </a:r>
            <a:r>
              <a:rPr dirty="0" sz="3450">
                <a:latin typeface="Times New Roman"/>
                <a:cs typeface="Times New Roman"/>
              </a:rPr>
              <a:t>s</a:t>
            </a:r>
            <a:r>
              <a:rPr dirty="0" sz="3450" spc="-5">
                <a:latin typeface="Times New Roman"/>
                <a:cs typeface="Times New Roman"/>
              </a:rPr>
              <a:t> withou</a:t>
            </a:r>
            <a:r>
              <a:rPr dirty="0" sz="3450">
                <a:latin typeface="Times New Roman"/>
                <a:cs typeface="Times New Roman"/>
              </a:rPr>
              <a:t>t</a:t>
            </a:r>
            <a:r>
              <a:rPr dirty="0" sz="3450" spc="-5">
                <a:latin typeface="Times New Roman"/>
                <a:cs typeface="Times New Roman"/>
              </a:rPr>
              <a:t> losin</a:t>
            </a:r>
            <a:r>
              <a:rPr dirty="0" sz="3450">
                <a:latin typeface="Times New Roman"/>
                <a:cs typeface="Times New Roman"/>
              </a:rPr>
              <a:t>g</a:t>
            </a:r>
            <a:r>
              <a:rPr dirty="0" sz="3450" spc="-5">
                <a:latin typeface="Times New Roman"/>
                <a:cs typeface="Times New Roman"/>
              </a:rPr>
              <a:t> data</a:t>
            </a:r>
            <a:endParaRPr sz="3450">
              <a:latin typeface="Times New Roman"/>
              <a:cs typeface="Times New Roman"/>
            </a:endParaRPr>
          </a:p>
          <a:p>
            <a:pPr lvl="1" marL="1615440" marR="5080" indent="-307340">
              <a:lnSpc>
                <a:spcPct val="100699"/>
              </a:lnSpc>
              <a:spcBef>
                <a:spcPts val="74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 spc="-5">
                <a:latin typeface="Times New Roman"/>
                <a:cs typeface="Times New Roman"/>
              </a:rPr>
              <a:t>C</a:t>
            </a:r>
            <a:r>
              <a:rPr dirty="0" sz="3000">
                <a:latin typeface="Times New Roman"/>
                <a:cs typeface="Times New Roman"/>
              </a:rPr>
              <a:t>overt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lower</a:t>
            </a:r>
            <a:r>
              <a:rPr dirty="0" sz="30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dat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typ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int</a:t>
            </a:r>
            <a:r>
              <a:rPr dirty="0" sz="3000">
                <a:latin typeface="Times New Roman"/>
                <a:cs typeface="Times New Roman"/>
              </a:rPr>
              <a:t>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higher</a:t>
            </a:r>
            <a:r>
              <a:rPr dirty="0" sz="30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on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(upgrade)</a:t>
            </a:r>
            <a:r>
              <a:rPr dirty="0" sz="3000" spc="-5">
                <a:latin typeface="Times New Roman"/>
                <a:cs typeface="Times New Roman"/>
              </a:rPr>
              <a:t> withou</a:t>
            </a: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losin</a:t>
            </a:r>
            <a:r>
              <a:rPr dirty="0" sz="3000">
                <a:latin typeface="Times New Roman"/>
                <a:cs typeface="Times New Roman"/>
              </a:rPr>
              <a:t>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data</a:t>
            </a:r>
            <a:r>
              <a:rPr dirty="0" sz="3000">
                <a:latin typeface="Times New Roman"/>
                <a:cs typeface="Times New Roman"/>
              </a:rPr>
              <a:t>;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otherwise</a:t>
            </a:r>
            <a:r>
              <a:rPr dirty="0" sz="3000">
                <a:latin typeface="Times New Roman"/>
                <a:cs typeface="Times New Roman"/>
              </a:rPr>
              <a:t>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warnin</a:t>
            </a:r>
            <a:r>
              <a:rPr dirty="0" sz="3000">
                <a:latin typeface="Times New Roman"/>
                <a:cs typeface="Times New Roman"/>
              </a:rPr>
              <a:t>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message</a:t>
            </a:r>
            <a:r>
              <a:rPr dirty="0" sz="3000" spc="-5">
                <a:latin typeface="Times New Roman"/>
                <a:cs typeface="Times New Roman"/>
              </a:rPr>
              <a:t> i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5">
                <a:latin typeface="Times New Roman"/>
                <a:cs typeface="Times New Roman"/>
              </a:rPr>
              <a:t> issue</a:t>
            </a: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5">
                <a:latin typeface="Times New Roman"/>
                <a:cs typeface="Times New Roman"/>
              </a:rPr>
              <a:t> fo</a:t>
            </a:r>
            <a:r>
              <a:rPr dirty="0" sz="3000">
                <a:latin typeface="Times New Roman"/>
                <a:cs typeface="Times New Roman"/>
              </a:rPr>
              <a:t>r</a:t>
            </a:r>
            <a:r>
              <a:rPr dirty="0" sz="3000" spc="-5">
                <a:latin typeface="Times New Roman"/>
                <a:cs typeface="Times New Roman"/>
              </a:rPr>
              <a:t> degradation</a:t>
            </a:r>
            <a:endParaRPr sz="3000">
              <a:latin typeface="Times New Roman"/>
              <a:cs typeface="Times New Roman"/>
            </a:endParaRPr>
          </a:p>
          <a:p>
            <a:pPr lvl="2" marL="2047875" indent="-247015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2048510" algn="l"/>
              </a:tabLst>
            </a:pPr>
            <a:r>
              <a:rPr dirty="0" sz="2600" spc="-15">
                <a:latin typeface="Times New Roman"/>
                <a:cs typeface="Times New Roman"/>
              </a:rPr>
              <a:t>E.</a:t>
            </a:r>
            <a:r>
              <a:rPr dirty="0" sz="2600" spc="-20">
                <a:latin typeface="Times New Roman"/>
                <a:cs typeface="Times New Roman"/>
              </a:rPr>
              <a:t>g</a:t>
            </a:r>
            <a:r>
              <a:rPr dirty="0" sz="2600" spc="-1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dirty="0" sz="2600" spc="-1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3333CC"/>
                </a:solidFill>
                <a:latin typeface="Times New Roman"/>
                <a:cs typeface="Times New Roman"/>
              </a:rPr>
              <a:t>int</a:t>
            </a:r>
            <a:r>
              <a:rPr dirty="0" sz="2600" spc="-2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int</a:t>
            </a:r>
            <a:r>
              <a:rPr dirty="0" sz="2600" spc="-15">
                <a:latin typeface="Times New Roman"/>
                <a:cs typeface="Times New Roman"/>
              </a:rPr>
              <a:t>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3333CC"/>
                </a:solidFill>
                <a:latin typeface="Times New Roman"/>
                <a:cs typeface="Times New Roman"/>
              </a:rPr>
              <a:t>long</a:t>
            </a:r>
            <a:r>
              <a:rPr dirty="0" sz="2600" spc="-1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3333CC"/>
                </a:solidFill>
                <a:latin typeface="Times New Roman"/>
                <a:cs typeface="Times New Roman"/>
              </a:rPr>
              <a:t>long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P01-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3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7080250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23049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450590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奇偶數的判定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6903" y="2513076"/>
            <a:ext cx="8121395" cy="3906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6329" y="2359151"/>
            <a:ext cx="8162925" cy="4236720"/>
          </a:xfrm>
          <a:custGeom>
            <a:avLst/>
            <a:gdLst/>
            <a:ahLst/>
            <a:cxnLst/>
            <a:rect l="l" t="t" r="r" b="b"/>
            <a:pathLst>
              <a:path w="8162925" h="4236720">
                <a:moveTo>
                  <a:pt x="8162544" y="4216146"/>
                </a:moveTo>
                <a:lnTo>
                  <a:pt x="8162115" y="16342"/>
                </a:lnTo>
                <a:lnTo>
                  <a:pt x="8155060" y="4656"/>
                </a:lnTo>
                <a:lnTo>
                  <a:pt x="8141970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4220377"/>
                </a:lnTo>
                <a:lnTo>
                  <a:pt x="7483" y="4232063"/>
                </a:lnTo>
                <a:lnTo>
                  <a:pt x="20574" y="4236720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8121396" y="41148"/>
                </a:lnTo>
                <a:lnTo>
                  <a:pt x="8121396" y="20574"/>
                </a:lnTo>
                <a:lnTo>
                  <a:pt x="8141970" y="41148"/>
                </a:lnTo>
                <a:lnTo>
                  <a:pt x="8141970" y="4236291"/>
                </a:lnTo>
                <a:lnTo>
                  <a:pt x="8146201" y="4236291"/>
                </a:lnTo>
                <a:lnTo>
                  <a:pt x="8157887" y="4229236"/>
                </a:lnTo>
                <a:lnTo>
                  <a:pt x="8162544" y="4216146"/>
                </a:lnTo>
                <a:close/>
              </a:path>
              <a:path w="8162925" h="423672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8162925" h="4236720">
                <a:moveTo>
                  <a:pt x="41148" y="4195572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4195572"/>
                </a:lnTo>
                <a:lnTo>
                  <a:pt x="41148" y="4195572"/>
                </a:lnTo>
                <a:close/>
              </a:path>
              <a:path w="8162925" h="4236720">
                <a:moveTo>
                  <a:pt x="8141970" y="4195572"/>
                </a:moveTo>
                <a:lnTo>
                  <a:pt x="20574" y="4195572"/>
                </a:lnTo>
                <a:lnTo>
                  <a:pt x="41148" y="4216146"/>
                </a:lnTo>
                <a:lnTo>
                  <a:pt x="41147" y="4236718"/>
                </a:lnTo>
                <a:lnTo>
                  <a:pt x="8121396" y="4236292"/>
                </a:lnTo>
                <a:lnTo>
                  <a:pt x="8121396" y="4216146"/>
                </a:lnTo>
                <a:lnTo>
                  <a:pt x="8141970" y="4195572"/>
                </a:lnTo>
                <a:close/>
              </a:path>
              <a:path w="8162925" h="4236720">
                <a:moveTo>
                  <a:pt x="41147" y="4236718"/>
                </a:moveTo>
                <a:lnTo>
                  <a:pt x="41148" y="4216146"/>
                </a:lnTo>
                <a:lnTo>
                  <a:pt x="20574" y="4195572"/>
                </a:lnTo>
                <a:lnTo>
                  <a:pt x="20574" y="4236720"/>
                </a:lnTo>
                <a:lnTo>
                  <a:pt x="41147" y="4236718"/>
                </a:lnTo>
                <a:close/>
              </a:path>
              <a:path w="8162925" h="4236720">
                <a:moveTo>
                  <a:pt x="8141970" y="41148"/>
                </a:moveTo>
                <a:lnTo>
                  <a:pt x="8121396" y="20574"/>
                </a:lnTo>
                <a:lnTo>
                  <a:pt x="8121396" y="41148"/>
                </a:lnTo>
                <a:lnTo>
                  <a:pt x="8141970" y="41148"/>
                </a:lnTo>
                <a:close/>
              </a:path>
              <a:path w="8162925" h="4236720">
                <a:moveTo>
                  <a:pt x="8141970" y="4195572"/>
                </a:moveTo>
                <a:lnTo>
                  <a:pt x="8141970" y="41148"/>
                </a:lnTo>
                <a:lnTo>
                  <a:pt x="8121396" y="41148"/>
                </a:lnTo>
                <a:lnTo>
                  <a:pt x="8121396" y="4195572"/>
                </a:lnTo>
                <a:lnTo>
                  <a:pt x="8141970" y="4195572"/>
                </a:lnTo>
                <a:close/>
              </a:path>
              <a:path w="8162925" h="4236720">
                <a:moveTo>
                  <a:pt x="8141970" y="4236291"/>
                </a:moveTo>
                <a:lnTo>
                  <a:pt x="8141970" y="4195572"/>
                </a:lnTo>
                <a:lnTo>
                  <a:pt x="8121396" y="4216146"/>
                </a:lnTo>
                <a:lnTo>
                  <a:pt x="8121396" y="4236292"/>
                </a:lnTo>
                <a:lnTo>
                  <a:pt x="8141970" y="4236291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P01-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3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P01.ppt [相容模式]</dc:title>
  <dcterms:created xsi:type="dcterms:W3CDTF">2018-02-08T11:54:17Z</dcterms:created>
  <dcterms:modified xsi:type="dcterms:W3CDTF">2018-02-08T11:54:17Z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