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Default Extension="jpg" ContentType="image/jpg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notesSlide" Target="../notesSlides/notesSlide3.xml"/><Relationship Id="rId5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6.xml"/><Relationship Id="rId4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7.xml"/><Relationship Id="rId4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3733" y="2518436"/>
            <a:ext cx="642620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4750" spc="-45" b="1">
                <a:latin typeface="標楷體"/>
                <a:cs typeface="標楷體"/>
              </a:rPr>
              <a:t>） 迴文</a:t>
            </a:r>
            <a:r>
              <a:rPr dirty="0" sz="4750" spc="-55" b="1">
                <a:latin typeface="標楷體"/>
                <a:cs typeface="標楷體"/>
              </a:rPr>
              <a:t>詞</a:t>
            </a:r>
            <a:r>
              <a:rPr dirty="0" sz="4750" spc="-5" b="1">
                <a:latin typeface="Times New Roman"/>
                <a:cs typeface="Times New Roman"/>
              </a:rPr>
              <a:t>/Palind</a:t>
            </a:r>
            <a:r>
              <a:rPr dirty="0" sz="4750" spc="-85" b="1">
                <a:latin typeface="Times New Roman"/>
                <a:cs typeface="Times New Roman"/>
              </a:rPr>
              <a:t>r</a:t>
            </a:r>
            <a:r>
              <a:rPr dirty="0" sz="4750" spc="-5" b="1">
                <a:latin typeface="Times New Roman"/>
                <a:cs typeface="Times New Roman"/>
              </a:rPr>
              <a:t>omes</a:t>
            </a:r>
            <a:endParaRPr sz="4750">
              <a:latin typeface="Times New Roman"/>
              <a:cs typeface="Times New Roman"/>
            </a:endParaRPr>
          </a:p>
          <a:p>
            <a:pPr algn="ctr" marL="323850" marR="316230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7849870" cy="3707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600011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dirty="0" sz="3450">
                <a:latin typeface="標楷體"/>
                <a:cs typeface="標楷體"/>
              </a:rPr>
              <a:t>‧使用字串常數記錄對應的鏡像字元</a:t>
            </a:r>
            <a:endParaRPr sz="345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65"/>
              </a:spcBef>
            </a:pP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1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 spc="-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II</a:t>
            </a:r>
            <a:r>
              <a:rPr dirty="0" sz="3000">
                <a:latin typeface="標楷體"/>
                <a:cs typeface="標楷體"/>
              </a:rPr>
              <a:t>碼的應用</a:t>
            </a:r>
            <a:endParaRPr sz="3000">
              <a:latin typeface="標楷體"/>
              <a:cs typeface="標楷體"/>
            </a:endParaRPr>
          </a:p>
          <a:p>
            <a:pPr marL="814069">
              <a:lnSpc>
                <a:spcPct val="100000"/>
              </a:lnSpc>
              <a:spcBef>
                <a:spcPts val="815"/>
              </a:spcBef>
            </a:pPr>
            <a:r>
              <a:rPr dirty="0" sz="3450">
                <a:latin typeface="標楷體"/>
                <a:cs typeface="標楷體"/>
              </a:rPr>
              <a:t>‧字串常數陣列</a:t>
            </a:r>
            <a:endParaRPr sz="3450">
              <a:latin typeface="標楷體"/>
              <a:cs typeface="標楷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958070" cy="3630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810895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algn="ctr" marL="559435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字串常數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800">
              <a:latin typeface="Times New Roman"/>
              <a:cs typeface="Times New Roman"/>
            </a:endParaRPr>
          </a:p>
          <a:p>
            <a:pPr algn="ctr" marL="638810">
              <a:lnSpc>
                <a:spcPct val="100000"/>
              </a:lnSpc>
            </a:pPr>
            <a:r>
              <a:rPr dirty="0" sz="3450" spc="-5">
                <a:latin typeface="標楷體"/>
                <a:cs typeface="標楷體"/>
              </a:rPr>
              <a:t>‧字元常數陣列，但最後一個須為終止字</a:t>
            </a:r>
            <a:r>
              <a:rPr dirty="0" sz="3450">
                <a:latin typeface="標楷體"/>
                <a:cs typeface="標楷體"/>
              </a:rPr>
              <a:t>元</a:t>
            </a:r>
            <a:r>
              <a:rPr dirty="0" sz="3450" spc="-5">
                <a:latin typeface="Times New Roman"/>
                <a:cs typeface="Times New Roman"/>
              </a:rPr>
              <a:t>‘\0’</a:t>
            </a:r>
            <a:endParaRPr sz="345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760"/>
              </a:spcBef>
            </a:pPr>
            <a:r>
              <a:rPr dirty="0" sz="3000">
                <a:latin typeface="標楷體"/>
                <a:cs typeface="標楷體"/>
              </a:rPr>
              <a:t>–使用字元指標</a:t>
            </a:r>
            <a:r>
              <a:rPr dirty="0" sz="3000" spc="-5">
                <a:latin typeface="Times New Roman"/>
                <a:cs typeface="Times New Roman"/>
              </a:rPr>
              <a:t>(pointer</a:t>
            </a:r>
            <a:r>
              <a:rPr dirty="0" sz="3000">
                <a:latin typeface="Times New Roman"/>
                <a:cs typeface="Times New Roman"/>
              </a:rPr>
              <a:t>)</a:t>
            </a:r>
            <a:r>
              <a:rPr dirty="0" sz="3000" spc="-5">
                <a:latin typeface="標楷體"/>
                <a:cs typeface="標楷體"/>
              </a:rPr>
              <a:t>指向字串常數的第一個字元</a:t>
            </a:r>
            <a:endParaRPr sz="300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50"/>
              </a:spcBef>
            </a:pPr>
            <a:r>
              <a:rPr dirty="0" sz="3000" spc="-5">
                <a:latin typeface="標楷體"/>
                <a:cs typeface="標楷體"/>
              </a:rPr>
              <a:t>–例：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0931" y="4011929"/>
            <a:ext cx="8811006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1401" y="4671821"/>
            <a:ext cx="5037582" cy="2241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0827" y="3912870"/>
            <a:ext cx="9057640" cy="509270"/>
          </a:xfrm>
          <a:custGeom>
            <a:avLst/>
            <a:gdLst/>
            <a:ahLst/>
            <a:cxnLst/>
            <a:rect l="l" t="t" r="r" b="b"/>
            <a:pathLst>
              <a:path w="9057640" h="509270">
                <a:moveTo>
                  <a:pt x="9057132" y="488442"/>
                </a:moveTo>
                <a:lnTo>
                  <a:pt x="9056703" y="16342"/>
                </a:lnTo>
                <a:lnTo>
                  <a:pt x="9049648" y="4656"/>
                </a:lnTo>
                <a:lnTo>
                  <a:pt x="9036558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492673"/>
                </a:lnTo>
                <a:lnTo>
                  <a:pt x="7483" y="504359"/>
                </a:lnTo>
                <a:lnTo>
                  <a:pt x="20574" y="509016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7" y="41148"/>
                </a:lnTo>
                <a:lnTo>
                  <a:pt x="9015984" y="41148"/>
                </a:lnTo>
                <a:lnTo>
                  <a:pt x="9015984" y="20574"/>
                </a:lnTo>
                <a:lnTo>
                  <a:pt x="9036558" y="41148"/>
                </a:lnTo>
                <a:lnTo>
                  <a:pt x="9036558" y="508587"/>
                </a:lnTo>
                <a:lnTo>
                  <a:pt x="9040789" y="508587"/>
                </a:lnTo>
                <a:lnTo>
                  <a:pt x="9052475" y="501532"/>
                </a:lnTo>
                <a:lnTo>
                  <a:pt x="9057132" y="488442"/>
                </a:lnTo>
                <a:close/>
              </a:path>
              <a:path w="9057640" h="509270">
                <a:moveTo>
                  <a:pt x="41147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7" y="41148"/>
                </a:lnTo>
                <a:close/>
              </a:path>
              <a:path w="9057640" h="509270">
                <a:moveTo>
                  <a:pt x="41147" y="467868"/>
                </a:moveTo>
                <a:lnTo>
                  <a:pt x="41147" y="41148"/>
                </a:lnTo>
                <a:lnTo>
                  <a:pt x="20574" y="41148"/>
                </a:lnTo>
                <a:lnTo>
                  <a:pt x="20574" y="467868"/>
                </a:lnTo>
                <a:lnTo>
                  <a:pt x="41147" y="467868"/>
                </a:lnTo>
                <a:close/>
              </a:path>
              <a:path w="9057640" h="509270">
                <a:moveTo>
                  <a:pt x="9036558" y="467868"/>
                </a:moveTo>
                <a:lnTo>
                  <a:pt x="20574" y="467868"/>
                </a:lnTo>
                <a:lnTo>
                  <a:pt x="41148" y="488442"/>
                </a:lnTo>
                <a:lnTo>
                  <a:pt x="41147" y="509015"/>
                </a:lnTo>
                <a:lnTo>
                  <a:pt x="9015984" y="508588"/>
                </a:lnTo>
                <a:lnTo>
                  <a:pt x="9015984" y="488442"/>
                </a:lnTo>
                <a:lnTo>
                  <a:pt x="9036558" y="467868"/>
                </a:lnTo>
                <a:close/>
              </a:path>
              <a:path w="9057640" h="509270">
                <a:moveTo>
                  <a:pt x="41147" y="509015"/>
                </a:moveTo>
                <a:lnTo>
                  <a:pt x="41148" y="488442"/>
                </a:lnTo>
                <a:lnTo>
                  <a:pt x="20574" y="467868"/>
                </a:lnTo>
                <a:lnTo>
                  <a:pt x="20574" y="509016"/>
                </a:lnTo>
                <a:lnTo>
                  <a:pt x="41147" y="509015"/>
                </a:lnTo>
                <a:close/>
              </a:path>
              <a:path w="9057640" h="509270">
                <a:moveTo>
                  <a:pt x="9036558" y="41148"/>
                </a:moveTo>
                <a:lnTo>
                  <a:pt x="9015984" y="20574"/>
                </a:lnTo>
                <a:lnTo>
                  <a:pt x="9015984" y="41148"/>
                </a:lnTo>
                <a:lnTo>
                  <a:pt x="9036558" y="41148"/>
                </a:lnTo>
                <a:close/>
              </a:path>
              <a:path w="9057640" h="509270">
                <a:moveTo>
                  <a:pt x="9036558" y="467868"/>
                </a:moveTo>
                <a:lnTo>
                  <a:pt x="9036558" y="41148"/>
                </a:lnTo>
                <a:lnTo>
                  <a:pt x="9015984" y="41148"/>
                </a:lnTo>
                <a:lnTo>
                  <a:pt x="9015984" y="467868"/>
                </a:lnTo>
                <a:lnTo>
                  <a:pt x="9036558" y="467868"/>
                </a:lnTo>
                <a:close/>
              </a:path>
              <a:path w="9057640" h="509270">
                <a:moveTo>
                  <a:pt x="9036558" y="508587"/>
                </a:moveTo>
                <a:lnTo>
                  <a:pt x="9036558" y="467868"/>
                </a:lnTo>
                <a:lnTo>
                  <a:pt x="9015984" y="488442"/>
                </a:lnTo>
                <a:lnTo>
                  <a:pt x="9015984" y="508588"/>
                </a:lnTo>
                <a:lnTo>
                  <a:pt x="9036558" y="508587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0827" y="4454652"/>
            <a:ext cx="9057640" cy="2451735"/>
          </a:xfrm>
          <a:custGeom>
            <a:avLst/>
            <a:gdLst/>
            <a:ahLst/>
            <a:cxnLst/>
            <a:rect l="l" t="t" r="r" b="b"/>
            <a:pathLst>
              <a:path w="9057640" h="2451734">
                <a:moveTo>
                  <a:pt x="9057132" y="2430779"/>
                </a:moveTo>
                <a:lnTo>
                  <a:pt x="9056703" y="16342"/>
                </a:lnTo>
                <a:lnTo>
                  <a:pt x="9049648" y="4656"/>
                </a:lnTo>
                <a:lnTo>
                  <a:pt x="9036558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2435011"/>
                </a:lnTo>
                <a:lnTo>
                  <a:pt x="7483" y="2446697"/>
                </a:lnTo>
                <a:lnTo>
                  <a:pt x="20574" y="2451354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9015984" y="41147"/>
                </a:lnTo>
                <a:lnTo>
                  <a:pt x="9015984" y="20573"/>
                </a:lnTo>
                <a:lnTo>
                  <a:pt x="9036558" y="41147"/>
                </a:lnTo>
                <a:lnTo>
                  <a:pt x="9036558" y="2450925"/>
                </a:lnTo>
                <a:lnTo>
                  <a:pt x="9040789" y="2450925"/>
                </a:lnTo>
                <a:lnTo>
                  <a:pt x="9052475" y="2443870"/>
                </a:lnTo>
                <a:lnTo>
                  <a:pt x="9057132" y="2430779"/>
                </a:lnTo>
                <a:close/>
              </a:path>
              <a:path w="9057640" h="2451734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9057640" h="2451734">
                <a:moveTo>
                  <a:pt x="41148" y="2410206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2410206"/>
                </a:lnTo>
                <a:lnTo>
                  <a:pt x="41148" y="2410206"/>
                </a:lnTo>
                <a:close/>
              </a:path>
              <a:path w="9057640" h="2451734">
                <a:moveTo>
                  <a:pt x="9036558" y="2410205"/>
                </a:moveTo>
                <a:lnTo>
                  <a:pt x="20574" y="2410206"/>
                </a:lnTo>
                <a:lnTo>
                  <a:pt x="41148" y="2430780"/>
                </a:lnTo>
                <a:lnTo>
                  <a:pt x="41148" y="2451353"/>
                </a:lnTo>
                <a:lnTo>
                  <a:pt x="9015984" y="2450926"/>
                </a:lnTo>
                <a:lnTo>
                  <a:pt x="9015984" y="2430779"/>
                </a:lnTo>
                <a:lnTo>
                  <a:pt x="9036558" y="2410205"/>
                </a:lnTo>
                <a:close/>
              </a:path>
              <a:path w="9057640" h="2451734">
                <a:moveTo>
                  <a:pt x="41148" y="2451353"/>
                </a:moveTo>
                <a:lnTo>
                  <a:pt x="41148" y="2430780"/>
                </a:lnTo>
                <a:lnTo>
                  <a:pt x="20574" y="2410206"/>
                </a:lnTo>
                <a:lnTo>
                  <a:pt x="20574" y="2451354"/>
                </a:lnTo>
                <a:lnTo>
                  <a:pt x="41148" y="2451353"/>
                </a:lnTo>
                <a:close/>
              </a:path>
              <a:path w="9057640" h="2451734">
                <a:moveTo>
                  <a:pt x="9036558" y="41147"/>
                </a:moveTo>
                <a:lnTo>
                  <a:pt x="9015984" y="20573"/>
                </a:lnTo>
                <a:lnTo>
                  <a:pt x="9015984" y="41147"/>
                </a:lnTo>
                <a:lnTo>
                  <a:pt x="9036558" y="41147"/>
                </a:lnTo>
                <a:close/>
              </a:path>
              <a:path w="9057640" h="2451734">
                <a:moveTo>
                  <a:pt x="9036558" y="2410205"/>
                </a:moveTo>
                <a:lnTo>
                  <a:pt x="9036558" y="41147"/>
                </a:lnTo>
                <a:lnTo>
                  <a:pt x="9015984" y="41147"/>
                </a:lnTo>
                <a:lnTo>
                  <a:pt x="9015984" y="2410205"/>
                </a:lnTo>
                <a:lnTo>
                  <a:pt x="9036558" y="2410205"/>
                </a:lnTo>
                <a:close/>
              </a:path>
              <a:path w="9057640" h="2451734">
                <a:moveTo>
                  <a:pt x="9036558" y="2450925"/>
                </a:moveTo>
                <a:lnTo>
                  <a:pt x="9036558" y="2410205"/>
                </a:lnTo>
                <a:lnTo>
                  <a:pt x="9015984" y="2430779"/>
                </a:lnTo>
                <a:lnTo>
                  <a:pt x="9015984" y="2450926"/>
                </a:lnTo>
                <a:lnTo>
                  <a:pt x="9036558" y="2450925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68095" y="5227007"/>
            <a:ext cx="3733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 u="sng">
                <a:solidFill>
                  <a:srgbClr val="FF0000"/>
                </a:solidFill>
                <a:latin typeface="Times New Roman"/>
                <a:cs typeface="Times New Roman"/>
              </a:rPr>
              <a:t>Lib.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495790" cy="653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646034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390265">
              <a:lnSpc>
                <a:spcPct val="100000"/>
              </a:lnSpc>
              <a:spcBef>
                <a:spcPts val="1220"/>
              </a:spcBef>
            </a:pPr>
            <a:r>
              <a:rPr dirty="0" sz="4750" spc="-50" b="1" u="heavy">
                <a:latin typeface="標楷體"/>
                <a:cs typeface="標楷體"/>
              </a:rPr>
              <a:t>指標陣列</a:t>
            </a:r>
            <a:r>
              <a:rPr dirty="0" sz="4750" spc="-25" b="1" u="heavy">
                <a:latin typeface="Times New Roman"/>
                <a:cs typeface="Times New Roman"/>
              </a:rPr>
              <a:t> </a:t>
            </a:r>
            <a:r>
              <a:rPr dirty="0" sz="4750" b="1" u="heavy">
                <a:latin typeface="Times New Roman"/>
                <a:cs typeface="Times New Roman"/>
              </a:rPr>
              <a:t>(1/2)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latin typeface="Times New Roman"/>
                <a:cs typeface="Times New Roman"/>
              </a:rPr>
              <a:t>Arrays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can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contain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pointers</a:t>
            </a:r>
            <a:endParaRPr sz="345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Commonl</a:t>
            </a:r>
            <a:r>
              <a:rPr dirty="0" sz="3000">
                <a:latin typeface="Times New Roman"/>
                <a:cs typeface="Times New Roman"/>
              </a:rPr>
              <a:t>y</a:t>
            </a:r>
            <a:r>
              <a:rPr dirty="0" sz="3000" spc="-5">
                <a:latin typeface="Times New Roman"/>
                <a:cs typeface="Times New Roman"/>
              </a:rPr>
              <a:t> use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5">
                <a:latin typeface="Times New Roman"/>
                <a:cs typeface="Times New Roman"/>
              </a:rPr>
              <a:t> t</a:t>
            </a:r>
            <a:r>
              <a:rPr dirty="0" sz="3000">
                <a:latin typeface="Times New Roman"/>
                <a:cs typeface="Times New Roman"/>
              </a:rPr>
              <a:t>o</a:t>
            </a:r>
            <a:r>
              <a:rPr dirty="0" sz="3000" spc="-5">
                <a:latin typeface="Times New Roman"/>
                <a:cs typeface="Times New Roman"/>
              </a:rPr>
              <a:t> stor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 a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Times New Roman"/>
                <a:cs typeface="Times New Roman"/>
              </a:rPr>
              <a:t> arra</a:t>
            </a:r>
            <a:r>
              <a:rPr dirty="0" sz="3000">
                <a:latin typeface="Times New Roman"/>
                <a:cs typeface="Times New Roman"/>
              </a:rPr>
              <a:t>y</a:t>
            </a:r>
            <a:r>
              <a:rPr dirty="0" sz="3000" spc="-5">
                <a:latin typeface="Times New Roman"/>
                <a:cs typeface="Times New Roman"/>
              </a:rPr>
              <a:t> o</a:t>
            </a:r>
            <a:r>
              <a:rPr dirty="0" sz="3000">
                <a:latin typeface="Times New Roman"/>
                <a:cs typeface="Times New Roman"/>
              </a:rPr>
              <a:t>f</a:t>
            </a:r>
            <a:r>
              <a:rPr dirty="0" sz="3000" spc="-5">
                <a:latin typeface="Times New Roman"/>
                <a:cs typeface="Times New Roman"/>
              </a:rPr>
              <a:t> strings</a:t>
            </a:r>
            <a:endParaRPr sz="3000">
              <a:latin typeface="Times New Roman"/>
              <a:cs typeface="Times New Roman"/>
            </a:endParaRPr>
          </a:p>
          <a:p>
            <a:pPr lvl="2" marL="2047875" indent="-247015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2048510" algn="l"/>
              </a:tabLst>
            </a:pPr>
            <a:r>
              <a:rPr dirty="0" sz="2600" spc="-15">
                <a:latin typeface="Times New Roman"/>
                <a:cs typeface="Times New Roman"/>
              </a:rPr>
              <a:t>E.g.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3333CC"/>
                </a:solidFill>
                <a:latin typeface="Times New Roman"/>
                <a:cs typeface="Times New Roman"/>
              </a:rPr>
              <a:t>char</a:t>
            </a:r>
            <a:r>
              <a:rPr dirty="0" sz="2600" spc="-2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*suit[4]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=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{</a:t>
            </a: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"Hearts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"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4843780" marR="2940050">
              <a:lnSpc>
                <a:spcPct val="119400"/>
              </a:lnSpc>
              <a:spcBef>
                <a:spcPts val="5"/>
              </a:spcBef>
            </a:pP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"Diamonds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"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"Clubs</a:t>
            </a: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"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4843780">
              <a:lnSpc>
                <a:spcPct val="100000"/>
              </a:lnSpc>
              <a:spcBef>
                <a:spcPts val="610"/>
              </a:spcBef>
            </a:pP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"Spades</a:t>
            </a: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"</a:t>
            </a:r>
            <a:r>
              <a:rPr dirty="0" sz="26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};</a:t>
            </a:r>
            <a:endParaRPr sz="260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25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ac</a:t>
            </a:r>
            <a:r>
              <a:rPr dirty="0" sz="3000">
                <a:latin typeface="Times New Roman"/>
                <a:cs typeface="Times New Roman"/>
              </a:rPr>
              <a:t>h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elemen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</a:t>
            </a:r>
            <a:r>
              <a:rPr dirty="0" sz="3000">
                <a:latin typeface="Times New Roman"/>
                <a:cs typeface="Times New Roman"/>
              </a:rPr>
              <a:t>f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sui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pointe</a:t>
            </a:r>
            <a:r>
              <a:rPr dirty="0" sz="3000">
                <a:latin typeface="Times New Roman"/>
                <a:cs typeface="Times New Roman"/>
              </a:rPr>
              <a:t>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strin</a:t>
            </a:r>
            <a:r>
              <a:rPr dirty="0" sz="3000">
                <a:latin typeface="Times New Roman"/>
                <a:cs typeface="Times New Roman"/>
              </a:rPr>
              <a:t>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(</a:t>
            </a:r>
            <a:r>
              <a:rPr dirty="0" sz="3000">
                <a:solidFill>
                  <a:srgbClr val="3333CC"/>
                </a:solidFill>
                <a:latin typeface="Times New Roman"/>
                <a:cs typeface="Times New Roman"/>
              </a:rPr>
              <a:t>char</a:t>
            </a:r>
            <a:r>
              <a:rPr dirty="0" sz="3000" spc="-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*)</a:t>
            </a:r>
            <a:endParaRPr sz="3000">
              <a:latin typeface="Times New Roman"/>
              <a:cs typeface="Times New Roman"/>
            </a:endParaRPr>
          </a:p>
          <a:p>
            <a:pPr lvl="1" marL="1615440" marR="29845" indent="-307340">
              <a:lnSpc>
                <a:spcPct val="100699"/>
              </a:lnSpc>
              <a:spcBef>
                <a:spcPts val="73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-5">
                <a:latin typeface="Times New Roman"/>
                <a:cs typeface="Times New Roman"/>
              </a:rPr>
              <a:t>h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 string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5">
                <a:latin typeface="Times New Roman"/>
                <a:cs typeface="Times New Roman"/>
              </a:rPr>
              <a:t> ar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 no</a:t>
            </a:r>
            <a:r>
              <a:rPr dirty="0" sz="3000">
                <a:latin typeface="Times New Roman"/>
                <a:cs typeface="Times New Roman"/>
              </a:rPr>
              <a:t>t</a:t>
            </a:r>
            <a:r>
              <a:rPr dirty="0" sz="3000" spc="-5">
                <a:latin typeface="Times New Roman"/>
                <a:cs typeface="Times New Roman"/>
              </a:rPr>
              <a:t> i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Times New Roman"/>
                <a:cs typeface="Times New Roman"/>
              </a:rPr>
              <a:t> th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 arra</a:t>
            </a:r>
            <a:r>
              <a:rPr dirty="0" sz="3000" spc="-200">
                <a:latin typeface="Times New Roman"/>
                <a:cs typeface="Times New Roman"/>
              </a:rPr>
              <a:t>y</a:t>
            </a:r>
            <a:r>
              <a:rPr dirty="0" sz="3000">
                <a:latin typeface="Times New Roman"/>
                <a:cs typeface="Times New Roman"/>
              </a:rPr>
              <a:t>,</a:t>
            </a:r>
            <a:r>
              <a:rPr dirty="0" sz="3000" spc="-5">
                <a:latin typeface="Times New Roman"/>
                <a:cs typeface="Times New Roman"/>
              </a:rPr>
              <a:t> onl</a:t>
            </a:r>
            <a:r>
              <a:rPr dirty="0" sz="3000">
                <a:latin typeface="Times New Roman"/>
                <a:cs typeface="Times New Roman"/>
              </a:rPr>
              <a:t>y</a:t>
            </a:r>
            <a:r>
              <a:rPr dirty="0" sz="3000" spc="-5">
                <a:latin typeface="Times New Roman"/>
                <a:cs typeface="Times New Roman"/>
              </a:rPr>
              <a:t> pointer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5">
                <a:latin typeface="Times New Roman"/>
                <a:cs typeface="Times New Roman"/>
              </a:rPr>
              <a:t> t</a:t>
            </a:r>
            <a:r>
              <a:rPr dirty="0" sz="3000">
                <a:latin typeface="Times New Roman"/>
                <a:cs typeface="Times New Roman"/>
              </a:rPr>
              <a:t>o</a:t>
            </a:r>
            <a:r>
              <a:rPr dirty="0" sz="3000" spc="-5">
                <a:latin typeface="Times New Roman"/>
                <a:cs typeface="Times New Roman"/>
              </a:rPr>
              <a:t> the</a:t>
            </a:r>
            <a:r>
              <a:rPr dirty="0" sz="3000" spc="-5">
                <a:latin typeface="Times New Roman"/>
                <a:cs typeface="Times New Roman"/>
              </a:rPr>
              <a:t> string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5">
                <a:latin typeface="Times New Roman"/>
                <a:cs typeface="Times New Roman"/>
              </a:rPr>
              <a:t> ar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 i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Times New Roman"/>
                <a:cs typeface="Times New Roman"/>
              </a:rPr>
              <a:t> th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5">
                <a:latin typeface="Times New Roman"/>
                <a:cs typeface="Times New Roman"/>
              </a:rPr>
              <a:t> array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5647" y="3035807"/>
            <a:ext cx="7866875" cy="156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764" y="262577"/>
            <a:ext cx="7235825" cy="2091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38607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390265">
              <a:lnSpc>
                <a:spcPct val="100000"/>
              </a:lnSpc>
              <a:spcBef>
                <a:spcPts val="1220"/>
              </a:spcBef>
            </a:pPr>
            <a:r>
              <a:rPr dirty="0" sz="4750" spc="-50" b="1" u="heavy">
                <a:latin typeface="標楷體"/>
                <a:cs typeface="標楷體"/>
              </a:rPr>
              <a:t>指標陣列</a:t>
            </a:r>
            <a:r>
              <a:rPr dirty="0" sz="4750" spc="-25" b="1" u="heavy">
                <a:latin typeface="Times New Roman"/>
                <a:cs typeface="Times New Roman"/>
              </a:rPr>
              <a:t> </a:t>
            </a:r>
            <a:r>
              <a:rPr dirty="0" sz="4750" b="1" u="heavy">
                <a:latin typeface="Times New Roman"/>
                <a:cs typeface="Times New Roman"/>
              </a:rPr>
              <a:t>(2/2)</a:t>
            </a:r>
            <a:endParaRPr sz="47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2014"/>
              </a:spcBef>
            </a:pP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arra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sui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typ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cha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6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dirty="0" sz="2600" spc="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30" b="1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sui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typ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cha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6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**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233" y="5476348"/>
            <a:ext cx="8295640" cy="1045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1484" marR="5080" indent="-438784">
              <a:lnSpc>
                <a:spcPct val="11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3450">
                <a:latin typeface="Times New Roman"/>
                <a:cs typeface="Times New Roman"/>
              </a:rPr>
              <a:t>array</a:t>
            </a:r>
            <a:r>
              <a:rPr dirty="0" sz="3450" spc="-10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sui</a:t>
            </a:r>
            <a:r>
              <a:rPr dirty="0" sz="3450" b="1">
                <a:latin typeface="Times New Roman"/>
                <a:cs typeface="Times New Roman"/>
              </a:rPr>
              <a:t>t</a:t>
            </a:r>
            <a:r>
              <a:rPr dirty="0" sz="3450" spc="-5" b="1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has a fixed size; but strings can be</a:t>
            </a:r>
            <a:r>
              <a:rPr dirty="0" sz="3450">
                <a:latin typeface="Times New Roman"/>
                <a:cs typeface="Times New Roman"/>
              </a:rPr>
              <a:t> of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any</a:t>
            </a:r>
            <a:r>
              <a:rPr dirty="0" sz="3450" spc="-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size</a:t>
            </a:r>
            <a:r>
              <a:rPr dirty="0" sz="3450" spc="5"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(length)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297" y="2605277"/>
            <a:ext cx="2714625" cy="2673350"/>
          </a:xfrm>
          <a:custGeom>
            <a:avLst/>
            <a:gdLst/>
            <a:ahLst/>
            <a:cxnLst/>
            <a:rect l="l" t="t" r="r" b="b"/>
            <a:pathLst>
              <a:path w="2714625" h="2673350">
                <a:moveTo>
                  <a:pt x="2714244" y="1336548"/>
                </a:moveTo>
                <a:lnTo>
                  <a:pt x="2712720" y="1267968"/>
                </a:lnTo>
                <a:lnTo>
                  <a:pt x="2698362" y="1131474"/>
                </a:lnTo>
                <a:lnTo>
                  <a:pt x="2678784" y="1031981"/>
                </a:lnTo>
                <a:lnTo>
                  <a:pt x="2652006" y="935459"/>
                </a:lnTo>
                <a:lnTo>
                  <a:pt x="2618334" y="842167"/>
                </a:lnTo>
                <a:lnTo>
                  <a:pt x="2578075" y="752364"/>
                </a:lnTo>
                <a:lnTo>
                  <a:pt x="2531536" y="666312"/>
                </a:lnTo>
                <a:lnTo>
                  <a:pt x="2479023" y="584268"/>
                </a:lnTo>
                <a:lnTo>
                  <a:pt x="2420842" y="506494"/>
                </a:lnTo>
                <a:lnTo>
                  <a:pt x="2357301" y="433249"/>
                </a:lnTo>
                <a:lnTo>
                  <a:pt x="2288705" y="364793"/>
                </a:lnTo>
                <a:lnTo>
                  <a:pt x="2215360" y="301385"/>
                </a:lnTo>
                <a:lnTo>
                  <a:pt x="2137575" y="243285"/>
                </a:lnTo>
                <a:lnTo>
                  <a:pt x="2055654" y="190754"/>
                </a:lnTo>
                <a:lnTo>
                  <a:pt x="1969905" y="144050"/>
                </a:lnTo>
                <a:lnTo>
                  <a:pt x="1880633" y="103434"/>
                </a:lnTo>
                <a:lnTo>
                  <a:pt x="1788146" y="69166"/>
                </a:lnTo>
                <a:lnTo>
                  <a:pt x="1692751" y="41505"/>
                </a:lnTo>
                <a:lnTo>
                  <a:pt x="1594752" y="20710"/>
                </a:lnTo>
                <a:lnTo>
                  <a:pt x="1494458" y="7043"/>
                </a:lnTo>
                <a:lnTo>
                  <a:pt x="1392174" y="762"/>
                </a:lnTo>
                <a:lnTo>
                  <a:pt x="1357122" y="0"/>
                </a:lnTo>
                <a:lnTo>
                  <a:pt x="1322070" y="762"/>
                </a:lnTo>
                <a:lnTo>
                  <a:pt x="1219629" y="7104"/>
                </a:lnTo>
                <a:lnTo>
                  <a:pt x="1119218" y="20825"/>
                </a:lnTo>
                <a:lnTo>
                  <a:pt x="1021138" y="41667"/>
                </a:lnTo>
                <a:lnTo>
                  <a:pt x="925693" y="69371"/>
                </a:lnTo>
                <a:lnTo>
                  <a:pt x="833185" y="103677"/>
                </a:lnTo>
                <a:lnTo>
                  <a:pt x="743916" y="144326"/>
                </a:lnTo>
                <a:lnTo>
                  <a:pt x="658189" y="191060"/>
                </a:lnTo>
                <a:lnTo>
                  <a:pt x="576308" y="243619"/>
                </a:lnTo>
                <a:lnTo>
                  <a:pt x="498574" y="301745"/>
                </a:lnTo>
                <a:lnTo>
                  <a:pt x="425291" y="365178"/>
                </a:lnTo>
                <a:lnTo>
                  <a:pt x="356760" y="433660"/>
                </a:lnTo>
                <a:lnTo>
                  <a:pt x="293285" y="506931"/>
                </a:lnTo>
                <a:lnTo>
                  <a:pt x="235169" y="584733"/>
                </a:lnTo>
                <a:lnTo>
                  <a:pt x="182713" y="666806"/>
                </a:lnTo>
                <a:lnTo>
                  <a:pt x="136221" y="752891"/>
                </a:lnTo>
                <a:lnTo>
                  <a:pt x="95996" y="842730"/>
                </a:lnTo>
                <a:lnTo>
                  <a:pt x="62339" y="936063"/>
                </a:lnTo>
                <a:lnTo>
                  <a:pt x="35554" y="1032632"/>
                </a:lnTo>
                <a:lnTo>
                  <a:pt x="15943" y="1132177"/>
                </a:lnTo>
                <a:lnTo>
                  <a:pt x="3809" y="1234440"/>
                </a:lnTo>
                <a:lnTo>
                  <a:pt x="761" y="1302258"/>
                </a:lnTo>
                <a:lnTo>
                  <a:pt x="0" y="1337310"/>
                </a:lnTo>
                <a:lnTo>
                  <a:pt x="762" y="1371600"/>
                </a:lnTo>
                <a:lnTo>
                  <a:pt x="4572" y="1440180"/>
                </a:lnTo>
                <a:lnTo>
                  <a:pt x="22488" y="1577511"/>
                </a:lnTo>
                <a:lnTo>
                  <a:pt x="41148" y="1660603"/>
                </a:lnTo>
                <a:lnTo>
                  <a:pt x="41148" y="1336548"/>
                </a:lnTo>
                <a:lnTo>
                  <a:pt x="41910" y="1303020"/>
                </a:lnTo>
                <a:lnTo>
                  <a:pt x="44957" y="1236726"/>
                </a:lnTo>
                <a:lnTo>
                  <a:pt x="57128" y="1135602"/>
                </a:lnTo>
                <a:lnTo>
                  <a:pt x="76797" y="1037295"/>
                </a:lnTo>
                <a:lnTo>
                  <a:pt x="103654" y="942058"/>
                </a:lnTo>
                <a:lnTo>
                  <a:pt x="137386" y="850149"/>
                </a:lnTo>
                <a:lnTo>
                  <a:pt x="177682" y="761823"/>
                </a:lnTo>
                <a:lnTo>
                  <a:pt x="224231" y="677337"/>
                </a:lnTo>
                <a:lnTo>
                  <a:pt x="276720" y="596947"/>
                </a:lnTo>
                <a:lnTo>
                  <a:pt x="334838" y="520909"/>
                </a:lnTo>
                <a:lnTo>
                  <a:pt x="398274" y="449480"/>
                </a:lnTo>
                <a:lnTo>
                  <a:pt x="466715" y="382914"/>
                </a:lnTo>
                <a:lnTo>
                  <a:pt x="539850" y="321469"/>
                </a:lnTo>
                <a:lnTo>
                  <a:pt x="617368" y="265400"/>
                </a:lnTo>
                <a:lnTo>
                  <a:pt x="698957" y="214965"/>
                </a:lnTo>
                <a:lnTo>
                  <a:pt x="784305" y="170418"/>
                </a:lnTo>
                <a:lnTo>
                  <a:pt x="873100" y="132016"/>
                </a:lnTo>
                <a:lnTo>
                  <a:pt x="965032" y="100015"/>
                </a:lnTo>
                <a:lnTo>
                  <a:pt x="1059787" y="74672"/>
                </a:lnTo>
                <a:lnTo>
                  <a:pt x="1157056" y="56242"/>
                </a:lnTo>
                <a:lnTo>
                  <a:pt x="1256525" y="44982"/>
                </a:lnTo>
                <a:lnTo>
                  <a:pt x="1357884" y="41148"/>
                </a:lnTo>
                <a:lnTo>
                  <a:pt x="1390650" y="41892"/>
                </a:lnTo>
                <a:lnTo>
                  <a:pt x="1523763" y="51699"/>
                </a:lnTo>
                <a:lnTo>
                  <a:pt x="1620267" y="67136"/>
                </a:lnTo>
                <a:lnTo>
                  <a:pt x="1714597" y="89544"/>
                </a:lnTo>
                <a:lnTo>
                  <a:pt x="1806303" y="118628"/>
                </a:lnTo>
                <a:lnTo>
                  <a:pt x="1895085" y="154116"/>
                </a:lnTo>
                <a:lnTo>
                  <a:pt x="1980643" y="195737"/>
                </a:lnTo>
                <a:lnTo>
                  <a:pt x="2062676" y="243218"/>
                </a:lnTo>
                <a:lnTo>
                  <a:pt x="2141015" y="296393"/>
                </a:lnTo>
                <a:lnTo>
                  <a:pt x="2215008" y="354719"/>
                </a:lnTo>
                <a:lnTo>
                  <a:pt x="2284618" y="418114"/>
                </a:lnTo>
                <a:lnTo>
                  <a:pt x="2349545" y="486323"/>
                </a:lnTo>
                <a:lnTo>
                  <a:pt x="2409445" y="559036"/>
                </a:lnTo>
                <a:lnTo>
                  <a:pt x="2464016" y="635980"/>
                </a:lnTo>
                <a:lnTo>
                  <a:pt x="2512958" y="716884"/>
                </a:lnTo>
                <a:lnTo>
                  <a:pt x="2555970" y="801476"/>
                </a:lnTo>
                <a:lnTo>
                  <a:pt x="2592753" y="889485"/>
                </a:lnTo>
                <a:lnTo>
                  <a:pt x="2623005" y="980639"/>
                </a:lnTo>
                <a:lnTo>
                  <a:pt x="2646425" y="1074666"/>
                </a:lnTo>
                <a:lnTo>
                  <a:pt x="2662715" y="1171295"/>
                </a:lnTo>
                <a:lnTo>
                  <a:pt x="2671572" y="1270254"/>
                </a:lnTo>
                <a:lnTo>
                  <a:pt x="2673096" y="1303782"/>
                </a:lnTo>
                <a:lnTo>
                  <a:pt x="2673096" y="1664006"/>
                </a:lnTo>
                <a:lnTo>
                  <a:pt x="2693048" y="1573408"/>
                </a:lnTo>
                <a:lnTo>
                  <a:pt x="2707127" y="1473245"/>
                </a:lnTo>
                <a:lnTo>
                  <a:pt x="2713482" y="1370838"/>
                </a:lnTo>
                <a:lnTo>
                  <a:pt x="2714244" y="1336548"/>
                </a:lnTo>
                <a:close/>
              </a:path>
              <a:path w="2714625" h="2673350">
                <a:moveTo>
                  <a:pt x="2673096" y="1664006"/>
                </a:moveTo>
                <a:lnTo>
                  <a:pt x="2673096" y="1370838"/>
                </a:lnTo>
                <a:lnTo>
                  <a:pt x="2671572" y="1403604"/>
                </a:lnTo>
                <a:lnTo>
                  <a:pt x="2662548" y="1502723"/>
                </a:lnTo>
                <a:lnTo>
                  <a:pt x="2646142" y="1599457"/>
                </a:lnTo>
                <a:lnTo>
                  <a:pt x="2622650" y="1693539"/>
                </a:lnTo>
                <a:lnTo>
                  <a:pt x="2592367" y="1784706"/>
                </a:lnTo>
                <a:lnTo>
                  <a:pt x="2555588" y="1872691"/>
                </a:lnTo>
                <a:lnTo>
                  <a:pt x="2512607" y="1957230"/>
                </a:lnTo>
                <a:lnTo>
                  <a:pt x="2463720" y="2038058"/>
                </a:lnTo>
                <a:lnTo>
                  <a:pt x="2409222" y="2114909"/>
                </a:lnTo>
                <a:lnTo>
                  <a:pt x="2349407" y="2187518"/>
                </a:lnTo>
                <a:lnTo>
                  <a:pt x="2284571" y="2255620"/>
                </a:lnTo>
                <a:lnTo>
                  <a:pt x="2214964" y="2318984"/>
                </a:lnTo>
                <a:lnTo>
                  <a:pt x="2140883" y="2377331"/>
                </a:lnTo>
                <a:lnTo>
                  <a:pt x="2062885" y="2430232"/>
                </a:lnTo>
                <a:lnTo>
                  <a:pt x="1980913" y="2477655"/>
                </a:lnTo>
                <a:lnTo>
                  <a:pt x="1895396" y="2519245"/>
                </a:lnTo>
                <a:lnTo>
                  <a:pt x="1806627" y="2554737"/>
                </a:lnTo>
                <a:lnTo>
                  <a:pt x="1714902" y="2583866"/>
                </a:lnTo>
                <a:lnTo>
                  <a:pt x="1620516" y="2606367"/>
                </a:lnTo>
                <a:lnTo>
                  <a:pt x="1523614" y="2621987"/>
                </a:lnTo>
                <a:lnTo>
                  <a:pt x="1424940" y="2630424"/>
                </a:lnTo>
                <a:lnTo>
                  <a:pt x="1357122" y="2631948"/>
                </a:lnTo>
                <a:lnTo>
                  <a:pt x="1257907" y="2628572"/>
                </a:lnTo>
                <a:lnTo>
                  <a:pt x="1160405" y="2617938"/>
                </a:lnTo>
                <a:lnTo>
                  <a:pt x="1064922" y="2600294"/>
                </a:lnTo>
                <a:lnTo>
                  <a:pt x="971765" y="2575890"/>
                </a:lnTo>
                <a:lnTo>
                  <a:pt x="881242" y="2544974"/>
                </a:lnTo>
                <a:lnTo>
                  <a:pt x="793658" y="2507794"/>
                </a:lnTo>
                <a:lnTo>
                  <a:pt x="709321" y="2464601"/>
                </a:lnTo>
                <a:lnTo>
                  <a:pt x="628538" y="2415644"/>
                </a:lnTo>
                <a:lnTo>
                  <a:pt x="551615" y="2361170"/>
                </a:lnTo>
                <a:lnTo>
                  <a:pt x="478859" y="2301430"/>
                </a:lnTo>
                <a:lnTo>
                  <a:pt x="410578" y="2236672"/>
                </a:lnTo>
                <a:lnTo>
                  <a:pt x="347077" y="2167145"/>
                </a:lnTo>
                <a:lnTo>
                  <a:pt x="288664" y="2093099"/>
                </a:lnTo>
                <a:lnTo>
                  <a:pt x="235646" y="2014781"/>
                </a:lnTo>
                <a:lnTo>
                  <a:pt x="188329" y="1932442"/>
                </a:lnTo>
                <a:lnTo>
                  <a:pt x="147020" y="1846330"/>
                </a:lnTo>
                <a:lnTo>
                  <a:pt x="112027" y="1756695"/>
                </a:lnTo>
                <a:lnTo>
                  <a:pt x="83655" y="1663784"/>
                </a:lnTo>
                <a:lnTo>
                  <a:pt x="62213" y="1567848"/>
                </a:lnTo>
                <a:lnTo>
                  <a:pt x="48006" y="1469136"/>
                </a:lnTo>
                <a:lnTo>
                  <a:pt x="42672" y="1402842"/>
                </a:lnTo>
                <a:lnTo>
                  <a:pt x="41148" y="1336548"/>
                </a:lnTo>
                <a:lnTo>
                  <a:pt x="41148" y="1660603"/>
                </a:lnTo>
                <a:lnTo>
                  <a:pt x="75164" y="1775735"/>
                </a:lnTo>
                <a:lnTo>
                  <a:pt x="112291" y="1869632"/>
                </a:lnTo>
                <a:lnTo>
                  <a:pt x="156160" y="1959701"/>
                </a:lnTo>
                <a:lnTo>
                  <a:pt x="206430" y="2045681"/>
                </a:lnTo>
                <a:lnTo>
                  <a:pt x="262761" y="2127309"/>
                </a:lnTo>
                <a:lnTo>
                  <a:pt x="324814" y="2204323"/>
                </a:lnTo>
                <a:lnTo>
                  <a:pt x="392250" y="2276460"/>
                </a:lnTo>
                <a:lnTo>
                  <a:pt x="464729" y="2343459"/>
                </a:lnTo>
                <a:lnTo>
                  <a:pt x="541911" y="2405057"/>
                </a:lnTo>
                <a:lnTo>
                  <a:pt x="623457" y="2460991"/>
                </a:lnTo>
                <a:lnTo>
                  <a:pt x="709027" y="2510999"/>
                </a:lnTo>
                <a:lnTo>
                  <a:pt x="798282" y="2554819"/>
                </a:lnTo>
                <a:lnTo>
                  <a:pt x="890882" y="2592188"/>
                </a:lnTo>
                <a:lnTo>
                  <a:pt x="986487" y="2622845"/>
                </a:lnTo>
                <a:lnTo>
                  <a:pt x="1084759" y="2646526"/>
                </a:lnTo>
                <a:lnTo>
                  <a:pt x="1185357" y="2662970"/>
                </a:lnTo>
                <a:lnTo>
                  <a:pt x="1287941" y="2671914"/>
                </a:lnTo>
                <a:lnTo>
                  <a:pt x="1392174" y="2673096"/>
                </a:lnTo>
                <a:lnTo>
                  <a:pt x="1427226" y="2671572"/>
                </a:lnTo>
                <a:lnTo>
                  <a:pt x="1563224" y="2658004"/>
                </a:lnTo>
                <a:lnTo>
                  <a:pt x="1662620" y="2639376"/>
                </a:lnTo>
                <a:lnTo>
                  <a:pt x="1759401" y="2613684"/>
                </a:lnTo>
                <a:lnTo>
                  <a:pt x="1853268" y="2581212"/>
                </a:lnTo>
                <a:lnTo>
                  <a:pt x="1943919" y="2542243"/>
                </a:lnTo>
                <a:lnTo>
                  <a:pt x="2031055" y="2497061"/>
                </a:lnTo>
                <a:lnTo>
                  <a:pt x="2114375" y="2445949"/>
                </a:lnTo>
                <a:lnTo>
                  <a:pt x="2193577" y="2389190"/>
                </a:lnTo>
                <a:lnTo>
                  <a:pt x="2268363" y="2327069"/>
                </a:lnTo>
                <a:lnTo>
                  <a:pt x="2338430" y="2259868"/>
                </a:lnTo>
                <a:lnTo>
                  <a:pt x="2403478" y="2187871"/>
                </a:lnTo>
                <a:lnTo>
                  <a:pt x="2463208" y="2111361"/>
                </a:lnTo>
                <a:lnTo>
                  <a:pt x="2517317" y="2030622"/>
                </a:lnTo>
                <a:lnTo>
                  <a:pt x="2565507" y="1945937"/>
                </a:lnTo>
                <a:lnTo>
                  <a:pt x="2607475" y="1857589"/>
                </a:lnTo>
                <a:lnTo>
                  <a:pt x="2642922" y="1765863"/>
                </a:lnTo>
                <a:lnTo>
                  <a:pt x="2671572" y="1670926"/>
                </a:lnTo>
                <a:lnTo>
                  <a:pt x="2673096" y="16640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2412" y="3073849"/>
          <a:ext cx="8663305" cy="151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388"/>
                <a:gridCol w="1436108"/>
                <a:gridCol w="719982"/>
                <a:gridCol w="716661"/>
                <a:gridCol w="764364"/>
                <a:gridCol w="709807"/>
                <a:gridCol w="761621"/>
                <a:gridCol w="742950"/>
                <a:gridCol w="684220"/>
                <a:gridCol w="595807"/>
              </a:tblGrid>
              <a:tr h="36334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suit[0]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99160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’H’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’e’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’a’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dirty="0" sz="1700" spc="3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’t’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</a:pPr>
                      <a:r>
                        <a:rPr dirty="0" sz="1700" spc="-70" b="1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’\0’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/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09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suit[1]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487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’D’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’i’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’a’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’m’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’o’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’n’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’d’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dirty="0" sz="1700" spc="-70" b="1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’\0’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905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suit[2]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487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’C’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’l’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’u’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’b’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dirty="0" sz="1700" spc="-70" b="1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’\0’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363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suit[3]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’S’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’p’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’a’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’d’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’e’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</a:pPr>
                      <a:r>
                        <a:rPr dirty="0" sz="1700" spc="-70" b="1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dirty="0" sz="1700" spc="-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’\0’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05925" y="3022092"/>
            <a:ext cx="5404485" cy="1475740"/>
          </a:xfrm>
          <a:custGeom>
            <a:avLst/>
            <a:gdLst/>
            <a:ahLst/>
            <a:cxnLst/>
            <a:rect l="l" t="t" r="r" b="b"/>
            <a:pathLst>
              <a:path w="5404484" h="1475739">
                <a:moveTo>
                  <a:pt x="5404104" y="1454657"/>
                </a:moveTo>
                <a:lnTo>
                  <a:pt x="5403675" y="16342"/>
                </a:lnTo>
                <a:lnTo>
                  <a:pt x="5396620" y="4656"/>
                </a:lnTo>
                <a:lnTo>
                  <a:pt x="538353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1458889"/>
                </a:lnTo>
                <a:lnTo>
                  <a:pt x="7483" y="1470575"/>
                </a:lnTo>
                <a:lnTo>
                  <a:pt x="20574" y="147523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7" y="41148"/>
                </a:lnTo>
                <a:lnTo>
                  <a:pt x="5362956" y="41147"/>
                </a:lnTo>
                <a:lnTo>
                  <a:pt x="5362956" y="20573"/>
                </a:lnTo>
                <a:lnTo>
                  <a:pt x="5383530" y="41147"/>
                </a:lnTo>
                <a:lnTo>
                  <a:pt x="5383530" y="1474803"/>
                </a:lnTo>
                <a:lnTo>
                  <a:pt x="5387761" y="1474803"/>
                </a:lnTo>
                <a:lnTo>
                  <a:pt x="5399447" y="1467748"/>
                </a:lnTo>
                <a:lnTo>
                  <a:pt x="5404104" y="1454657"/>
                </a:lnTo>
                <a:close/>
              </a:path>
              <a:path w="5404484" h="1475739">
                <a:moveTo>
                  <a:pt x="41147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7" y="41148"/>
                </a:lnTo>
                <a:close/>
              </a:path>
              <a:path w="5404484" h="1475739">
                <a:moveTo>
                  <a:pt x="41147" y="1434084"/>
                </a:moveTo>
                <a:lnTo>
                  <a:pt x="41147" y="41148"/>
                </a:lnTo>
                <a:lnTo>
                  <a:pt x="20574" y="41148"/>
                </a:lnTo>
                <a:lnTo>
                  <a:pt x="20574" y="1434084"/>
                </a:lnTo>
                <a:lnTo>
                  <a:pt x="41147" y="1434084"/>
                </a:lnTo>
                <a:close/>
              </a:path>
              <a:path w="5404484" h="1475739">
                <a:moveTo>
                  <a:pt x="5383530" y="1434083"/>
                </a:moveTo>
                <a:lnTo>
                  <a:pt x="20574" y="1434084"/>
                </a:lnTo>
                <a:lnTo>
                  <a:pt x="41148" y="1454658"/>
                </a:lnTo>
                <a:lnTo>
                  <a:pt x="41147" y="1475230"/>
                </a:lnTo>
                <a:lnTo>
                  <a:pt x="5362956" y="1474805"/>
                </a:lnTo>
                <a:lnTo>
                  <a:pt x="5362956" y="1454657"/>
                </a:lnTo>
                <a:lnTo>
                  <a:pt x="5383530" y="1434083"/>
                </a:lnTo>
                <a:close/>
              </a:path>
              <a:path w="5404484" h="1475739">
                <a:moveTo>
                  <a:pt x="41147" y="1475230"/>
                </a:moveTo>
                <a:lnTo>
                  <a:pt x="41148" y="1454658"/>
                </a:lnTo>
                <a:lnTo>
                  <a:pt x="20574" y="1434084"/>
                </a:lnTo>
                <a:lnTo>
                  <a:pt x="20574" y="1475232"/>
                </a:lnTo>
                <a:lnTo>
                  <a:pt x="41147" y="1475230"/>
                </a:lnTo>
                <a:close/>
              </a:path>
              <a:path w="5404484" h="1475739">
                <a:moveTo>
                  <a:pt x="5383530" y="41147"/>
                </a:moveTo>
                <a:lnTo>
                  <a:pt x="5362956" y="20573"/>
                </a:lnTo>
                <a:lnTo>
                  <a:pt x="5362956" y="41147"/>
                </a:lnTo>
                <a:lnTo>
                  <a:pt x="5383530" y="41147"/>
                </a:lnTo>
                <a:close/>
              </a:path>
              <a:path w="5404484" h="1475739">
                <a:moveTo>
                  <a:pt x="5383530" y="1434083"/>
                </a:moveTo>
                <a:lnTo>
                  <a:pt x="5383530" y="41147"/>
                </a:lnTo>
                <a:lnTo>
                  <a:pt x="5362956" y="41147"/>
                </a:lnTo>
                <a:lnTo>
                  <a:pt x="5362956" y="1434083"/>
                </a:lnTo>
                <a:lnTo>
                  <a:pt x="5383530" y="1434083"/>
                </a:lnTo>
                <a:close/>
              </a:path>
              <a:path w="5404484" h="1475739">
                <a:moveTo>
                  <a:pt x="5383530" y="1474803"/>
                </a:moveTo>
                <a:lnTo>
                  <a:pt x="5383530" y="1434083"/>
                </a:lnTo>
                <a:lnTo>
                  <a:pt x="5362956" y="1454657"/>
                </a:lnTo>
                <a:lnTo>
                  <a:pt x="5362956" y="1474805"/>
                </a:lnTo>
                <a:lnTo>
                  <a:pt x="5383530" y="147480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764" y="262577"/>
            <a:ext cx="7080250" cy="2459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23049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450590">
              <a:lnSpc>
                <a:spcPct val="100000"/>
              </a:lnSpc>
              <a:spcBef>
                <a:spcPts val="1220"/>
              </a:spcBef>
            </a:pPr>
            <a:r>
              <a:rPr dirty="0" sz="4750" spc="-60" b="1" u="heavy">
                <a:latin typeface="標楷體"/>
                <a:cs typeface="標楷體"/>
              </a:rPr>
              <a:t>字串常數陣列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8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</a:pPr>
            <a:r>
              <a:rPr dirty="0" sz="3000" spc="-5">
                <a:latin typeface="標楷體"/>
                <a:cs typeface="標楷體"/>
              </a:rPr>
              <a:t>–例：</a:t>
            </a:r>
            <a:endParaRPr sz="3000">
              <a:latin typeface="標楷體"/>
              <a:cs typeface="標楷體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1561" y="3222498"/>
            <a:ext cx="5170932" cy="1110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8415020" cy="143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656526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114550">
              <a:lnSpc>
                <a:spcPct val="100000"/>
              </a:lnSpc>
              <a:spcBef>
                <a:spcPts val="1220"/>
              </a:spcBef>
            </a:pPr>
            <a:r>
              <a:rPr dirty="0" sz="4750" spc="-50" b="1" u="heavy">
                <a:latin typeface="標楷體"/>
                <a:cs typeface="標楷體"/>
              </a:rPr>
              <a:t>短路運算</a:t>
            </a:r>
            <a:r>
              <a:rPr dirty="0" sz="4750" spc="-5" b="1" u="heavy">
                <a:latin typeface="Times New Roman"/>
                <a:cs typeface="Times New Roman"/>
              </a:rPr>
              <a:t>(Short-Ci</a:t>
            </a:r>
            <a:r>
              <a:rPr dirty="0" sz="4750" spc="-90" b="1" u="heavy">
                <a:latin typeface="Times New Roman"/>
                <a:cs typeface="Times New Roman"/>
              </a:rPr>
              <a:t>r</a:t>
            </a:r>
            <a:r>
              <a:rPr dirty="0" sz="4750" spc="-5" b="1" u="heavy">
                <a:latin typeface="Times New Roman"/>
                <a:cs typeface="Times New Roman"/>
              </a:rPr>
              <a:t>cuit)</a:t>
            </a:r>
            <a:endParaRPr sz="4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8363" y="2223515"/>
            <a:ext cx="7546085" cy="4255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0827" y="2124455"/>
            <a:ext cx="7664450" cy="4471670"/>
          </a:xfrm>
          <a:custGeom>
            <a:avLst/>
            <a:gdLst/>
            <a:ahLst/>
            <a:cxnLst/>
            <a:rect l="l" t="t" r="r" b="b"/>
            <a:pathLst>
              <a:path w="7664450" h="4471670">
                <a:moveTo>
                  <a:pt x="7664196" y="4450842"/>
                </a:moveTo>
                <a:lnTo>
                  <a:pt x="7663767" y="16342"/>
                </a:lnTo>
                <a:lnTo>
                  <a:pt x="7656712" y="4656"/>
                </a:lnTo>
                <a:lnTo>
                  <a:pt x="7643622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4455073"/>
                </a:lnTo>
                <a:lnTo>
                  <a:pt x="7483" y="4466759"/>
                </a:lnTo>
                <a:lnTo>
                  <a:pt x="20574" y="4471416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7623048" y="41148"/>
                </a:lnTo>
                <a:lnTo>
                  <a:pt x="7623048" y="20574"/>
                </a:lnTo>
                <a:lnTo>
                  <a:pt x="7643622" y="41148"/>
                </a:lnTo>
                <a:lnTo>
                  <a:pt x="7643622" y="4470987"/>
                </a:lnTo>
                <a:lnTo>
                  <a:pt x="7647853" y="4470987"/>
                </a:lnTo>
                <a:lnTo>
                  <a:pt x="7659539" y="4463932"/>
                </a:lnTo>
                <a:lnTo>
                  <a:pt x="7664196" y="4450842"/>
                </a:lnTo>
                <a:close/>
              </a:path>
              <a:path w="7664450" h="447167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7664450" h="4471670">
                <a:moveTo>
                  <a:pt x="41148" y="4430268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4430268"/>
                </a:lnTo>
                <a:lnTo>
                  <a:pt x="41148" y="4430268"/>
                </a:lnTo>
                <a:close/>
              </a:path>
              <a:path w="7664450" h="4471670">
                <a:moveTo>
                  <a:pt x="7643622" y="4430268"/>
                </a:moveTo>
                <a:lnTo>
                  <a:pt x="20574" y="4430268"/>
                </a:lnTo>
                <a:lnTo>
                  <a:pt x="41148" y="4450842"/>
                </a:lnTo>
                <a:lnTo>
                  <a:pt x="41148" y="4471414"/>
                </a:lnTo>
                <a:lnTo>
                  <a:pt x="7623048" y="4470988"/>
                </a:lnTo>
                <a:lnTo>
                  <a:pt x="7623048" y="4450842"/>
                </a:lnTo>
                <a:lnTo>
                  <a:pt x="7643622" y="4430268"/>
                </a:lnTo>
                <a:close/>
              </a:path>
              <a:path w="7664450" h="4471670">
                <a:moveTo>
                  <a:pt x="41148" y="4471414"/>
                </a:moveTo>
                <a:lnTo>
                  <a:pt x="41148" y="4450842"/>
                </a:lnTo>
                <a:lnTo>
                  <a:pt x="20574" y="4430268"/>
                </a:lnTo>
                <a:lnTo>
                  <a:pt x="20574" y="4471416"/>
                </a:lnTo>
                <a:lnTo>
                  <a:pt x="41148" y="4471414"/>
                </a:lnTo>
                <a:close/>
              </a:path>
              <a:path w="7664450" h="4471670">
                <a:moveTo>
                  <a:pt x="7643622" y="41148"/>
                </a:moveTo>
                <a:lnTo>
                  <a:pt x="7623048" y="20574"/>
                </a:lnTo>
                <a:lnTo>
                  <a:pt x="7623048" y="41148"/>
                </a:lnTo>
                <a:lnTo>
                  <a:pt x="7643622" y="41148"/>
                </a:lnTo>
                <a:close/>
              </a:path>
              <a:path w="7664450" h="4471670">
                <a:moveTo>
                  <a:pt x="7643622" y="4430268"/>
                </a:moveTo>
                <a:lnTo>
                  <a:pt x="7643622" y="41148"/>
                </a:lnTo>
                <a:lnTo>
                  <a:pt x="7623048" y="41148"/>
                </a:lnTo>
                <a:lnTo>
                  <a:pt x="7623048" y="4430268"/>
                </a:lnTo>
                <a:lnTo>
                  <a:pt x="7643622" y="4430268"/>
                </a:lnTo>
                <a:close/>
              </a:path>
              <a:path w="7664450" h="4471670">
                <a:moveTo>
                  <a:pt x="7643622" y="4470987"/>
                </a:moveTo>
                <a:lnTo>
                  <a:pt x="7643622" y="4430268"/>
                </a:lnTo>
                <a:lnTo>
                  <a:pt x="7623048" y="4450842"/>
                </a:lnTo>
                <a:lnTo>
                  <a:pt x="7623048" y="4470988"/>
                </a:lnTo>
                <a:lnTo>
                  <a:pt x="7643622" y="4470987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81733" y="2528765"/>
            <a:ext cx="3733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 u="sng">
                <a:solidFill>
                  <a:srgbClr val="FF0000"/>
                </a:solidFill>
                <a:latin typeface="Times New Roman"/>
                <a:cs typeface="Times New Roman"/>
              </a:rPr>
              <a:t>Lib.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2799" y="1698117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6" y="0"/>
                </a:lnTo>
              </a:path>
            </a:pathLst>
          </a:custGeom>
          <a:ln w="3098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1875" y="1698117"/>
            <a:ext cx="2698750" cy="0"/>
          </a:xfrm>
          <a:custGeom>
            <a:avLst/>
            <a:gdLst/>
            <a:ahLst/>
            <a:cxnLst/>
            <a:rect l="l" t="t" r="r" b="b"/>
            <a:pathLst>
              <a:path w="2698750" h="0">
                <a:moveTo>
                  <a:pt x="0" y="0"/>
                </a:moveTo>
                <a:lnTo>
                  <a:pt x="2698241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8068945" cy="481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621982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414395">
              <a:lnSpc>
                <a:spcPct val="100000"/>
              </a:lnSpc>
              <a:spcBef>
                <a:spcPts val="1240"/>
              </a:spcBef>
            </a:pPr>
            <a:r>
              <a:rPr dirty="0" sz="4750" b="1" i="1">
                <a:solidFill>
                  <a:srgbClr val="FF3300"/>
                </a:solidFill>
                <a:latin typeface="Times New Roman"/>
                <a:cs typeface="Times New Roman"/>
              </a:rPr>
              <a:t>Lib.</a:t>
            </a:r>
            <a:r>
              <a:rPr dirty="0" sz="4750" spc="-10" b="1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Functions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Clr>
                <a:srgbClr val="2D2DB9"/>
              </a:buClr>
              <a:buFont typeface="Times New Roman"/>
              <a:buChar char="•"/>
              <a:tabLst>
                <a:tab pos="1184910" algn="l"/>
              </a:tabLst>
            </a:pP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i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nt</a:t>
            </a:r>
            <a:r>
              <a:rPr dirty="0" sz="3450" spc="-10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isalpha(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in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t</a:t>
            </a:r>
            <a:r>
              <a:rPr dirty="0" sz="3450" spc="-1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c);</a:t>
            </a:r>
            <a:endParaRPr sz="345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R</a:t>
            </a:r>
            <a:r>
              <a:rPr dirty="0" sz="3000">
                <a:latin typeface="Times New Roman"/>
                <a:cs typeface="Times New Roman"/>
              </a:rPr>
              <a:t>eturn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2D2DB9"/>
                </a:solidFill>
                <a:latin typeface="Times New Roman"/>
                <a:cs typeface="Times New Roman"/>
              </a:rPr>
              <a:t>true</a:t>
            </a:r>
            <a:r>
              <a:rPr dirty="0" sz="3000" spc="-10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c </a:t>
            </a:r>
            <a:r>
              <a:rPr dirty="0" sz="3000" spc="-5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letter</a:t>
            </a:r>
            <a:r>
              <a:rPr dirty="0" sz="3000">
                <a:latin typeface="Times New Roman"/>
                <a:cs typeface="Times New Roman"/>
              </a:rPr>
              <a:t>;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otherwise</a:t>
            </a:r>
            <a:r>
              <a:rPr dirty="0" sz="3000">
                <a:latin typeface="Times New Roman"/>
                <a:cs typeface="Times New Roman"/>
              </a:rPr>
              <a:t>,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2D2DB9"/>
                </a:solidFill>
                <a:latin typeface="Times New Roman"/>
                <a:cs typeface="Times New Roman"/>
              </a:rPr>
              <a:t>false</a:t>
            </a:r>
            <a:endParaRPr sz="30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spcBef>
                <a:spcPts val="819"/>
              </a:spcBef>
              <a:buClr>
                <a:srgbClr val="2D2DB9"/>
              </a:buClr>
              <a:buFont typeface="Times New Roman"/>
              <a:buChar char="•"/>
              <a:tabLst>
                <a:tab pos="1184910" algn="l"/>
              </a:tabLst>
            </a:pP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s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ize_t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strlen(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char</a:t>
            </a:r>
            <a:r>
              <a:rPr dirty="0" sz="3450" spc="-1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*s);</a:t>
            </a:r>
            <a:endParaRPr sz="345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R</a:t>
            </a:r>
            <a:r>
              <a:rPr dirty="0" sz="3000">
                <a:latin typeface="Times New Roman"/>
                <a:cs typeface="Times New Roman"/>
              </a:rPr>
              <a:t>eturn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length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string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5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solidFill>
                  <a:srgbClr val="2D2DB9"/>
                </a:solidFill>
                <a:latin typeface="Times New Roman"/>
                <a:cs typeface="Times New Roman"/>
              </a:rPr>
              <a:t>s</a:t>
            </a:r>
            <a:r>
              <a:rPr dirty="0" sz="3000" spc="-5">
                <a:solidFill>
                  <a:srgbClr val="2D2DB9"/>
                </a:solidFill>
                <a:latin typeface="Times New Roman"/>
                <a:cs typeface="Times New Roman"/>
              </a:rPr>
              <a:t>i</a:t>
            </a:r>
            <a:r>
              <a:rPr dirty="0" sz="3000">
                <a:solidFill>
                  <a:srgbClr val="2D2DB9"/>
                </a:solidFill>
                <a:latin typeface="Times New Roman"/>
                <a:cs typeface="Times New Roman"/>
              </a:rPr>
              <a:t>z</a:t>
            </a:r>
            <a:r>
              <a:rPr dirty="0" sz="3000" spc="-5">
                <a:solidFill>
                  <a:srgbClr val="2D2DB9"/>
                </a:solidFill>
                <a:latin typeface="Times New Roman"/>
                <a:cs typeface="Times New Roman"/>
              </a:rPr>
              <a:t>e</a:t>
            </a:r>
            <a:r>
              <a:rPr dirty="0" sz="3000">
                <a:solidFill>
                  <a:srgbClr val="2D2DB9"/>
                </a:solidFill>
                <a:latin typeface="Times New Roman"/>
                <a:cs typeface="Times New Roman"/>
              </a:rPr>
              <a:t>_t</a:t>
            </a:r>
            <a:r>
              <a:rPr dirty="0" sz="3000" spc="-20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alia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</a:t>
            </a:r>
            <a:r>
              <a:rPr dirty="0" sz="3000">
                <a:latin typeface="Times New Roman"/>
                <a:cs typeface="Times New Roman"/>
              </a:rPr>
              <a:t>f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2D2DB9"/>
                </a:solidFill>
                <a:latin typeface="Times New Roman"/>
                <a:cs typeface="Times New Roman"/>
              </a:rPr>
              <a:t>unsinged</a:t>
            </a:r>
            <a:r>
              <a:rPr dirty="0" sz="3000" spc="-1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2D2DB9"/>
                </a:solidFill>
                <a:latin typeface="Times New Roman"/>
                <a:cs typeface="Times New Roman"/>
              </a:rPr>
              <a:t>int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P04-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P04.ppt [相容模式]</dc:title>
  <dcterms:created xsi:type="dcterms:W3CDTF">2018-02-08T12:04:41Z</dcterms:created>
  <dcterms:modified xsi:type="dcterms:W3CDTF">2018-02-08T12:04:41Z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