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Default Extension="jpg" ContentType="image/jpg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4555" y="2518436"/>
            <a:ext cx="1000379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4750" spc="-40" b="1">
                <a:latin typeface="標楷體"/>
                <a:cs typeface="標楷體"/>
              </a:rPr>
              <a:t>） </a:t>
            </a:r>
            <a:r>
              <a:rPr dirty="0" sz="4750" spc="-55" b="1">
                <a:latin typeface="標楷體"/>
                <a:cs typeface="標楷體"/>
              </a:rPr>
              <a:t>猜數字遊戲的提</a:t>
            </a:r>
            <a:r>
              <a:rPr dirty="0" sz="4750" spc="-60" b="1">
                <a:latin typeface="標楷體"/>
                <a:cs typeface="標楷體"/>
              </a:rPr>
              <a:t>示</a:t>
            </a:r>
            <a:r>
              <a:rPr dirty="0" sz="4750" spc="-5" b="1">
                <a:latin typeface="Times New Roman"/>
                <a:cs typeface="Times New Roman"/>
              </a:rPr>
              <a:t>/Maste</a:t>
            </a:r>
            <a:r>
              <a:rPr dirty="0" sz="4750" spc="-180" b="1">
                <a:latin typeface="Times New Roman"/>
                <a:cs typeface="Times New Roman"/>
              </a:rPr>
              <a:t>r</a:t>
            </a:r>
            <a:r>
              <a:rPr dirty="0" sz="4750" spc="-5" b="1">
                <a:latin typeface="Times New Roman"/>
                <a:cs typeface="Times New Roman"/>
              </a:rPr>
              <a:t>-Min</a:t>
            </a:r>
            <a:r>
              <a:rPr dirty="0" sz="4750" b="1">
                <a:latin typeface="Times New Roman"/>
                <a:cs typeface="Times New Roman"/>
              </a:rPr>
              <a:t>d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Hints</a:t>
            </a:r>
            <a:endParaRPr sz="4750">
              <a:latin typeface="Times New Roman"/>
              <a:cs typeface="Times New Roman"/>
            </a:endParaRPr>
          </a:p>
          <a:p>
            <a:pPr algn="ctr" marL="2113280" marR="2104390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139940" cy="2524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9018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390265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解題要訣</a:t>
            </a:r>
            <a:r>
              <a:rPr dirty="0" sz="4750" spc="-25" b="1" u="heavy">
                <a:latin typeface="Times New Roman"/>
                <a:cs typeface="Times New Roman"/>
              </a:rPr>
              <a:t> </a:t>
            </a:r>
            <a:r>
              <a:rPr dirty="0" sz="4750" b="1" u="heavy">
                <a:latin typeface="Times New Roman"/>
                <a:cs typeface="Times New Roman"/>
              </a:rPr>
              <a:t>(1/3)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‧直接比較統計可</a:t>
            </a:r>
            <a:r>
              <a:rPr dirty="0" sz="3450" spc="-10">
                <a:latin typeface="標楷體"/>
                <a:cs typeface="標楷體"/>
              </a:rPr>
              <a:t>得</a:t>
            </a:r>
            <a:r>
              <a:rPr dirty="0" sz="3450">
                <a:latin typeface="Times New Roman"/>
                <a:cs typeface="Times New Roman"/>
              </a:rPr>
              <a:t>A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5177" y="3407664"/>
            <a:ext cx="6784847" cy="1110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4029" y="3251453"/>
            <a:ext cx="6846570" cy="1401445"/>
          </a:xfrm>
          <a:custGeom>
            <a:avLst/>
            <a:gdLst/>
            <a:ahLst/>
            <a:cxnLst/>
            <a:rect l="l" t="t" r="r" b="b"/>
            <a:pathLst>
              <a:path w="6846570" h="1401445">
                <a:moveTo>
                  <a:pt x="6846570" y="1380743"/>
                </a:moveTo>
                <a:lnTo>
                  <a:pt x="6846141" y="16342"/>
                </a:lnTo>
                <a:lnTo>
                  <a:pt x="6839086" y="4656"/>
                </a:lnTo>
                <a:lnTo>
                  <a:pt x="6825996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1384975"/>
                </a:lnTo>
                <a:lnTo>
                  <a:pt x="7483" y="1396661"/>
                </a:lnTo>
                <a:lnTo>
                  <a:pt x="20574" y="140131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6805422" y="41147"/>
                </a:lnTo>
                <a:lnTo>
                  <a:pt x="6805422" y="20573"/>
                </a:lnTo>
                <a:lnTo>
                  <a:pt x="6825996" y="41147"/>
                </a:lnTo>
                <a:lnTo>
                  <a:pt x="6825996" y="1400889"/>
                </a:lnTo>
                <a:lnTo>
                  <a:pt x="6830227" y="1400889"/>
                </a:lnTo>
                <a:lnTo>
                  <a:pt x="6841913" y="1393834"/>
                </a:lnTo>
                <a:lnTo>
                  <a:pt x="6846570" y="1380743"/>
                </a:lnTo>
                <a:close/>
              </a:path>
              <a:path w="6846570" h="1401445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6846570" h="1401445">
                <a:moveTo>
                  <a:pt x="41148" y="1360932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1360932"/>
                </a:lnTo>
                <a:lnTo>
                  <a:pt x="41148" y="1360932"/>
                </a:lnTo>
                <a:close/>
              </a:path>
              <a:path w="6846570" h="1401445">
                <a:moveTo>
                  <a:pt x="6825996" y="1360931"/>
                </a:moveTo>
                <a:lnTo>
                  <a:pt x="20574" y="1360932"/>
                </a:lnTo>
                <a:lnTo>
                  <a:pt x="41148" y="1380744"/>
                </a:lnTo>
                <a:lnTo>
                  <a:pt x="41148" y="1401316"/>
                </a:lnTo>
                <a:lnTo>
                  <a:pt x="6805422" y="1400890"/>
                </a:lnTo>
                <a:lnTo>
                  <a:pt x="6805422" y="1380743"/>
                </a:lnTo>
                <a:lnTo>
                  <a:pt x="6825996" y="1360931"/>
                </a:lnTo>
                <a:close/>
              </a:path>
              <a:path w="6846570" h="1401445">
                <a:moveTo>
                  <a:pt x="41148" y="1401316"/>
                </a:moveTo>
                <a:lnTo>
                  <a:pt x="41148" y="1380744"/>
                </a:lnTo>
                <a:lnTo>
                  <a:pt x="20574" y="1360932"/>
                </a:lnTo>
                <a:lnTo>
                  <a:pt x="20574" y="1401318"/>
                </a:lnTo>
                <a:lnTo>
                  <a:pt x="41148" y="1401316"/>
                </a:lnTo>
                <a:close/>
              </a:path>
              <a:path w="6846570" h="1401445">
                <a:moveTo>
                  <a:pt x="6825996" y="41147"/>
                </a:moveTo>
                <a:lnTo>
                  <a:pt x="6805422" y="20573"/>
                </a:lnTo>
                <a:lnTo>
                  <a:pt x="6805422" y="41147"/>
                </a:lnTo>
                <a:lnTo>
                  <a:pt x="6825996" y="41147"/>
                </a:lnTo>
                <a:close/>
              </a:path>
              <a:path w="6846570" h="1401445">
                <a:moveTo>
                  <a:pt x="6825996" y="1360931"/>
                </a:moveTo>
                <a:lnTo>
                  <a:pt x="6825996" y="41147"/>
                </a:lnTo>
                <a:lnTo>
                  <a:pt x="6805422" y="41147"/>
                </a:lnTo>
                <a:lnTo>
                  <a:pt x="6805422" y="1360931"/>
                </a:lnTo>
                <a:lnTo>
                  <a:pt x="6825996" y="1360931"/>
                </a:lnTo>
                <a:close/>
              </a:path>
              <a:path w="6846570" h="1401445">
                <a:moveTo>
                  <a:pt x="6825996" y="1400889"/>
                </a:moveTo>
                <a:lnTo>
                  <a:pt x="6825996" y="1360931"/>
                </a:lnTo>
                <a:lnTo>
                  <a:pt x="6805422" y="1380743"/>
                </a:lnTo>
                <a:lnTo>
                  <a:pt x="6805422" y="1400890"/>
                </a:lnTo>
                <a:lnTo>
                  <a:pt x="6825996" y="140088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568815" cy="4091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719059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390265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解題要訣</a:t>
            </a:r>
            <a:r>
              <a:rPr dirty="0" sz="4750" spc="-25" b="1" u="heavy">
                <a:latin typeface="Times New Roman"/>
                <a:cs typeface="Times New Roman"/>
              </a:rPr>
              <a:t> </a:t>
            </a:r>
            <a:r>
              <a:rPr dirty="0" sz="4750" b="1" u="heavy">
                <a:latin typeface="Times New Roman"/>
                <a:cs typeface="Times New Roman"/>
              </a:rPr>
              <a:t>(2/3)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tabLst>
                <a:tab pos="1184275" algn="l"/>
              </a:tabLst>
            </a:pPr>
            <a:r>
              <a:rPr dirty="0" sz="3450">
                <a:latin typeface="Times New Roman"/>
                <a:cs typeface="Times New Roman"/>
              </a:rPr>
              <a:t>•	</a:t>
            </a:r>
            <a:r>
              <a:rPr dirty="0" sz="3450" spc="-5">
                <a:latin typeface="Times New Roman"/>
                <a:cs typeface="Times New Roman"/>
              </a:rPr>
              <a:t>B</a:t>
            </a:r>
            <a:r>
              <a:rPr dirty="0" sz="3450">
                <a:latin typeface="標楷體"/>
                <a:cs typeface="標楷體"/>
              </a:rPr>
              <a:t>的求法</a:t>
            </a:r>
            <a:endParaRPr sz="3450">
              <a:latin typeface="標楷體"/>
              <a:cs typeface="標楷體"/>
            </a:endParaRPr>
          </a:p>
          <a:p>
            <a:pPr marL="1615440" marR="5080" indent="-307975">
              <a:lnSpc>
                <a:spcPct val="100800"/>
              </a:lnSpc>
              <a:spcBef>
                <a:spcPts val="725"/>
              </a:spcBef>
            </a:pPr>
            <a:r>
              <a:rPr dirty="0" sz="3000" spc="-5">
                <a:latin typeface="標楷體"/>
                <a:cs typeface="標楷體"/>
              </a:rPr>
              <a:t>–對每個數字(1-9)，統計兩者出現的次數，則較 小者就是該數字對B的貢獻；</a:t>
            </a:r>
            <a:endParaRPr sz="300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0"/>
              </a:spcBef>
            </a:pPr>
            <a:r>
              <a:rPr dirty="0" sz="3000" spc="-5">
                <a:solidFill>
                  <a:srgbClr val="FF3300"/>
                </a:solidFill>
                <a:latin typeface="標楷體"/>
                <a:cs typeface="標楷體"/>
              </a:rPr>
              <a:t>–最後還要減去A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139940" cy="143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9018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390265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解題要訣</a:t>
            </a:r>
            <a:r>
              <a:rPr dirty="0" sz="4750" spc="-25" b="1" u="heavy">
                <a:latin typeface="Times New Roman"/>
                <a:cs typeface="Times New Roman"/>
              </a:rPr>
              <a:t> </a:t>
            </a:r>
            <a:r>
              <a:rPr dirty="0" sz="4750" b="1" u="heavy">
                <a:latin typeface="Times New Roman"/>
                <a:cs typeface="Times New Roman"/>
              </a:rPr>
              <a:t>(3/3)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989" y="2456688"/>
            <a:ext cx="10486643" cy="2868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3" y="2329433"/>
            <a:ext cx="10692130" cy="3256279"/>
          </a:xfrm>
          <a:custGeom>
            <a:avLst/>
            <a:gdLst/>
            <a:ahLst/>
            <a:cxnLst/>
            <a:rect l="l" t="t" r="r" b="b"/>
            <a:pathLst>
              <a:path w="10692130" h="3256279">
                <a:moveTo>
                  <a:pt x="10691622" y="40385"/>
                </a:moveTo>
                <a:lnTo>
                  <a:pt x="10691622" y="0"/>
                </a:lnTo>
                <a:lnTo>
                  <a:pt x="16564" y="428"/>
                </a:lnTo>
                <a:lnTo>
                  <a:pt x="4901" y="7483"/>
                </a:lnTo>
                <a:lnTo>
                  <a:pt x="0" y="20574"/>
                </a:lnTo>
                <a:lnTo>
                  <a:pt x="460" y="3239683"/>
                </a:lnTo>
                <a:lnTo>
                  <a:pt x="7800" y="3251369"/>
                </a:lnTo>
                <a:lnTo>
                  <a:pt x="20573" y="3256025"/>
                </a:lnTo>
                <a:lnTo>
                  <a:pt x="20573" y="41147"/>
                </a:lnTo>
                <a:lnTo>
                  <a:pt x="41147" y="20573"/>
                </a:lnTo>
                <a:lnTo>
                  <a:pt x="41147" y="41147"/>
                </a:lnTo>
                <a:lnTo>
                  <a:pt x="10671809" y="41147"/>
                </a:lnTo>
                <a:lnTo>
                  <a:pt x="10671809" y="20573"/>
                </a:lnTo>
                <a:lnTo>
                  <a:pt x="10691622" y="40385"/>
                </a:lnTo>
                <a:close/>
              </a:path>
              <a:path w="10692130" h="3256279">
                <a:moveTo>
                  <a:pt x="41147" y="41147"/>
                </a:moveTo>
                <a:lnTo>
                  <a:pt x="41147" y="20573"/>
                </a:lnTo>
                <a:lnTo>
                  <a:pt x="20573" y="41147"/>
                </a:lnTo>
                <a:lnTo>
                  <a:pt x="41147" y="41147"/>
                </a:lnTo>
                <a:close/>
              </a:path>
              <a:path w="10692130" h="3256279">
                <a:moveTo>
                  <a:pt x="41147" y="3214877"/>
                </a:moveTo>
                <a:lnTo>
                  <a:pt x="41147" y="41147"/>
                </a:lnTo>
                <a:lnTo>
                  <a:pt x="20573" y="41147"/>
                </a:lnTo>
                <a:lnTo>
                  <a:pt x="20573" y="3214877"/>
                </a:lnTo>
                <a:lnTo>
                  <a:pt x="41147" y="3214877"/>
                </a:lnTo>
                <a:close/>
              </a:path>
              <a:path w="10692130" h="3256279">
                <a:moveTo>
                  <a:pt x="10691622" y="3215639"/>
                </a:moveTo>
                <a:lnTo>
                  <a:pt x="10691622" y="3214877"/>
                </a:lnTo>
                <a:lnTo>
                  <a:pt x="20573" y="3214877"/>
                </a:lnTo>
                <a:lnTo>
                  <a:pt x="41147" y="3235451"/>
                </a:lnTo>
                <a:lnTo>
                  <a:pt x="41147" y="3256025"/>
                </a:lnTo>
                <a:lnTo>
                  <a:pt x="10671809" y="3255598"/>
                </a:lnTo>
                <a:lnTo>
                  <a:pt x="10671809" y="3235451"/>
                </a:lnTo>
                <a:lnTo>
                  <a:pt x="10691622" y="3215639"/>
                </a:lnTo>
                <a:close/>
              </a:path>
              <a:path w="10692130" h="3256279">
                <a:moveTo>
                  <a:pt x="41147" y="3256025"/>
                </a:moveTo>
                <a:lnTo>
                  <a:pt x="41147" y="3235451"/>
                </a:lnTo>
                <a:lnTo>
                  <a:pt x="20573" y="3214877"/>
                </a:lnTo>
                <a:lnTo>
                  <a:pt x="20573" y="3256025"/>
                </a:lnTo>
                <a:lnTo>
                  <a:pt x="41147" y="3256025"/>
                </a:lnTo>
                <a:close/>
              </a:path>
              <a:path w="10692130" h="3256279">
                <a:moveTo>
                  <a:pt x="10691622" y="41147"/>
                </a:moveTo>
                <a:lnTo>
                  <a:pt x="10691622" y="40385"/>
                </a:lnTo>
                <a:lnTo>
                  <a:pt x="10671809" y="20573"/>
                </a:lnTo>
                <a:lnTo>
                  <a:pt x="10671809" y="41147"/>
                </a:lnTo>
                <a:lnTo>
                  <a:pt x="10691622" y="41147"/>
                </a:lnTo>
                <a:close/>
              </a:path>
              <a:path w="10692130" h="3256279">
                <a:moveTo>
                  <a:pt x="10691622" y="3214877"/>
                </a:moveTo>
                <a:lnTo>
                  <a:pt x="10691622" y="41147"/>
                </a:lnTo>
                <a:lnTo>
                  <a:pt x="10671809" y="41147"/>
                </a:lnTo>
                <a:lnTo>
                  <a:pt x="10671809" y="3214877"/>
                </a:lnTo>
                <a:lnTo>
                  <a:pt x="10691622" y="3214877"/>
                </a:lnTo>
                <a:close/>
              </a:path>
              <a:path w="10692130" h="3256279">
                <a:moveTo>
                  <a:pt x="10691622" y="3255597"/>
                </a:moveTo>
                <a:lnTo>
                  <a:pt x="10691622" y="3215639"/>
                </a:lnTo>
                <a:lnTo>
                  <a:pt x="10671809" y="3235451"/>
                </a:lnTo>
                <a:lnTo>
                  <a:pt x="10671809" y="3255598"/>
                </a:lnTo>
                <a:lnTo>
                  <a:pt x="10691622" y="3255597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87467" y="4215833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2799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6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875" y="1698117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 h="0">
                <a:moveTo>
                  <a:pt x="0" y="0"/>
                </a:moveTo>
                <a:lnTo>
                  <a:pt x="2698241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7115175" cy="418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6542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14395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Functions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tabLst>
                <a:tab pos="1184275" algn="l"/>
              </a:tabLst>
            </a:pPr>
            <a:r>
              <a:rPr dirty="0" sz="3450">
                <a:latin typeface="Times New Roman"/>
                <a:cs typeface="Times New Roman"/>
              </a:rPr>
              <a:t>•	</a:t>
            </a:r>
            <a:r>
              <a:rPr dirty="0" sz="3450" i="1">
                <a:latin typeface="Times New Roman"/>
                <a:cs typeface="Times New Roman"/>
              </a:rPr>
              <a:t>&lt;T&gt;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&amp;min</a:t>
            </a:r>
            <a:r>
              <a:rPr dirty="0" sz="3450" spc="-5">
                <a:latin typeface="Times New Roman"/>
                <a:cs typeface="Times New Roman"/>
              </a:rPr>
              <a:t>(</a:t>
            </a:r>
            <a:r>
              <a:rPr dirty="0" sz="3450" i="1">
                <a:latin typeface="Times New Roman"/>
                <a:cs typeface="Times New Roman"/>
              </a:rPr>
              <a:t>&lt;T&gt;</a:t>
            </a:r>
            <a:r>
              <a:rPr dirty="0" sz="3450" spc="-25" i="1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&amp;a, </a:t>
            </a:r>
            <a:r>
              <a:rPr dirty="0" sz="3450" i="1">
                <a:latin typeface="Times New Roman"/>
                <a:cs typeface="Times New Roman"/>
              </a:rPr>
              <a:t>&lt;T&gt;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&amp;b);</a:t>
            </a:r>
            <a:endParaRPr sz="3450">
              <a:latin typeface="Times New Roman"/>
              <a:cs typeface="Times New Roman"/>
            </a:endParaRPr>
          </a:p>
          <a:p>
            <a:pPr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eturn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smaller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one</a:t>
            </a:r>
            <a:endParaRPr sz="3000">
              <a:latin typeface="Times New Roman"/>
              <a:cs typeface="Times New Roman"/>
            </a:endParaRPr>
          </a:p>
          <a:p>
            <a:pPr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Call-by-reference</a:t>
            </a:r>
            <a:endParaRPr sz="3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35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Cf</a:t>
            </a:r>
            <a:r>
              <a:rPr dirty="0" sz="3000">
                <a:latin typeface="Times New Roman"/>
                <a:cs typeface="Times New Roman"/>
              </a:rPr>
              <a:t>.</a:t>
            </a:r>
            <a:r>
              <a:rPr dirty="0" sz="3000" spc="-5">
                <a:latin typeface="Times New Roman"/>
                <a:cs typeface="Times New Roman"/>
              </a:rPr>
              <a:t> &lt;T</a:t>
            </a:r>
            <a:r>
              <a:rPr dirty="0" sz="3000">
                <a:latin typeface="Times New Roman"/>
                <a:cs typeface="Times New Roman"/>
              </a:rPr>
              <a:t>&gt;</a:t>
            </a:r>
            <a:r>
              <a:rPr dirty="0" sz="3000" spc="-5">
                <a:latin typeface="Times New Roman"/>
                <a:cs typeface="Times New Roman"/>
              </a:rPr>
              <a:t> &amp;max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2600" spc="-25">
                <a:latin typeface="Times New Roman"/>
                <a:cs typeface="Times New Roman"/>
              </a:rPr>
              <a:t>&lt;T</a:t>
            </a:r>
            <a:r>
              <a:rPr dirty="0" sz="2600" spc="-15">
                <a:latin typeface="Times New Roman"/>
                <a:cs typeface="Times New Roman"/>
              </a:rPr>
              <a:t>&gt;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&amp;</a:t>
            </a:r>
            <a:r>
              <a:rPr dirty="0" sz="3000">
                <a:latin typeface="Times New Roman"/>
                <a:cs typeface="Times New Roman"/>
              </a:rPr>
              <a:t>a,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&lt;T&gt;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&amp;</a:t>
            </a:r>
            <a:r>
              <a:rPr dirty="0" sz="3000"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P05-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P05.ppt [相容模式]</dc:title>
  <dcterms:created xsi:type="dcterms:W3CDTF">2018-02-08T12:04:58Z</dcterms:created>
  <dcterms:modified xsi:type="dcterms:W3CDTF">2018-02-08T12:04:58Z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