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Default Extension="jpg" ContentType="image/jpg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3733" y="2518436"/>
            <a:ext cx="642620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z="4750" spc="-45" b="1">
                <a:latin typeface="標楷體"/>
                <a:cs typeface="標楷體"/>
              </a:rPr>
              <a:t>） 生成</a:t>
            </a:r>
            <a:r>
              <a:rPr dirty="0" sz="4750" spc="-55" b="1">
                <a:latin typeface="標楷體"/>
                <a:cs typeface="標楷體"/>
              </a:rPr>
              <a:t>元</a:t>
            </a:r>
            <a:r>
              <a:rPr dirty="0" sz="4750" spc="-5" b="1">
                <a:latin typeface="Times New Roman"/>
                <a:cs typeface="Times New Roman"/>
              </a:rPr>
              <a:t>/Digi</a:t>
            </a:r>
            <a:r>
              <a:rPr dirty="0" sz="4750" b="1">
                <a:latin typeface="Times New Roman"/>
                <a:cs typeface="Times New Roman"/>
              </a:rPr>
              <a:t>t</a:t>
            </a:r>
            <a:r>
              <a:rPr dirty="0" sz="4750" spc="-2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Generator</a:t>
            </a:r>
            <a:endParaRPr sz="4750">
              <a:latin typeface="Times New Roman"/>
              <a:cs typeface="Times New Roman"/>
            </a:endParaRPr>
          </a:p>
          <a:p>
            <a:pPr algn="ctr" marL="323850" marR="316230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700260" cy="4788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85050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algn="ctr" marL="817880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marR="5080" indent="-370840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‧思考</a:t>
            </a:r>
            <a:r>
              <a:rPr dirty="0" sz="3450">
                <a:latin typeface="Times New Roman"/>
                <a:cs typeface="Times New Roman"/>
              </a:rPr>
              <a:t>“</a:t>
            </a:r>
            <a:r>
              <a:rPr dirty="0" sz="3450" i="1">
                <a:latin typeface="Times New Roman"/>
                <a:cs typeface="Times New Roman"/>
              </a:rPr>
              <a:t>x</a:t>
            </a:r>
            <a:r>
              <a:rPr dirty="0" sz="3450" spc="-5">
                <a:latin typeface="標楷體"/>
                <a:cs typeface="標楷體"/>
              </a:rPr>
              <a:t>是誰的生成元</a:t>
            </a:r>
            <a:r>
              <a:rPr dirty="0" sz="3450" spc="5">
                <a:latin typeface="標楷體"/>
                <a:cs typeface="標楷體"/>
              </a:rPr>
              <a:t>？</a:t>
            </a:r>
            <a:r>
              <a:rPr dirty="0" sz="3450">
                <a:latin typeface="Times New Roman"/>
                <a:cs typeface="Times New Roman"/>
              </a:rPr>
              <a:t>”</a:t>
            </a:r>
            <a:r>
              <a:rPr dirty="0" sz="3450" spc="-5">
                <a:latin typeface="標楷體"/>
                <a:cs typeface="標楷體"/>
              </a:rPr>
              <a:t>，而</a:t>
            </a:r>
            <a:r>
              <a:rPr dirty="0" sz="3450">
                <a:latin typeface="標楷體"/>
                <a:cs typeface="標楷體"/>
              </a:rPr>
              <a:t>非</a:t>
            </a:r>
            <a:r>
              <a:rPr dirty="0" sz="3450">
                <a:latin typeface="Times New Roman"/>
                <a:cs typeface="Times New Roman"/>
              </a:rPr>
              <a:t>“</a:t>
            </a:r>
            <a:r>
              <a:rPr dirty="0" sz="3450" i="1">
                <a:latin typeface="Times New Roman"/>
                <a:cs typeface="Times New Roman"/>
              </a:rPr>
              <a:t>y</a:t>
            </a:r>
            <a:r>
              <a:rPr dirty="0" sz="3450" spc="-5">
                <a:latin typeface="標楷體"/>
                <a:cs typeface="標楷體"/>
              </a:rPr>
              <a:t>的最小生成 元是誰</a:t>
            </a:r>
            <a:r>
              <a:rPr dirty="0" sz="3450" spc="5">
                <a:latin typeface="標楷體"/>
                <a:cs typeface="標楷體"/>
              </a:rPr>
              <a:t>？</a:t>
            </a:r>
            <a:r>
              <a:rPr dirty="0" sz="3450">
                <a:latin typeface="Times New Roman"/>
                <a:cs typeface="Times New Roman"/>
              </a:rPr>
              <a:t>”</a:t>
            </a:r>
            <a:endParaRPr sz="34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830"/>
              </a:spcBef>
            </a:pPr>
            <a:r>
              <a:rPr dirty="0" sz="3450">
                <a:latin typeface="標楷體"/>
                <a:cs typeface="標楷體"/>
              </a:rPr>
              <a:t>‧避免重複大量計算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0"/>
              </a:spcBef>
            </a:pPr>
            <a:r>
              <a:rPr dirty="0" sz="3000" spc="-5">
                <a:latin typeface="標楷體"/>
                <a:cs typeface="標楷體"/>
              </a:rPr>
              <a:t>–一次列舉</a:t>
            </a:r>
            <a:endParaRPr sz="300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0"/>
              </a:spcBef>
            </a:pPr>
            <a:r>
              <a:rPr dirty="0" sz="3000" spc="-5">
                <a:latin typeface="標楷體"/>
                <a:cs typeface="標楷體"/>
              </a:rPr>
              <a:t>–反覆查表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553575" cy="2669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70382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一次列舉</a:t>
            </a:r>
            <a:endParaRPr sz="4750">
              <a:latin typeface="標楷體"/>
              <a:cs typeface="標楷體"/>
            </a:endParaRPr>
          </a:p>
          <a:p>
            <a:pPr marL="1184275" marR="5080" indent="-370840">
              <a:lnSpc>
                <a:spcPct val="100000"/>
              </a:lnSpc>
              <a:spcBef>
                <a:spcPts val="1405"/>
              </a:spcBef>
            </a:pPr>
            <a:r>
              <a:rPr dirty="0" sz="3450">
                <a:latin typeface="標楷體"/>
                <a:cs typeface="標楷體"/>
              </a:rPr>
              <a:t>‧標記</a:t>
            </a:r>
            <a:r>
              <a:rPr dirty="0" sz="3450" i="1">
                <a:latin typeface="Times New Roman"/>
                <a:cs typeface="Times New Roman"/>
              </a:rPr>
              <a:t>m</a:t>
            </a:r>
            <a:r>
              <a:rPr dirty="0" sz="3450">
                <a:latin typeface="標楷體"/>
                <a:cs typeface="標楷體"/>
              </a:rPr>
              <a:t>加上</a:t>
            </a:r>
            <a:r>
              <a:rPr dirty="0" sz="3450" i="1">
                <a:latin typeface="Times New Roman"/>
                <a:cs typeface="Times New Roman"/>
              </a:rPr>
              <a:t>m</a:t>
            </a:r>
            <a:r>
              <a:rPr dirty="0" sz="3450" spc="-5">
                <a:latin typeface="標楷體"/>
                <a:cs typeface="標楷體"/>
              </a:rPr>
              <a:t>的各個數字之和得到的</a:t>
            </a:r>
            <a:r>
              <a:rPr dirty="0" sz="3450" spc="-10">
                <a:latin typeface="標楷體"/>
                <a:cs typeface="標楷體"/>
              </a:rPr>
              <a:t>數</a:t>
            </a:r>
            <a:r>
              <a:rPr dirty="0" sz="3450" i="1">
                <a:latin typeface="Times New Roman"/>
                <a:cs typeface="Times New Roman"/>
              </a:rPr>
              <a:t>y</a:t>
            </a:r>
            <a:r>
              <a:rPr dirty="0" sz="3450">
                <a:latin typeface="標楷體"/>
                <a:cs typeface="標楷體"/>
              </a:rPr>
              <a:t>有一 個生成元是</a:t>
            </a:r>
            <a:r>
              <a:rPr dirty="0" sz="3450" i="1">
                <a:latin typeface="Times New Roman"/>
                <a:cs typeface="Times New Roman"/>
              </a:rPr>
              <a:t>m</a:t>
            </a:r>
            <a:r>
              <a:rPr dirty="0" sz="3450" spc="-5">
                <a:latin typeface="標楷體"/>
                <a:cs typeface="標楷體"/>
              </a:rPr>
              <a:t>（取最</a:t>
            </a:r>
            <a:r>
              <a:rPr dirty="0" sz="3450" spc="-10">
                <a:latin typeface="標楷體"/>
                <a:cs typeface="標楷體"/>
              </a:rPr>
              <a:t>小</a:t>
            </a:r>
            <a:r>
              <a:rPr dirty="0" sz="3450">
                <a:latin typeface="標楷體"/>
                <a:cs typeface="標楷體"/>
              </a:rPr>
              <a:t>）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1463" y="3201923"/>
            <a:ext cx="3927347" cy="3701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31933" y="3136392"/>
            <a:ext cx="3997960" cy="3787140"/>
          </a:xfrm>
          <a:custGeom>
            <a:avLst/>
            <a:gdLst/>
            <a:ahLst/>
            <a:cxnLst/>
            <a:rect l="l" t="t" r="r" b="b"/>
            <a:pathLst>
              <a:path w="3997959" h="3787140">
                <a:moveTo>
                  <a:pt x="3997452" y="3766566"/>
                </a:moveTo>
                <a:lnTo>
                  <a:pt x="3997023" y="16564"/>
                </a:lnTo>
                <a:lnTo>
                  <a:pt x="3989968" y="4901"/>
                </a:lnTo>
                <a:lnTo>
                  <a:pt x="3976878" y="0"/>
                </a:lnTo>
                <a:lnTo>
                  <a:pt x="16342" y="460"/>
                </a:lnTo>
                <a:lnTo>
                  <a:pt x="4656" y="7800"/>
                </a:lnTo>
                <a:lnTo>
                  <a:pt x="0" y="20574"/>
                </a:lnTo>
                <a:lnTo>
                  <a:pt x="428" y="3770797"/>
                </a:lnTo>
                <a:lnTo>
                  <a:pt x="7483" y="3782483"/>
                </a:lnTo>
                <a:lnTo>
                  <a:pt x="20574" y="378714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3956304" y="41147"/>
                </a:lnTo>
                <a:lnTo>
                  <a:pt x="3956304" y="20573"/>
                </a:lnTo>
                <a:lnTo>
                  <a:pt x="3976878" y="41147"/>
                </a:lnTo>
                <a:lnTo>
                  <a:pt x="3976878" y="3786711"/>
                </a:lnTo>
                <a:lnTo>
                  <a:pt x="3981109" y="3786711"/>
                </a:lnTo>
                <a:lnTo>
                  <a:pt x="3992795" y="3779656"/>
                </a:lnTo>
                <a:lnTo>
                  <a:pt x="3997452" y="3766566"/>
                </a:lnTo>
                <a:close/>
              </a:path>
              <a:path w="3997959" h="378714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3997959" h="3787140">
                <a:moveTo>
                  <a:pt x="41148" y="3745991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745991"/>
                </a:lnTo>
                <a:lnTo>
                  <a:pt x="41148" y="3745991"/>
                </a:lnTo>
                <a:close/>
              </a:path>
              <a:path w="3997959" h="3787140">
                <a:moveTo>
                  <a:pt x="3976878" y="3745991"/>
                </a:moveTo>
                <a:lnTo>
                  <a:pt x="20574" y="3745991"/>
                </a:lnTo>
                <a:lnTo>
                  <a:pt x="41148" y="3766566"/>
                </a:lnTo>
                <a:lnTo>
                  <a:pt x="41148" y="3787137"/>
                </a:lnTo>
                <a:lnTo>
                  <a:pt x="3956304" y="3786714"/>
                </a:lnTo>
                <a:lnTo>
                  <a:pt x="3956304" y="3766566"/>
                </a:lnTo>
                <a:lnTo>
                  <a:pt x="3976878" y="3745991"/>
                </a:lnTo>
                <a:close/>
              </a:path>
              <a:path w="3997959" h="3787140">
                <a:moveTo>
                  <a:pt x="41148" y="3787137"/>
                </a:moveTo>
                <a:lnTo>
                  <a:pt x="41148" y="3766566"/>
                </a:lnTo>
                <a:lnTo>
                  <a:pt x="20574" y="3745991"/>
                </a:lnTo>
                <a:lnTo>
                  <a:pt x="20574" y="3787140"/>
                </a:lnTo>
                <a:lnTo>
                  <a:pt x="41148" y="3787137"/>
                </a:lnTo>
                <a:close/>
              </a:path>
              <a:path w="3997959" h="3787140">
                <a:moveTo>
                  <a:pt x="3976878" y="41147"/>
                </a:moveTo>
                <a:lnTo>
                  <a:pt x="3956304" y="20573"/>
                </a:lnTo>
                <a:lnTo>
                  <a:pt x="3956304" y="41147"/>
                </a:lnTo>
                <a:lnTo>
                  <a:pt x="3976878" y="41147"/>
                </a:lnTo>
                <a:close/>
              </a:path>
              <a:path w="3997959" h="3787140">
                <a:moveTo>
                  <a:pt x="3976878" y="3745991"/>
                </a:moveTo>
                <a:lnTo>
                  <a:pt x="3976878" y="41147"/>
                </a:lnTo>
                <a:lnTo>
                  <a:pt x="3956304" y="41147"/>
                </a:lnTo>
                <a:lnTo>
                  <a:pt x="3956304" y="3745991"/>
                </a:lnTo>
                <a:lnTo>
                  <a:pt x="3976878" y="3745991"/>
                </a:lnTo>
                <a:close/>
              </a:path>
              <a:path w="3997959" h="3787140">
                <a:moveTo>
                  <a:pt x="3976878" y="3786711"/>
                </a:moveTo>
                <a:lnTo>
                  <a:pt x="3976878" y="3745991"/>
                </a:lnTo>
                <a:lnTo>
                  <a:pt x="3956304" y="3766566"/>
                </a:lnTo>
                <a:lnTo>
                  <a:pt x="3956304" y="3786714"/>
                </a:lnTo>
                <a:lnTo>
                  <a:pt x="3976878" y="378671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6477635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6278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反覆查表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1057" y="2945129"/>
            <a:ext cx="4133088" cy="1664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3145" y="2824733"/>
            <a:ext cx="4211955" cy="1906270"/>
          </a:xfrm>
          <a:custGeom>
            <a:avLst/>
            <a:gdLst/>
            <a:ahLst/>
            <a:cxnLst/>
            <a:rect l="l" t="t" r="r" b="b"/>
            <a:pathLst>
              <a:path w="4211955" h="1906270">
                <a:moveTo>
                  <a:pt x="4211574" y="1885187"/>
                </a:moveTo>
                <a:lnTo>
                  <a:pt x="4211145" y="16342"/>
                </a:lnTo>
                <a:lnTo>
                  <a:pt x="4204090" y="4656"/>
                </a:lnTo>
                <a:lnTo>
                  <a:pt x="419100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1889419"/>
                </a:lnTo>
                <a:lnTo>
                  <a:pt x="7483" y="1901105"/>
                </a:lnTo>
                <a:lnTo>
                  <a:pt x="20574" y="190576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170426" y="41147"/>
                </a:lnTo>
                <a:lnTo>
                  <a:pt x="4170426" y="20573"/>
                </a:lnTo>
                <a:lnTo>
                  <a:pt x="4191000" y="41147"/>
                </a:lnTo>
                <a:lnTo>
                  <a:pt x="4191000" y="1905333"/>
                </a:lnTo>
                <a:lnTo>
                  <a:pt x="4195231" y="1905333"/>
                </a:lnTo>
                <a:lnTo>
                  <a:pt x="4206917" y="1898278"/>
                </a:lnTo>
                <a:lnTo>
                  <a:pt x="4211574" y="1885187"/>
                </a:lnTo>
                <a:close/>
              </a:path>
              <a:path w="4211955" h="190627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211955" h="1906270">
                <a:moveTo>
                  <a:pt x="41148" y="1864614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1864614"/>
                </a:lnTo>
                <a:lnTo>
                  <a:pt x="41148" y="1864614"/>
                </a:lnTo>
                <a:close/>
              </a:path>
              <a:path w="4211955" h="1906270">
                <a:moveTo>
                  <a:pt x="4191000" y="1864613"/>
                </a:moveTo>
                <a:lnTo>
                  <a:pt x="20574" y="1864614"/>
                </a:lnTo>
                <a:lnTo>
                  <a:pt x="41148" y="1885188"/>
                </a:lnTo>
                <a:lnTo>
                  <a:pt x="41148" y="1905759"/>
                </a:lnTo>
                <a:lnTo>
                  <a:pt x="4170426" y="1905335"/>
                </a:lnTo>
                <a:lnTo>
                  <a:pt x="4170426" y="1885187"/>
                </a:lnTo>
                <a:lnTo>
                  <a:pt x="4191000" y="1864613"/>
                </a:lnTo>
                <a:close/>
              </a:path>
              <a:path w="4211955" h="1906270">
                <a:moveTo>
                  <a:pt x="41148" y="1905759"/>
                </a:moveTo>
                <a:lnTo>
                  <a:pt x="41148" y="1885188"/>
                </a:lnTo>
                <a:lnTo>
                  <a:pt x="20574" y="1864614"/>
                </a:lnTo>
                <a:lnTo>
                  <a:pt x="20574" y="1905762"/>
                </a:lnTo>
                <a:lnTo>
                  <a:pt x="41148" y="1905759"/>
                </a:lnTo>
                <a:close/>
              </a:path>
              <a:path w="4211955" h="1906270">
                <a:moveTo>
                  <a:pt x="4191000" y="41147"/>
                </a:moveTo>
                <a:lnTo>
                  <a:pt x="4170426" y="20573"/>
                </a:lnTo>
                <a:lnTo>
                  <a:pt x="4170426" y="41147"/>
                </a:lnTo>
                <a:lnTo>
                  <a:pt x="4191000" y="41147"/>
                </a:lnTo>
                <a:close/>
              </a:path>
              <a:path w="4211955" h="1906270">
                <a:moveTo>
                  <a:pt x="4191000" y="1864613"/>
                </a:moveTo>
                <a:lnTo>
                  <a:pt x="4191000" y="41147"/>
                </a:lnTo>
                <a:lnTo>
                  <a:pt x="4170426" y="41147"/>
                </a:lnTo>
                <a:lnTo>
                  <a:pt x="4170426" y="1864613"/>
                </a:lnTo>
                <a:lnTo>
                  <a:pt x="4191000" y="1864613"/>
                </a:lnTo>
                <a:close/>
              </a:path>
              <a:path w="4211955" h="1906270">
                <a:moveTo>
                  <a:pt x="4191000" y="1905333"/>
                </a:moveTo>
                <a:lnTo>
                  <a:pt x="4191000" y="1864613"/>
                </a:lnTo>
                <a:lnTo>
                  <a:pt x="4170426" y="1885187"/>
                </a:lnTo>
                <a:lnTo>
                  <a:pt x="4170426" y="1905335"/>
                </a:lnTo>
                <a:lnTo>
                  <a:pt x="4191000" y="190533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P06-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P06.ppt [相容模式]</dc:title>
  <dcterms:created xsi:type="dcterms:W3CDTF">2018-02-08T12:05:33Z</dcterms:created>
  <dcterms:modified xsi:type="dcterms:W3CDTF">2018-02-08T12:05:33Z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