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Default Extension="jpg" ContentType="image/jpg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67407" y="2518436"/>
            <a:ext cx="735838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dirty="0" sz="4750" spc="-45" b="1">
                <a:latin typeface="標楷體"/>
                <a:cs typeface="標楷體"/>
              </a:rPr>
              <a:t>） 環狀序列</a:t>
            </a:r>
            <a:r>
              <a:rPr dirty="0" sz="4750" spc="-5" b="1">
                <a:latin typeface="Times New Roman"/>
                <a:cs typeface="Times New Roman"/>
              </a:rPr>
              <a:t>/Ci</a:t>
            </a:r>
            <a:r>
              <a:rPr dirty="0" sz="4750" spc="-90" b="1">
                <a:latin typeface="Times New Roman"/>
                <a:cs typeface="Times New Roman"/>
              </a:rPr>
              <a:t>r</a:t>
            </a:r>
            <a:r>
              <a:rPr dirty="0" sz="4750" spc="-5" b="1">
                <a:latin typeface="Times New Roman"/>
                <a:cs typeface="Times New Roman"/>
              </a:rPr>
              <a:t>cula</a:t>
            </a:r>
            <a:r>
              <a:rPr dirty="0" sz="4750" b="1">
                <a:latin typeface="Times New Roman"/>
                <a:cs typeface="Times New Roman"/>
              </a:rPr>
              <a:t>r</a:t>
            </a:r>
            <a:r>
              <a:rPr dirty="0" sz="4750" spc="-105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Sequence</a:t>
            </a:r>
            <a:endParaRPr sz="4750">
              <a:latin typeface="Times New Roman"/>
              <a:cs typeface="Times New Roman"/>
            </a:endParaRPr>
          </a:p>
          <a:p>
            <a:pPr algn="ctr" marL="790575" marR="782320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8870315" cy="5749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020559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‧使用一維陣列製作環狀序列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標楷體"/>
                <a:cs typeface="標楷體"/>
              </a:rPr>
              <a:t>–元素</a:t>
            </a:r>
            <a:r>
              <a:rPr dirty="0" sz="3000">
                <a:latin typeface="Times New Roman"/>
                <a:cs typeface="Times New Roman"/>
              </a:rPr>
              <a:t>a[</a:t>
            </a:r>
            <a:r>
              <a:rPr dirty="0" sz="3000" spc="-5" i="1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]</a:t>
            </a:r>
            <a:r>
              <a:rPr dirty="0" sz="3000">
                <a:latin typeface="標楷體"/>
                <a:cs typeface="標楷體"/>
              </a:rPr>
              <a:t>的下一個</a:t>
            </a:r>
            <a:r>
              <a:rPr dirty="0" sz="3000" spc="-10">
                <a:latin typeface="標楷體"/>
                <a:cs typeface="標楷體"/>
              </a:rPr>
              <a:t>為</a:t>
            </a:r>
            <a:r>
              <a:rPr dirty="0" sz="3000" spc="-5">
                <a:latin typeface="Times New Roman"/>
                <a:cs typeface="Times New Roman"/>
              </a:rPr>
              <a:t>a[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3000" spc="-5" i="1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+1)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%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siz</a:t>
            </a:r>
            <a:r>
              <a:rPr dirty="0" sz="3000" i="1">
                <a:latin typeface="Times New Roman"/>
                <a:cs typeface="Times New Roman"/>
              </a:rPr>
              <a:t>e</a:t>
            </a:r>
            <a:r>
              <a:rPr dirty="0" sz="3000">
                <a:latin typeface="Times New Roman"/>
                <a:cs typeface="Times New Roman"/>
              </a:rPr>
              <a:t>]</a:t>
            </a:r>
            <a:endParaRPr sz="30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819"/>
              </a:spcBef>
            </a:pPr>
            <a:r>
              <a:rPr dirty="0" sz="3450">
                <a:latin typeface="標楷體"/>
                <a:cs typeface="標楷體"/>
              </a:rPr>
              <a:t>‧字典序</a:t>
            </a:r>
            <a:r>
              <a:rPr dirty="0" sz="3450">
                <a:latin typeface="新細明體"/>
                <a:cs typeface="新細明體"/>
              </a:rPr>
              <a:t>（</a:t>
            </a:r>
            <a:r>
              <a:rPr dirty="0" sz="3450">
                <a:latin typeface="Times New Roman"/>
                <a:cs typeface="Times New Roman"/>
              </a:rPr>
              <a:t>the</a:t>
            </a:r>
            <a:r>
              <a:rPr dirty="0" sz="3450" spc="-1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lexicographically</a:t>
            </a:r>
            <a:r>
              <a:rPr dirty="0" sz="3450" spc="-1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sequenc</a:t>
            </a:r>
            <a:r>
              <a:rPr dirty="0" sz="3450" spc="-10">
                <a:latin typeface="Times New Roman"/>
                <a:cs typeface="Times New Roman"/>
              </a:rPr>
              <a:t>e</a:t>
            </a:r>
            <a:r>
              <a:rPr dirty="0" sz="3450">
                <a:latin typeface="新細明體"/>
                <a:cs typeface="新細明體"/>
              </a:rPr>
              <a:t>）</a:t>
            </a:r>
            <a:endParaRPr sz="3450">
              <a:latin typeface="新細明體"/>
              <a:cs typeface="新細明體"/>
            </a:endParaRPr>
          </a:p>
          <a:p>
            <a:pPr marL="1308100">
              <a:lnSpc>
                <a:spcPct val="100000"/>
              </a:lnSpc>
              <a:spcBef>
                <a:spcPts val="755"/>
              </a:spcBef>
            </a:pPr>
            <a:r>
              <a:rPr dirty="0" sz="3000" spc="-5">
                <a:latin typeface="標楷體"/>
                <a:cs typeface="標楷體"/>
              </a:rPr>
              <a:t>–字串在字典中的順序</a:t>
            </a:r>
            <a:endParaRPr sz="3000">
              <a:latin typeface="標楷體"/>
              <a:cs typeface="標楷體"/>
            </a:endParaRPr>
          </a:p>
          <a:p>
            <a:pPr marL="1800860">
              <a:lnSpc>
                <a:spcPct val="100000"/>
              </a:lnSpc>
              <a:spcBef>
                <a:spcPts val="630"/>
              </a:spcBef>
            </a:pPr>
            <a:r>
              <a:rPr dirty="0" sz="2600" spc="-35">
                <a:latin typeface="標楷體"/>
                <a:cs typeface="標楷體"/>
              </a:rPr>
              <a:t>‧「最小表示」意指順序中的第一個</a:t>
            </a:r>
            <a:endParaRPr sz="2600">
              <a:latin typeface="標楷體"/>
              <a:cs typeface="標楷體"/>
            </a:endParaRPr>
          </a:p>
          <a:p>
            <a:pPr marL="1615440" marR="24765" indent="-307975">
              <a:lnSpc>
                <a:spcPct val="101000"/>
              </a:lnSpc>
              <a:spcBef>
                <a:spcPts val="695"/>
              </a:spcBef>
            </a:pPr>
            <a:r>
              <a:rPr dirty="0" sz="3000" spc="-5">
                <a:latin typeface="標楷體"/>
                <a:cs typeface="標楷體"/>
              </a:rPr>
              <a:t>–字串的比較是從第一個字元開始比</a:t>
            </a:r>
            <a:r>
              <a:rPr dirty="0" sz="3000">
                <a:latin typeface="標楷體"/>
                <a:cs typeface="標楷體"/>
              </a:rPr>
              <a:t>較</a:t>
            </a:r>
            <a:r>
              <a:rPr dirty="0" sz="3000">
                <a:latin typeface="Times New Roman"/>
                <a:cs typeface="Times New Roman"/>
              </a:rPr>
              <a:t>ASCII </a:t>
            </a:r>
            <a:r>
              <a:rPr dirty="0" sz="3000" spc="-5">
                <a:latin typeface="Times New Roman"/>
                <a:cs typeface="Times New Roman"/>
              </a:rPr>
              <a:t>Code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9027" y="2382773"/>
            <a:ext cx="6137147" cy="424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764" y="262577"/>
            <a:ext cx="7682865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83311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84797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決定字典序的先後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0343" y="2279904"/>
            <a:ext cx="6336030" cy="4369435"/>
          </a:xfrm>
          <a:custGeom>
            <a:avLst/>
            <a:gdLst/>
            <a:ahLst/>
            <a:cxnLst/>
            <a:rect l="l" t="t" r="r" b="b"/>
            <a:pathLst>
              <a:path w="6336030" h="4369434">
                <a:moveTo>
                  <a:pt x="6336030" y="4348733"/>
                </a:moveTo>
                <a:lnTo>
                  <a:pt x="6335601" y="16342"/>
                </a:lnTo>
                <a:lnTo>
                  <a:pt x="6328546" y="4656"/>
                </a:lnTo>
                <a:lnTo>
                  <a:pt x="6315456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352965"/>
                </a:lnTo>
                <a:lnTo>
                  <a:pt x="7483" y="4364651"/>
                </a:lnTo>
                <a:lnTo>
                  <a:pt x="20574" y="436930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6294882" y="41147"/>
                </a:lnTo>
                <a:lnTo>
                  <a:pt x="6294882" y="20573"/>
                </a:lnTo>
                <a:lnTo>
                  <a:pt x="6315456" y="41147"/>
                </a:lnTo>
                <a:lnTo>
                  <a:pt x="6315456" y="4368879"/>
                </a:lnTo>
                <a:lnTo>
                  <a:pt x="6319687" y="4368879"/>
                </a:lnTo>
                <a:lnTo>
                  <a:pt x="6331373" y="4361824"/>
                </a:lnTo>
                <a:lnTo>
                  <a:pt x="6336030" y="4348733"/>
                </a:lnTo>
                <a:close/>
              </a:path>
              <a:path w="6336030" h="4369434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6336030" h="4369434">
                <a:moveTo>
                  <a:pt x="41148" y="4328160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328160"/>
                </a:lnTo>
                <a:lnTo>
                  <a:pt x="41148" y="4328160"/>
                </a:lnTo>
                <a:close/>
              </a:path>
              <a:path w="6336030" h="4369434">
                <a:moveTo>
                  <a:pt x="6315456" y="4328159"/>
                </a:moveTo>
                <a:lnTo>
                  <a:pt x="20574" y="4328160"/>
                </a:lnTo>
                <a:lnTo>
                  <a:pt x="41148" y="4348734"/>
                </a:lnTo>
                <a:lnTo>
                  <a:pt x="41148" y="4369306"/>
                </a:lnTo>
                <a:lnTo>
                  <a:pt x="6294882" y="4368881"/>
                </a:lnTo>
                <a:lnTo>
                  <a:pt x="6294882" y="4348733"/>
                </a:lnTo>
                <a:lnTo>
                  <a:pt x="6315456" y="4328159"/>
                </a:lnTo>
                <a:close/>
              </a:path>
              <a:path w="6336030" h="4369434">
                <a:moveTo>
                  <a:pt x="41148" y="4369306"/>
                </a:moveTo>
                <a:lnTo>
                  <a:pt x="41148" y="4348734"/>
                </a:lnTo>
                <a:lnTo>
                  <a:pt x="20574" y="4328160"/>
                </a:lnTo>
                <a:lnTo>
                  <a:pt x="20574" y="4369308"/>
                </a:lnTo>
                <a:lnTo>
                  <a:pt x="41148" y="4369306"/>
                </a:lnTo>
                <a:close/>
              </a:path>
              <a:path w="6336030" h="4369434">
                <a:moveTo>
                  <a:pt x="6315456" y="41147"/>
                </a:moveTo>
                <a:lnTo>
                  <a:pt x="6294882" y="20573"/>
                </a:lnTo>
                <a:lnTo>
                  <a:pt x="6294882" y="41147"/>
                </a:lnTo>
                <a:lnTo>
                  <a:pt x="6315456" y="41147"/>
                </a:lnTo>
                <a:close/>
              </a:path>
              <a:path w="6336030" h="4369434">
                <a:moveTo>
                  <a:pt x="6315456" y="4328159"/>
                </a:moveTo>
                <a:lnTo>
                  <a:pt x="6315456" y="41147"/>
                </a:lnTo>
                <a:lnTo>
                  <a:pt x="6294882" y="41147"/>
                </a:lnTo>
                <a:lnTo>
                  <a:pt x="6294882" y="4328159"/>
                </a:lnTo>
                <a:lnTo>
                  <a:pt x="6315456" y="4328159"/>
                </a:lnTo>
                <a:close/>
              </a:path>
              <a:path w="6336030" h="4369434">
                <a:moveTo>
                  <a:pt x="6315456" y="4368879"/>
                </a:moveTo>
                <a:lnTo>
                  <a:pt x="6315456" y="4328159"/>
                </a:lnTo>
                <a:lnTo>
                  <a:pt x="6294882" y="4348733"/>
                </a:lnTo>
                <a:lnTo>
                  <a:pt x="6294882" y="4368881"/>
                </a:lnTo>
                <a:lnTo>
                  <a:pt x="6315456" y="436887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38124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53148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14896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最小表示的求法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7875" y="2300478"/>
            <a:ext cx="4759452" cy="394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8345" y="2202942"/>
            <a:ext cx="4829810" cy="4160520"/>
          </a:xfrm>
          <a:custGeom>
            <a:avLst/>
            <a:gdLst/>
            <a:ahLst/>
            <a:cxnLst/>
            <a:rect l="l" t="t" r="r" b="b"/>
            <a:pathLst>
              <a:path w="4829809" h="4160520">
                <a:moveTo>
                  <a:pt x="4829556" y="4139946"/>
                </a:moveTo>
                <a:lnTo>
                  <a:pt x="4829127" y="16342"/>
                </a:lnTo>
                <a:lnTo>
                  <a:pt x="4822072" y="4656"/>
                </a:lnTo>
                <a:lnTo>
                  <a:pt x="480898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143955"/>
                </a:lnTo>
                <a:lnTo>
                  <a:pt x="7483" y="4155618"/>
                </a:lnTo>
                <a:lnTo>
                  <a:pt x="20574" y="416052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788408" y="41147"/>
                </a:lnTo>
                <a:lnTo>
                  <a:pt x="4788408" y="20573"/>
                </a:lnTo>
                <a:lnTo>
                  <a:pt x="4808982" y="41147"/>
                </a:lnTo>
                <a:lnTo>
                  <a:pt x="4808982" y="4160059"/>
                </a:lnTo>
                <a:lnTo>
                  <a:pt x="4813213" y="4160059"/>
                </a:lnTo>
                <a:lnTo>
                  <a:pt x="4824899" y="4152719"/>
                </a:lnTo>
                <a:lnTo>
                  <a:pt x="4829556" y="4139946"/>
                </a:lnTo>
                <a:close/>
              </a:path>
              <a:path w="4829809" h="41605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829809" h="4160520">
                <a:moveTo>
                  <a:pt x="41148" y="4119372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119372"/>
                </a:lnTo>
                <a:lnTo>
                  <a:pt x="41148" y="4119372"/>
                </a:lnTo>
                <a:close/>
              </a:path>
              <a:path w="4829809" h="4160520">
                <a:moveTo>
                  <a:pt x="4808982" y="4119372"/>
                </a:moveTo>
                <a:lnTo>
                  <a:pt x="20574" y="4119372"/>
                </a:lnTo>
                <a:lnTo>
                  <a:pt x="41148" y="4139946"/>
                </a:lnTo>
                <a:lnTo>
                  <a:pt x="41148" y="4160518"/>
                </a:lnTo>
                <a:lnTo>
                  <a:pt x="4788408" y="4160061"/>
                </a:lnTo>
                <a:lnTo>
                  <a:pt x="4788408" y="4139946"/>
                </a:lnTo>
                <a:lnTo>
                  <a:pt x="4808982" y="4119372"/>
                </a:lnTo>
                <a:close/>
              </a:path>
              <a:path w="4829809" h="4160520">
                <a:moveTo>
                  <a:pt x="41148" y="4160518"/>
                </a:moveTo>
                <a:lnTo>
                  <a:pt x="41148" y="4139946"/>
                </a:lnTo>
                <a:lnTo>
                  <a:pt x="20574" y="4119372"/>
                </a:lnTo>
                <a:lnTo>
                  <a:pt x="20574" y="4160520"/>
                </a:lnTo>
                <a:lnTo>
                  <a:pt x="41148" y="4160518"/>
                </a:lnTo>
                <a:close/>
              </a:path>
              <a:path w="4829809" h="4160520">
                <a:moveTo>
                  <a:pt x="4808982" y="41147"/>
                </a:moveTo>
                <a:lnTo>
                  <a:pt x="4788408" y="20573"/>
                </a:lnTo>
                <a:lnTo>
                  <a:pt x="4788408" y="41147"/>
                </a:lnTo>
                <a:lnTo>
                  <a:pt x="4808982" y="41147"/>
                </a:lnTo>
                <a:close/>
              </a:path>
              <a:path w="4829809" h="4160520">
                <a:moveTo>
                  <a:pt x="4808982" y="4119372"/>
                </a:moveTo>
                <a:lnTo>
                  <a:pt x="4808982" y="41147"/>
                </a:lnTo>
                <a:lnTo>
                  <a:pt x="4788408" y="41147"/>
                </a:lnTo>
                <a:lnTo>
                  <a:pt x="4788408" y="4119372"/>
                </a:lnTo>
                <a:lnTo>
                  <a:pt x="4808982" y="4119372"/>
                </a:lnTo>
                <a:close/>
              </a:path>
              <a:path w="4829809" h="4160520">
                <a:moveTo>
                  <a:pt x="4808982" y="4160059"/>
                </a:moveTo>
                <a:lnTo>
                  <a:pt x="4808982" y="4119372"/>
                </a:lnTo>
                <a:lnTo>
                  <a:pt x="4788408" y="4139946"/>
                </a:lnTo>
                <a:lnTo>
                  <a:pt x="4788408" y="4160061"/>
                </a:lnTo>
                <a:lnTo>
                  <a:pt x="4808982" y="416005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P07-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P07.ppt [相容模式]</dc:title>
  <dcterms:created xsi:type="dcterms:W3CDTF">2018-02-08T12:05:54Z</dcterms:created>
  <dcterms:modified xsi:type="dcterms:W3CDTF">2018-02-08T12:05:54Z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