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Default Extension="jpg" ContentType="image/jpg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76200"/>
            <a:ext cx="10691622" cy="822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533" y="7134268"/>
            <a:ext cx="217233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29783" y="7133507"/>
            <a:ext cx="1899284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jcrau@ee.tku.edu.tw" TargetMode="External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notesSlide" Target="../notesSlides/notesSlide3.xml"/><Relationship Id="rId5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4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7.xml"/><Relationship Id="rId4" Type="http://schemas.openxmlformats.org/officeDocument/2006/relationships/slide" Target="slide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4" y="262577"/>
            <a:ext cx="185420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508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7329" y="2518436"/>
            <a:ext cx="7176770" cy="3586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</a:pPr>
            <a:r>
              <a:rPr dirty="0" sz="4750" spc="-55" b="1">
                <a:latin typeface="標楷體"/>
                <a:cs typeface="標楷體"/>
              </a:rPr>
              <a:t>計算機韌體實驗</a:t>
            </a:r>
            <a:r>
              <a:rPr dirty="0" sz="4750" spc="-60" b="1">
                <a:latin typeface="標楷體"/>
                <a:cs typeface="標楷體"/>
              </a:rPr>
              <a:t>（</a:t>
            </a:r>
            <a:r>
              <a:rPr dirty="0" sz="4750" spc="-5" b="1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  <a:r>
              <a:rPr dirty="0" sz="4750" spc="-10" b="1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dirty="0" sz="4750" spc="-45" b="1">
                <a:latin typeface="標楷體"/>
                <a:cs typeface="標楷體"/>
              </a:rPr>
              <a:t>） 古老的密</a:t>
            </a:r>
            <a:r>
              <a:rPr dirty="0" sz="4750" spc="-60" b="1">
                <a:latin typeface="標楷體"/>
                <a:cs typeface="標楷體"/>
              </a:rPr>
              <a:t>碼</a:t>
            </a:r>
            <a:r>
              <a:rPr dirty="0" sz="4750" spc="-5" b="1">
                <a:latin typeface="Times New Roman"/>
                <a:cs typeface="Times New Roman"/>
              </a:rPr>
              <a:t>/Ancien</a:t>
            </a:r>
            <a:r>
              <a:rPr dirty="0" sz="4750" b="1">
                <a:latin typeface="Times New Roman"/>
                <a:cs typeface="Times New Roman"/>
              </a:rPr>
              <a:t>t</a:t>
            </a:r>
            <a:r>
              <a:rPr dirty="0" sz="4750" spc="-25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Cipher</a:t>
            </a:r>
            <a:endParaRPr sz="4750">
              <a:latin typeface="Times New Roman"/>
              <a:cs typeface="Times New Roman"/>
            </a:endParaRPr>
          </a:p>
          <a:p>
            <a:pPr algn="ctr" marL="700405" marR="690245" indent="-1270">
              <a:lnSpc>
                <a:spcPct val="120200"/>
              </a:lnSpc>
              <a:spcBef>
                <a:spcPts val="2645"/>
              </a:spcBef>
            </a:pPr>
            <a:r>
              <a:rPr dirty="0" sz="3450" b="1">
                <a:latin typeface="標楷體"/>
                <a:cs typeface="標楷體"/>
              </a:rPr>
              <a:t>饒建奇</a:t>
            </a:r>
            <a:r>
              <a:rPr dirty="0" sz="3450" spc="-10" b="1">
                <a:latin typeface="標楷體"/>
                <a:cs typeface="標楷體"/>
              </a:rPr>
              <a:t>（</a:t>
            </a:r>
            <a:r>
              <a:rPr dirty="0" sz="3450" spc="-5" b="1">
                <a:latin typeface="Times New Roman"/>
                <a:cs typeface="Times New Roman"/>
              </a:rPr>
              <a:t>Jiann-Chy</a:t>
            </a:r>
            <a:r>
              <a:rPr dirty="0" sz="3450" b="1">
                <a:latin typeface="Times New Roman"/>
                <a:cs typeface="Times New Roman"/>
              </a:rPr>
              <a:t>i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</a:rPr>
              <a:t>Rau</a:t>
            </a:r>
            <a:r>
              <a:rPr dirty="0" sz="3450" b="1">
                <a:latin typeface="標楷體"/>
                <a:cs typeface="標楷體"/>
              </a:rPr>
              <a:t>） </a:t>
            </a:r>
            <a:r>
              <a:rPr dirty="0" sz="3450" spc="-5" b="1">
                <a:latin typeface="標楷體"/>
                <a:cs typeface="標楷體"/>
              </a:rPr>
              <a:t>淡江大學電機工程學系，</a:t>
            </a:r>
            <a:r>
              <a:rPr dirty="0" sz="3450" spc="-5" b="1">
                <a:latin typeface="Times New Roman"/>
                <a:cs typeface="Times New Roman"/>
              </a:rPr>
              <a:t>E627 E-mail</a:t>
            </a:r>
            <a:r>
              <a:rPr dirty="0" sz="3450" b="1">
                <a:latin typeface="Times New Roman"/>
                <a:cs typeface="Times New Roman"/>
              </a:rPr>
              <a:t>:</a:t>
            </a:r>
            <a:r>
              <a:rPr dirty="0" sz="3450" spc="-25" b="1">
                <a:latin typeface="Times New Roman"/>
                <a:cs typeface="Times New Roman"/>
              </a:rPr>
              <a:t> </a:t>
            </a:r>
            <a:r>
              <a:rPr dirty="0" sz="3450" spc="-5" b="1">
                <a:latin typeface="Times New Roman"/>
                <a:cs typeface="Times New Roman"/>
                <a:hlinkClick r:id="rId2"/>
              </a:rPr>
              <a:t>jcrau@ee.tku.edu.tw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9604375" cy="461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75525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4053204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解題要訣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marR="5080" indent="-370840">
              <a:lnSpc>
                <a:spcPct val="100000"/>
              </a:lnSpc>
            </a:pPr>
            <a:r>
              <a:rPr dirty="0" sz="3450" spc="-5">
                <a:latin typeface="標楷體"/>
                <a:cs typeface="標楷體"/>
              </a:rPr>
              <a:t>‧在可重排的條件下，字母的位置不重要；重 </a:t>
            </a:r>
            <a:r>
              <a:rPr dirty="0" sz="3450">
                <a:latin typeface="標楷體"/>
                <a:cs typeface="標楷體"/>
              </a:rPr>
              <a:t>要的是每個字母出現的次數</a:t>
            </a:r>
            <a:endParaRPr sz="3450">
              <a:latin typeface="標楷體"/>
              <a:cs typeface="標楷體"/>
            </a:endParaRPr>
          </a:p>
          <a:p>
            <a:pPr marL="1615440" marR="231140" indent="-307975">
              <a:lnSpc>
                <a:spcPct val="100699"/>
              </a:lnSpc>
              <a:spcBef>
                <a:spcPts val="735"/>
              </a:spcBef>
            </a:pPr>
            <a:r>
              <a:rPr dirty="0" sz="3000" spc="-5">
                <a:latin typeface="標楷體"/>
                <a:cs typeface="標楷體"/>
              </a:rPr>
              <a:t>–只要次數排序之後的結果相同，兩個字串即可 透過重排和一一映射</a:t>
            </a:r>
            <a:endParaRPr sz="3000">
              <a:latin typeface="標楷體"/>
              <a:cs typeface="標楷體"/>
            </a:endParaRPr>
          </a:p>
          <a:p>
            <a:pPr marL="1308100">
              <a:lnSpc>
                <a:spcPct val="100000"/>
              </a:lnSpc>
              <a:spcBef>
                <a:spcPts val="755"/>
              </a:spcBef>
            </a:pPr>
            <a:r>
              <a:rPr dirty="0" sz="3000">
                <a:latin typeface="標楷體"/>
                <a:cs typeface="標楷體"/>
              </a:rPr>
              <a:t>–使用排序函數</a:t>
            </a:r>
            <a:r>
              <a:rPr dirty="0" sz="3000">
                <a:latin typeface="Times New Roman"/>
                <a:cs typeface="Times New Roman"/>
              </a:rPr>
              <a:t>sort()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6751955" cy="2524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4902200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3966845">
              <a:lnSpc>
                <a:spcPct val="100000"/>
              </a:lnSpc>
              <a:spcBef>
                <a:spcPts val="1220"/>
              </a:spcBef>
            </a:pPr>
            <a:r>
              <a:rPr dirty="0" sz="4750" b="1" u="heavy">
                <a:latin typeface="Times New Roman"/>
                <a:cs typeface="Times New Roman"/>
              </a:rPr>
              <a:t>ci</a:t>
            </a:r>
            <a:r>
              <a:rPr dirty="0" sz="4750" spc="-5" b="1" u="heavy">
                <a:latin typeface="Times New Roman"/>
                <a:cs typeface="Times New Roman"/>
              </a:rPr>
              <a:t>n</a:t>
            </a:r>
            <a:r>
              <a:rPr dirty="0" sz="4750" spc="-50" b="1" u="heavy">
                <a:latin typeface="標楷體"/>
                <a:cs typeface="標楷體"/>
              </a:rPr>
              <a:t>的用法</a:t>
            </a:r>
            <a:endParaRPr sz="475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latin typeface="Times New Roman"/>
                <a:cs typeface="Times New Roman"/>
              </a:rPr>
              <a:t>c</a:t>
            </a:r>
            <a:r>
              <a:rPr dirty="0" sz="3450" spc="-5">
                <a:latin typeface="Times New Roman"/>
                <a:cs typeface="Times New Roman"/>
              </a:rPr>
              <a:t>i</a:t>
            </a:r>
            <a:r>
              <a:rPr dirty="0" sz="3450" spc="-5">
                <a:latin typeface="Times New Roman"/>
                <a:cs typeface="Times New Roman"/>
              </a:rPr>
              <a:t>n</a:t>
            </a:r>
            <a:r>
              <a:rPr dirty="0" sz="3450">
                <a:latin typeface="標楷體"/>
                <a:cs typeface="標楷體"/>
              </a:rPr>
              <a:t>遇檔尾</a:t>
            </a:r>
            <a:r>
              <a:rPr dirty="0" sz="3450" spc="-5">
                <a:latin typeface="Times New Roman"/>
                <a:cs typeface="Times New Roman"/>
              </a:rPr>
              <a:t>(EOF)</a:t>
            </a:r>
            <a:r>
              <a:rPr dirty="0" sz="3450">
                <a:latin typeface="標楷體"/>
                <a:cs typeface="標楷體"/>
              </a:rPr>
              <a:t>轉換</a:t>
            </a:r>
            <a:r>
              <a:rPr dirty="0" sz="3450" spc="-10">
                <a:latin typeface="標楷體"/>
                <a:cs typeface="標楷體"/>
              </a:rPr>
              <a:t>為</a:t>
            </a:r>
            <a:r>
              <a:rPr dirty="0" sz="3450">
                <a:latin typeface="Times New Roman"/>
                <a:cs typeface="Times New Roman"/>
              </a:rPr>
              <a:t>0,</a:t>
            </a:r>
            <a:r>
              <a:rPr dirty="0" sz="3450" spc="-20">
                <a:latin typeface="Times New Roman"/>
                <a:cs typeface="Times New Roman"/>
              </a:rPr>
              <a:t> 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false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8613" y="3217164"/>
            <a:ext cx="3618738" cy="617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38613" y="4632197"/>
            <a:ext cx="1161288" cy="29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47982" y="3854958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47982" y="3998976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4">
                <a:moveTo>
                  <a:pt x="0" y="0"/>
                </a:moveTo>
                <a:lnTo>
                  <a:pt x="0" y="81534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47982" y="4142232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47982" y="4286250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47982" y="4430267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21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7695" y="4574285"/>
            <a:ext cx="20955" cy="1905"/>
          </a:xfrm>
          <a:custGeom>
            <a:avLst/>
            <a:gdLst/>
            <a:ahLst/>
            <a:cxnLst/>
            <a:rect l="l" t="t" r="r" b="b"/>
            <a:pathLst>
              <a:path w="20954" h="1904">
                <a:moveTo>
                  <a:pt x="0" y="762"/>
                </a:moveTo>
                <a:lnTo>
                  <a:pt x="20574" y="7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40315" y="3155442"/>
            <a:ext cx="3794125" cy="1887220"/>
          </a:xfrm>
          <a:custGeom>
            <a:avLst/>
            <a:gdLst/>
            <a:ahLst/>
            <a:cxnLst/>
            <a:rect l="l" t="t" r="r" b="b"/>
            <a:pathLst>
              <a:path w="3794125" h="1887220">
                <a:moveTo>
                  <a:pt x="3793998" y="1866137"/>
                </a:moveTo>
                <a:lnTo>
                  <a:pt x="3793569" y="16342"/>
                </a:lnTo>
                <a:lnTo>
                  <a:pt x="3786514" y="4656"/>
                </a:lnTo>
                <a:lnTo>
                  <a:pt x="3773424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1870369"/>
                </a:lnTo>
                <a:lnTo>
                  <a:pt x="7483" y="1882055"/>
                </a:lnTo>
                <a:lnTo>
                  <a:pt x="20574" y="1886712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3752850" y="41147"/>
                </a:lnTo>
                <a:lnTo>
                  <a:pt x="3752850" y="20573"/>
                </a:lnTo>
                <a:lnTo>
                  <a:pt x="3773424" y="41147"/>
                </a:lnTo>
                <a:lnTo>
                  <a:pt x="3773424" y="1886283"/>
                </a:lnTo>
                <a:lnTo>
                  <a:pt x="3777655" y="1886283"/>
                </a:lnTo>
                <a:lnTo>
                  <a:pt x="3789341" y="1879228"/>
                </a:lnTo>
                <a:lnTo>
                  <a:pt x="3793998" y="1866137"/>
                </a:lnTo>
                <a:close/>
              </a:path>
              <a:path w="3794125" h="1887220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3794125" h="1887220">
                <a:moveTo>
                  <a:pt x="41148" y="1845564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1845564"/>
                </a:lnTo>
                <a:lnTo>
                  <a:pt x="41148" y="1845564"/>
                </a:lnTo>
                <a:close/>
              </a:path>
              <a:path w="3794125" h="1887220">
                <a:moveTo>
                  <a:pt x="3773424" y="1845563"/>
                </a:moveTo>
                <a:lnTo>
                  <a:pt x="20574" y="1845564"/>
                </a:lnTo>
                <a:lnTo>
                  <a:pt x="41148" y="1866138"/>
                </a:lnTo>
                <a:lnTo>
                  <a:pt x="41148" y="1886709"/>
                </a:lnTo>
                <a:lnTo>
                  <a:pt x="3752850" y="1886286"/>
                </a:lnTo>
                <a:lnTo>
                  <a:pt x="3752850" y="1866137"/>
                </a:lnTo>
                <a:lnTo>
                  <a:pt x="3773424" y="1845563"/>
                </a:lnTo>
                <a:close/>
              </a:path>
              <a:path w="3794125" h="1887220">
                <a:moveTo>
                  <a:pt x="41148" y="1886709"/>
                </a:moveTo>
                <a:lnTo>
                  <a:pt x="41148" y="1866138"/>
                </a:lnTo>
                <a:lnTo>
                  <a:pt x="20574" y="1845564"/>
                </a:lnTo>
                <a:lnTo>
                  <a:pt x="20574" y="1886712"/>
                </a:lnTo>
                <a:lnTo>
                  <a:pt x="41148" y="1886709"/>
                </a:lnTo>
                <a:close/>
              </a:path>
              <a:path w="3794125" h="1887220">
                <a:moveTo>
                  <a:pt x="3773424" y="41147"/>
                </a:moveTo>
                <a:lnTo>
                  <a:pt x="3752850" y="20573"/>
                </a:lnTo>
                <a:lnTo>
                  <a:pt x="3752850" y="41147"/>
                </a:lnTo>
                <a:lnTo>
                  <a:pt x="3773424" y="41147"/>
                </a:lnTo>
                <a:close/>
              </a:path>
              <a:path w="3794125" h="1887220">
                <a:moveTo>
                  <a:pt x="3773424" y="1845563"/>
                </a:moveTo>
                <a:lnTo>
                  <a:pt x="3773424" y="41147"/>
                </a:lnTo>
                <a:lnTo>
                  <a:pt x="3752850" y="41147"/>
                </a:lnTo>
                <a:lnTo>
                  <a:pt x="3752850" y="1845563"/>
                </a:lnTo>
                <a:lnTo>
                  <a:pt x="3773424" y="1845563"/>
                </a:lnTo>
                <a:close/>
              </a:path>
              <a:path w="3794125" h="1887220">
                <a:moveTo>
                  <a:pt x="3773424" y="1886283"/>
                </a:moveTo>
                <a:lnTo>
                  <a:pt x="3773424" y="1845563"/>
                </a:lnTo>
                <a:lnTo>
                  <a:pt x="3752850" y="1866137"/>
                </a:lnTo>
                <a:lnTo>
                  <a:pt x="3752850" y="1886286"/>
                </a:lnTo>
                <a:lnTo>
                  <a:pt x="3773424" y="1886283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5875020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402526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排序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1401" y="2145029"/>
            <a:ext cx="7834121" cy="3166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30921" y="2124455"/>
            <a:ext cx="8289925" cy="3222625"/>
          </a:xfrm>
          <a:custGeom>
            <a:avLst/>
            <a:gdLst/>
            <a:ahLst/>
            <a:cxnLst/>
            <a:rect l="l" t="t" r="r" b="b"/>
            <a:pathLst>
              <a:path w="8289925" h="3222625">
                <a:moveTo>
                  <a:pt x="8289798" y="3201924"/>
                </a:moveTo>
                <a:lnTo>
                  <a:pt x="8289337" y="16342"/>
                </a:lnTo>
                <a:lnTo>
                  <a:pt x="8281997" y="4656"/>
                </a:lnTo>
                <a:lnTo>
                  <a:pt x="8269224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3206155"/>
                </a:lnTo>
                <a:lnTo>
                  <a:pt x="7483" y="3217841"/>
                </a:lnTo>
                <a:lnTo>
                  <a:pt x="20574" y="3222498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8248650" y="41148"/>
                </a:lnTo>
                <a:lnTo>
                  <a:pt x="8248650" y="20574"/>
                </a:lnTo>
                <a:lnTo>
                  <a:pt x="8269224" y="41148"/>
                </a:lnTo>
                <a:lnTo>
                  <a:pt x="8269224" y="3222069"/>
                </a:lnTo>
                <a:lnTo>
                  <a:pt x="8273233" y="3222069"/>
                </a:lnTo>
                <a:lnTo>
                  <a:pt x="8284896" y="3215014"/>
                </a:lnTo>
                <a:lnTo>
                  <a:pt x="8289798" y="3201924"/>
                </a:lnTo>
                <a:close/>
              </a:path>
              <a:path w="8289925" h="3222625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8289925" h="3222625">
                <a:moveTo>
                  <a:pt x="41148" y="3181350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3181350"/>
                </a:lnTo>
                <a:lnTo>
                  <a:pt x="41148" y="3181350"/>
                </a:lnTo>
                <a:close/>
              </a:path>
              <a:path w="8289925" h="3222625">
                <a:moveTo>
                  <a:pt x="8269224" y="3181350"/>
                </a:moveTo>
                <a:lnTo>
                  <a:pt x="20574" y="3181350"/>
                </a:lnTo>
                <a:lnTo>
                  <a:pt x="41148" y="3201924"/>
                </a:lnTo>
                <a:lnTo>
                  <a:pt x="41148" y="3222496"/>
                </a:lnTo>
                <a:lnTo>
                  <a:pt x="8248650" y="3222070"/>
                </a:lnTo>
                <a:lnTo>
                  <a:pt x="8248650" y="3201924"/>
                </a:lnTo>
                <a:lnTo>
                  <a:pt x="8269224" y="3181350"/>
                </a:lnTo>
                <a:close/>
              </a:path>
              <a:path w="8289925" h="3222625">
                <a:moveTo>
                  <a:pt x="41148" y="3222496"/>
                </a:moveTo>
                <a:lnTo>
                  <a:pt x="41148" y="3201924"/>
                </a:lnTo>
                <a:lnTo>
                  <a:pt x="20574" y="3181350"/>
                </a:lnTo>
                <a:lnTo>
                  <a:pt x="20574" y="3222498"/>
                </a:lnTo>
                <a:lnTo>
                  <a:pt x="41148" y="3222496"/>
                </a:lnTo>
                <a:close/>
              </a:path>
              <a:path w="8289925" h="3222625">
                <a:moveTo>
                  <a:pt x="8269224" y="41148"/>
                </a:moveTo>
                <a:lnTo>
                  <a:pt x="8248650" y="20574"/>
                </a:lnTo>
                <a:lnTo>
                  <a:pt x="8248650" y="41148"/>
                </a:lnTo>
                <a:lnTo>
                  <a:pt x="8269224" y="41148"/>
                </a:lnTo>
                <a:close/>
              </a:path>
              <a:path w="8289925" h="3222625">
                <a:moveTo>
                  <a:pt x="8269224" y="3181350"/>
                </a:moveTo>
                <a:lnTo>
                  <a:pt x="8269224" y="41148"/>
                </a:lnTo>
                <a:lnTo>
                  <a:pt x="8248650" y="41148"/>
                </a:lnTo>
                <a:lnTo>
                  <a:pt x="8248650" y="3181350"/>
                </a:lnTo>
                <a:lnTo>
                  <a:pt x="8269224" y="3181350"/>
                </a:lnTo>
                <a:close/>
              </a:path>
              <a:path w="8289925" h="3222625">
                <a:moveTo>
                  <a:pt x="8269224" y="3222069"/>
                </a:moveTo>
                <a:lnTo>
                  <a:pt x="8269224" y="3181350"/>
                </a:lnTo>
                <a:lnTo>
                  <a:pt x="8248650" y="3201924"/>
                </a:lnTo>
                <a:lnTo>
                  <a:pt x="8248650" y="3222070"/>
                </a:lnTo>
                <a:lnTo>
                  <a:pt x="8269224" y="3222069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87673" y="2185865"/>
            <a:ext cx="3733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 u="sng">
                <a:solidFill>
                  <a:srgbClr val="FF0000"/>
                </a:solidFill>
                <a:latin typeface="Times New Roman"/>
                <a:cs typeface="Times New Roman"/>
              </a:rPr>
              <a:t>Lib.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00343" y="4760663"/>
            <a:ext cx="3733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 u="sng">
                <a:solidFill>
                  <a:srgbClr val="FF0000"/>
                </a:solidFill>
                <a:latin typeface="Times New Roman"/>
                <a:cs typeface="Times New Roman"/>
              </a:rPr>
              <a:t>Lib.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764" y="262577"/>
            <a:ext cx="8285480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643572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244725">
              <a:lnSpc>
                <a:spcPct val="100000"/>
              </a:lnSpc>
              <a:spcBef>
                <a:spcPts val="1215"/>
              </a:spcBef>
            </a:pPr>
            <a:r>
              <a:rPr dirty="0" sz="4750" spc="-60" b="1" u="heavy">
                <a:latin typeface="標楷體"/>
                <a:cs typeface="標楷體"/>
              </a:rPr>
              <a:t>判定是否可以一一映射</a:t>
            </a:r>
            <a:endParaRPr sz="4750">
              <a:latin typeface="標楷體"/>
              <a:cs typeface="標楷體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3525" y="2502408"/>
            <a:ext cx="5788152" cy="254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4371" y="2441448"/>
            <a:ext cx="5897880" cy="2677795"/>
          </a:xfrm>
          <a:custGeom>
            <a:avLst/>
            <a:gdLst/>
            <a:ahLst/>
            <a:cxnLst/>
            <a:rect l="l" t="t" r="r" b="b"/>
            <a:pathLst>
              <a:path w="5897880" h="2677795">
                <a:moveTo>
                  <a:pt x="5897880" y="2657093"/>
                </a:moveTo>
                <a:lnTo>
                  <a:pt x="5897451" y="16342"/>
                </a:lnTo>
                <a:lnTo>
                  <a:pt x="5890396" y="4656"/>
                </a:lnTo>
                <a:lnTo>
                  <a:pt x="5877306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2661325"/>
                </a:lnTo>
                <a:lnTo>
                  <a:pt x="7483" y="2673011"/>
                </a:lnTo>
                <a:lnTo>
                  <a:pt x="20574" y="2677668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5856732" y="41147"/>
                </a:lnTo>
                <a:lnTo>
                  <a:pt x="5856732" y="20573"/>
                </a:lnTo>
                <a:lnTo>
                  <a:pt x="5877306" y="41147"/>
                </a:lnTo>
                <a:lnTo>
                  <a:pt x="5877306" y="2677239"/>
                </a:lnTo>
                <a:lnTo>
                  <a:pt x="5881537" y="2677239"/>
                </a:lnTo>
                <a:lnTo>
                  <a:pt x="5893223" y="2670184"/>
                </a:lnTo>
                <a:lnTo>
                  <a:pt x="5897880" y="2657093"/>
                </a:lnTo>
                <a:close/>
              </a:path>
              <a:path w="5897880" h="2677795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5897880" h="2677795">
                <a:moveTo>
                  <a:pt x="41148" y="2636520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2636520"/>
                </a:lnTo>
                <a:lnTo>
                  <a:pt x="41148" y="2636520"/>
                </a:lnTo>
                <a:close/>
              </a:path>
              <a:path w="5897880" h="2677795">
                <a:moveTo>
                  <a:pt x="5877306" y="2636519"/>
                </a:moveTo>
                <a:lnTo>
                  <a:pt x="20574" y="2636520"/>
                </a:lnTo>
                <a:lnTo>
                  <a:pt x="41148" y="2657094"/>
                </a:lnTo>
                <a:lnTo>
                  <a:pt x="41147" y="2677666"/>
                </a:lnTo>
                <a:lnTo>
                  <a:pt x="5856732" y="2677241"/>
                </a:lnTo>
                <a:lnTo>
                  <a:pt x="5856732" y="2657093"/>
                </a:lnTo>
                <a:lnTo>
                  <a:pt x="5877306" y="2636519"/>
                </a:lnTo>
                <a:close/>
              </a:path>
              <a:path w="5897880" h="2677795">
                <a:moveTo>
                  <a:pt x="41147" y="2677666"/>
                </a:moveTo>
                <a:lnTo>
                  <a:pt x="41148" y="2657094"/>
                </a:lnTo>
                <a:lnTo>
                  <a:pt x="20574" y="2636520"/>
                </a:lnTo>
                <a:lnTo>
                  <a:pt x="20574" y="2677668"/>
                </a:lnTo>
                <a:lnTo>
                  <a:pt x="41147" y="2677666"/>
                </a:lnTo>
                <a:close/>
              </a:path>
              <a:path w="5897880" h="2677795">
                <a:moveTo>
                  <a:pt x="5877306" y="41147"/>
                </a:moveTo>
                <a:lnTo>
                  <a:pt x="5856732" y="20573"/>
                </a:lnTo>
                <a:lnTo>
                  <a:pt x="5856732" y="41147"/>
                </a:lnTo>
                <a:lnTo>
                  <a:pt x="5877306" y="41147"/>
                </a:lnTo>
                <a:close/>
              </a:path>
              <a:path w="5897880" h="2677795">
                <a:moveTo>
                  <a:pt x="5877306" y="2636519"/>
                </a:moveTo>
                <a:lnTo>
                  <a:pt x="5877306" y="41147"/>
                </a:lnTo>
                <a:lnTo>
                  <a:pt x="5856732" y="41147"/>
                </a:lnTo>
                <a:lnTo>
                  <a:pt x="5856732" y="2636519"/>
                </a:lnTo>
                <a:lnTo>
                  <a:pt x="5877306" y="2636519"/>
                </a:lnTo>
                <a:close/>
              </a:path>
              <a:path w="5897880" h="2677795">
                <a:moveTo>
                  <a:pt x="5877306" y="2677239"/>
                </a:moveTo>
                <a:lnTo>
                  <a:pt x="5877306" y="2636519"/>
                </a:lnTo>
                <a:lnTo>
                  <a:pt x="5856732" y="2657093"/>
                </a:lnTo>
                <a:lnTo>
                  <a:pt x="5856732" y="2677241"/>
                </a:lnTo>
                <a:lnTo>
                  <a:pt x="5877306" y="2677239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41383" y="1698117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6" y="0"/>
                </a:lnTo>
              </a:path>
            </a:pathLst>
          </a:custGeom>
          <a:ln w="3098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30459" y="1698117"/>
            <a:ext cx="4022090" cy="0"/>
          </a:xfrm>
          <a:custGeom>
            <a:avLst/>
            <a:gdLst/>
            <a:ahLst/>
            <a:cxnLst/>
            <a:rect l="l" t="t" r="r" b="b"/>
            <a:pathLst>
              <a:path w="4022090" h="0">
                <a:moveTo>
                  <a:pt x="0" y="0"/>
                </a:moveTo>
                <a:lnTo>
                  <a:pt x="4021835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9558020" cy="536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70826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753360">
              <a:lnSpc>
                <a:spcPct val="100000"/>
              </a:lnSpc>
              <a:spcBef>
                <a:spcPts val="1240"/>
              </a:spcBef>
            </a:pPr>
            <a:r>
              <a:rPr dirty="0" sz="4750" b="1" i="1">
                <a:solidFill>
                  <a:srgbClr val="FF3300"/>
                </a:solidFill>
                <a:latin typeface="Times New Roman"/>
                <a:cs typeface="Times New Roman"/>
              </a:rPr>
              <a:t>Lib.</a:t>
            </a:r>
            <a:r>
              <a:rPr dirty="0" sz="4750" spc="-10" b="1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Function</a:t>
            </a:r>
            <a:r>
              <a:rPr dirty="0" sz="4750" b="1">
                <a:latin typeface="Times New Roman"/>
                <a:cs typeface="Times New Roman"/>
              </a:rPr>
              <a:t>s</a:t>
            </a:r>
            <a:r>
              <a:rPr dirty="0" sz="4750" spc="-1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(1/2)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Clr>
                <a:srgbClr val="2D2DB9"/>
              </a:buClr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void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*memset</a:t>
            </a:r>
            <a:r>
              <a:rPr dirty="0" sz="3450" spc="-5">
                <a:latin typeface="Times New Roman"/>
                <a:cs typeface="Times New Roman"/>
              </a:rPr>
              <a:t>(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void</a:t>
            </a:r>
            <a:r>
              <a:rPr dirty="0" sz="3450" spc="-20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*</a:t>
            </a:r>
            <a:r>
              <a:rPr dirty="0" sz="3450" spc="-5" i="1">
                <a:latin typeface="Times New Roman"/>
                <a:cs typeface="Times New Roman"/>
              </a:rPr>
              <a:t>ptr</a:t>
            </a:r>
            <a:r>
              <a:rPr dirty="0" sz="3450">
                <a:latin typeface="Times New Roman"/>
                <a:cs typeface="Times New Roman"/>
              </a:rPr>
              <a:t>, 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in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t</a:t>
            </a:r>
            <a:r>
              <a:rPr dirty="0" sz="3450" spc="-10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value</a:t>
            </a:r>
            <a:r>
              <a:rPr dirty="0" sz="3450">
                <a:latin typeface="Times New Roman"/>
                <a:cs typeface="Times New Roman"/>
              </a:rPr>
              <a:t>, </a:t>
            </a: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size_t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num</a:t>
            </a:r>
            <a:r>
              <a:rPr dirty="0" sz="3450">
                <a:latin typeface="Times New Roman"/>
                <a:cs typeface="Times New Roman"/>
              </a:rPr>
              <a:t>);</a:t>
            </a:r>
            <a:endParaRPr sz="345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5">
                <a:latin typeface="Times New Roman"/>
                <a:cs typeface="Times New Roman"/>
              </a:rPr>
              <a:t>efine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&lt;string&gt;</a:t>
            </a:r>
            <a:endParaRPr sz="300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5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 spc="-5">
                <a:latin typeface="Times New Roman"/>
                <a:cs typeface="Times New Roman"/>
              </a:rPr>
              <a:t>F</a:t>
            </a:r>
            <a:r>
              <a:rPr dirty="0" sz="3000">
                <a:latin typeface="Times New Roman"/>
                <a:cs typeface="Times New Roman"/>
              </a:rPr>
              <a:t>ill block of memory</a:t>
            </a:r>
            <a:endParaRPr sz="3000">
              <a:latin typeface="Times New Roman"/>
              <a:cs typeface="Times New Roman"/>
            </a:endParaRPr>
          </a:p>
          <a:p>
            <a:pPr lvl="2" marL="2047875" marR="144145" indent="-247015">
              <a:lnSpc>
                <a:spcPts val="3110"/>
              </a:lnSpc>
              <a:spcBef>
                <a:spcPts val="740"/>
              </a:spcBef>
              <a:buFont typeface="Times New Roman"/>
              <a:buChar char="•"/>
              <a:tabLst>
                <a:tab pos="2048510" algn="l"/>
              </a:tabLst>
            </a:pPr>
            <a:r>
              <a:rPr dirty="0" sz="2600" spc="-20">
                <a:latin typeface="Times New Roman"/>
                <a:cs typeface="Times New Roman"/>
              </a:rPr>
              <a:t>Se</a:t>
            </a:r>
            <a:r>
              <a:rPr dirty="0" sz="2600" spc="-10">
                <a:latin typeface="Times New Roman"/>
                <a:cs typeface="Times New Roman"/>
              </a:rPr>
              <a:t>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th</a:t>
            </a:r>
            <a:r>
              <a:rPr dirty="0" sz="2600" spc="-15">
                <a:latin typeface="Times New Roman"/>
                <a:cs typeface="Times New Roman"/>
              </a:rPr>
              <a:t>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firs</a:t>
            </a:r>
            <a:r>
              <a:rPr dirty="0" sz="2600" spc="-10">
                <a:latin typeface="Times New Roman"/>
                <a:cs typeface="Times New Roman"/>
              </a:rPr>
              <a:t>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num</a:t>
            </a:r>
            <a:r>
              <a:rPr dirty="0" sz="2600" spc="-5" i="1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bytes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of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block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pointed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by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20" i="1">
                <a:latin typeface="Times New Roman"/>
                <a:cs typeface="Times New Roman"/>
              </a:rPr>
              <a:t>pt</a:t>
            </a:r>
            <a:r>
              <a:rPr dirty="0" sz="2600" spc="-15" i="1">
                <a:latin typeface="Times New Roman"/>
                <a:cs typeface="Times New Roman"/>
              </a:rPr>
              <a:t>r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t</a:t>
            </a:r>
            <a:r>
              <a:rPr dirty="0" sz="2600" spc="-15">
                <a:latin typeface="Times New Roman"/>
                <a:cs typeface="Times New Roman"/>
              </a:rPr>
              <a:t>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the</a:t>
            </a:r>
            <a:r>
              <a:rPr dirty="0" sz="2600" spc="-15">
                <a:latin typeface="Times New Roman"/>
                <a:cs typeface="Times New Roman"/>
              </a:rPr>
              <a:t> specifie</a:t>
            </a:r>
            <a:r>
              <a:rPr dirty="0" sz="2600" spc="-15">
                <a:latin typeface="Times New Roman"/>
                <a:cs typeface="Times New Roman"/>
              </a:rPr>
              <a:t>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5" i="1">
                <a:latin typeface="Times New Roman"/>
                <a:cs typeface="Times New Roman"/>
              </a:rPr>
              <a:t>value</a:t>
            </a:r>
            <a:r>
              <a:rPr dirty="0" sz="2600" spc="-25" i="1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(interprete</a:t>
            </a:r>
            <a:r>
              <a:rPr dirty="0" sz="2600" spc="-15">
                <a:latin typeface="Times New Roman"/>
                <a:cs typeface="Times New Roman"/>
              </a:rPr>
              <a:t>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2D2DB9"/>
                </a:solidFill>
                <a:latin typeface="Times New Roman"/>
                <a:cs typeface="Times New Roman"/>
              </a:rPr>
              <a:t>unsigned</a:t>
            </a:r>
            <a:r>
              <a:rPr dirty="0" sz="2600" spc="-1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2600" spc="-15">
                <a:solidFill>
                  <a:srgbClr val="2D2DB9"/>
                </a:solidFill>
                <a:latin typeface="Times New Roman"/>
                <a:cs typeface="Times New Roman"/>
              </a:rPr>
              <a:t>cha</a:t>
            </a:r>
            <a:r>
              <a:rPr dirty="0" sz="2600" spc="-15">
                <a:solidFill>
                  <a:srgbClr val="2D2DB9"/>
                </a:solidFill>
                <a:latin typeface="Times New Roman"/>
                <a:cs typeface="Times New Roman"/>
              </a:rPr>
              <a:t>r</a:t>
            </a:r>
            <a:r>
              <a:rPr dirty="0" sz="2600" spc="-1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lvl="2" marL="2047875" marR="650875" indent="-247015">
              <a:lnSpc>
                <a:spcPts val="3110"/>
              </a:lnSpc>
              <a:spcBef>
                <a:spcPts val="620"/>
              </a:spcBef>
              <a:buFont typeface="Times New Roman"/>
              <a:buChar char="•"/>
              <a:tabLst>
                <a:tab pos="2048510" algn="l"/>
              </a:tabLst>
            </a:pPr>
            <a:r>
              <a:rPr dirty="0" sz="2600" spc="-15">
                <a:latin typeface="Times New Roman"/>
                <a:cs typeface="Times New Roman"/>
              </a:rPr>
              <a:t>E.g.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Clear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(reset)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blocks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of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memor</a:t>
            </a:r>
            <a:r>
              <a:rPr dirty="0" sz="2600" spc="-185">
                <a:latin typeface="Times New Roman"/>
                <a:cs typeface="Times New Roman"/>
              </a:rPr>
              <a:t>y</a:t>
            </a:r>
            <a:r>
              <a:rPr dirty="0" sz="2600" spc="-10">
                <a:latin typeface="Times New Roman"/>
                <a:cs typeface="Times New Roman"/>
              </a:rPr>
              <a:t>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countA</a:t>
            </a:r>
            <a:r>
              <a:rPr dirty="0" sz="2600" spc="-16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and</a:t>
            </a:r>
            <a:r>
              <a:rPr dirty="0" sz="2600" spc="-15">
                <a:latin typeface="Times New Roman"/>
                <a:cs typeface="Times New Roman"/>
              </a:rPr>
              <a:t> countB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9067" y="5836920"/>
            <a:ext cx="5469635" cy="544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00007" y="5777484"/>
            <a:ext cx="5666740" cy="662940"/>
          </a:xfrm>
          <a:custGeom>
            <a:avLst/>
            <a:gdLst/>
            <a:ahLst/>
            <a:cxnLst/>
            <a:rect l="l" t="t" r="r" b="b"/>
            <a:pathLst>
              <a:path w="5666740" h="662939">
                <a:moveTo>
                  <a:pt x="5666232" y="642366"/>
                </a:moveTo>
                <a:lnTo>
                  <a:pt x="5665803" y="16342"/>
                </a:lnTo>
                <a:lnTo>
                  <a:pt x="5658748" y="4656"/>
                </a:lnTo>
                <a:lnTo>
                  <a:pt x="5645658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646597"/>
                </a:lnTo>
                <a:lnTo>
                  <a:pt x="7483" y="658283"/>
                </a:lnTo>
                <a:lnTo>
                  <a:pt x="20574" y="662940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7" y="41148"/>
                </a:lnTo>
                <a:lnTo>
                  <a:pt x="5625084" y="41148"/>
                </a:lnTo>
                <a:lnTo>
                  <a:pt x="5625084" y="20574"/>
                </a:lnTo>
                <a:lnTo>
                  <a:pt x="5645658" y="41148"/>
                </a:lnTo>
                <a:lnTo>
                  <a:pt x="5645658" y="662511"/>
                </a:lnTo>
                <a:lnTo>
                  <a:pt x="5649889" y="662511"/>
                </a:lnTo>
                <a:lnTo>
                  <a:pt x="5661575" y="655456"/>
                </a:lnTo>
                <a:lnTo>
                  <a:pt x="5666232" y="642366"/>
                </a:lnTo>
                <a:close/>
              </a:path>
              <a:path w="5666740" h="662939">
                <a:moveTo>
                  <a:pt x="41147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7" y="41148"/>
                </a:lnTo>
                <a:close/>
              </a:path>
              <a:path w="5666740" h="662939">
                <a:moveTo>
                  <a:pt x="41147" y="621792"/>
                </a:moveTo>
                <a:lnTo>
                  <a:pt x="41147" y="41148"/>
                </a:lnTo>
                <a:lnTo>
                  <a:pt x="20574" y="41148"/>
                </a:lnTo>
                <a:lnTo>
                  <a:pt x="20574" y="621792"/>
                </a:lnTo>
                <a:lnTo>
                  <a:pt x="41147" y="621792"/>
                </a:lnTo>
                <a:close/>
              </a:path>
              <a:path w="5666740" h="662939">
                <a:moveTo>
                  <a:pt x="5645658" y="621792"/>
                </a:moveTo>
                <a:lnTo>
                  <a:pt x="20574" y="621792"/>
                </a:lnTo>
                <a:lnTo>
                  <a:pt x="41148" y="642366"/>
                </a:lnTo>
                <a:lnTo>
                  <a:pt x="41148" y="662938"/>
                </a:lnTo>
                <a:lnTo>
                  <a:pt x="5625084" y="662513"/>
                </a:lnTo>
                <a:lnTo>
                  <a:pt x="5625084" y="642366"/>
                </a:lnTo>
                <a:lnTo>
                  <a:pt x="5645658" y="621792"/>
                </a:lnTo>
                <a:close/>
              </a:path>
              <a:path w="5666740" h="662939">
                <a:moveTo>
                  <a:pt x="41148" y="662938"/>
                </a:moveTo>
                <a:lnTo>
                  <a:pt x="41148" y="642366"/>
                </a:lnTo>
                <a:lnTo>
                  <a:pt x="20574" y="621792"/>
                </a:lnTo>
                <a:lnTo>
                  <a:pt x="20574" y="662940"/>
                </a:lnTo>
                <a:lnTo>
                  <a:pt x="41148" y="662938"/>
                </a:lnTo>
                <a:close/>
              </a:path>
              <a:path w="5666740" h="662939">
                <a:moveTo>
                  <a:pt x="5645658" y="41148"/>
                </a:moveTo>
                <a:lnTo>
                  <a:pt x="5625084" y="20574"/>
                </a:lnTo>
                <a:lnTo>
                  <a:pt x="5625084" y="41148"/>
                </a:lnTo>
                <a:lnTo>
                  <a:pt x="5645658" y="41148"/>
                </a:lnTo>
                <a:close/>
              </a:path>
              <a:path w="5666740" h="662939">
                <a:moveTo>
                  <a:pt x="5645658" y="621792"/>
                </a:moveTo>
                <a:lnTo>
                  <a:pt x="5645658" y="41148"/>
                </a:lnTo>
                <a:lnTo>
                  <a:pt x="5625084" y="41148"/>
                </a:lnTo>
                <a:lnTo>
                  <a:pt x="5625084" y="621792"/>
                </a:lnTo>
                <a:lnTo>
                  <a:pt x="5645658" y="621792"/>
                </a:lnTo>
                <a:close/>
              </a:path>
              <a:path w="5666740" h="662939">
                <a:moveTo>
                  <a:pt x="5645658" y="662511"/>
                </a:moveTo>
                <a:lnTo>
                  <a:pt x="5645658" y="621792"/>
                </a:lnTo>
                <a:lnTo>
                  <a:pt x="5625084" y="642366"/>
                </a:lnTo>
                <a:lnTo>
                  <a:pt x="5625084" y="662513"/>
                </a:lnTo>
                <a:lnTo>
                  <a:pt x="5645658" y="662511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6985254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3" y="7067550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 h="0">
                <a:moveTo>
                  <a:pt x="0" y="0"/>
                </a:moveTo>
                <a:lnTo>
                  <a:pt x="10691749" y="0"/>
                </a:lnTo>
              </a:path>
            </a:pathLst>
          </a:custGeom>
          <a:ln w="4241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41383" y="1698117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076" y="0"/>
                </a:lnTo>
              </a:path>
            </a:pathLst>
          </a:custGeom>
          <a:ln w="30988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30459" y="1698117"/>
            <a:ext cx="4022090" cy="0"/>
          </a:xfrm>
          <a:custGeom>
            <a:avLst/>
            <a:gdLst/>
            <a:ahLst/>
            <a:cxnLst/>
            <a:rect l="l" t="t" r="r" b="b"/>
            <a:pathLst>
              <a:path w="4022090" h="0">
                <a:moveTo>
                  <a:pt x="0" y="0"/>
                </a:moveTo>
                <a:lnTo>
                  <a:pt x="4021835" y="0"/>
                </a:lnTo>
              </a:path>
            </a:pathLst>
          </a:custGeom>
          <a:ln w="30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764" y="262577"/>
            <a:ext cx="8961120" cy="4735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4645" marR="7111365" indent="-322580">
              <a:lnSpc>
                <a:spcPct val="121800"/>
              </a:lnSpc>
            </a:pPr>
            <a:r>
              <a:rPr dirty="0" sz="1700" spc="5" b="1">
                <a:latin typeface="Times New Roman"/>
                <a:cs typeface="Times New Roman"/>
              </a:rPr>
              <a:t>Dept.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of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ECE,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TKU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Spring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2018</a:t>
            </a:r>
            <a:endParaRPr sz="1700">
              <a:latin typeface="Times New Roman"/>
              <a:cs typeface="Times New Roman"/>
            </a:endParaRPr>
          </a:p>
          <a:p>
            <a:pPr marL="2753360">
              <a:lnSpc>
                <a:spcPct val="100000"/>
              </a:lnSpc>
              <a:spcBef>
                <a:spcPts val="1240"/>
              </a:spcBef>
            </a:pPr>
            <a:r>
              <a:rPr dirty="0" sz="4750" b="1" i="1">
                <a:solidFill>
                  <a:srgbClr val="FF3300"/>
                </a:solidFill>
                <a:latin typeface="Times New Roman"/>
                <a:cs typeface="Times New Roman"/>
              </a:rPr>
              <a:t>Lib.</a:t>
            </a:r>
            <a:r>
              <a:rPr dirty="0" sz="4750" spc="-10" b="1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Function</a:t>
            </a:r>
            <a:r>
              <a:rPr dirty="0" sz="4750" b="1">
                <a:latin typeface="Times New Roman"/>
                <a:cs typeface="Times New Roman"/>
              </a:rPr>
              <a:t>s</a:t>
            </a:r>
            <a:r>
              <a:rPr dirty="0" sz="4750" spc="-10" b="1">
                <a:latin typeface="Times New Roman"/>
                <a:cs typeface="Times New Roman"/>
              </a:rPr>
              <a:t> </a:t>
            </a:r>
            <a:r>
              <a:rPr dirty="0" sz="4750" spc="-5" b="1">
                <a:latin typeface="Times New Roman"/>
                <a:cs typeface="Times New Roman"/>
              </a:rPr>
              <a:t>(2/2)</a:t>
            </a:r>
            <a:endParaRPr sz="4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184275" indent="-370205">
              <a:lnSpc>
                <a:spcPct val="100000"/>
              </a:lnSpc>
              <a:buClr>
                <a:srgbClr val="2D2DB9"/>
              </a:buClr>
              <a:buFont typeface="Times New Roman"/>
              <a:buChar char="•"/>
              <a:tabLst>
                <a:tab pos="1184910" algn="l"/>
              </a:tabLst>
            </a:pPr>
            <a:r>
              <a:rPr dirty="0" sz="3450">
                <a:solidFill>
                  <a:srgbClr val="2D2DB9"/>
                </a:solidFill>
                <a:latin typeface="Times New Roman"/>
                <a:cs typeface="Times New Roman"/>
              </a:rPr>
              <a:t>void</a:t>
            </a:r>
            <a:r>
              <a:rPr dirty="0" sz="3450" spc="-5">
                <a:solidFill>
                  <a:srgbClr val="2D2DB9"/>
                </a:solidFill>
                <a:latin typeface="Times New Roman"/>
                <a:cs typeface="Times New Roman"/>
              </a:rPr>
              <a:t> </a:t>
            </a:r>
            <a:r>
              <a:rPr dirty="0" sz="3450">
                <a:latin typeface="Times New Roman"/>
                <a:cs typeface="Times New Roman"/>
              </a:rPr>
              <a:t>sort(</a:t>
            </a:r>
            <a:r>
              <a:rPr dirty="0" sz="3450" i="1">
                <a:latin typeface="Times New Roman"/>
                <a:cs typeface="Times New Roman"/>
              </a:rPr>
              <a:t>the</a:t>
            </a:r>
            <a:r>
              <a:rPr dirty="0" sz="3450" spc="-5" i="1"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first</a:t>
            </a:r>
            <a:r>
              <a:rPr dirty="0" sz="3450" spc="-5" i="1"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element,</a:t>
            </a:r>
            <a:r>
              <a:rPr dirty="0" sz="3450" spc="-5" i="1"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the</a:t>
            </a:r>
            <a:r>
              <a:rPr dirty="0" sz="3450" spc="-5" i="1"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last</a:t>
            </a:r>
            <a:r>
              <a:rPr dirty="0" sz="3450" spc="-5" i="1"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elemen</a:t>
            </a:r>
            <a:r>
              <a:rPr dirty="0" sz="3450" spc="-10" i="1">
                <a:latin typeface="Times New Roman"/>
                <a:cs typeface="Times New Roman"/>
              </a:rPr>
              <a:t>t</a:t>
            </a:r>
            <a:r>
              <a:rPr dirty="0" sz="3450">
                <a:latin typeface="Times New Roman"/>
                <a:cs typeface="Times New Roman"/>
              </a:rPr>
              <a:t>);</a:t>
            </a:r>
            <a:endParaRPr sz="345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6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5">
                <a:latin typeface="Times New Roman"/>
                <a:cs typeface="Times New Roman"/>
              </a:rPr>
              <a:t>efine</a:t>
            </a:r>
            <a:r>
              <a:rPr dirty="0" sz="3000">
                <a:latin typeface="Times New Roman"/>
                <a:cs typeface="Times New Roman"/>
              </a:rPr>
              <a:t>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</a:t>
            </a:r>
            <a:r>
              <a:rPr dirty="0" sz="3000">
                <a:latin typeface="Times New Roman"/>
                <a:cs typeface="Times New Roman"/>
              </a:rPr>
              <a:t>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&lt;algorithm&gt;</a:t>
            </a:r>
            <a:endParaRPr sz="300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5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Overload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operator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&lt;</a:t>
            </a:r>
            <a:endParaRPr sz="300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5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first/las</a:t>
            </a:r>
            <a:r>
              <a:rPr dirty="0" sz="3000" i="1">
                <a:latin typeface="Times New Roman"/>
                <a:cs typeface="Times New Roman"/>
              </a:rPr>
              <a:t>t</a:t>
            </a:r>
            <a:r>
              <a:rPr dirty="0" sz="3000" spc="-20" i="1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element</a:t>
            </a:r>
            <a:r>
              <a:rPr dirty="0" sz="3000">
                <a:latin typeface="Times New Roman"/>
                <a:cs typeface="Times New Roman"/>
              </a:rPr>
              <a:t>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ar</a:t>
            </a:r>
            <a:r>
              <a:rPr dirty="0" sz="3000">
                <a:latin typeface="Times New Roman"/>
                <a:cs typeface="Times New Roman"/>
              </a:rPr>
              <a:t>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pointers</a:t>
            </a:r>
            <a:endParaRPr sz="3000">
              <a:latin typeface="Times New Roman"/>
              <a:cs typeface="Times New Roman"/>
            </a:endParaRPr>
          </a:p>
          <a:p>
            <a:pPr lvl="1" marL="1615440" indent="-307340">
              <a:lnSpc>
                <a:spcPct val="100000"/>
              </a:lnSpc>
              <a:spcBef>
                <a:spcPts val="750"/>
              </a:spcBef>
              <a:buFont typeface="Times New Roman"/>
              <a:buChar char="–"/>
              <a:tabLst>
                <a:tab pos="1616075" algn="l"/>
              </a:tabLst>
            </a:pPr>
            <a:r>
              <a:rPr dirty="0" sz="3000">
                <a:latin typeface="Times New Roman"/>
                <a:cs typeface="Times New Roman"/>
              </a:rPr>
              <a:t>E.g.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1401" y="5487923"/>
            <a:ext cx="778230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0827" y="5389626"/>
            <a:ext cx="7823834" cy="741045"/>
          </a:xfrm>
          <a:custGeom>
            <a:avLst/>
            <a:gdLst/>
            <a:ahLst/>
            <a:cxnLst/>
            <a:rect l="l" t="t" r="r" b="b"/>
            <a:pathLst>
              <a:path w="7823834" h="741045">
                <a:moveTo>
                  <a:pt x="7823454" y="720089"/>
                </a:moveTo>
                <a:lnTo>
                  <a:pt x="7823025" y="16342"/>
                </a:lnTo>
                <a:lnTo>
                  <a:pt x="7815970" y="4656"/>
                </a:lnTo>
                <a:lnTo>
                  <a:pt x="7802880" y="0"/>
                </a:lnTo>
                <a:lnTo>
                  <a:pt x="16342" y="428"/>
                </a:lnTo>
                <a:lnTo>
                  <a:pt x="4656" y="7483"/>
                </a:lnTo>
                <a:lnTo>
                  <a:pt x="0" y="20574"/>
                </a:lnTo>
                <a:lnTo>
                  <a:pt x="428" y="724321"/>
                </a:lnTo>
                <a:lnTo>
                  <a:pt x="7483" y="736007"/>
                </a:lnTo>
                <a:lnTo>
                  <a:pt x="20574" y="740664"/>
                </a:lnTo>
                <a:lnTo>
                  <a:pt x="20574" y="41148"/>
                </a:lnTo>
                <a:lnTo>
                  <a:pt x="41148" y="20574"/>
                </a:lnTo>
                <a:lnTo>
                  <a:pt x="41148" y="41148"/>
                </a:lnTo>
                <a:lnTo>
                  <a:pt x="7782306" y="41147"/>
                </a:lnTo>
                <a:lnTo>
                  <a:pt x="7782306" y="20573"/>
                </a:lnTo>
                <a:lnTo>
                  <a:pt x="7802880" y="41147"/>
                </a:lnTo>
                <a:lnTo>
                  <a:pt x="7802880" y="740235"/>
                </a:lnTo>
                <a:lnTo>
                  <a:pt x="7807111" y="740235"/>
                </a:lnTo>
                <a:lnTo>
                  <a:pt x="7818797" y="733180"/>
                </a:lnTo>
                <a:lnTo>
                  <a:pt x="7823454" y="720089"/>
                </a:lnTo>
                <a:close/>
              </a:path>
              <a:path w="7823834" h="741045">
                <a:moveTo>
                  <a:pt x="41148" y="41148"/>
                </a:moveTo>
                <a:lnTo>
                  <a:pt x="41148" y="20574"/>
                </a:lnTo>
                <a:lnTo>
                  <a:pt x="20574" y="41148"/>
                </a:lnTo>
                <a:lnTo>
                  <a:pt x="41148" y="41148"/>
                </a:lnTo>
                <a:close/>
              </a:path>
              <a:path w="7823834" h="741045">
                <a:moveTo>
                  <a:pt x="41148" y="699516"/>
                </a:moveTo>
                <a:lnTo>
                  <a:pt x="41148" y="41148"/>
                </a:lnTo>
                <a:lnTo>
                  <a:pt x="20574" y="41148"/>
                </a:lnTo>
                <a:lnTo>
                  <a:pt x="20574" y="699516"/>
                </a:lnTo>
                <a:lnTo>
                  <a:pt x="41148" y="699516"/>
                </a:lnTo>
                <a:close/>
              </a:path>
              <a:path w="7823834" h="741045">
                <a:moveTo>
                  <a:pt x="7802880" y="699515"/>
                </a:moveTo>
                <a:lnTo>
                  <a:pt x="20574" y="699516"/>
                </a:lnTo>
                <a:lnTo>
                  <a:pt x="41148" y="720090"/>
                </a:lnTo>
                <a:lnTo>
                  <a:pt x="41148" y="740662"/>
                </a:lnTo>
                <a:lnTo>
                  <a:pt x="7782306" y="740236"/>
                </a:lnTo>
                <a:lnTo>
                  <a:pt x="7782306" y="720089"/>
                </a:lnTo>
                <a:lnTo>
                  <a:pt x="7802880" y="699515"/>
                </a:lnTo>
                <a:close/>
              </a:path>
              <a:path w="7823834" h="741045">
                <a:moveTo>
                  <a:pt x="41148" y="740662"/>
                </a:moveTo>
                <a:lnTo>
                  <a:pt x="41148" y="720090"/>
                </a:lnTo>
                <a:lnTo>
                  <a:pt x="20574" y="699516"/>
                </a:lnTo>
                <a:lnTo>
                  <a:pt x="20574" y="740664"/>
                </a:lnTo>
                <a:lnTo>
                  <a:pt x="41148" y="740662"/>
                </a:lnTo>
                <a:close/>
              </a:path>
              <a:path w="7823834" h="741045">
                <a:moveTo>
                  <a:pt x="7802880" y="41147"/>
                </a:moveTo>
                <a:lnTo>
                  <a:pt x="7782306" y="20573"/>
                </a:lnTo>
                <a:lnTo>
                  <a:pt x="7782306" y="41147"/>
                </a:lnTo>
                <a:lnTo>
                  <a:pt x="7802880" y="41147"/>
                </a:lnTo>
                <a:close/>
              </a:path>
              <a:path w="7823834" h="741045">
                <a:moveTo>
                  <a:pt x="7802880" y="699515"/>
                </a:moveTo>
                <a:lnTo>
                  <a:pt x="7802880" y="41147"/>
                </a:lnTo>
                <a:lnTo>
                  <a:pt x="7782306" y="41147"/>
                </a:lnTo>
                <a:lnTo>
                  <a:pt x="7782306" y="699515"/>
                </a:lnTo>
                <a:lnTo>
                  <a:pt x="7802880" y="699515"/>
                </a:lnTo>
                <a:close/>
              </a:path>
              <a:path w="7823834" h="741045">
                <a:moveTo>
                  <a:pt x="7802880" y="740235"/>
                </a:moveTo>
                <a:lnTo>
                  <a:pt x="7802880" y="699515"/>
                </a:lnTo>
                <a:lnTo>
                  <a:pt x="7782306" y="720089"/>
                </a:lnTo>
                <a:lnTo>
                  <a:pt x="7782306" y="740236"/>
                </a:lnTo>
                <a:lnTo>
                  <a:pt x="7802880" y="740235"/>
                </a:lnTo>
                <a:close/>
              </a:path>
            </a:pathLst>
          </a:custGeom>
          <a:solidFill>
            <a:srgbClr val="2D2D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計算機韌體實驗</a:t>
            </a:r>
            <a:r>
              <a:rPr dirty="0" spc="-390"/>
              <a:t> </a:t>
            </a:r>
            <a:r>
              <a:rPr dirty="0">
                <a:latin typeface="Times New Roman"/>
                <a:cs typeface="Times New Roman"/>
              </a:rPr>
              <a:t>P08-</a:t>
            </a:r>
            <a:fld id="{81D60167-4931-47E6-BA6A-407CBD079E47}" type="slidenum">
              <a:rPr dirty="0">
                <a:latin typeface="Times New Roman"/>
                <a:cs typeface="Times New Roman"/>
              </a:rPr>
              <a:t>2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i="0">
                <a:latin typeface="Times New Roman"/>
                <a:cs typeface="Times New Roman"/>
              </a:rPr>
              <a:t>©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Times New Roman"/>
                <a:cs typeface="Times New Roman"/>
              </a:rPr>
              <a:t>201</a:t>
            </a:r>
            <a:r>
              <a:rPr dirty="0" i="0">
                <a:latin typeface="Times New Roman"/>
                <a:cs typeface="Times New Roman"/>
              </a:rPr>
              <a:t>8</a:t>
            </a:r>
            <a:r>
              <a:rPr dirty="0" spc="-5" i="0">
                <a:latin typeface="Times New Roman"/>
                <a:cs typeface="Times New Roman"/>
              </a:rPr>
              <a:t> b</a:t>
            </a:r>
            <a:r>
              <a:rPr dirty="0" i="0">
                <a:latin typeface="Times New Roman"/>
                <a:cs typeface="Times New Roman"/>
              </a:rPr>
              <a:t>y </a:t>
            </a:r>
            <a:r>
              <a:rPr dirty="0" spc="-5"/>
              <a:t>Jiann-Chy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5"/>
              <a:t>Rau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TKU</dc:creator>
  <dc:title>Microsoft PowerPoint - P08.ppt [相容模式]</dc:title>
  <dcterms:created xsi:type="dcterms:W3CDTF">2018-02-08T12:06:23Z</dcterms:created>
  <dcterms:modified xsi:type="dcterms:W3CDTF">2018-02-08T12:06:23Z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LastSaved">
    <vt:filetime>2018-02-08T00:00:00Z</vt:filetime>
  </property>
</Properties>
</file>