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Default Extension="jpg" ContentType="image/jpg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
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/Relationships>
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/Relationships>
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
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03" y="76200"/>
            <a:ext cx="10691622" cy="8229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3"/>
            <a:ext cx="9624059" cy="121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5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2533" y="7134268"/>
            <a:ext cx="2172335" cy="217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mailto:jcrau@ee.tku.edu.tw" TargetMode="External"/><Relationship Id="rId3" Type="http://schemas.openxmlformats.org/officeDocument/2006/relationships/notesSlide" Target="../notesSlides/notesSlide1.xml"/><Relationship Id="rId4" Type="http://schemas.openxmlformats.org/officeDocument/2006/relationships/slide" Target="slide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notesSlide" Target="../notesSlides/notesSlide2.xml"/><Relationship Id="rId6" Type="http://schemas.openxmlformats.org/officeDocument/2006/relationships/slide" Target="slide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notesSlide" Target="../notesSlides/notesSlide3.xml"/><Relationship Id="rId4" Type="http://schemas.openxmlformats.org/officeDocument/2006/relationships/slide" Target="slide3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notesSlide" Target="../notesSlides/notesSlide4.xml"/><Relationship Id="rId4" Type="http://schemas.openxmlformats.org/officeDocument/2006/relationships/slide" Target="slide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64" y="262577"/>
            <a:ext cx="1854200" cy="560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5080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22446" y="2518436"/>
            <a:ext cx="7448550" cy="35864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065" marR="5080" indent="635">
              <a:lnSpc>
                <a:spcPct val="100000"/>
              </a:lnSpc>
            </a:pPr>
            <a:r>
              <a:rPr dirty="0" sz="4750" spc="-55" b="1">
                <a:latin typeface="標楷體"/>
                <a:cs typeface="標楷體"/>
              </a:rPr>
              <a:t>計算機韌體實驗</a:t>
            </a:r>
            <a:r>
              <a:rPr dirty="0" sz="4750" spc="-60" b="1">
                <a:latin typeface="標楷體"/>
                <a:cs typeface="標楷體"/>
              </a:rPr>
              <a:t>（</a:t>
            </a:r>
            <a:r>
              <a:rPr dirty="0" sz="4750" spc="-5" b="1">
                <a:solidFill>
                  <a:srgbClr val="FF0000"/>
                </a:solidFill>
                <a:latin typeface="Times New Roman"/>
                <a:cs typeface="Times New Roman"/>
              </a:rPr>
              <a:t>P0</a:t>
            </a:r>
            <a:r>
              <a:rPr dirty="0" sz="4750" spc="-10" b="1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r>
              <a:rPr dirty="0" sz="4750" spc="-45" b="1">
                <a:latin typeface="標楷體"/>
                <a:cs typeface="標楷體"/>
              </a:rPr>
              <a:t>） 劊子手遊</a:t>
            </a:r>
            <a:r>
              <a:rPr dirty="0" sz="4750" spc="-60" b="1">
                <a:latin typeface="標楷體"/>
                <a:cs typeface="標楷體"/>
              </a:rPr>
              <a:t>戲</a:t>
            </a:r>
            <a:r>
              <a:rPr dirty="0" sz="4750" spc="-5" b="1">
                <a:latin typeface="Times New Roman"/>
                <a:cs typeface="Times New Roman"/>
              </a:rPr>
              <a:t>/Hangma</a:t>
            </a:r>
            <a:r>
              <a:rPr dirty="0" sz="4750" b="1">
                <a:latin typeface="Times New Roman"/>
                <a:cs typeface="Times New Roman"/>
              </a:rPr>
              <a:t>n</a:t>
            </a:r>
            <a:r>
              <a:rPr dirty="0" sz="4750" spc="-20" b="1">
                <a:latin typeface="Times New Roman"/>
                <a:cs typeface="Times New Roman"/>
              </a:rPr>
              <a:t> </a:t>
            </a:r>
            <a:r>
              <a:rPr dirty="0" sz="4750" spc="-5" b="1">
                <a:latin typeface="Times New Roman"/>
                <a:cs typeface="Times New Roman"/>
              </a:rPr>
              <a:t>Judge</a:t>
            </a:r>
            <a:endParaRPr sz="4750">
              <a:latin typeface="Times New Roman"/>
              <a:cs typeface="Times New Roman"/>
            </a:endParaRPr>
          </a:p>
          <a:p>
            <a:pPr algn="ctr" marL="835025" marR="826769" indent="-1270">
              <a:lnSpc>
                <a:spcPct val="120200"/>
              </a:lnSpc>
              <a:spcBef>
                <a:spcPts val="2645"/>
              </a:spcBef>
            </a:pPr>
            <a:r>
              <a:rPr dirty="0" sz="3450" b="1">
                <a:latin typeface="標楷體"/>
                <a:cs typeface="標楷體"/>
              </a:rPr>
              <a:t>饒建奇</a:t>
            </a:r>
            <a:r>
              <a:rPr dirty="0" sz="3450" spc="-10" b="1">
                <a:latin typeface="標楷體"/>
                <a:cs typeface="標楷體"/>
              </a:rPr>
              <a:t>（</a:t>
            </a:r>
            <a:r>
              <a:rPr dirty="0" sz="3450" spc="-5" b="1">
                <a:latin typeface="Times New Roman"/>
                <a:cs typeface="Times New Roman"/>
              </a:rPr>
              <a:t>Jiann-Chy</a:t>
            </a:r>
            <a:r>
              <a:rPr dirty="0" sz="3450" b="1">
                <a:latin typeface="Times New Roman"/>
                <a:cs typeface="Times New Roman"/>
              </a:rPr>
              <a:t>i</a:t>
            </a:r>
            <a:r>
              <a:rPr dirty="0" sz="3450" spc="-25" b="1">
                <a:latin typeface="Times New Roman"/>
                <a:cs typeface="Times New Roman"/>
              </a:rPr>
              <a:t> </a:t>
            </a:r>
            <a:r>
              <a:rPr dirty="0" sz="3450" spc="-5" b="1">
                <a:latin typeface="Times New Roman"/>
                <a:cs typeface="Times New Roman"/>
              </a:rPr>
              <a:t>Rau</a:t>
            </a:r>
            <a:r>
              <a:rPr dirty="0" sz="3450" b="1">
                <a:latin typeface="標楷體"/>
                <a:cs typeface="標楷體"/>
              </a:rPr>
              <a:t>） </a:t>
            </a:r>
            <a:r>
              <a:rPr dirty="0" sz="3450" spc="-5" b="1">
                <a:latin typeface="標楷體"/>
                <a:cs typeface="標楷體"/>
              </a:rPr>
              <a:t>淡江大學電機工程學系，</a:t>
            </a:r>
            <a:r>
              <a:rPr dirty="0" sz="3450" spc="-5" b="1">
                <a:latin typeface="Times New Roman"/>
                <a:cs typeface="Times New Roman"/>
              </a:rPr>
              <a:t>E627 E-mail</a:t>
            </a:r>
            <a:r>
              <a:rPr dirty="0" sz="3450" b="1">
                <a:latin typeface="Times New Roman"/>
                <a:cs typeface="Times New Roman"/>
              </a:rPr>
              <a:t>:</a:t>
            </a:r>
            <a:r>
              <a:rPr dirty="0" sz="3450" spc="-25" b="1">
                <a:latin typeface="Times New Roman"/>
                <a:cs typeface="Times New Roman"/>
              </a:rPr>
              <a:t> </a:t>
            </a:r>
            <a:r>
              <a:rPr dirty="0" sz="3450" spc="-5" b="1">
                <a:latin typeface="Times New Roman"/>
                <a:cs typeface="Times New Roman"/>
                <a:hlinkClick r:id="rId2"/>
              </a:rPr>
              <a:t>jcrau@ee.tku.edu.tw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764" y="262577"/>
            <a:ext cx="9434195" cy="3604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7584440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  <a:p>
            <a:pPr marL="4053204">
              <a:lnSpc>
                <a:spcPct val="100000"/>
              </a:lnSpc>
              <a:spcBef>
                <a:spcPts val="1215"/>
              </a:spcBef>
            </a:pPr>
            <a:r>
              <a:rPr dirty="0" sz="4750" spc="-60" b="1" u="heavy">
                <a:latin typeface="標楷體"/>
                <a:cs typeface="標楷體"/>
              </a:rPr>
              <a:t>解題要訣</a:t>
            </a:r>
            <a:endParaRPr sz="4750">
              <a:latin typeface="標楷體"/>
              <a:cs typeface="標楷體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3800">
              <a:latin typeface="Times New Roman"/>
              <a:cs typeface="Times New Roman"/>
            </a:endParaRPr>
          </a:p>
          <a:p>
            <a:pPr marL="1184275" marR="5080" indent="-370205">
              <a:lnSpc>
                <a:spcPct val="100000"/>
              </a:lnSpc>
              <a:buFont typeface="Times New Roman"/>
              <a:buChar char="•"/>
              <a:tabLst>
                <a:tab pos="1184910" algn="l"/>
              </a:tabLst>
            </a:pPr>
            <a:r>
              <a:rPr dirty="0" sz="3450" spc="-240">
                <a:latin typeface="Times New Roman"/>
                <a:cs typeface="Times New Roman"/>
              </a:rPr>
              <a:t>T</a:t>
            </a:r>
            <a:r>
              <a:rPr dirty="0" sz="3450" spc="-5">
                <a:latin typeface="Times New Roman"/>
                <a:cs typeface="Times New Roman"/>
              </a:rPr>
              <a:t>yp</a:t>
            </a:r>
            <a:r>
              <a:rPr dirty="0" sz="3450">
                <a:latin typeface="Times New Roman"/>
                <a:cs typeface="Times New Roman"/>
              </a:rPr>
              <a:t>e</a:t>
            </a:r>
            <a:r>
              <a:rPr dirty="0" sz="3450" spc="-10">
                <a:latin typeface="Times New Roman"/>
                <a:cs typeface="Times New Roman"/>
              </a:rPr>
              <a:t> </a:t>
            </a:r>
            <a:r>
              <a:rPr dirty="0" sz="3450" spc="-5">
                <a:latin typeface="Times New Roman"/>
                <a:cs typeface="Times New Roman"/>
              </a:rPr>
              <a:t>strin</a:t>
            </a:r>
            <a:r>
              <a:rPr dirty="0" sz="3450">
                <a:latin typeface="Times New Roman"/>
                <a:cs typeface="Times New Roman"/>
              </a:rPr>
              <a:t>g</a:t>
            </a:r>
            <a:r>
              <a:rPr dirty="0" sz="3450" spc="-10">
                <a:latin typeface="Times New Roman"/>
                <a:cs typeface="Times New Roman"/>
              </a:rPr>
              <a:t> </a:t>
            </a:r>
            <a:r>
              <a:rPr dirty="0" sz="3450" spc="-5">
                <a:latin typeface="Times New Roman"/>
                <a:cs typeface="Times New Roman"/>
              </a:rPr>
              <a:t>(defin</a:t>
            </a:r>
            <a:r>
              <a:rPr dirty="0" sz="3450">
                <a:latin typeface="Times New Roman"/>
                <a:cs typeface="Times New Roman"/>
              </a:rPr>
              <a:t>e</a:t>
            </a:r>
            <a:r>
              <a:rPr dirty="0" sz="3450" spc="-10">
                <a:latin typeface="Times New Roman"/>
                <a:cs typeface="Times New Roman"/>
              </a:rPr>
              <a:t> </a:t>
            </a:r>
            <a:r>
              <a:rPr dirty="0" sz="3450" spc="-5">
                <a:latin typeface="Times New Roman"/>
                <a:cs typeface="Times New Roman"/>
              </a:rPr>
              <a:t>i</a:t>
            </a:r>
            <a:r>
              <a:rPr dirty="0" sz="3450">
                <a:latin typeface="Times New Roman"/>
                <a:cs typeface="Times New Roman"/>
              </a:rPr>
              <a:t>n</a:t>
            </a:r>
            <a:r>
              <a:rPr dirty="0" sz="3450" spc="-10">
                <a:latin typeface="Times New Roman"/>
                <a:cs typeface="Times New Roman"/>
              </a:rPr>
              <a:t> </a:t>
            </a:r>
            <a:r>
              <a:rPr dirty="0" sz="3450" spc="-5">
                <a:latin typeface="Times New Roman"/>
                <a:cs typeface="Times New Roman"/>
              </a:rPr>
              <a:t>&lt;string</a:t>
            </a:r>
            <a:r>
              <a:rPr dirty="0" sz="3450" spc="5">
                <a:latin typeface="Times New Roman"/>
                <a:cs typeface="Times New Roman"/>
              </a:rPr>
              <a:t>&gt;</a:t>
            </a:r>
            <a:r>
              <a:rPr dirty="0" sz="3450" spc="-5">
                <a:latin typeface="標楷體"/>
                <a:cs typeface="標楷體"/>
              </a:rPr>
              <a:t>)的變數可以儲</a:t>
            </a:r>
            <a:r>
              <a:rPr dirty="0" sz="3450" spc="-5">
                <a:latin typeface="標楷體"/>
                <a:cs typeface="標楷體"/>
              </a:rPr>
              <a:t> </a:t>
            </a:r>
            <a:r>
              <a:rPr dirty="0" sz="3450">
                <a:latin typeface="標楷體"/>
                <a:cs typeface="標楷體"/>
              </a:rPr>
              <a:t>存任意長度的字串</a:t>
            </a:r>
            <a:endParaRPr sz="3450">
              <a:latin typeface="標楷體"/>
              <a:cs typeface="標楷體"/>
            </a:endParaRPr>
          </a:p>
          <a:p>
            <a:pPr marL="1308100">
              <a:lnSpc>
                <a:spcPct val="100000"/>
              </a:lnSpc>
              <a:spcBef>
                <a:spcPts val="765"/>
              </a:spcBef>
            </a:pPr>
            <a:r>
              <a:rPr dirty="0" sz="3000">
                <a:latin typeface="標楷體"/>
                <a:cs typeface="標楷體"/>
              </a:rPr>
              <a:t>–透過</a:t>
            </a:r>
            <a:r>
              <a:rPr dirty="0" sz="3000">
                <a:latin typeface="Times New Roman"/>
                <a:cs typeface="Times New Roman"/>
              </a:rPr>
              <a:t>ci</a:t>
            </a:r>
            <a:r>
              <a:rPr dirty="0" sz="3000" spc="-5">
                <a:latin typeface="Times New Roman"/>
                <a:cs typeface="Times New Roman"/>
              </a:rPr>
              <a:t>n</a:t>
            </a:r>
            <a:r>
              <a:rPr dirty="0" sz="3000" spc="-5">
                <a:latin typeface="標楷體"/>
                <a:cs typeface="標楷體"/>
              </a:rPr>
              <a:t>讀取資料</a:t>
            </a:r>
            <a:endParaRPr sz="3000">
              <a:latin typeface="標楷體"/>
              <a:cs typeface="標楷體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3126" y="5115107"/>
            <a:ext cx="2712720" cy="409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0" spc="-5">
                <a:latin typeface="標楷體"/>
                <a:cs typeface="標楷體"/>
              </a:rPr>
              <a:t>–讀取單一字元</a:t>
            </a:r>
            <a:endParaRPr sz="3000">
              <a:latin typeface="標楷體"/>
              <a:cs typeface="標楷體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36961" y="4166615"/>
            <a:ext cx="2724150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36961" y="4613909"/>
            <a:ext cx="3330702" cy="328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16387" y="4096511"/>
            <a:ext cx="3793490" cy="401320"/>
          </a:xfrm>
          <a:custGeom>
            <a:avLst/>
            <a:gdLst/>
            <a:ahLst/>
            <a:cxnLst/>
            <a:rect l="l" t="t" r="r" b="b"/>
            <a:pathLst>
              <a:path w="3793490" h="401320">
                <a:moveTo>
                  <a:pt x="3793236" y="380237"/>
                </a:moveTo>
                <a:lnTo>
                  <a:pt x="3792807" y="16342"/>
                </a:lnTo>
                <a:lnTo>
                  <a:pt x="3785752" y="4656"/>
                </a:lnTo>
                <a:lnTo>
                  <a:pt x="3772662" y="0"/>
                </a:lnTo>
                <a:lnTo>
                  <a:pt x="16342" y="428"/>
                </a:lnTo>
                <a:lnTo>
                  <a:pt x="4656" y="7483"/>
                </a:lnTo>
                <a:lnTo>
                  <a:pt x="0" y="20574"/>
                </a:lnTo>
                <a:lnTo>
                  <a:pt x="428" y="384469"/>
                </a:lnTo>
                <a:lnTo>
                  <a:pt x="7483" y="396155"/>
                </a:lnTo>
                <a:lnTo>
                  <a:pt x="20574" y="400812"/>
                </a:lnTo>
                <a:lnTo>
                  <a:pt x="20574" y="41148"/>
                </a:lnTo>
                <a:lnTo>
                  <a:pt x="41148" y="20574"/>
                </a:lnTo>
                <a:lnTo>
                  <a:pt x="41147" y="41148"/>
                </a:lnTo>
                <a:lnTo>
                  <a:pt x="3752088" y="41147"/>
                </a:lnTo>
                <a:lnTo>
                  <a:pt x="3752088" y="20573"/>
                </a:lnTo>
                <a:lnTo>
                  <a:pt x="3772662" y="41147"/>
                </a:lnTo>
                <a:lnTo>
                  <a:pt x="3772662" y="400383"/>
                </a:lnTo>
                <a:lnTo>
                  <a:pt x="3776893" y="400383"/>
                </a:lnTo>
                <a:lnTo>
                  <a:pt x="3788579" y="393328"/>
                </a:lnTo>
                <a:lnTo>
                  <a:pt x="3793236" y="380237"/>
                </a:lnTo>
                <a:close/>
              </a:path>
              <a:path w="3793490" h="401320">
                <a:moveTo>
                  <a:pt x="41147" y="41148"/>
                </a:moveTo>
                <a:lnTo>
                  <a:pt x="41148" y="20574"/>
                </a:lnTo>
                <a:lnTo>
                  <a:pt x="20574" y="41148"/>
                </a:lnTo>
                <a:lnTo>
                  <a:pt x="41147" y="41148"/>
                </a:lnTo>
                <a:close/>
              </a:path>
              <a:path w="3793490" h="401320">
                <a:moveTo>
                  <a:pt x="41147" y="359664"/>
                </a:moveTo>
                <a:lnTo>
                  <a:pt x="41147" y="41148"/>
                </a:lnTo>
                <a:lnTo>
                  <a:pt x="20574" y="41148"/>
                </a:lnTo>
                <a:lnTo>
                  <a:pt x="20574" y="359664"/>
                </a:lnTo>
                <a:lnTo>
                  <a:pt x="41147" y="359664"/>
                </a:lnTo>
                <a:close/>
              </a:path>
              <a:path w="3793490" h="401320">
                <a:moveTo>
                  <a:pt x="3772662" y="359663"/>
                </a:moveTo>
                <a:lnTo>
                  <a:pt x="20574" y="359664"/>
                </a:lnTo>
                <a:lnTo>
                  <a:pt x="41148" y="380238"/>
                </a:lnTo>
                <a:lnTo>
                  <a:pt x="41147" y="400809"/>
                </a:lnTo>
                <a:lnTo>
                  <a:pt x="3752088" y="400386"/>
                </a:lnTo>
                <a:lnTo>
                  <a:pt x="3752088" y="380237"/>
                </a:lnTo>
                <a:lnTo>
                  <a:pt x="3772662" y="359663"/>
                </a:lnTo>
                <a:close/>
              </a:path>
              <a:path w="3793490" h="401320">
                <a:moveTo>
                  <a:pt x="41147" y="400809"/>
                </a:moveTo>
                <a:lnTo>
                  <a:pt x="41148" y="380238"/>
                </a:lnTo>
                <a:lnTo>
                  <a:pt x="20574" y="359664"/>
                </a:lnTo>
                <a:lnTo>
                  <a:pt x="20574" y="400812"/>
                </a:lnTo>
                <a:lnTo>
                  <a:pt x="41147" y="400809"/>
                </a:lnTo>
                <a:close/>
              </a:path>
              <a:path w="3793490" h="401320">
                <a:moveTo>
                  <a:pt x="3772662" y="41147"/>
                </a:moveTo>
                <a:lnTo>
                  <a:pt x="3752088" y="20573"/>
                </a:lnTo>
                <a:lnTo>
                  <a:pt x="3752088" y="41147"/>
                </a:lnTo>
                <a:lnTo>
                  <a:pt x="3772662" y="41147"/>
                </a:lnTo>
                <a:close/>
              </a:path>
              <a:path w="3793490" h="401320">
                <a:moveTo>
                  <a:pt x="3772662" y="359663"/>
                </a:moveTo>
                <a:lnTo>
                  <a:pt x="3772662" y="41147"/>
                </a:lnTo>
                <a:lnTo>
                  <a:pt x="3752088" y="41147"/>
                </a:lnTo>
                <a:lnTo>
                  <a:pt x="3752088" y="359663"/>
                </a:lnTo>
                <a:lnTo>
                  <a:pt x="3772662" y="359663"/>
                </a:lnTo>
                <a:close/>
              </a:path>
              <a:path w="3793490" h="401320">
                <a:moveTo>
                  <a:pt x="3772662" y="400383"/>
                </a:moveTo>
                <a:lnTo>
                  <a:pt x="3772662" y="359663"/>
                </a:lnTo>
                <a:lnTo>
                  <a:pt x="3752088" y="380237"/>
                </a:lnTo>
                <a:lnTo>
                  <a:pt x="3752088" y="400386"/>
                </a:lnTo>
                <a:lnTo>
                  <a:pt x="3772662" y="400383"/>
                </a:lnTo>
                <a:close/>
              </a:path>
            </a:pathLst>
          </a:custGeom>
          <a:solidFill>
            <a:srgbClr val="2D2D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05719" y="4562094"/>
            <a:ext cx="3794125" cy="401320"/>
          </a:xfrm>
          <a:custGeom>
            <a:avLst/>
            <a:gdLst/>
            <a:ahLst/>
            <a:cxnLst/>
            <a:rect l="l" t="t" r="r" b="b"/>
            <a:pathLst>
              <a:path w="3794125" h="401320">
                <a:moveTo>
                  <a:pt x="3793998" y="380237"/>
                </a:moveTo>
                <a:lnTo>
                  <a:pt x="3793569" y="16342"/>
                </a:lnTo>
                <a:lnTo>
                  <a:pt x="3786514" y="4656"/>
                </a:lnTo>
                <a:lnTo>
                  <a:pt x="3773424" y="0"/>
                </a:lnTo>
                <a:lnTo>
                  <a:pt x="16564" y="428"/>
                </a:lnTo>
                <a:lnTo>
                  <a:pt x="4901" y="7483"/>
                </a:lnTo>
                <a:lnTo>
                  <a:pt x="0" y="20574"/>
                </a:lnTo>
                <a:lnTo>
                  <a:pt x="460" y="384469"/>
                </a:lnTo>
                <a:lnTo>
                  <a:pt x="7800" y="396155"/>
                </a:lnTo>
                <a:lnTo>
                  <a:pt x="20574" y="400812"/>
                </a:lnTo>
                <a:lnTo>
                  <a:pt x="20574" y="41148"/>
                </a:lnTo>
                <a:lnTo>
                  <a:pt x="41148" y="20574"/>
                </a:lnTo>
                <a:lnTo>
                  <a:pt x="41148" y="41148"/>
                </a:lnTo>
                <a:lnTo>
                  <a:pt x="3752850" y="41147"/>
                </a:lnTo>
                <a:lnTo>
                  <a:pt x="3752850" y="20573"/>
                </a:lnTo>
                <a:lnTo>
                  <a:pt x="3773424" y="41147"/>
                </a:lnTo>
                <a:lnTo>
                  <a:pt x="3773424" y="400383"/>
                </a:lnTo>
                <a:lnTo>
                  <a:pt x="3777655" y="400383"/>
                </a:lnTo>
                <a:lnTo>
                  <a:pt x="3789341" y="393328"/>
                </a:lnTo>
                <a:lnTo>
                  <a:pt x="3793998" y="380237"/>
                </a:lnTo>
                <a:close/>
              </a:path>
              <a:path w="3794125" h="401320">
                <a:moveTo>
                  <a:pt x="41148" y="41148"/>
                </a:moveTo>
                <a:lnTo>
                  <a:pt x="41148" y="20574"/>
                </a:lnTo>
                <a:lnTo>
                  <a:pt x="20574" y="41148"/>
                </a:lnTo>
                <a:lnTo>
                  <a:pt x="41148" y="41148"/>
                </a:lnTo>
                <a:close/>
              </a:path>
              <a:path w="3794125" h="401320">
                <a:moveTo>
                  <a:pt x="41148" y="360426"/>
                </a:moveTo>
                <a:lnTo>
                  <a:pt x="41148" y="41148"/>
                </a:lnTo>
                <a:lnTo>
                  <a:pt x="20574" y="41148"/>
                </a:lnTo>
                <a:lnTo>
                  <a:pt x="20574" y="360426"/>
                </a:lnTo>
                <a:lnTo>
                  <a:pt x="41148" y="360426"/>
                </a:lnTo>
                <a:close/>
              </a:path>
              <a:path w="3794125" h="401320">
                <a:moveTo>
                  <a:pt x="3773424" y="360425"/>
                </a:moveTo>
                <a:lnTo>
                  <a:pt x="20574" y="360426"/>
                </a:lnTo>
                <a:lnTo>
                  <a:pt x="41148" y="380238"/>
                </a:lnTo>
                <a:lnTo>
                  <a:pt x="41148" y="400809"/>
                </a:lnTo>
                <a:lnTo>
                  <a:pt x="3752850" y="400386"/>
                </a:lnTo>
                <a:lnTo>
                  <a:pt x="3752850" y="380237"/>
                </a:lnTo>
                <a:lnTo>
                  <a:pt x="3773424" y="360425"/>
                </a:lnTo>
                <a:close/>
              </a:path>
              <a:path w="3794125" h="401320">
                <a:moveTo>
                  <a:pt x="41148" y="400809"/>
                </a:moveTo>
                <a:lnTo>
                  <a:pt x="41148" y="380238"/>
                </a:lnTo>
                <a:lnTo>
                  <a:pt x="20574" y="360426"/>
                </a:lnTo>
                <a:lnTo>
                  <a:pt x="20574" y="400812"/>
                </a:lnTo>
                <a:lnTo>
                  <a:pt x="41148" y="400809"/>
                </a:lnTo>
                <a:close/>
              </a:path>
              <a:path w="3794125" h="401320">
                <a:moveTo>
                  <a:pt x="3773424" y="41147"/>
                </a:moveTo>
                <a:lnTo>
                  <a:pt x="3752850" y="20573"/>
                </a:lnTo>
                <a:lnTo>
                  <a:pt x="3752850" y="41147"/>
                </a:lnTo>
                <a:lnTo>
                  <a:pt x="3773424" y="41147"/>
                </a:lnTo>
                <a:close/>
              </a:path>
              <a:path w="3794125" h="401320">
                <a:moveTo>
                  <a:pt x="3773424" y="360425"/>
                </a:moveTo>
                <a:lnTo>
                  <a:pt x="3773424" y="41147"/>
                </a:lnTo>
                <a:lnTo>
                  <a:pt x="3752850" y="41147"/>
                </a:lnTo>
                <a:lnTo>
                  <a:pt x="3752850" y="360425"/>
                </a:lnTo>
                <a:lnTo>
                  <a:pt x="3773424" y="360425"/>
                </a:lnTo>
                <a:close/>
              </a:path>
              <a:path w="3794125" h="401320">
                <a:moveTo>
                  <a:pt x="3773424" y="400383"/>
                </a:moveTo>
                <a:lnTo>
                  <a:pt x="3773424" y="360425"/>
                </a:lnTo>
                <a:lnTo>
                  <a:pt x="3752850" y="380237"/>
                </a:lnTo>
                <a:lnTo>
                  <a:pt x="3752850" y="400386"/>
                </a:lnTo>
                <a:lnTo>
                  <a:pt x="3773424" y="400383"/>
                </a:lnTo>
                <a:close/>
              </a:path>
            </a:pathLst>
          </a:custGeom>
          <a:solidFill>
            <a:srgbClr val="2D2D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09529" y="5657088"/>
            <a:ext cx="5376671" cy="308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88955" y="5622797"/>
            <a:ext cx="4799330" cy="401320"/>
          </a:xfrm>
          <a:custGeom>
            <a:avLst/>
            <a:gdLst/>
            <a:ahLst/>
            <a:cxnLst/>
            <a:rect l="l" t="t" r="r" b="b"/>
            <a:pathLst>
              <a:path w="4799330" h="401320">
                <a:moveTo>
                  <a:pt x="4799076" y="380237"/>
                </a:moveTo>
                <a:lnTo>
                  <a:pt x="4798647" y="16342"/>
                </a:lnTo>
                <a:lnTo>
                  <a:pt x="4791592" y="4656"/>
                </a:lnTo>
                <a:lnTo>
                  <a:pt x="4778502" y="0"/>
                </a:lnTo>
                <a:lnTo>
                  <a:pt x="16342" y="428"/>
                </a:lnTo>
                <a:lnTo>
                  <a:pt x="4656" y="7483"/>
                </a:lnTo>
                <a:lnTo>
                  <a:pt x="0" y="20574"/>
                </a:lnTo>
                <a:lnTo>
                  <a:pt x="428" y="384469"/>
                </a:lnTo>
                <a:lnTo>
                  <a:pt x="7483" y="396155"/>
                </a:lnTo>
                <a:lnTo>
                  <a:pt x="20574" y="400812"/>
                </a:lnTo>
                <a:lnTo>
                  <a:pt x="20574" y="41148"/>
                </a:lnTo>
                <a:lnTo>
                  <a:pt x="41148" y="20574"/>
                </a:lnTo>
                <a:lnTo>
                  <a:pt x="41148" y="41148"/>
                </a:lnTo>
                <a:lnTo>
                  <a:pt x="4757928" y="41147"/>
                </a:lnTo>
                <a:lnTo>
                  <a:pt x="4757928" y="20573"/>
                </a:lnTo>
                <a:lnTo>
                  <a:pt x="4778502" y="41147"/>
                </a:lnTo>
                <a:lnTo>
                  <a:pt x="4778502" y="400383"/>
                </a:lnTo>
                <a:lnTo>
                  <a:pt x="4782733" y="400383"/>
                </a:lnTo>
                <a:lnTo>
                  <a:pt x="4794419" y="393328"/>
                </a:lnTo>
                <a:lnTo>
                  <a:pt x="4799076" y="380237"/>
                </a:lnTo>
                <a:close/>
              </a:path>
              <a:path w="4799330" h="401320">
                <a:moveTo>
                  <a:pt x="41148" y="41148"/>
                </a:moveTo>
                <a:lnTo>
                  <a:pt x="41148" y="20574"/>
                </a:lnTo>
                <a:lnTo>
                  <a:pt x="20574" y="41148"/>
                </a:lnTo>
                <a:lnTo>
                  <a:pt x="41148" y="41148"/>
                </a:lnTo>
                <a:close/>
              </a:path>
              <a:path w="4799330" h="401320">
                <a:moveTo>
                  <a:pt x="41148" y="359664"/>
                </a:moveTo>
                <a:lnTo>
                  <a:pt x="41148" y="41148"/>
                </a:lnTo>
                <a:lnTo>
                  <a:pt x="20574" y="41148"/>
                </a:lnTo>
                <a:lnTo>
                  <a:pt x="20574" y="359664"/>
                </a:lnTo>
                <a:lnTo>
                  <a:pt x="41148" y="359664"/>
                </a:lnTo>
                <a:close/>
              </a:path>
              <a:path w="4799330" h="401320">
                <a:moveTo>
                  <a:pt x="4778502" y="359663"/>
                </a:moveTo>
                <a:lnTo>
                  <a:pt x="20574" y="359664"/>
                </a:lnTo>
                <a:lnTo>
                  <a:pt x="41148" y="380238"/>
                </a:lnTo>
                <a:lnTo>
                  <a:pt x="41148" y="400810"/>
                </a:lnTo>
                <a:lnTo>
                  <a:pt x="4757928" y="400385"/>
                </a:lnTo>
                <a:lnTo>
                  <a:pt x="4757928" y="380237"/>
                </a:lnTo>
                <a:lnTo>
                  <a:pt x="4778502" y="359663"/>
                </a:lnTo>
                <a:close/>
              </a:path>
              <a:path w="4799330" h="401320">
                <a:moveTo>
                  <a:pt x="41148" y="400810"/>
                </a:moveTo>
                <a:lnTo>
                  <a:pt x="41148" y="380238"/>
                </a:lnTo>
                <a:lnTo>
                  <a:pt x="20574" y="359664"/>
                </a:lnTo>
                <a:lnTo>
                  <a:pt x="20574" y="400812"/>
                </a:lnTo>
                <a:lnTo>
                  <a:pt x="41148" y="400810"/>
                </a:lnTo>
                <a:close/>
              </a:path>
              <a:path w="4799330" h="401320">
                <a:moveTo>
                  <a:pt x="4778502" y="41147"/>
                </a:moveTo>
                <a:lnTo>
                  <a:pt x="4757928" y="20573"/>
                </a:lnTo>
                <a:lnTo>
                  <a:pt x="4757928" y="41147"/>
                </a:lnTo>
                <a:lnTo>
                  <a:pt x="4778502" y="41147"/>
                </a:lnTo>
                <a:close/>
              </a:path>
              <a:path w="4799330" h="401320">
                <a:moveTo>
                  <a:pt x="4778502" y="359663"/>
                </a:moveTo>
                <a:lnTo>
                  <a:pt x="4778502" y="41147"/>
                </a:lnTo>
                <a:lnTo>
                  <a:pt x="4757928" y="41147"/>
                </a:lnTo>
                <a:lnTo>
                  <a:pt x="4757928" y="359663"/>
                </a:lnTo>
                <a:lnTo>
                  <a:pt x="4778502" y="359663"/>
                </a:lnTo>
                <a:close/>
              </a:path>
              <a:path w="4799330" h="401320">
                <a:moveTo>
                  <a:pt x="4778502" y="400383"/>
                </a:moveTo>
                <a:lnTo>
                  <a:pt x="4778502" y="359663"/>
                </a:lnTo>
                <a:lnTo>
                  <a:pt x="4757928" y="380237"/>
                </a:lnTo>
                <a:lnTo>
                  <a:pt x="4757928" y="400385"/>
                </a:lnTo>
                <a:lnTo>
                  <a:pt x="4778502" y="400383"/>
                </a:lnTo>
                <a:close/>
              </a:path>
            </a:pathLst>
          </a:custGeom>
          <a:solidFill>
            <a:srgbClr val="2D2D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629783" y="7133507"/>
            <a:ext cx="188658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b="1">
                <a:latin typeface="標楷體"/>
                <a:cs typeface="標楷體"/>
              </a:rPr>
              <a:t>計算機韌體實驗</a:t>
            </a:r>
            <a:r>
              <a:rPr dirty="0" sz="1500" spc="-390" b="1">
                <a:latin typeface="標楷體"/>
                <a:cs typeface="標楷體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P09-2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41355" y="1698879"/>
            <a:ext cx="2411095" cy="0"/>
          </a:xfrm>
          <a:custGeom>
            <a:avLst/>
            <a:gdLst/>
            <a:ahLst/>
            <a:cxnLst/>
            <a:rect l="l" t="t" r="r" b="b"/>
            <a:pathLst>
              <a:path w="2411095" h="0">
                <a:moveTo>
                  <a:pt x="0" y="0"/>
                </a:moveTo>
                <a:lnTo>
                  <a:pt x="2410968" y="0"/>
                </a:lnTo>
              </a:path>
            </a:pathLst>
          </a:custGeom>
          <a:ln w="309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91348" y="1757171"/>
            <a:ext cx="7842884" cy="5634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  <a:tabLst>
                <a:tab pos="7251065" algn="l"/>
              </a:tabLst>
            </a:pPr>
            <a:r>
              <a:rPr dirty="0" sz="1500" spc="-5" b="1" i="1">
                <a:latin typeface="Times New Roman"/>
                <a:cs typeface="Times New Roman"/>
              </a:rPr>
              <a:t>n-Chy</a:t>
            </a:r>
            <a:r>
              <a:rPr dirty="0" sz="1500" b="1" i="1">
                <a:latin typeface="Times New Roman"/>
                <a:cs typeface="Times New Roman"/>
              </a:rPr>
              <a:t>i</a:t>
            </a:r>
            <a:r>
              <a:rPr dirty="0" sz="1500" spc="-20" b="1" i="1">
                <a:latin typeface="Times New Roman"/>
                <a:cs typeface="Times New Roman"/>
              </a:rPr>
              <a:t> </a:t>
            </a:r>
            <a:r>
              <a:rPr dirty="0" sz="1500" spc="-5" b="1" i="1">
                <a:latin typeface="Times New Roman"/>
                <a:cs typeface="Times New Roman"/>
              </a:rPr>
              <a:t>Ra</a:t>
            </a:r>
            <a:r>
              <a:rPr dirty="0" sz="1500" b="1" i="1">
                <a:latin typeface="Times New Roman"/>
                <a:cs typeface="Times New Roman"/>
              </a:rPr>
              <a:t>u	</a:t>
            </a:r>
            <a:r>
              <a:rPr dirty="0" sz="1500" b="1">
                <a:latin typeface="標楷體"/>
                <a:cs typeface="標楷體"/>
              </a:rPr>
              <a:t>計算機</a:t>
            </a:r>
            <a:endParaRPr sz="1500">
              <a:latin typeface="標楷體"/>
              <a:cs typeface="標楷體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764" y="262577"/>
            <a:ext cx="6477635" cy="1438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4627880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  <a:p>
            <a:pPr marL="4053204">
              <a:lnSpc>
                <a:spcPct val="100000"/>
              </a:lnSpc>
              <a:spcBef>
                <a:spcPts val="1215"/>
              </a:spcBef>
            </a:pPr>
            <a:r>
              <a:rPr dirty="0" sz="4750" spc="-60" b="1">
                <a:latin typeface="標楷體"/>
                <a:cs typeface="標楷體"/>
              </a:rPr>
              <a:t>判斷輸贏</a:t>
            </a:r>
            <a:endParaRPr sz="4750">
              <a:latin typeface="標楷體"/>
              <a:cs typeface="標楷體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92643" y="1757171"/>
            <a:ext cx="7741157" cy="5634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63687" y="1716023"/>
            <a:ext cx="7790815" cy="5695950"/>
          </a:xfrm>
          <a:custGeom>
            <a:avLst/>
            <a:gdLst/>
            <a:ahLst/>
            <a:cxnLst/>
            <a:rect l="l" t="t" r="r" b="b"/>
            <a:pathLst>
              <a:path w="7790815" h="5695950">
                <a:moveTo>
                  <a:pt x="7790688" y="5675376"/>
                </a:moveTo>
                <a:lnTo>
                  <a:pt x="7790259" y="16342"/>
                </a:lnTo>
                <a:lnTo>
                  <a:pt x="7783204" y="4656"/>
                </a:lnTo>
                <a:lnTo>
                  <a:pt x="7770114" y="0"/>
                </a:lnTo>
                <a:lnTo>
                  <a:pt x="16342" y="428"/>
                </a:lnTo>
                <a:lnTo>
                  <a:pt x="4656" y="7483"/>
                </a:lnTo>
                <a:lnTo>
                  <a:pt x="0" y="20574"/>
                </a:lnTo>
                <a:lnTo>
                  <a:pt x="428" y="5679607"/>
                </a:lnTo>
                <a:lnTo>
                  <a:pt x="7483" y="5691293"/>
                </a:lnTo>
                <a:lnTo>
                  <a:pt x="20574" y="5695950"/>
                </a:lnTo>
                <a:lnTo>
                  <a:pt x="20574" y="41148"/>
                </a:lnTo>
                <a:lnTo>
                  <a:pt x="40386" y="20574"/>
                </a:lnTo>
                <a:lnTo>
                  <a:pt x="40385" y="41148"/>
                </a:lnTo>
                <a:lnTo>
                  <a:pt x="7749540" y="41148"/>
                </a:lnTo>
                <a:lnTo>
                  <a:pt x="7749540" y="20574"/>
                </a:lnTo>
                <a:lnTo>
                  <a:pt x="7770114" y="41148"/>
                </a:lnTo>
                <a:lnTo>
                  <a:pt x="7770114" y="5695521"/>
                </a:lnTo>
                <a:lnTo>
                  <a:pt x="7774345" y="5695521"/>
                </a:lnTo>
                <a:lnTo>
                  <a:pt x="7786031" y="5688466"/>
                </a:lnTo>
                <a:lnTo>
                  <a:pt x="7790688" y="5675376"/>
                </a:lnTo>
                <a:close/>
              </a:path>
              <a:path w="7790815" h="5695950">
                <a:moveTo>
                  <a:pt x="40385" y="41148"/>
                </a:moveTo>
                <a:lnTo>
                  <a:pt x="40386" y="20574"/>
                </a:lnTo>
                <a:lnTo>
                  <a:pt x="20574" y="41148"/>
                </a:lnTo>
                <a:lnTo>
                  <a:pt x="40385" y="41148"/>
                </a:lnTo>
                <a:close/>
              </a:path>
              <a:path w="7790815" h="5695950">
                <a:moveTo>
                  <a:pt x="40385" y="5654802"/>
                </a:moveTo>
                <a:lnTo>
                  <a:pt x="40385" y="41148"/>
                </a:lnTo>
                <a:lnTo>
                  <a:pt x="20574" y="41148"/>
                </a:lnTo>
                <a:lnTo>
                  <a:pt x="20574" y="5654802"/>
                </a:lnTo>
                <a:lnTo>
                  <a:pt x="40385" y="5654802"/>
                </a:lnTo>
                <a:close/>
              </a:path>
              <a:path w="7790815" h="5695950">
                <a:moveTo>
                  <a:pt x="7770114" y="5654802"/>
                </a:moveTo>
                <a:lnTo>
                  <a:pt x="20574" y="5654802"/>
                </a:lnTo>
                <a:lnTo>
                  <a:pt x="40386" y="5675376"/>
                </a:lnTo>
                <a:lnTo>
                  <a:pt x="40385" y="5695948"/>
                </a:lnTo>
                <a:lnTo>
                  <a:pt x="7749540" y="5695522"/>
                </a:lnTo>
                <a:lnTo>
                  <a:pt x="7749540" y="5675376"/>
                </a:lnTo>
                <a:lnTo>
                  <a:pt x="7770114" y="5654802"/>
                </a:lnTo>
                <a:close/>
              </a:path>
              <a:path w="7790815" h="5695950">
                <a:moveTo>
                  <a:pt x="40385" y="5695948"/>
                </a:moveTo>
                <a:lnTo>
                  <a:pt x="40386" y="5675376"/>
                </a:lnTo>
                <a:lnTo>
                  <a:pt x="20574" y="5654802"/>
                </a:lnTo>
                <a:lnTo>
                  <a:pt x="20574" y="5695950"/>
                </a:lnTo>
                <a:lnTo>
                  <a:pt x="40385" y="5695948"/>
                </a:lnTo>
                <a:close/>
              </a:path>
              <a:path w="7790815" h="5695950">
                <a:moveTo>
                  <a:pt x="7770114" y="41148"/>
                </a:moveTo>
                <a:lnTo>
                  <a:pt x="7749540" y="20574"/>
                </a:lnTo>
                <a:lnTo>
                  <a:pt x="7749540" y="41148"/>
                </a:lnTo>
                <a:lnTo>
                  <a:pt x="7770114" y="41148"/>
                </a:lnTo>
                <a:close/>
              </a:path>
              <a:path w="7790815" h="5695950">
                <a:moveTo>
                  <a:pt x="7770114" y="5654802"/>
                </a:moveTo>
                <a:lnTo>
                  <a:pt x="7770114" y="41148"/>
                </a:lnTo>
                <a:lnTo>
                  <a:pt x="7749540" y="41148"/>
                </a:lnTo>
                <a:lnTo>
                  <a:pt x="7749540" y="5654802"/>
                </a:lnTo>
                <a:lnTo>
                  <a:pt x="7770114" y="5654802"/>
                </a:lnTo>
                <a:close/>
              </a:path>
              <a:path w="7790815" h="5695950">
                <a:moveTo>
                  <a:pt x="7770114" y="5695521"/>
                </a:moveTo>
                <a:lnTo>
                  <a:pt x="7770114" y="5654802"/>
                </a:lnTo>
                <a:lnTo>
                  <a:pt x="7749540" y="5675376"/>
                </a:lnTo>
                <a:lnTo>
                  <a:pt x="7749540" y="5695522"/>
                </a:lnTo>
                <a:lnTo>
                  <a:pt x="7770114" y="5695521"/>
                </a:lnTo>
                <a:close/>
              </a:path>
            </a:pathLst>
          </a:custGeom>
          <a:solidFill>
            <a:srgbClr val="2D2D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162683" y="2040323"/>
            <a:ext cx="1604645" cy="245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5" i="1" u="sng">
                <a:solidFill>
                  <a:srgbClr val="FF0000"/>
                </a:solidFill>
                <a:latin typeface="Times New Roman"/>
                <a:cs typeface="Times New Roman"/>
              </a:rPr>
              <a:t>Member Function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45949" y="4612385"/>
            <a:ext cx="3175635" cy="706120"/>
          </a:xfrm>
          <a:custGeom>
            <a:avLst/>
            <a:gdLst/>
            <a:ahLst/>
            <a:cxnLst/>
            <a:rect l="l" t="t" r="r" b="b"/>
            <a:pathLst>
              <a:path w="3175634" h="706120">
                <a:moveTo>
                  <a:pt x="3175254" y="685037"/>
                </a:moveTo>
                <a:lnTo>
                  <a:pt x="3174927" y="16335"/>
                </a:lnTo>
                <a:lnTo>
                  <a:pt x="3167968" y="4753"/>
                </a:lnTo>
                <a:lnTo>
                  <a:pt x="3154680" y="0"/>
                </a:lnTo>
                <a:lnTo>
                  <a:pt x="17071" y="325"/>
                </a:lnTo>
                <a:lnTo>
                  <a:pt x="5071" y="7155"/>
                </a:lnTo>
                <a:lnTo>
                  <a:pt x="0" y="19812"/>
                </a:lnTo>
                <a:lnTo>
                  <a:pt x="460" y="689269"/>
                </a:lnTo>
                <a:lnTo>
                  <a:pt x="7800" y="700955"/>
                </a:lnTo>
                <a:lnTo>
                  <a:pt x="20574" y="705612"/>
                </a:lnTo>
                <a:lnTo>
                  <a:pt x="20574" y="40386"/>
                </a:lnTo>
                <a:lnTo>
                  <a:pt x="41148" y="19812"/>
                </a:lnTo>
                <a:lnTo>
                  <a:pt x="41147" y="40386"/>
                </a:lnTo>
                <a:lnTo>
                  <a:pt x="3134106" y="40385"/>
                </a:lnTo>
                <a:lnTo>
                  <a:pt x="3134106" y="19811"/>
                </a:lnTo>
                <a:lnTo>
                  <a:pt x="3154680" y="40385"/>
                </a:lnTo>
                <a:lnTo>
                  <a:pt x="3154680" y="705183"/>
                </a:lnTo>
                <a:lnTo>
                  <a:pt x="3158911" y="705183"/>
                </a:lnTo>
                <a:lnTo>
                  <a:pt x="3170597" y="698128"/>
                </a:lnTo>
                <a:lnTo>
                  <a:pt x="3175254" y="685037"/>
                </a:lnTo>
                <a:close/>
              </a:path>
              <a:path w="3175634" h="706120">
                <a:moveTo>
                  <a:pt x="41147" y="40386"/>
                </a:moveTo>
                <a:lnTo>
                  <a:pt x="41148" y="19812"/>
                </a:lnTo>
                <a:lnTo>
                  <a:pt x="20574" y="40386"/>
                </a:lnTo>
                <a:lnTo>
                  <a:pt x="41147" y="40386"/>
                </a:lnTo>
                <a:close/>
              </a:path>
              <a:path w="3175634" h="706120">
                <a:moveTo>
                  <a:pt x="41147" y="664464"/>
                </a:moveTo>
                <a:lnTo>
                  <a:pt x="41147" y="40386"/>
                </a:lnTo>
                <a:lnTo>
                  <a:pt x="20574" y="40386"/>
                </a:lnTo>
                <a:lnTo>
                  <a:pt x="20574" y="664464"/>
                </a:lnTo>
                <a:lnTo>
                  <a:pt x="41147" y="664464"/>
                </a:lnTo>
                <a:close/>
              </a:path>
              <a:path w="3175634" h="706120">
                <a:moveTo>
                  <a:pt x="3154680" y="664463"/>
                </a:moveTo>
                <a:lnTo>
                  <a:pt x="20574" y="664464"/>
                </a:lnTo>
                <a:lnTo>
                  <a:pt x="41148" y="685038"/>
                </a:lnTo>
                <a:lnTo>
                  <a:pt x="41147" y="705609"/>
                </a:lnTo>
                <a:lnTo>
                  <a:pt x="3134106" y="705186"/>
                </a:lnTo>
                <a:lnTo>
                  <a:pt x="3134106" y="685037"/>
                </a:lnTo>
                <a:lnTo>
                  <a:pt x="3154680" y="664463"/>
                </a:lnTo>
                <a:close/>
              </a:path>
              <a:path w="3175634" h="706120">
                <a:moveTo>
                  <a:pt x="41147" y="705609"/>
                </a:moveTo>
                <a:lnTo>
                  <a:pt x="41148" y="685038"/>
                </a:lnTo>
                <a:lnTo>
                  <a:pt x="20574" y="664464"/>
                </a:lnTo>
                <a:lnTo>
                  <a:pt x="20574" y="705612"/>
                </a:lnTo>
                <a:lnTo>
                  <a:pt x="41147" y="705609"/>
                </a:lnTo>
                <a:close/>
              </a:path>
              <a:path w="3175634" h="706120">
                <a:moveTo>
                  <a:pt x="3154680" y="40385"/>
                </a:moveTo>
                <a:lnTo>
                  <a:pt x="3134106" y="19811"/>
                </a:lnTo>
                <a:lnTo>
                  <a:pt x="3134106" y="40385"/>
                </a:lnTo>
                <a:lnTo>
                  <a:pt x="3154680" y="40385"/>
                </a:lnTo>
                <a:close/>
              </a:path>
              <a:path w="3175634" h="706120">
                <a:moveTo>
                  <a:pt x="3154680" y="664463"/>
                </a:moveTo>
                <a:lnTo>
                  <a:pt x="3154680" y="40385"/>
                </a:lnTo>
                <a:lnTo>
                  <a:pt x="3134106" y="40385"/>
                </a:lnTo>
                <a:lnTo>
                  <a:pt x="3134106" y="664463"/>
                </a:lnTo>
                <a:lnTo>
                  <a:pt x="3154680" y="664463"/>
                </a:lnTo>
                <a:close/>
              </a:path>
              <a:path w="3175634" h="706120">
                <a:moveTo>
                  <a:pt x="3154680" y="705183"/>
                </a:moveTo>
                <a:lnTo>
                  <a:pt x="3154680" y="664463"/>
                </a:lnTo>
                <a:lnTo>
                  <a:pt x="3134106" y="685037"/>
                </a:lnTo>
                <a:lnTo>
                  <a:pt x="3134106" y="705186"/>
                </a:lnTo>
                <a:lnTo>
                  <a:pt x="3154680" y="70518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866523" y="4632197"/>
            <a:ext cx="3134360" cy="66548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45085" marR="11430">
              <a:lnSpc>
                <a:spcPct val="101499"/>
              </a:lnSpc>
            </a:pPr>
            <a:r>
              <a:rPr dirty="0" sz="1700" spc="10">
                <a:latin typeface="標楷體"/>
                <a:cs typeface="標楷體"/>
              </a:rPr>
              <a:t>將已猜到的字母標記為特殊字元 例如:空白字元</a:t>
            </a:r>
            <a:endParaRPr sz="1700">
              <a:latin typeface="標楷體"/>
              <a:cs typeface="標楷體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06481" y="7133507"/>
            <a:ext cx="131000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b="1">
                <a:latin typeface="標楷體"/>
                <a:cs typeface="標楷體"/>
              </a:rPr>
              <a:t>韌體實驗</a:t>
            </a:r>
            <a:r>
              <a:rPr dirty="0" sz="1500" spc="-390" b="1">
                <a:latin typeface="標楷體"/>
                <a:cs typeface="標楷體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P09-3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2533" y="7134268"/>
            <a:ext cx="1251585" cy="2178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b="1">
                <a:latin typeface="Times New Roman"/>
                <a:cs typeface="Times New Roman"/>
              </a:rPr>
              <a:t>©</a:t>
            </a:r>
            <a:r>
              <a:rPr dirty="0" sz="1500" spc="5" b="1">
                <a:latin typeface="Times New Roman"/>
                <a:cs typeface="Times New Roman"/>
              </a:rPr>
              <a:t> </a:t>
            </a:r>
            <a:r>
              <a:rPr dirty="0" sz="1500" spc="-5" b="1">
                <a:latin typeface="Times New Roman"/>
                <a:cs typeface="Times New Roman"/>
              </a:rPr>
              <a:t>201</a:t>
            </a:r>
            <a:r>
              <a:rPr dirty="0" sz="1500" b="1">
                <a:latin typeface="Times New Roman"/>
                <a:cs typeface="Times New Roman"/>
              </a:rPr>
              <a:t>8</a:t>
            </a:r>
            <a:r>
              <a:rPr dirty="0" sz="1500" spc="-5" b="1">
                <a:latin typeface="Times New Roman"/>
                <a:cs typeface="Times New Roman"/>
              </a:rPr>
              <a:t> b</a:t>
            </a:r>
            <a:r>
              <a:rPr dirty="0" sz="1500" b="1">
                <a:latin typeface="Times New Roman"/>
                <a:cs typeface="Times New Roman"/>
              </a:rPr>
              <a:t>y </a:t>
            </a:r>
            <a:r>
              <a:rPr dirty="0" sz="1500" spc="-5" b="1" i="1">
                <a:latin typeface="Times New Roman"/>
                <a:cs typeface="Times New Roman"/>
              </a:rPr>
              <a:t>Jian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58731" y="1698117"/>
            <a:ext cx="4540885" cy="0"/>
          </a:xfrm>
          <a:custGeom>
            <a:avLst/>
            <a:gdLst/>
            <a:ahLst/>
            <a:cxnLst/>
            <a:rect l="l" t="t" r="r" b="b"/>
            <a:pathLst>
              <a:path w="4540884" h="0">
                <a:moveTo>
                  <a:pt x="0" y="0"/>
                </a:moveTo>
                <a:lnTo>
                  <a:pt x="4540758" y="0"/>
                </a:lnTo>
              </a:path>
            </a:pathLst>
          </a:custGeom>
          <a:ln w="3098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99477" y="1698117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 h="0">
                <a:moveTo>
                  <a:pt x="0" y="0"/>
                </a:moveTo>
                <a:lnTo>
                  <a:pt x="234696" y="0"/>
                </a:lnTo>
              </a:path>
            </a:pathLst>
          </a:custGeom>
          <a:ln w="30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7764" y="262577"/>
            <a:ext cx="9000490" cy="36309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7151370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  <a:p>
            <a:pPr marL="2870835">
              <a:lnSpc>
                <a:spcPct val="100000"/>
              </a:lnSpc>
              <a:spcBef>
                <a:spcPts val="1240"/>
              </a:spcBef>
            </a:pPr>
            <a:r>
              <a:rPr dirty="0" sz="4750" spc="-5" b="1" i="1">
                <a:solidFill>
                  <a:srgbClr val="FF0000"/>
                </a:solidFill>
                <a:latin typeface="Times New Roman"/>
                <a:cs typeface="Times New Roman"/>
              </a:rPr>
              <a:t>Membe</a:t>
            </a:r>
            <a:r>
              <a:rPr dirty="0" sz="4750" b="1" i="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z="4750" spc="-20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4750" spc="-5" b="1" i="1">
                <a:solidFill>
                  <a:srgbClr val="FF0000"/>
                </a:solidFill>
                <a:latin typeface="Times New Roman"/>
                <a:cs typeface="Times New Roman"/>
              </a:rPr>
              <a:t>Functio</a:t>
            </a:r>
            <a:r>
              <a:rPr dirty="0" sz="4750" spc="10" b="1" i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4750" b="1">
                <a:latin typeface="Times New Roman"/>
                <a:cs typeface="Times New Roman"/>
              </a:rPr>
              <a:t>s</a:t>
            </a:r>
            <a:endParaRPr sz="4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00">
              <a:latin typeface="Times New Roman"/>
              <a:cs typeface="Times New Roman"/>
            </a:endParaRPr>
          </a:p>
          <a:p>
            <a:pPr marL="1184275" indent="-370205">
              <a:lnSpc>
                <a:spcPct val="100000"/>
              </a:lnSpc>
              <a:buClr>
                <a:srgbClr val="2D2DB9"/>
              </a:buClr>
              <a:buFont typeface="Times New Roman"/>
              <a:buChar char="•"/>
              <a:tabLst>
                <a:tab pos="1184910" algn="l"/>
              </a:tabLst>
            </a:pPr>
            <a:r>
              <a:rPr dirty="0" sz="3450" spc="-5">
                <a:solidFill>
                  <a:srgbClr val="2D2DB9"/>
                </a:solidFill>
                <a:latin typeface="Times New Roman"/>
                <a:cs typeface="Times New Roman"/>
              </a:rPr>
              <a:t>s</a:t>
            </a:r>
            <a:r>
              <a:rPr dirty="0" sz="3450">
                <a:solidFill>
                  <a:srgbClr val="2D2DB9"/>
                </a:solidFill>
                <a:latin typeface="Times New Roman"/>
                <a:cs typeface="Times New Roman"/>
              </a:rPr>
              <a:t>ize_t</a:t>
            </a:r>
            <a:r>
              <a:rPr dirty="0" sz="3450" spc="-5">
                <a:solidFill>
                  <a:srgbClr val="2D2DB9"/>
                </a:solidFill>
                <a:latin typeface="Times New Roman"/>
                <a:cs typeface="Times New Roman"/>
              </a:rPr>
              <a:t> </a:t>
            </a:r>
            <a:r>
              <a:rPr dirty="0" sz="3450" spc="-5">
                <a:latin typeface="Times New Roman"/>
                <a:cs typeface="Times New Roman"/>
              </a:rPr>
              <a:t>string::length();</a:t>
            </a:r>
            <a:endParaRPr sz="3450">
              <a:latin typeface="Times New Roman"/>
              <a:cs typeface="Times New Roman"/>
            </a:endParaRPr>
          </a:p>
          <a:p>
            <a:pPr lvl="1" marL="1615440" indent="-307340">
              <a:lnSpc>
                <a:spcPct val="100000"/>
              </a:lnSpc>
              <a:spcBef>
                <a:spcPts val="760"/>
              </a:spcBef>
              <a:buFont typeface="Times New Roman"/>
              <a:buChar char="–"/>
              <a:tabLst>
                <a:tab pos="1616075" algn="l"/>
              </a:tabLst>
            </a:pPr>
            <a:r>
              <a:rPr dirty="0" sz="3000" spc="-5">
                <a:latin typeface="Times New Roman"/>
                <a:cs typeface="Times New Roman"/>
              </a:rPr>
              <a:t>R</a:t>
            </a:r>
            <a:r>
              <a:rPr dirty="0" sz="3000">
                <a:latin typeface="Times New Roman"/>
                <a:cs typeface="Times New Roman"/>
              </a:rPr>
              <a:t>eturn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length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of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string,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terms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of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bytes</a:t>
            </a:r>
            <a:endParaRPr sz="3000">
              <a:latin typeface="Times New Roman"/>
              <a:cs typeface="Times New Roman"/>
            </a:endParaRPr>
          </a:p>
          <a:p>
            <a:pPr lvl="1" marL="1615440" indent="-307340">
              <a:lnSpc>
                <a:spcPct val="100000"/>
              </a:lnSpc>
              <a:spcBef>
                <a:spcPts val="750"/>
              </a:spcBef>
              <a:buFont typeface="Times New Roman"/>
              <a:buChar char="–"/>
              <a:tabLst>
                <a:tab pos="1616075" algn="l"/>
              </a:tabLst>
            </a:pPr>
            <a:r>
              <a:rPr dirty="0" sz="3000">
                <a:latin typeface="Times New Roman"/>
                <a:cs typeface="Times New Roman"/>
              </a:rPr>
              <a:t>E.g.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97137" y="3933444"/>
            <a:ext cx="3649979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73515" y="3863340"/>
            <a:ext cx="3793490" cy="401320"/>
          </a:xfrm>
          <a:custGeom>
            <a:avLst/>
            <a:gdLst/>
            <a:ahLst/>
            <a:cxnLst/>
            <a:rect l="l" t="t" r="r" b="b"/>
            <a:pathLst>
              <a:path w="3793490" h="401320">
                <a:moveTo>
                  <a:pt x="3793236" y="380237"/>
                </a:moveTo>
                <a:lnTo>
                  <a:pt x="3792807" y="16342"/>
                </a:lnTo>
                <a:lnTo>
                  <a:pt x="3785752" y="4656"/>
                </a:lnTo>
                <a:lnTo>
                  <a:pt x="3772662" y="0"/>
                </a:lnTo>
                <a:lnTo>
                  <a:pt x="16342" y="428"/>
                </a:lnTo>
                <a:lnTo>
                  <a:pt x="4656" y="7483"/>
                </a:lnTo>
                <a:lnTo>
                  <a:pt x="0" y="20574"/>
                </a:lnTo>
                <a:lnTo>
                  <a:pt x="428" y="384469"/>
                </a:lnTo>
                <a:lnTo>
                  <a:pt x="7483" y="396155"/>
                </a:lnTo>
                <a:lnTo>
                  <a:pt x="20574" y="400812"/>
                </a:lnTo>
                <a:lnTo>
                  <a:pt x="20574" y="41148"/>
                </a:lnTo>
                <a:lnTo>
                  <a:pt x="40386" y="20574"/>
                </a:lnTo>
                <a:lnTo>
                  <a:pt x="40386" y="41148"/>
                </a:lnTo>
                <a:lnTo>
                  <a:pt x="3752088" y="41147"/>
                </a:lnTo>
                <a:lnTo>
                  <a:pt x="3752088" y="20573"/>
                </a:lnTo>
                <a:lnTo>
                  <a:pt x="3772662" y="41147"/>
                </a:lnTo>
                <a:lnTo>
                  <a:pt x="3772662" y="400383"/>
                </a:lnTo>
                <a:lnTo>
                  <a:pt x="3776893" y="400383"/>
                </a:lnTo>
                <a:lnTo>
                  <a:pt x="3788579" y="393328"/>
                </a:lnTo>
                <a:lnTo>
                  <a:pt x="3793236" y="380237"/>
                </a:lnTo>
                <a:close/>
              </a:path>
              <a:path w="3793490" h="401320">
                <a:moveTo>
                  <a:pt x="40386" y="41148"/>
                </a:moveTo>
                <a:lnTo>
                  <a:pt x="40386" y="20574"/>
                </a:lnTo>
                <a:lnTo>
                  <a:pt x="20574" y="41148"/>
                </a:lnTo>
                <a:lnTo>
                  <a:pt x="40386" y="41148"/>
                </a:lnTo>
                <a:close/>
              </a:path>
              <a:path w="3793490" h="401320">
                <a:moveTo>
                  <a:pt x="40386" y="359664"/>
                </a:moveTo>
                <a:lnTo>
                  <a:pt x="40386" y="41148"/>
                </a:lnTo>
                <a:lnTo>
                  <a:pt x="20574" y="41148"/>
                </a:lnTo>
                <a:lnTo>
                  <a:pt x="20574" y="359664"/>
                </a:lnTo>
                <a:lnTo>
                  <a:pt x="40386" y="359664"/>
                </a:lnTo>
                <a:close/>
              </a:path>
              <a:path w="3793490" h="401320">
                <a:moveTo>
                  <a:pt x="3772662" y="359663"/>
                </a:moveTo>
                <a:lnTo>
                  <a:pt x="20574" y="359664"/>
                </a:lnTo>
                <a:lnTo>
                  <a:pt x="40386" y="380238"/>
                </a:lnTo>
                <a:lnTo>
                  <a:pt x="40386" y="400809"/>
                </a:lnTo>
                <a:lnTo>
                  <a:pt x="3752088" y="400386"/>
                </a:lnTo>
                <a:lnTo>
                  <a:pt x="3752088" y="380237"/>
                </a:lnTo>
                <a:lnTo>
                  <a:pt x="3772662" y="359663"/>
                </a:lnTo>
                <a:close/>
              </a:path>
              <a:path w="3793490" h="401320">
                <a:moveTo>
                  <a:pt x="40386" y="400809"/>
                </a:moveTo>
                <a:lnTo>
                  <a:pt x="40386" y="380238"/>
                </a:lnTo>
                <a:lnTo>
                  <a:pt x="20574" y="359664"/>
                </a:lnTo>
                <a:lnTo>
                  <a:pt x="20574" y="400812"/>
                </a:lnTo>
                <a:lnTo>
                  <a:pt x="40386" y="400809"/>
                </a:lnTo>
                <a:close/>
              </a:path>
              <a:path w="3793490" h="401320">
                <a:moveTo>
                  <a:pt x="3772662" y="41147"/>
                </a:moveTo>
                <a:lnTo>
                  <a:pt x="3752088" y="20573"/>
                </a:lnTo>
                <a:lnTo>
                  <a:pt x="3752088" y="41147"/>
                </a:lnTo>
                <a:lnTo>
                  <a:pt x="3772662" y="41147"/>
                </a:lnTo>
                <a:close/>
              </a:path>
              <a:path w="3793490" h="401320">
                <a:moveTo>
                  <a:pt x="3772662" y="359663"/>
                </a:moveTo>
                <a:lnTo>
                  <a:pt x="3772662" y="41147"/>
                </a:lnTo>
                <a:lnTo>
                  <a:pt x="3752088" y="41147"/>
                </a:lnTo>
                <a:lnTo>
                  <a:pt x="3752088" y="359663"/>
                </a:lnTo>
                <a:lnTo>
                  <a:pt x="3772662" y="359663"/>
                </a:lnTo>
                <a:close/>
              </a:path>
              <a:path w="3793490" h="401320">
                <a:moveTo>
                  <a:pt x="3772662" y="400383"/>
                </a:moveTo>
                <a:lnTo>
                  <a:pt x="3772662" y="359663"/>
                </a:lnTo>
                <a:lnTo>
                  <a:pt x="3752088" y="380237"/>
                </a:lnTo>
                <a:lnTo>
                  <a:pt x="3752088" y="400386"/>
                </a:lnTo>
                <a:lnTo>
                  <a:pt x="3772662" y="400383"/>
                </a:lnTo>
                <a:close/>
              </a:path>
            </a:pathLst>
          </a:custGeom>
          <a:solidFill>
            <a:srgbClr val="2D2D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629783" y="7133507"/>
            <a:ext cx="188658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b="1">
                <a:latin typeface="標楷體"/>
                <a:cs typeface="標楷體"/>
              </a:rPr>
              <a:t>計算機韌體實驗</a:t>
            </a:r>
            <a:r>
              <a:rPr dirty="0" sz="1500" spc="-390" b="1">
                <a:latin typeface="標楷體"/>
                <a:cs typeface="標楷體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P09-4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TKU</dc:creator>
  <dc:title>Microsoft PowerPoint - P09.ppt [相容模式]</dc:title>
  <dcterms:created xsi:type="dcterms:W3CDTF">2018-02-08T12:06:42Z</dcterms:created>
  <dcterms:modified xsi:type="dcterms:W3CDTF">2018-02-08T12:06:42Z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2018-02-01T00:00:00Z</vt:filetime>
  </property>
  <property fmtid="{D5CDD505-2E9C-101B-9397-08002B2CF9AE}" pid="3" name="LastSaved">
    <vt:filetime>2018-02-08T00:00:00Z</vt:filetime>
  </property>
</Properties>
</file>