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96" r:id="rId4"/>
    <p:sldId id="266" r:id="rId6"/>
    <p:sldId id="332" r:id="rId7"/>
    <p:sldId id="334" r:id="rId8"/>
    <p:sldId id="303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295" r:id="rId17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052"/>
    <a:srgbClr val="2DB2A4"/>
    <a:srgbClr val="0E647C"/>
    <a:srgbClr val="92D050"/>
    <a:srgbClr val="2AA515"/>
    <a:srgbClr val="F3F3F3"/>
    <a:srgbClr val="FCFCFC"/>
    <a:srgbClr val="F77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4" autoAdjust="0"/>
    <p:restoredTop sz="94660"/>
  </p:normalViewPr>
  <p:slideViewPr>
    <p:cSldViewPr showGuides="1">
      <p:cViewPr varScale="1">
        <p:scale>
          <a:sx n="66" d="100"/>
          <a:sy n="66" d="100"/>
        </p:scale>
        <p:origin x="66" y="540"/>
      </p:cViewPr>
      <p:guideLst>
        <p:guide orient="horz" pos="2404"/>
        <p:guide pos="50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15"/>
            <a:ext cx="12195175" cy="6859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2DED-A951-47FE-B6BB-60A6F72D2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066-5FB3-4C05-A396-445A6094687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15"/>
            <a:ext cx="12195175" cy="6859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1443210" y="2046720"/>
            <a:ext cx="2828034" cy="2828034"/>
            <a:chOff x="1705099" y="2564904"/>
            <a:chExt cx="1800200" cy="1800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7" name="椭圆 56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60" name="椭圆 59"/>
          <p:cNvSpPr/>
          <p:nvPr/>
        </p:nvSpPr>
        <p:spPr>
          <a:xfrm flipH="1">
            <a:off x="3951442" y="4302925"/>
            <a:ext cx="417953" cy="417953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 flipH="1">
            <a:off x="1443210" y="4736938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 flipH="1">
            <a:off x="768995" y="3265628"/>
            <a:ext cx="344324" cy="34432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 flipH="1">
            <a:off x="2294685" y="5008694"/>
            <a:ext cx="580544" cy="58054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 flipH="1">
            <a:off x="2310341" y="1529033"/>
            <a:ext cx="564888" cy="56489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 flipH="1">
            <a:off x="1777107" y="2105487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 flipH="1">
            <a:off x="3582665" y="1743581"/>
            <a:ext cx="275632" cy="275632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69435" y="2655570"/>
            <a:ext cx="759269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 </a:t>
            </a:r>
            <a:r>
              <a:rPr lang="zh-CN" altLang="en-US" sz="60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新特性</a:t>
            </a:r>
            <a:r>
              <a:rPr lang="en-US" altLang="zh-CN" sz="60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Hooks</a:t>
            </a:r>
            <a:endParaRPr lang="en-US" altLang="zh-CN" sz="60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837447" y="3789040"/>
            <a:ext cx="61926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585763" y="3902119"/>
            <a:ext cx="66960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0" y="472035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2200275"/>
            <a:ext cx="2520315" cy="252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useRef</a:t>
            </a:r>
            <a:endParaRPr lang="en-US" altLang="zh-CN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185" y="1140460"/>
            <a:ext cx="10349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获取子组件或</a:t>
            </a:r>
            <a:r>
              <a:rPr lang="en-US" alt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节点的句柄。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渲染周期间共享数据的存储。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0" y="5241925"/>
            <a:ext cx="1616075" cy="161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4770648" y="188640"/>
            <a:ext cx="262308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Hook </a:t>
            </a:r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规则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185" y="1140460"/>
            <a:ext cx="103498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只在最顶层使用 Hook</a:t>
            </a:r>
            <a:r>
              <a:rPr 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，不要在循环，条件或嵌套函数中调用 Hook；</a:t>
            </a:r>
            <a:endParaRPr lang="zh-CN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只在 React 函数中调用 Hook，不要在普通的 JavaScript 函数中调用 Hook。</a:t>
            </a:r>
            <a:endParaRPr lang="zh-CN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0" y="5241925"/>
            <a:ext cx="1616075" cy="161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4770648" y="188640"/>
            <a:ext cx="262308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endParaRPr lang="zh-CN" altLang="en-US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endParaRPr lang="zh-CN" altLang="en-US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185" y="1140460"/>
            <a:ext cx="103498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优点：实现状态逻辑的复用。</a:t>
            </a:r>
            <a:endParaRPr lang="zh-CN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通过自定义 Hook，可以将组件逻辑提取到可重用的函数中。</a:t>
            </a:r>
            <a:endParaRPr lang="zh-CN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自定义 Hook 是一个函数，其名称以 “use” 开头，函数内部可以调用其他的 Hook。</a:t>
            </a:r>
            <a:endParaRPr lang="zh-CN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0" y="5241925"/>
            <a:ext cx="1616075" cy="161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986155" y="3792855"/>
            <a:ext cx="995045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“时代不同，空气不同，人的想法也随之不同。”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——村上春树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61283" y="1459359"/>
            <a:ext cx="1610824" cy="1452335"/>
            <a:chOff x="2713211" y="1988840"/>
            <a:chExt cx="1610824" cy="1452335"/>
          </a:xfrm>
        </p:grpSpPr>
        <p:sp>
          <p:nvSpPr>
            <p:cNvPr id="41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E647C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1" cstate="print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12590" y="1459359"/>
            <a:ext cx="1610824" cy="1452335"/>
            <a:chOff x="2713211" y="1988840"/>
            <a:chExt cx="1610824" cy="1452335"/>
          </a:xfrm>
        </p:grpSpPr>
        <p:sp>
          <p:nvSpPr>
            <p:cNvPr id="44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2DB2A4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1" cstate="print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35382" y="1459359"/>
            <a:ext cx="1610824" cy="1452335"/>
            <a:chOff x="2713211" y="1988840"/>
            <a:chExt cx="1610824" cy="1452335"/>
          </a:xfrm>
        </p:grpSpPr>
        <p:sp>
          <p:nvSpPr>
            <p:cNvPr id="47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77A08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1" cstate="print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276886" y="1459359"/>
            <a:ext cx="1610824" cy="1452335"/>
            <a:chOff x="2713211" y="1988840"/>
            <a:chExt cx="1610824" cy="1452335"/>
          </a:xfrm>
        </p:grpSpPr>
        <p:sp>
          <p:nvSpPr>
            <p:cNvPr id="50" name="Freeform 5"/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"/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1" cstate="print"/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77307" y="1518465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E647C"/>
                </a:solidFill>
                <a:latin typeface="Impact MT Std" pitchFamily="34" charset="0"/>
                <a:ea typeface="微软雅黑" panose="020B0503020204020204" pitchFamily="34" charset="-122"/>
              </a:rPr>
              <a:t>2</a:t>
            </a:r>
            <a:endParaRPr lang="zh-CN" altLang="en-US" sz="8000" b="1" dirty="0">
              <a:solidFill>
                <a:srgbClr val="0E647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01443" y="1484784"/>
            <a:ext cx="117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rPr>
              <a:t>0</a:t>
            </a:r>
            <a:endParaRPr lang="zh-CN" altLang="en-US" sz="8000" b="1" dirty="0">
              <a:solidFill>
                <a:srgbClr val="2DB2A4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46831" y="1484784"/>
            <a:ext cx="117489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77A08"/>
                </a:solidFill>
                <a:latin typeface="Impact MT Std" pitchFamily="34" charset="0"/>
                <a:ea typeface="微软雅黑" panose="020B0503020204020204" pitchFamily="34" charset="-122"/>
              </a:rPr>
              <a:t>2</a:t>
            </a:r>
            <a:endParaRPr lang="en-US" altLang="zh-CN" sz="8000" b="1" dirty="0">
              <a:solidFill>
                <a:srgbClr val="F77A08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14983" y="1490243"/>
            <a:ext cx="117489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92D050"/>
                </a:solidFill>
                <a:latin typeface="Impact MT Std" pitchFamily="34" charset="0"/>
                <a:ea typeface="微软雅黑" panose="020B0503020204020204" pitchFamily="34" charset="-122"/>
              </a:rPr>
              <a:t>0</a:t>
            </a:r>
            <a:endParaRPr lang="en-US" altLang="zh-CN" sz="8000" b="1" dirty="0">
              <a:solidFill>
                <a:srgbClr val="92D05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5178307" y="836712"/>
            <a:ext cx="417953" cy="417953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 flipH="1">
            <a:off x="5698258" y="2476956"/>
            <a:ext cx="525156" cy="525154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 flipH="1">
            <a:off x="8596731" y="1518465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 flipH="1">
            <a:off x="4497709" y="2739533"/>
            <a:ext cx="344324" cy="344322"/>
          </a:xfrm>
          <a:prstGeom prst="ellipse">
            <a:avLst/>
          </a:prstGeom>
          <a:solidFill>
            <a:srgbClr val="92D050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 flipH="1">
            <a:off x="9167689" y="2049102"/>
            <a:ext cx="580544" cy="580546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 flipH="1">
            <a:off x="2569195" y="1805661"/>
            <a:ext cx="564888" cy="564890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 flipH="1">
            <a:off x="10111274" y="1911286"/>
            <a:ext cx="275632" cy="275632"/>
          </a:xfrm>
          <a:prstGeom prst="ellipse">
            <a:avLst/>
          </a:prstGeom>
          <a:solidFill>
            <a:srgbClr val="0E647C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 flipH="1">
            <a:off x="1777107" y="1667845"/>
            <a:ext cx="275632" cy="275632"/>
          </a:xfrm>
          <a:prstGeom prst="ellipse">
            <a:avLst/>
          </a:prstGeom>
          <a:solidFill>
            <a:srgbClr val="F77A08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 flipH="1">
            <a:off x="3582665" y="1305939"/>
            <a:ext cx="275632" cy="275632"/>
          </a:xfrm>
          <a:prstGeom prst="ellipse">
            <a:avLst/>
          </a:prstGeom>
          <a:solidFill>
            <a:srgbClr val="2DB2A4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14504" y="1381148"/>
            <a:ext cx="1117236" cy="962801"/>
            <a:chOff x="3208476" y="1556792"/>
            <a:chExt cx="1117236" cy="962801"/>
          </a:xfrm>
        </p:grpSpPr>
        <p:grpSp>
          <p:nvGrpSpPr>
            <p:cNvPr id="88" name="组合 87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E64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</p:grpSpPr>
          <p:sp>
            <p:nvSpPr>
              <p:cNvPr id="99" name="文本框 40"/>
              <p:cNvSpPr txBox="1"/>
              <p:nvPr/>
            </p:nvSpPr>
            <p:spPr>
              <a:xfrm>
                <a:off x="2642042" y="168937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0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14504" y="2859031"/>
            <a:ext cx="1117236" cy="971914"/>
            <a:chOff x="3208476" y="2708920"/>
            <a:chExt cx="1117236" cy="971914"/>
          </a:xfrm>
        </p:grpSpPr>
        <p:grpSp>
          <p:nvGrpSpPr>
            <p:cNvPr id="68" name="组合 67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solidFill>
              <a:srgbClr val="2DB2A4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3208476" y="2708920"/>
              <a:ext cx="1039305" cy="912152"/>
              <a:chOff x="2633251" y="1679328"/>
              <a:chExt cx="1039305" cy="912152"/>
            </a:xfrm>
          </p:grpSpPr>
          <p:sp>
            <p:nvSpPr>
              <p:cNvPr id="102" name="文本框 43"/>
              <p:cNvSpPr txBox="1"/>
              <p:nvPr/>
            </p:nvSpPr>
            <p:spPr>
              <a:xfrm>
                <a:off x="2642042" y="1679328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3" name="文本框 44"/>
              <p:cNvSpPr txBox="1"/>
              <p:nvPr/>
            </p:nvSpPr>
            <p:spPr>
              <a:xfrm>
                <a:off x="2633251" y="2283703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567180" y="1381125"/>
            <a:ext cx="4035425" cy="1016000"/>
            <a:chOff x="4385972" y="1450030"/>
            <a:chExt cx="4697323" cy="1015929"/>
          </a:xfrm>
        </p:grpSpPr>
        <p:grpSp>
          <p:nvGrpSpPr>
            <p:cNvPr id="30" name="组合 29"/>
            <p:cNvGrpSpPr/>
            <p:nvPr/>
          </p:nvGrpSpPr>
          <p:grpSpPr>
            <a:xfrm>
              <a:off x="4385972" y="1450030"/>
              <a:ext cx="4697323" cy="1015929"/>
              <a:chOff x="4555084" y="1340770"/>
              <a:chExt cx="4697323" cy="1015929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662963"/>
                <a:ext cx="958122" cy="34639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>
                <a:off x="4926460" y="2155392"/>
                <a:ext cx="3646270" cy="201307"/>
              </a:xfrm>
              <a:prstGeom prst="rect">
                <a:avLst/>
              </a:prstGeom>
            </p:spPr>
          </p:pic>
          <p:sp>
            <p:nvSpPr>
              <p:cNvPr id="85" name="圆角矩形 84"/>
              <p:cNvSpPr/>
              <p:nvPr/>
            </p:nvSpPr>
            <p:spPr>
              <a:xfrm>
                <a:off x="4555084" y="134077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0" name="文本框 52"/>
            <p:cNvSpPr txBox="1"/>
            <p:nvPr/>
          </p:nvSpPr>
          <p:spPr>
            <a:xfrm>
              <a:off x="4757027" y="1719251"/>
              <a:ext cx="3386064" cy="46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0E64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Hook </a:t>
              </a:r>
              <a:r>
                <a:rPr lang="zh-CN" altLang="en-US" sz="2400" b="1">
                  <a:solidFill>
                    <a:srgbClr val="0E64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400" b="1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69720" y="2837815"/>
            <a:ext cx="4072890" cy="1159510"/>
            <a:chOff x="4385972" y="2615948"/>
            <a:chExt cx="4735418" cy="1159817"/>
          </a:xfrm>
        </p:grpSpPr>
        <p:grpSp>
          <p:nvGrpSpPr>
            <p:cNvPr id="33" name="组合 32"/>
            <p:cNvGrpSpPr/>
            <p:nvPr/>
          </p:nvGrpSpPr>
          <p:grpSpPr>
            <a:xfrm>
              <a:off x="4385972" y="2615948"/>
              <a:ext cx="4735418" cy="1159817"/>
              <a:chOff x="4555084" y="2506688"/>
              <a:chExt cx="4735418" cy="1159817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4555084" y="250668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38244" y="2830336"/>
                <a:ext cx="958122" cy="346394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>
                <a:off x="4926460" y="3465198"/>
                <a:ext cx="3646270" cy="201307"/>
              </a:xfrm>
              <a:prstGeom prst="rect">
                <a:avLst/>
              </a:prstGeom>
            </p:spPr>
          </p:pic>
        </p:grpSp>
        <p:sp>
          <p:nvSpPr>
            <p:cNvPr id="131" name="文本框 73"/>
            <p:cNvSpPr txBox="1"/>
            <p:nvPr/>
          </p:nvSpPr>
          <p:spPr>
            <a:xfrm>
              <a:off x="4758072" y="2790619"/>
              <a:ext cx="3385078" cy="46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2DB2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rgbClr val="2DB2A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 Hook</a:t>
              </a:r>
              <a:endParaRPr lang="en-US" altLang="zh-CN" sz="2400" b="1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0893" y="4288112"/>
            <a:ext cx="1130847" cy="958123"/>
            <a:chOff x="3194865" y="5013176"/>
            <a:chExt cx="1130847" cy="958123"/>
          </a:xfrm>
        </p:grpSpPr>
        <p:grpSp>
          <p:nvGrpSpPr>
            <p:cNvPr id="74" name="组合 73"/>
            <p:cNvGrpSpPr/>
            <p:nvPr/>
          </p:nvGrpSpPr>
          <p:grpSpPr>
            <a:xfrm>
              <a:off x="3227162" y="5013176"/>
              <a:ext cx="1098550" cy="958123"/>
              <a:chOff x="2857499" y="1149477"/>
              <a:chExt cx="1098550" cy="958123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194865" y="5013176"/>
              <a:ext cx="1044125" cy="879845"/>
              <a:chOff x="2619640" y="1689226"/>
              <a:chExt cx="1044125" cy="879845"/>
            </a:xfrm>
          </p:grpSpPr>
          <p:sp>
            <p:nvSpPr>
              <p:cNvPr id="108" name="文本框 49"/>
              <p:cNvSpPr txBox="1"/>
              <p:nvPr/>
            </p:nvSpPr>
            <p:spPr>
              <a:xfrm>
                <a:off x="2619640" y="1689226"/>
                <a:ext cx="10305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9" name="文本框 50"/>
              <p:cNvSpPr txBox="1"/>
              <p:nvPr/>
            </p:nvSpPr>
            <p:spPr>
              <a:xfrm>
                <a:off x="2633251" y="2261294"/>
                <a:ext cx="1030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567180" y="4271010"/>
            <a:ext cx="4133850" cy="1151890"/>
            <a:chOff x="4392000" y="3774064"/>
            <a:chExt cx="4691295" cy="1152126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431038" y="4096256"/>
              <a:ext cx="958122" cy="34639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757348" y="4724883"/>
              <a:ext cx="3646270" cy="201307"/>
            </a:xfrm>
            <a:prstGeom prst="rect">
              <a:avLst/>
            </a:prstGeom>
          </p:spPr>
        </p:pic>
        <p:grpSp>
          <p:nvGrpSpPr>
            <p:cNvPr id="4" name="组合 3"/>
            <p:cNvGrpSpPr/>
            <p:nvPr/>
          </p:nvGrpSpPr>
          <p:grpSpPr>
            <a:xfrm>
              <a:off x="4392000" y="3774064"/>
              <a:ext cx="4389024" cy="958122"/>
              <a:chOff x="4385972" y="3774064"/>
              <a:chExt cx="4389024" cy="958122"/>
            </a:xfrm>
          </p:grpSpPr>
          <p:sp>
            <p:nvSpPr>
              <p:cNvPr id="91" name="圆角矩形 90"/>
              <p:cNvSpPr/>
              <p:nvPr/>
            </p:nvSpPr>
            <p:spPr>
              <a:xfrm>
                <a:off x="4385972" y="377406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文本框 77"/>
              <p:cNvSpPr txBox="1"/>
              <p:nvPr/>
            </p:nvSpPr>
            <p:spPr>
              <a:xfrm>
                <a:off x="4752052" y="3975400"/>
                <a:ext cx="3391280" cy="46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2400" b="1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Effect Hook</a:t>
                </a:r>
                <a:endParaRPr lang="en-US" altLang="zh-CN" sz="2400" b="1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148"/>
          <p:cNvSpPr txBox="1"/>
          <p:nvPr/>
        </p:nvSpPr>
        <p:spPr>
          <a:xfrm>
            <a:off x="4740803" y="297860"/>
            <a:ext cx="262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</a:t>
            </a:r>
            <a:r>
              <a:rPr lang="zh-CN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7393731" y="528107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48377" y="52801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6058409" y="1438298"/>
            <a:ext cx="1117236" cy="962801"/>
            <a:chOff x="3208476" y="1556792"/>
            <a:chExt cx="1117236" cy="962801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162" name="组合 161"/>
            <p:cNvGrpSpPr/>
            <p:nvPr/>
          </p:nvGrpSpPr>
          <p:grpSpPr>
            <a:xfrm>
              <a:off x="3227162" y="1556793"/>
              <a:ext cx="1098550" cy="958123"/>
              <a:chOff x="2857499" y="1149477"/>
              <a:chExt cx="1098550" cy="958123"/>
            </a:xfrm>
            <a:grpFill/>
          </p:grpSpPr>
          <p:sp>
            <p:nvSpPr>
              <p:cNvPr id="163" name="圆角矩形 162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208476" y="1556792"/>
              <a:ext cx="1039305" cy="962801"/>
              <a:chOff x="2633251" y="1689376"/>
              <a:chExt cx="1039305" cy="962801"/>
            </a:xfrm>
            <a:grpFill/>
          </p:grpSpPr>
          <p:sp>
            <p:nvSpPr>
              <p:cNvPr id="166" name="文本框 40"/>
              <p:cNvSpPr txBox="1"/>
              <p:nvPr/>
            </p:nvSpPr>
            <p:spPr>
              <a:xfrm>
                <a:off x="2642042" y="1689376"/>
                <a:ext cx="1030514" cy="7067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7" name="文本框 41"/>
              <p:cNvSpPr txBox="1"/>
              <p:nvPr/>
            </p:nvSpPr>
            <p:spPr>
              <a:xfrm>
                <a:off x="2633251" y="2344400"/>
                <a:ext cx="1030514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8" name="组合 167"/>
          <p:cNvGrpSpPr/>
          <p:nvPr/>
        </p:nvGrpSpPr>
        <p:grpSpPr>
          <a:xfrm>
            <a:off x="6058409" y="2761876"/>
            <a:ext cx="1117236" cy="971914"/>
            <a:chOff x="3208476" y="2708920"/>
            <a:chExt cx="1117236" cy="971914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69" name="组合 168"/>
            <p:cNvGrpSpPr/>
            <p:nvPr/>
          </p:nvGrpSpPr>
          <p:grpSpPr>
            <a:xfrm>
              <a:off x="3227162" y="2722711"/>
              <a:ext cx="1098550" cy="958123"/>
              <a:chOff x="2857499" y="1149477"/>
              <a:chExt cx="1098550" cy="958123"/>
            </a:xfrm>
            <a:grpFill/>
          </p:grpSpPr>
          <p:sp>
            <p:nvSpPr>
              <p:cNvPr id="170" name="圆角矩形 169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圆角矩形 170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3208476" y="2708920"/>
              <a:ext cx="1039305" cy="912152"/>
              <a:chOff x="2633251" y="1679328"/>
              <a:chExt cx="1039305" cy="912152"/>
            </a:xfrm>
            <a:grpFill/>
          </p:grpSpPr>
          <p:sp>
            <p:nvSpPr>
              <p:cNvPr id="173" name="文本框 43"/>
              <p:cNvSpPr txBox="1"/>
              <p:nvPr/>
            </p:nvSpPr>
            <p:spPr>
              <a:xfrm>
                <a:off x="2642042" y="1679328"/>
                <a:ext cx="1030514" cy="7067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74" name="文本框 44"/>
              <p:cNvSpPr txBox="1"/>
              <p:nvPr/>
            </p:nvSpPr>
            <p:spPr>
              <a:xfrm>
                <a:off x="2633251" y="2283703"/>
                <a:ext cx="1030514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7411085" y="1438275"/>
            <a:ext cx="4401820" cy="1016000"/>
            <a:chOff x="4385972" y="1450030"/>
            <a:chExt cx="4697323" cy="1015929"/>
          </a:xfrm>
        </p:grpSpPr>
        <p:grpSp>
          <p:nvGrpSpPr>
            <p:cNvPr id="176" name="组合 175"/>
            <p:cNvGrpSpPr/>
            <p:nvPr/>
          </p:nvGrpSpPr>
          <p:grpSpPr>
            <a:xfrm>
              <a:off x="4385972" y="1450030"/>
              <a:ext cx="4697323" cy="1015929"/>
              <a:chOff x="4555084" y="1340770"/>
              <a:chExt cx="4697323" cy="1015929"/>
            </a:xfrm>
          </p:grpSpPr>
          <p:pic>
            <p:nvPicPr>
              <p:cNvPr id="177" name="图片 17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662963"/>
                <a:ext cx="958122" cy="346394"/>
              </a:xfrm>
              <a:prstGeom prst="rect">
                <a:avLst/>
              </a:prstGeom>
            </p:spPr>
          </p:pic>
          <p:pic>
            <p:nvPicPr>
              <p:cNvPr id="178" name="图片 17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>
                <a:off x="4926460" y="2155392"/>
                <a:ext cx="3646270" cy="201307"/>
              </a:xfrm>
              <a:prstGeom prst="rect">
                <a:avLst/>
              </a:prstGeom>
            </p:spPr>
          </p:pic>
          <p:sp>
            <p:nvSpPr>
              <p:cNvPr id="179" name="圆角矩形 178"/>
              <p:cNvSpPr/>
              <p:nvPr/>
            </p:nvSpPr>
            <p:spPr>
              <a:xfrm>
                <a:off x="4555084" y="134077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</p:grpSp>
        <p:sp>
          <p:nvSpPr>
            <p:cNvPr id="181" name="文本框 52"/>
            <p:cNvSpPr txBox="1"/>
            <p:nvPr/>
          </p:nvSpPr>
          <p:spPr>
            <a:xfrm>
              <a:off x="5130008" y="1719251"/>
              <a:ext cx="3013415" cy="46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 </a:t>
              </a:r>
              <a:r>
                <a:rPr lang="en-US" altLang="zh-CN" sz="24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Hook</a:t>
              </a:r>
              <a:endPara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7398385" y="2813050"/>
            <a:ext cx="4457065" cy="1159510"/>
            <a:chOff x="4385972" y="2615948"/>
            <a:chExt cx="4735418" cy="1159817"/>
          </a:xfrm>
        </p:grpSpPr>
        <p:grpSp>
          <p:nvGrpSpPr>
            <p:cNvPr id="189" name="组合 188"/>
            <p:cNvGrpSpPr/>
            <p:nvPr/>
          </p:nvGrpSpPr>
          <p:grpSpPr>
            <a:xfrm>
              <a:off x="4385972" y="2615948"/>
              <a:ext cx="4735418" cy="1159817"/>
              <a:chOff x="4555084" y="2506688"/>
              <a:chExt cx="4735418" cy="1159817"/>
            </a:xfrm>
          </p:grpSpPr>
          <p:sp>
            <p:nvSpPr>
              <p:cNvPr id="190" name="圆角矩形 189"/>
              <p:cNvSpPr/>
              <p:nvPr/>
            </p:nvSpPr>
            <p:spPr>
              <a:xfrm>
                <a:off x="4555084" y="250668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pic>
            <p:nvPicPr>
              <p:cNvPr id="191" name="图片 190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38244" y="2830336"/>
                <a:ext cx="958122" cy="346394"/>
              </a:xfrm>
              <a:prstGeom prst="rect">
                <a:avLst/>
              </a:prstGeom>
            </p:spPr>
          </p:pic>
          <p:pic>
            <p:nvPicPr>
              <p:cNvPr id="192" name="图片 191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>
                <a:off x="4926460" y="3465198"/>
                <a:ext cx="3646270" cy="201307"/>
              </a:xfrm>
              <a:prstGeom prst="rect">
                <a:avLst/>
              </a:prstGeom>
            </p:spPr>
          </p:pic>
        </p:grpSp>
        <p:sp>
          <p:nvSpPr>
            <p:cNvPr id="200" name="文本框 73"/>
            <p:cNvSpPr txBox="1"/>
            <p:nvPr/>
          </p:nvSpPr>
          <p:spPr>
            <a:xfrm>
              <a:off x="5140913" y="2790619"/>
              <a:ext cx="3002224" cy="46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Hook </a:t>
              </a:r>
              <a:r>
                <a:rPr lang="zh-CN" altLang="en-US" sz="24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</a:t>
              </a:r>
              <a:endPara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6044798" y="4225247"/>
            <a:ext cx="1130847" cy="958123"/>
            <a:chOff x="3194865" y="5013176"/>
            <a:chExt cx="1130847" cy="958123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202" name="组合 201"/>
            <p:cNvGrpSpPr/>
            <p:nvPr/>
          </p:nvGrpSpPr>
          <p:grpSpPr>
            <a:xfrm>
              <a:off x="3227162" y="5013176"/>
              <a:ext cx="1098550" cy="958123"/>
              <a:chOff x="2857499" y="1149477"/>
              <a:chExt cx="1098550" cy="958123"/>
            </a:xfrm>
            <a:grpFill/>
          </p:grpSpPr>
          <p:sp>
            <p:nvSpPr>
              <p:cNvPr id="203" name="圆角矩形 202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3194865" y="5013176"/>
              <a:ext cx="1044125" cy="879845"/>
              <a:chOff x="2619640" y="1689226"/>
              <a:chExt cx="1044125" cy="879845"/>
            </a:xfrm>
            <a:grpFill/>
          </p:grpSpPr>
          <p:sp>
            <p:nvSpPr>
              <p:cNvPr id="206" name="文本框 49"/>
              <p:cNvSpPr txBox="1"/>
              <p:nvPr/>
            </p:nvSpPr>
            <p:spPr>
              <a:xfrm>
                <a:off x="2619640" y="1689226"/>
                <a:ext cx="1030514" cy="7067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06</a:t>
                </a:r>
                <a:endParaRPr lang="zh-CN" altLang="en-US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7" name="文本框 50"/>
              <p:cNvSpPr txBox="1"/>
              <p:nvPr/>
            </p:nvSpPr>
            <p:spPr>
              <a:xfrm>
                <a:off x="2633251" y="2261294"/>
                <a:ext cx="1030514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OPTION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7411085" y="4253865"/>
            <a:ext cx="4430395" cy="1151890"/>
            <a:chOff x="4392000" y="3774064"/>
            <a:chExt cx="4691295" cy="1152126"/>
          </a:xfrm>
        </p:grpSpPr>
        <p:pic>
          <p:nvPicPr>
            <p:cNvPr id="209" name="图片 208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>
              <a:off x="8431038" y="4096256"/>
              <a:ext cx="958122" cy="346393"/>
            </a:xfrm>
            <a:prstGeom prst="rect">
              <a:avLst/>
            </a:prstGeom>
          </p:spPr>
        </p:pic>
        <p:pic>
          <p:nvPicPr>
            <p:cNvPr id="210" name="图片 20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757348" y="4724883"/>
              <a:ext cx="3646270" cy="201307"/>
            </a:xfrm>
            <a:prstGeom prst="rect">
              <a:avLst/>
            </a:prstGeom>
          </p:spPr>
        </p:pic>
        <p:grpSp>
          <p:nvGrpSpPr>
            <p:cNvPr id="211" name="组合 210"/>
            <p:cNvGrpSpPr/>
            <p:nvPr/>
          </p:nvGrpSpPr>
          <p:grpSpPr>
            <a:xfrm>
              <a:off x="4392000" y="3774064"/>
              <a:ext cx="4389024" cy="958122"/>
              <a:chOff x="4385972" y="3774064"/>
              <a:chExt cx="4389024" cy="958122"/>
            </a:xfrm>
          </p:grpSpPr>
          <p:sp>
            <p:nvSpPr>
              <p:cNvPr id="212" name="圆角矩形 211"/>
              <p:cNvSpPr/>
              <p:nvPr/>
            </p:nvSpPr>
            <p:spPr>
              <a:xfrm>
                <a:off x="4385972" y="377406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219" name="文本框 77"/>
              <p:cNvSpPr txBox="1"/>
              <p:nvPr/>
            </p:nvSpPr>
            <p:spPr>
              <a:xfrm>
                <a:off x="5122244" y="3975400"/>
                <a:ext cx="3021068" cy="46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</a:t>
                </a:r>
                <a:r>
                  <a:rPr lang="en-US" altLang="zh-CN" sz="24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Hook</a:t>
                </a:r>
                <a:endParaRPr lang="en-US" altLang="zh-CN" sz="2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3" name="任意多边形 72"/>
          <p:cNvSpPr/>
          <p:nvPr/>
        </p:nvSpPr>
        <p:spPr>
          <a:xfrm>
            <a:off x="0" y="466066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0" name="图片 219" descr="React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35" y="5396865"/>
            <a:ext cx="1424940" cy="142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649730" y="1900555"/>
            <a:ext cx="456819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不编写 class 的情况下使用 state 以及其他的 React 特性（之前只有无状态组件可以这么干）。</a:t>
            </a:r>
            <a:endParaRPr lang="zh-CN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en-US" altLang="zh-CN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  <a:sym typeface="+mn-ea"/>
              </a:rPr>
              <a:t>Hook 是 React 16.8 的新增特性</a:t>
            </a:r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  <a:sym typeface="+mn-ea"/>
              </a:rPr>
              <a:t>。</a:t>
            </a:r>
            <a:endParaRPr lang="zh-CN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React16.8.0是第一个支持 Hook的版本。</a:t>
            </a:r>
            <a:endParaRPr lang="zh-CN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16" name="组合 17"/>
          <p:cNvGrpSpPr/>
          <p:nvPr/>
        </p:nvGrpSpPr>
        <p:grpSpPr>
          <a:xfrm>
            <a:off x="708757" y="1936608"/>
            <a:ext cx="712773" cy="701976"/>
            <a:chOff x="6211340" y="1165416"/>
            <a:chExt cx="528860" cy="520849"/>
          </a:xfrm>
        </p:grpSpPr>
        <p:grpSp>
          <p:nvGrpSpPr>
            <p:cNvPr id="17" name="组合 18"/>
            <p:cNvGrpSpPr/>
            <p:nvPr/>
          </p:nvGrpSpPr>
          <p:grpSpPr>
            <a:xfrm>
              <a:off x="6219351" y="1165416"/>
              <a:ext cx="520849" cy="520849"/>
              <a:chOff x="1705098" y="2589066"/>
              <a:chExt cx="1800201" cy="18002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705098" y="2589066"/>
                <a:ext cx="1800201" cy="1800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853307" y="2721254"/>
                <a:ext cx="1503784" cy="1503784"/>
              </a:xfrm>
              <a:prstGeom prst="ellipse">
                <a:avLst/>
              </a:prstGeom>
              <a:blipFill>
                <a:blip r:embed="rId1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211340" y="1277758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AutoShape 50"/>
          <p:cNvSpPr>
            <a:spLocks noChangeArrowheads="1"/>
          </p:cNvSpPr>
          <p:nvPr/>
        </p:nvSpPr>
        <p:spPr bwMode="gray">
          <a:xfrm>
            <a:off x="784401" y="96469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 eaLnBrk="0" hangingPunct="0">
              <a:spcAft>
                <a:spcPct val="0"/>
              </a:spcAft>
              <a:defRPr/>
            </a:pPr>
            <a:r>
              <a:rPr lang="zh-CN" altLang="en-US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介绍</a:t>
            </a:r>
            <a:endParaRPr lang="zh-CN" altLang="en-US" b="1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" name="AutoShape 50"/>
          <p:cNvSpPr>
            <a:spLocks noChangeArrowheads="1"/>
          </p:cNvSpPr>
          <p:nvPr/>
        </p:nvSpPr>
        <p:spPr bwMode="gray">
          <a:xfrm>
            <a:off x="6341979" y="96469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 eaLnBrk="0" hangingPunct="0">
              <a:spcAft>
                <a:spcPct val="0"/>
              </a:spcAft>
              <a:defRPr/>
            </a:pPr>
            <a:r>
              <a:rPr lang="zh-CN" altLang="en-US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动机</a:t>
            </a:r>
            <a:endParaRPr lang="zh-CN" altLang="en-US" b="1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8" name="TextBox 148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Hook </a:t>
            </a:r>
            <a:r>
              <a:rPr lang="zh-CN" alt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36947" y="42001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393731" y="511597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36312" y="51150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0" y="4513981"/>
            <a:ext cx="12195175" cy="2338705"/>
          </a:xfrm>
          <a:custGeom>
            <a:avLst/>
            <a:gdLst>
              <a:gd name="connsiteX0" fmla="*/ 19204 w 19205"/>
              <a:gd name="connsiteY0" fmla="*/ 2011 h 3683"/>
              <a:gd name="connsiteX1" fmla="*/ 19205 w 19205"/>
              <a:gd name="connsiteY1" fmla="*/ 3683 h 3683"/>
              <a:gd name="connsiteX2" fmla="*/ 0 w 19205"/>
              <a:gd name="connsiteY2" fmla="*/ 3683 h 3683"/>
              <a:gd name="connsiteX3" fmla="*/ 0 w 19205"/>
              <a:gd name="connsiteY3" fmla="*/ 0 h 3683"/>
              <a:gd name="connsiteX4" fmla="*/ 1371 w 19205"/>
              <a:gd name="connsiteY4" fmla="*/ 914 h 3683"/>
              <a:gd name="connsiteX5" fmla="*/ 8203 w 19205"/>
              <a:gd name="connsiteY5" fmla="*/ 3109 h 3683"/>
              <a:gd name="connsiteX6" fmla="*/ 18930 w 19205"/>
              <a:gd name="connsiteY6" fmla="*/ 2286 h 3683"/>
              <a:gd name="connsiteX7" fmla="*/ 19204 w 19205"/>
              <a:gd name="connsiteY7" fmla="*/ 2011 h 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5" h="3683">
                <a:moveTo>
                  <a:pt x="19204" y="2011"/>
                </a:moveTo>
                <a:lnTo>
                  <a:pt x="19205" y="3683"/>
                </a:lnTo>
                <a:lnTo>
                  <a:pt x="0" y="3683"/>
                </a:lnTo>
                <a:lnTo>
                  <a:pt x="0" y="0"/>
                </a:lnTo>
                <a:lnTo>
                  <a:pt x="1371" y="914"/>
                </a:lnTo>
                <a:cubicBezTo>
                  <a:pt x="3610" y="1728"/>
                  <a:pt x="5297" y="3109"/>
                  <a:pt x="8203" y="3109"/>
                </a:cubicBezTo>
                <a:cubicBezTo>
                  <a:pt x="12562" y="3109"/>
                  <a:pt x="16357" y="3964"/>
                  <a:pt x="18930" y="2286"/>
                </a:cubicBezTo>
                <a:lnTo>
                  <a:pt x="19204" y="201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49730" y="3856990"/>
            <a:ext cx="4568190" cy="138366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sz="24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没有破坏性改动</a:t>
            </a:r>
            <a:r>
              <a:rPr 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。</a:t>
            </a:r>
            <a:endParaRPr sz="2000" b="1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en-US" altLang="zh-CN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-完全可选的</a:t>
            </a:r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，可以完全用</a:t>
            </a:r>
            <a:r>
              <a:rPr lang="en-US" altLang="zh-CN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class</a:t>
            </a:r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代替。</a:t>
            </a:r>
            <a:endParaRPr lang="en-US" altLang="zh-CN" sz="2000" b="1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en-US" altLang="zh-CN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  <a:sym typeface="+mn-ea"/>
              </a:rPr>
              <a:t>-100% 向后兼容的。</a:t>
            </a:r>
            <a:endParaRPr lang="en-US" altLang="zh-CN" sz="2000" b="1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+mn-ea"/>
              <a:sym typeface="+mn-ea"/>
            </a:endParaRPr>
          </a:p>
          <a:p>
            <a:pPr lvl="0"/>
            <a:r>
              <a:rPr lang="en-US" altLang="zh-CN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-</a:t>
            </a:r>
            <a:r>
              <a:rPr lang="zh-CN" alt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没有计划从 React 中移除 class</a:t>
            </a:r>
            <a:endParaRPr lang="zh-CN" altLang="en-US" sz="2000" b="1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3" name="组合 17"/>
          <p:cNvGrpSpPr/>
          <p:nvPr/>
        </p:nvGrpSpPr>
        <p:grpSpPr>
          <a:xfrm>
            <a:off x="698597" y="3812398"/>
            <a:ext cx="712773" cy="701976"/>
            <a:chOff x="6211340" y="1165416"/>
            <a:chExt cx="528860" cy="520849"/>
          </a:xfrm>
        </p:grpSpPr>
        <p:grpSp>
          <p:nvGrpSpPr>
            <p:cNvPr id="6" name="组合 18"/>
            <p:cNvGrpSpPr/>
            <p:nvPr/>
          </p:nvGrpSpPr>
          <p:grpSpPr>
            <a:xfrm>
              <a:off x="6219351" y="1165416"/>
              <a:ext cx="520849" cy="520849"/>
              <a:chOff x="1705098" y="2589066"/>
              <a:chExt cx="1800201" cy="18002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705098" y="2589066"/>
                <a:ext cx="1800201" cy="1800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53307" y="2721254"/>
                <a:ext cx="1503784" cy="1503784"/>
              </a:xfrm>
              <a:prstGeom prst="ellipse">
                <a:avLst/>
              </a:prstGeom>
              <a:blipFill>
                <a:blip r:embed="rId1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" name="TextBox 19"/>
            <p:cNvSpPr txBox="1"/>
            <p:nvPr/>
          </p:nvSpPr>
          <p:spPr>
            <a:xfrm>
              <a:off x="6211340" y="1277758"/>
              <a:ext cx="527724" cy="29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976745" y="1772920"/>
            <a:ext cx="5218430" cy="1938020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在组件之间复用状态逻辑很难。</a:t>
            </a:r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（例如</a:t>
            </a:r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: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把组件连接到 store。</a:t>
            </a:r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通过 render props（渲染属性） 和 高阶组件的方式。会造成嵌套地狱。</a:t>
            </a:r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通过继承可以达到目的，但是</a:t>
            </a:r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react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不支持多继承。）</a:t>
            </a:r>
            <a:endParaRPr lang="en-US" altLang="zh-CN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11" name="组合 17"/>
          <p:cNvGrpSpPr/>
          <p:nvPr/>
        </p:nvGrpSpPr>
        <p:grpSpPr>
          <a:xfrm>
            <a:off x="6202142" y="1782303"/>
            <a:ext cx="774700" cy="701976"/>
            <a:chOff x="6165638" y="1165416"/>
            <a:chExt cx="574808" cy="520849"/>
          </a:xfrm>
        </p:grpSpPr>
        <p:grpSp>
          <p:nvGrpSpPr>
            <p:cNvPr id="12" name="组合 18"/>
            <p:cNvGrpSpPr/>
            <p:nvPr/>
          </p:nvGrpSpPr>
          <p:grpSpPr>
            <a:xfrm>
              <a:off x="6219351" y="1165416"/>
              <a:ext cx="520849" cy="520849"/>
              <a:chOff x="1705098" y="2589066"/>
              <a:chExt cx="1800201" cy="180020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705098" y="2589066"/>
                <a:ext cx="1800201" cy="18002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40279" y="2737538"/>
                <a:ext cx="1503784" cy="1503784"/>
              </a:xfrm>
              <a:prstGeom prst="ellipse">
                <a:avLst/>
              </a:prstGeom>
              <a:blipFill>
                <a:blip r:embed="rId1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" name="TextBox 19"/>
            <p:cNvSpPr txBox="1"/>
            <p:nvPr/>
          </p:nvSpPr>
          <p:spPr>
            <a:xfrm>
              <a:off x="6165638" y="1277551"/>
              <a:ext cx="574808" cy="29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000875" y="3700145"/>
            <a:ext cx="4858385" cy="1322070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趋于复杂，难以维护</a:t>
            </a:r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.</a:t>
            </a:r>
            <a:endParaRPr lang="en-US" altLang="zh-CN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-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生命周期函数混杂不相干的逻辑。</a:t>
            </a:r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-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相同的逻辑分布在不同的生命周期</a:t>
            </a:r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19" name="组合 17"/>
          <p:cNvGrpSpPr/>
          <p:nvPr/>
        </p:nvGrpSpPr>
        <p:grpSpPr>
          <a:xfrm>
            <a:off x="6226272" y="3709528"/>
            <a:ext cx="774700" cy="701976"/>
            <a:chOff x="6165638" y="1165416"/>
            <a:chExt cx="574808" cy="520849"/>
          </a:xfrm>
        </p:grpSpPr>
        <p:grpSp>
          <p:nvGrpSpPr>
            <p:cNvPr id="23" name="组合 18"/>
            <p:cNvGrpSpPr/>
            <p:nvPr/>
          </p:nvGrpSpPr>
          <p:grpSpPr>
            <a:xfrm>
              <a:off x="6219351" y="1165416"/>
              <a:ext cx="520849" cy="520849"/>
              <a:chOff x="1705098" y="2589066"/>
              <a:chExt cx="1800201" cy="18002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705098" y="2589066"/>
                <a:ext cx="1800201" cy="18002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840279" y="2737538"/>
                <a:ext cx="1503784" cy="1503784"/>
              </a:xfrm>
              <a:prstGeom prst="ellipse">
                <a:avLst/>
              </a:prstGeom>
              <a:blipFill>
                <a:blip r:embed="rId1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7" name="TextBox 19"/>
            <p:cNvSpPr txBox="1"/>
            <p:nvPr/>
          </p:nvSpPr>
          <p:spPr>
            <a:xfrm>
              <a:off x="6165638" y="1277551"/>
              <a:ext cx="574808" cy="29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7000240" y="4739640"/>
            <a:ext cx="5195570" cy="16300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this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的指向问题</a:t>
            </a:r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-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向子组件传递回调函数的时候，内联函数会持续创造新的句柄，导致子组件过度渲染</a:t>
            </a:r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  <a:p>
            <a:pPr lvl="0"/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-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类成员函数不能保证</a:t>
            </a:r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this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，要么我们需要绑定</a:t>
            </a:r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this</a:t>
            </a:r>
            <a:r>
              <a:rPr lang="zh-CN" altLang="en-US" sz="20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+mn-ea"/>
              </a:rPr>
              <a:t>，要么使用类型。</a:t>
            </a:r>
            <a:endParaRPr lang="zh-CN" altLang="en-US" sz="20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  <a:cs typeface="+mn-ea"/>
            </a:endParaRPr>
          </a:p>
        </p:txBody>
      </p:sp>
      <p:grpSp>
        <p:nvGrpSpPr>
          <p:cNvPr id="35" name="组合 17"/>
          <p:cNvGrpSpPr/>
          <p:nvPr/>
        </p:nvGrpSpPr>
        <p:grpSpPr>
          <a:xfrm>
            <a:off x="6214207" y="4749023"/>
            <a:ext cx="774700" cy="701976"/>
            <a:chOff x="6165638" y="1165416"/>
            <a:chExt cx="574808" cy="520849"/>
          </a:xfrm>
        </p:grpSpPr>
        <p:grpSp>
          <p:nvGrpSpPr>
            <p:cNvPr id="36" name="组合 18"/>
            <p:cNvGrpSpPr/>
            <p:nvPr/>
          </p:nvGrpSpPr>
          <p:grpSpPr>
            <a:xfrm>
              <a:off x="6219351" y="1165416"/>
              <a:ext cx="520849" cy="520849"/>
              <a:chOff x="1705098" y="2589066"/>
              <a:chExt cx="1800201" cy="18002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705098" y="2589066"/>
                <a:ext cx="1800201" cy="18002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840279" y="2737538"/>
                <a:ext cx="1503784" cy="1503784"/>
              </a:xfrm>
              <a:prstGeom prst="ellipse">
                <a:avLst/>
              </a:prstGeom>
              <a:blipFill>
                <a:blip r:embed="rId1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9" name="TextBox 19"/>
            <p:cNvSpPr txBox="1"/>
            <p:nvPr/>
          </p:nvSpPr>
          <p:spPr>
            <a:xfrm>
              <a:off x="6165638" y="1277551"/>
              <a:ext cx="574808" cy="29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43" name="图片 42" descr="React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5393055"/>
            <a:ext cx="1369695" cy="136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8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48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useState</a:t>
            </a:r>
            <a:endParaRPr lang="en-US" altLang="zh-CN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任意多边形 59"/>
          <p:cNvSpPr/>
          <p:nvPr/>
        </p:nvSpPr>
        <p:spPr>
          <a:xfrm>
            <a:off x="0" y="467971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9621" y="650305"/>
            <a:ext cx="30397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函数式更新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43167" y="695891"/>
            <a:ext cx="432048" cy="432048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36947" y="1173525"/>
            <a:ext cx="1152128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4942" y="3473574"/>
            <a:ext cx="1152128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69645" y="2841625"/>
            <a:ext cx="3759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按照固定顺序</a:t>
            </a:r>
            <a:endParaRPr lang="zh-CN" altLang="en-US" sz="28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菱形 62"/>
          <p:cNvSpPr/>
          <p:nvPr/>
        </p:nvSpPr>
        <p:spPr>
          <a:xfrm>
            <a:off x="443167" y="2887312"/>
            <a:ext cx="432048" cy="43204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4941" y="3473740"/>
            <a:ext cx="11443285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cs typeface="+mj-ea"/>
              </a:rPr>
              <a:t>如果有多个state,按照第一次调用的次序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cs typeface="+mj-ea"/>
              </a:rPr>
              <a:t>读取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cs typeface="+mj-ea"/>
              </a:rPr>
              <a:t>。所以我们必须按照固定的顺序调用，不能颠倒，不能增加，不能减少。</a:t>
            </a:r>
            <a:endParaRPr lang="en-US" altLang="zh-CN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cs typeface="+mj-ea"/>
            </a:endParaRPr>
          </a:p>
        </p:txBody>
      </p:sp>
      <p:pic>
        <p:nvPicPr>
          <p:cNvPr id="2" name="图片 1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3535" y="5320665"/>
            <a:ext cx="1564005" cy="15640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285240"/>
            <a:ext cx="11413490" cy="14789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19057" y="4869304"/>
            <a:ext cx="1152128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3760" y="4288790"/>
            <a:ext cx="3759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惰性初始化</a:t>
            </a:r>
            <a:endParaRPr lang="zh-CN" altLang="en-US" sz="28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47282" y="4334477"/>
            <a:ext cx="432048" cy="432048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056" y="4869470"/>
            <a:ext cx="11443285" cy="11436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cs typeface="+mj-ea"/>
              </a:rPr>
              <a:t>initialState 参数只会在组件的初始渲染中起作用，后续渲染时会被忽略。如果初始 state 需要通过复杂计算获得，则可以传入一个函数，在函数中计算并返回初始的 state，</a:t>
            </a:r>
            <a:endParaRPr lang="en-US" altLang="zh-CN" sz="2000" b="1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cs typeface="+mj-ea"/>
            </a:endParaRPr>
          </a:p>
          <a:p>
            <a:pPr lvl="0"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cs typeface="+mj-ea"/>
              </a:rPr>
              <a:t>       此函数只在初始渲染时被调用：</a:t>
            </a:r>
            <a:endParaRPr lang="en-US" altLang="zh-CN" sz="2000" b="1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useEffect</a:t>
            </a:r>
            <a:endParaRPr lang="en-US" altLang="zh-CN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185" y="1140460"/>
            <a:ext cx="103498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什么副作用？</a:t>
            </a:r>
            <a:r>
              <a:rPr lang="en-US" alt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组件渲染逻辑之外的行为。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发起网络请求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绑定事件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访问</a:t>
            </a:r>
            <a:r>
              <a:rPr lang="en-US" alt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Dom</a:t>
            </a:r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元素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...</a:t>
            </a:r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0" y="5241925"/>
            <a:ext cx="1616075" cy="161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885803" y="2685746"/>
            <a:ext cx="2664296" cy="1656000"/>
          </a:xfrm>
          <a:prstGeom prst="roundRect">
            <a:avLst/>
          </a:prstGeom>
          <a:noFill/>
          <a:ln w="12700">
            <a:solidFill>
              <a:srgbClr val="0E6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2"/>
          <p:cNvGrpSpPr/>
          <p:nvPr/>
        </p:nvGrpSpPr>
        <p:grpSpPr>
          <a:xfrm>
            <a:off x="2425179" y="1477476"/>
            <a:ext cx="1585543" cy="1585543"/>
            <a:chOff x="1705099" y="2564904"/>
            <a:chExt cx="1800200" cy="1800200"/>
          </a:xfrm>
        </p:grpSpPr>
        <p:sp>
          <p:nvSpPr>
            <p:cNvPr id="14" name="椭圆 13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0E647C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1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6010" y="2047240"/>
            <a:ext cx="170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E64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Mounted</a:t>
            </a:r>
            <a:endParaRPr lang="en-US" altLang="zh-CN" sz="2400" b="1">
              <a:solidFill>
                <a:srgbClr val="0E6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532287" y="2355052"/>
            <a:ext cx="711242" cy="701976"/>
            <a:chOff x="6217935" y="1158425"/>
            <a:chExt cx="527724" cy="520849"/>
          </a:xfrm>
        </p:grpSpPr>
        <p:grpSp>
          <p:nvGrpSpPr>
            <p:cNvPr id="4" name="组合 17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0E647C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E647C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E647C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E647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0E647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4766123" y="2685746"/>
            <a:ext cx="2664296" cy="1656000"/>
          </a:xfrm>
          <a:prstGeom prst="roundRect">
            <a:avLst/>
          </a:prstGeom>
          <a:noFill/>
          <a:ln w="12700">
            <a:solidFill>
              <a:srgbClr val="2D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23"/>
          <p:cNvGrpSpPr/>
          <p:nvPr/>
        </p:nvGrpSpPr>
        <p:grpSpPr>
          <a:xfrm>
            <a:off x="5305499" y="1477476"/>
            <a:ext cx="1585543" cy="1585543"/>
            <a:chOff x="1705099" y="2564904"/>
            <a:chExt cx="1800200" cy="1800200"/>
          </a:xfrm>
        </p:grpSpPr>
        <p:sp>
          <p:nvSpPr>
            <p:cNvPr id="25" name="椭圆 24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2DB2A4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1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17605" y="2039483"/>
            <a:ext cx="1443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2DB2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en-US" altLang="zh-CN" sz="2400" b="1">
              <a:solidFill>
                <a:srgbClr val="2DB2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27"/>
          <p:cNvGrpSpPr/>
          <p:nvPr/>
        </p:nvGrpSpPr>
        <p:grpSpPr>
          <a:xfrm>
            <a:off x="6412607" y="2355052"/>
            <a:ext cx="711242" cy="701976"/>
            <a:chOff x="6217935" y="1158425"/>
            <a:chExt cx="527724" cy="520849"/>
          </a:xfrm>
        </p:grpSpPr>
        <p:grpSp>
          <p:nvGrpSpPr>
            <p:cNvPr id="7" name="组合 28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2DB2A4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DB2A4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DB2A4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DB2A4"/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2DB2A4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7646443" y="2685746"/>
            <a:ext cx="2664296" cy="165600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34"/>
          <p:cNvGrpSpPr/>
          <p:nvPr/>
        </p:nvGrpSpPr>
        <p:grpSpPr>
          <a:xfrm>
            <a:off x="8185819" y="1477476"/>
            <a:ext cx="1585543" cy="1585543"/>
            <a:chOff x="1705099" y="2564904"/>
            <a:chExt cx="1800200" cy="1800200"/>
          </a:xfrm>
        </p:grpSpPr>
        <p:sp>
          <p:nvSpPr>
            <p:cNvPr id="36" name="椭圆 35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47355" y="2108835"/>
            <a:ext cx="1861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Unmount</a:t>
            </a:r>
            <a:endParaRPr lang="en-US" altLang="zh-CN" sz="2000" b="1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38"/>
          <p:cNvGrpSpPr/>
          <p:nvPr/>
        </p:nvGrpSpPr>
        <p:grpSpPr>
          <a:xfrm>
            <a:off x="9292927" y="2355052"/>
            <a:ext cx="711242" cy="701976"/>
            <a:chOff x="6217935" y="1158425"/>
            <a:chExt cx="527724" cy="520849"/>
          </a:xfrm>
        </p:grpSpPr>
        <p:grpSp>
          <p:nvGrpSpPr>
            <p:cNvPr id="10" name="组合 39"/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77A08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77A08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92D050"/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92D050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Box 148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useEffect</a:t>
            </a:r>
            <a:endParaRPr lang="en-US" altLang="zh-CN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39593" y="3287673"/>
            <a:ext cx="28800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>
                <a:solidFill>
                  <a:srgbClr val="0E647C"/>
                </a:solidFill>
                <a:latin typeface="等线"/>
              </a:rPr>
              <a:t>componentDidMount</a:t>
            </a:r>
            <a:endParaRPr lang="en-US" altLang="zh-CN" sz="2000" b="1">
              <a:solidFill>
                <a:srgbClr val="0E647C"/>
              </a:solidFill>
              <a:latin typeface="等线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75915" y="3279986"/>
            <a:ext cx="28800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>
                <a:solidFill>
                  <a:srgbClr val="2DB2A4"/>
                </a:solidFill>
                <a:latin typeface="等线"/>
              </a:rPr>
              <a:t>componentDidUpdate</a:t>
            </a:r>
            <a:endParaRPr lang="en-US" altLang="zh-CN" sz="2000" b="1">
              <a:solidFill>
                <a:srgbClr val="2DB2A4"/>
              </a:solidFill>
              <a:latin typeface="等线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734014" y="3279986"/>
            <a:ext cx="28800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>
                <a:solidFill>
                  <a:srgbClr val="93D052"/>
                </a:solidFill>
                <a:latin typeface="等线"/>
              </a:rPr>
              <a:t>componentWillUnmount</a:t>
            </a:r>
            <a:endParaRPr lang="en-US" altLang="zh-CN" sz="2000" b="1">
              <a:solidFill>
                <a:srgbClr val="93D052"/>
              </a:solidFill>
              <a:latin typeface="等线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185" y="826770"/>
            <a:ext cx="4723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副作用发生的时机？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React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100" y="5241925"/>
            <a:ext cx="1616075" cy="1616075"/>
          </a:xfrm>
          <a:prstGeom prst="rect">
            <a:avLst/>
          </a:prstGeom>
        </p:spPr>
      </p:pic>
      <p:sp>
        <p:nvSpPr>
          <p:cNvPr id="29" name="任意多边形 28"/>
          <p:cNvSpPr/>
          <p:nvPr/>
        </p:nvSpPr>
        <p:spPr>
          <a:xfrm>
            <a:off x="1358900" y="1348105"/>
            <a:ext cx="9360535" cy="3743960"/>
          </a:xfrm>
          <a:custGeom>
            <a:avLst/>
            <a:gdLst>
              <a:gd name="connsiteX0" fmla="*/ 0 w 14741"/>
              <a:gd name="connsiteY0" fmla="*/ 0 h 5896"/>
              <a:gd name="connsiteX1" fmla="*/ 14741 w 14741"/>
              <a:gd name="connsiteY1" fmla="*/ 0 h 5896"/>
              <a:gd name="connsiteX2" fmla="*/ 14741 w 14741"/>
              <a:gd name="connsiteY2" fmla="*/ 4884 h 5896"/>
              <a:gd name="connsiteX3" fmla="*/ 9026 w 14741"/>
              <a:gd name="connsiteY3" fmla="*/ 4881 h 5896"/>
              <a:gd name="connsiteX4" fmla="*/ 7709 w 14741"/>
              <a:gd name="connsiteY4" fmla="*/ 5896 h 5896"/>
              <a:gd name="connsiteX5" fmla="*/ 6397 w 14741"/>
              <a:gd name="connsiteY5" fmla="*/ 4884 h 5896"/>
              <a:gd name="connsiteX6" fmla="*/ 27 w 14741"/>
              <a:gd name="connsiteY6" fmla="*/ 4870 h 5896"/>
              <a:gd name="connsiteX7" fmla="*/ 0 w 14741"/>
              <a:gd name="connsiteY7" fmla="*/ 0 h 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41" h="5896">
                <a:moveTo>
                  <a:pt x="0" y="0"/>
                </a:moveTo>
                <a:lnTo>
                  <a:pt x="14741" y="0"/>
                </a:lnTo>
                <a:lnTo>
                  <a:pt x="14741" y="4884"/>
                </a:lnTo>
                <a:lnTo>
                  <a:pt x="9026" y="4881"/>
                </a:lnTo>
                <a:lnTo>
                  <a:pt x="7709" y="5896"/>
                </a:lnTo>
                <a:lnTo>
                  <a:pt x="6397" y="4884"/>
                </a:lnTo>
                <a:lnTo>
                  <a:pt x="27" y="487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八边形 32"/>
          <p:cNvSpPr/>
          <p:nvPr/>
        </p:nvSpPr>
        <p:spPr>
          <a:xfrm>
            <a:off x="4243705" y="5300980"/>
            <a:ext cx="3804285" cy="864235"/>
          </a:xfrm>
          <a:prstGeom prst="octagon">
            <a:avLst/>
          </a:prstGeom>
          <a:noFill/>
          <a:ln w="6032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819015" y="5433060"/>
            <a:ext cx="2747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chemeClr val="accent2">
                    <a:lumMod val="60000"/>
                    <a:lumOff val="40000"/>
                  </a:schemeClr>
                </a:solidFill>
                <a:latin typeface="Avenir" panose="02000503020000020003" charset="0"/>
                <a:cs typeface="Avenir" panose="02000503020000020003" charset="0"/>
              </a:rPr>
              <a:t>useEffect</a:t>
            </a:r>
            <a:endParaRPr lang="en-US" altLang="zh-CN" sz="3600" b="1">
              <a:solidFill>
                <a:schemeClr val="accent2">
                  <a:lumMod val="60000"/>
                  <a:lumOff val="40000"/>
                </a:schemeClr>
              </a:solidFill>
              <a:latin typeface="Avenir" panose="02000503020000020003" charset="0"/>
              <a:cs typeface="Avenir" panose="0200050302000002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4" grpId="0" animBg="1"/>
      <p:bldP spid="55" grpId="0"/>
      <p:bldP spid="56" grpId="0"/>
      <p:bldP spid="57" grpId="0"/>
      <p:bldP spid="29" grpId="0" animBg="1"/>
      <p:bldP spid="33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</a:t>
            </a: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Hook</a:t>
            </a:r>
            <a:endParaRPr lang="en-US" altLang="zh-CN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185" y="1140460"/>
            <a:ext cx="103498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useMemo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useCallback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useRef</a:t>
            </a:r>
            <a:endParaRPr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0" y="5241925"/>
            <a:ext cx="1616075" cy="161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useMemo</a:t>
            </a:r>
            <a:endParaRPr lang="en-US" altLang="zh-CN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185" y="1140460"/>
            <a:ext cx="103498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把“创建”函数和依赖项数组作为参数传入 useMemo，它仅会在某个依赖项改变时才重新计算 memoized 值。这种优化有助于避免在每次渲染时都进行高开销的计算。</a:t>
            </a:r>
            <a:endParaRPr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sz="28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zh-CN" altLang="en-US" sz="2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仅仅作为性能优化使用，也就是说使用或不使用</a:t>
            </a:r>
            <a:r>
              <a:rPr lang="en-US" altLang="zh-CN" sz="2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useMemo</a:t>
            </a:r>
            <a:r>
              <a:rPr lang="zh-CN" altLang="en-US" sz="2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都不应该影响组件的逻辑表达。</a:t>
            </a:r>
            <a:endParaRPr lang="zh-CN" altLang="en-US" sz="28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0" y="5241925"/>
            <a:ext cx="1616075" cy="161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4770648" y="188640"/>
            <a:ext cx="262308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400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useCallback</a:t>
            </a:r>
            <a:endParaRPr lang="en-US" altLang="zh-CN" sz="2400" b="1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393731" y="419473"/>
            <a:ext cx="44644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6947" y="423828"/>
            <a:ext cx="439248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393731" y="476672"/>
            <a:ext cx="4464496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947" y="481027"/>
            <a:ext cx="439248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0" y="4653046"/>
            <a:ext cx="12195175" cy="2204954"/>
          </a:xfrm>
          <a:custGeom>
            <a:avLst/>
            <a:gdLst>
              <a:gd name="connsiteX0" fmla="*/ 12195175 w 12195175"/>
              <a:gd name="connsiteY0" fmla="*/ 0 h 2204954"/>
              <a:gd name="connsiteX1" fmla="*/ 12195175 w 12195175"/>
              <a:gd name="connsiteY1" fmla="*/ 2204954 h 2204954"/>
              <a:gd name="connsiteX2" fmla="*/ 0 w 12195175"/>
              <a:gd name="connsiteY2" fmla="*/ 2204954 h 2204954"/>
              <a:gd name="connsiteX3" fmla="*/ 0 w 12195175"/>
              <a:gd name="connsiteY3" fmla="*/ 975151 h 2204954"/>
              <a:gd name="connsiteX4" fmla="*/ 171367 w 12195175"/>
              <a:gd name="connsiteY4" fmla="*/ 1040713 h 2204954"/>
              <a:gd name="connsiteX5" fmla="*/ 5152480 w 12195175"/>
              <a:gd name="connsiteY5" fmla="*/ 1859293 h 2204954"/>
              <a:gd name="connsiteX6" fmla="*/ 12027106 w 12195175"/>
              <a:gd name="connsiteY6" fmla="*/ 115062 h 220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5175" h="2204954">
                <a:moveTo>
                  <a:pt x="12195175" y="0"/>
                </a:moveTo>
                <a:lnTo>
                  <a:pt x="12195175" y="2204954"/>
                </a:lnTo>
                <a:lnTo>
                  <a:pt x="0" y="2204954"/>
                </a:lnTo>
                <a:lnTo>
                  <a:pt x="0" y="975151"/>
                </a:lnTo>
                <a:lnTo>
                  <a:pt x="171367" y="1040713"/>
                </a:lnTo>
                <a:cubicBezTo>
                  <a:pt x="1593255" y="1557522"/>
                  <a:pt x="3307364" y="1859293"/>
                  <a:pt x="5152480" y="1859293"/>
                </a:cubicBezTo>
                <a:cubicBezTo>
                  <a:pt x="7920155" y="1859293"/>
                  <a:pt x="10393062" y="1180308"/>
                  <a:pt x="12027106" y="11506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185" y="1140460"/>
            <a:ext cx="10349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>
                <a:solidFill>
                  <a:schemeClr val="tx2">
                    <a:lumMod val="60000"/>
                    <a:lumOff val="40000"/>
                  </a:schemeClr>
                </a:solidFill>
              </a:rPr>
              <a:t>useCallback(fn, deps) 相当于 useMemo(() =&gt; fn, deps)。</a:t>
            </a:r>
            <a:endParaRPr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 descr="Reac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0" y="5241925"/>
            <a:ext cx="1616075" cy="161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演示</Application>
  <PresentationFormat>自定义</PresentationFormat>
  <Paragraphs>174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方正书宋_GBK</vt:lpstr>
      <vt:lpstr>Wingdings</vt:lpstr>
      <vt:lpstr>Impact MT Std</vt:lpstr>
      <vt:lpstr>微软雅黑</vt:lpstr>
      <vt:lpstr>汉仪旗黑KW</vt:lpstr>
      <vt:lpstr>Impact</vt:lpstr>
      <vt:lpstr>苹方-简</vt:lpstr>
      <vt:lpstr>等线</vt:lpstr>
      <vt:lpstr>Avenir</vt:lpstr>
      <vt:lpstr>Calibri</vt:lpstr>
      <vt:lpstr>Helvetica Neue</vt:lpstr>
      <vt:lpstr>宋体</vt:lpstr>
      <vt:lpstr>Arial Unicode MS</vt:lpstr>
      <vt:lpstr>汉仪书宋二KW</vt:lpstr>
      <vt:lpstr>汉仪中等线KW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加V信18719131920有福利</dc:title>
  <dc:creator>加V信18719131920有福利</dc:creator>
  <cp:keywords>加V信18719131920有福利</cp:keywords>
  <dc:description>加V信18719131920有福利</dc:description>
  <dc:subject>加V信18719131920有福利</dc:subject>
  <cp:category>加V信18719131920有福利</cp:category>
  <cp:lastModifiedBy>way</cp:lastModifiedBy>
  <cp:revision>323</cp:revision>
  <dcterms:created xsi:type="dcterms:W3CDTF">2019-12-18T09:37:45Z</dcterms:created>
  <dcterms:modified xsi:type="dcterms:W3CDTF">2019-12-18T09:37:45Z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