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0" r:id="rId2"/>
    <p:sldMasterId id="2147483683" r:id="rId3"/>
    <p:sldMasterId id="2147483692" r:id="rId4"/>
    <p:sldMasterId id="2147483695" r:id="rId5"/>
  </p:sldMasterIdLst>
  <p:notesMasterIdLst>
    <p:notesMasterId r:id="rId37"/>
  </p:notesMasterIdLst>
  <p:sldIdLst>
    <p:sldId id="256" r:id="rId6"/>
    <p:sldId id="257" r:id="rId7"/>
    <p:sldId id="258" r:id="rId8"/>
    <p:sldId id="288" r:id="rId9"/>
    <p:sldId id="286" r:id="rId10"/>
    <p:sldId id="304" r:id="rId11"/>
    <p:sldId id="290" r:id="rId12"/>
    <p:sldId id="295" r:id="rId13"/>
    <p:sldId id="294" r:id="rId14"/>
    <p:sldId id="302" r:id="rId15"/>
    <p:sldId id="299" r:id="rId16"/>
    <p:sldId id="298" r:id="rId17"/>
    <p:sldId id="300" r:id="rId18"/>
    <p:sldId id="312" r:id="rId19"/>
    <p:sldId id="313" r:id="rId20"/>
    <p:sldId id="314" r:id="rId21"/>
    <p:sldId id="296" r:id="rId22"/>
    <p:sldId id="306" r:id="rId23"/>
    <p:sldId id="310" r:id="rId24"/>
    <p:sldId id="311" r:id="rId25"/>
    <p:sldId id="301" r:id="rId26"/>
    <p:sldId id="319" r:id="rId27"/>
    <p:sldId id="315" r:id="rId28"/>
    <p:sldId id="316" r:id="rId29"/>
    <p:sldId id="308" r:id="rId30"/>
    <p:sldId id="317" r:id="rId31"/>
    <p:sldId id="309" r:id="rId32"/>
    <p:sldId id="307" r:id="rId33"/>
    <p:sldId id="318" r:id="rId34"/>
    <p:sldId id="260" r:id="rId35"/>
    <p:sldId id="2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67" autoAdjust="0"/>
  </p:normalViewPr>
  <p:slideViewPr>
    <p:cSldViewPr>
      <p:cViewPr varScale="1">
        <p:scale>
          <a:sx n="46" d="100"/>
          <a:sy n="46" d="100"/>
        </p:scale>
        <p:origin x="18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we do about the issues? First, you can use a shared database. This isn’t recommended because it defeats</a:t>
            </a:r>
            <a:r>
              <a:rPr lang="en-US" baseline="0" dirty="0" smtClean="0"/>
              <a:t> the purpose of branching. You will need a shared database somewhere, at some point, to get your code together, but for development branching, you need a separate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per branch, if not per developer. </a:t>
            </a:r>
          </a:p>
          <a:p>
            <a:r>
              <a:rPr lang="en-US" baseline="0" dirty="0" smtClean="0"/>
              <a:t>Branches shouldn’t exist a long time without merging. Certainly you might have a period of time to complete a feature or idea, but merge this back quickly so that others can get the change. Otherwise, merges and the scripts that might be needed for upgrades become complex. </a:t>
            </a:r>
          </a:p>
          <a:p>
            <a:r>
              <a:rPr lang="en-US" baseline="0" dirty="0" smtClean="0"/>
              <a:t>Communication between people is key. Whether you have a DBA doing development changes, or individual front end developers, communicate schema changes.</a:t>
            </a:r>
          </a:p>
          <a:p>
            <a:r>
              <a:rPr lang="en-US" baseline="0" dirty="0" smtClean="0"/>
              <a:t>You will need sample data scripts that can be shared, otherwise this becomes a hassle.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normally look like in a VCS. Here’s how multiple</a:t>
            </a:r>
            <a:r>
              <a:rPr lang="en-US" baseline="0" dirty="0" smtClean="0"/>
              <a:t> apps look.</a:t>
            </a:r>
          </a:p>
          <a:p>
            <a:endParaRPr lang="en-US" dirty="0" smtClean="0"/>
          </a:p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http://svnbook.red-bean.com/en/1.6/images/ch04dia3.png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prefer the right side. Keep the </a:t>
            </a:r>
            <a:r>
              <a:rPr lang="en-US" dirty="0" err="1" smtClean="0"/>
              <a:t>db</a:t>
            </a:r>
            <a:r>
              <a:rPr lang="en-US" dirty="0" smtClean="0"/>
              <a:t> separate, as it’s only likely your application count</a:t>
            </a:r>
            <a:r>
              <a:rPr lang="en-US" baseline="0" dirty="0" smtClean="0"/>
              <a:t> will grow.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branches separate from trunk. Whether they’re at the root or below a folder, that’s fine. One thing I’d be sure to do is version data movement scripts as well.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– show how to make a branch in SVN,</a:t>
            </a:r>
            <a:r>
              <a:rPr lang="en-US" baseline="0" dirty="0" smtClean="0"/>
              <a:t> copy code. Make changes in two places. Note separation.</a:t>
            </a:r>
          </a:p>
          <a:p>
            <a:r>
              <a:rPr lang="en-US" baseline="0" dirty="0" smtClean="0"/>
              <a:t>Use two databases.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Change two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no conflicts (add)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has multiple changes that conflict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the previous table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demo for stored procedures. Show changes in two </a:t>
            </a:r>
            <a:r>
              <a:rPr lang="en-US" baseline="0" dirty="0" err="1" smtClean="0"/>
              <a:t>procs</a:t>
            </a:r>
            <a:r>
              <a:rPr lang="en-US" baseline="0" dirty="0" smtClean="0"/>
              <a:t>. Make multiple changes. One is non conflicting. One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http://accu.org/index.php/journals/439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names, but really all branches of for</a:t>
            </a:r>
            <a:r>
              <a:rPr lang="en-US" baseline="0" dirty="0" smtClean="0"/>
              <a:t> one of these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https://civil3d.wordpress.com/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happens if I normalize the trunk table in my feature branch? Where does this data go?  For the branch, I can write a script to change this, but the merge back into trunk needs the same data movement.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reverse</a:t>
            </a:r>
            <a:r>
              <a:rPr lang="en-US" baseline="0" dirty="0" smtClean="0"/>
              <a:t> case is also an issue. How do I get this data? Especially true for not null columns, though defaults will usually be enforced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73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2135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7063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4188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5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26449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13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1653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455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886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339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580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113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2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1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kdiff3.sourceforge.net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tags/window+function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ranching_(revision_control)#cite_note-1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runk_(software)" TargetMode="External"/><Relationship Id="rId5" Type="http://schemas.openxmlformats.org/officeDocument/2006/relationships/hyperlink" Target="https://en.wikipedia.org/wiki/Directory_tree" TargetMode="External"/><Relationship Id="rId4" Type="http://schemas.openxmlformats.org/officeDocument/2006/relationships/hyperlink" Target="https://en.wikipedia.org/wiki/Source_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494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951567"/>
            <a:ext cx="8229600" cy="45254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Steve Jones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SQLServerCentral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Red Gate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92235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754160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</a:p>
          <a:p>
            <a:r>
              <a:rPr lang="en-US" dirty="0" smtClean="0"/>
              <a:t>Release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can work with databases, however…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5257800" cy="3938275"/>
          </a:xfrm>
        </p:spPr>
      </p:pic>
    </p:spTree>
    <p:extLst>
      <p:ext uri="{BB962C8B-B14F-4D97-AF65-F5344CB8AC3E}">
        <p14:creationId xmlns:p14="http://schemas.microsoft.com/office/powerpoint/2010/main" val="12585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can’t drop and recreate our table objects to match a branch of code.</a:t>
            </a:r>
          </a:p>
          <a:p>
            <a:r>
              <a:rPr lang="en-US" dirty="0" smtClean="0"/>
              <a:t>Copying data makes branching more complex</a:t>
            </a:r>
          </a:p>
          <a:p>
            <a:r>
              <a:rPr lang="en-US" dirty="0" smtClean="0"/>
              <a:t>Our schema isn’t just “code”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35" y="1828800"/>
            <a:ext cx="8229600" cy="3810000"/>
          </a:xfrm>
        </p:spPr>
        <p:txBody>
          <a:bodyPr anchor="t"/>
          <a:lstStyle/>
          <a:p>
            <a:r>
              <a:rPr lang="en-US" dirty="0" smtClean="0"/>
              <a:t>The table is a container</a:t>
            </a:r>
          </a:p>
          <a:p>
            <a:r>
              <a:rPr lang="en-US" dirty="0" smtClean="0"/>
              <a:t>Some parts of schema alteration mean we have extra or no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2686188" cy="1803493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439319" y="3505200"/>
            <a:ext cx="294481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81600" y="3581400"/>
            <a:ext cx="381000" cy="304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733800" y="37338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3430496" y="5158385"/>
            <a:ext cx="379504" cy="4804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76677" y="4682954"/>
            <a:ext cx="480970" cy="482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810000" y="4924323"/>
            <a:ext cx="1366677" cy="4742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2726" y="516569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81" y="2438247"/>
            <a:ext cx="2959252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Various Options</a:t>
            </a:r>
          </a:p>
          <a:p>
            <a:pPr lvl="1"/>
            <a:r>
              <a:rPr lang="en-US" dirty="0" smtClean="0"/>
              <a:t>Dedicated database per branch</a:t>
            </a:r>
          </a:p>
          <a:p>
            <a:pPr lvl="2"/>
            <a:r>
              <a:rPr lang="en-US" dirty="0" smtClean="0"/>
              <a:t>recommended</a:t>
            </a:r>
          </a:p>
          <a:p>
            <a:pPr lvl="1"/>
            <a:r>
              <a:rPr lang="en-US" dirty="0" smtClean="0"/>
              <a:t>Very short-lived branches (fast merges)</a:t>
            </a:r>
          </a:p>
          <a:p>
            <a:pPr lvl="1"/>
            <a:r>
              <a:rPr lang="en-US" dirty="0" smtClean="0"/>
              <a:t>Good communication</a:t>
            </a:r>
          </a:p>
          <a:p>
            <a:pPr lvl="2"/>
            <a:r>
              <a:rPr lang="en-US" dirty="0" smtClean="0"/>
              <a:t>Mostly table changes</a:t>
            </a:r>
          </a:p>
          <a:p>
            <a:pPr lvl="2"/>
            <a:r>
              <a:rPr lang="en-US" dirty="0" smtClean="0"/>
              <a:t>Maybe views</a:t>
            </a:r>
          </a:p>
          <a:p>
            <a:pPr lvl="1"/>
            <a:r>
              <a:rPr lang="en-US" dirty="0" smtClean="0"/>
              <a:t>Sample data scripts stored in VCS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" y="1716392"/>
            <a:ext cx="2896260" cy="4293578"/>
          </a:xfrm>
        </p:spPr>
      </p:pic>
    </p:spTree>
    <p:extLst>
      <p:ext uri="{BB962C8B-B14F-4D97-AF65-F5344CB8AC3E}">
        <p14:creationId xmlns:p14="http://schemas.microsoft.com/office/powerpoint/2010/main" val="210626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10481" y="1447800"/>
            <a:ext cx="2514600" cy="45000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is Branching?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433"/>
          </a:xfrm>
        </p:spPr>
        <p:txBody>
          <a:bodyPr anchor="t"/>
          <a:lstStyle/>
          <a:p>
            <a:r>
              <a:rPr lang="en-US" sz="2800" dirty="0" smtClean="0"/>
              <a:t>Keep the database separate from app code</a:t>
            </a:r>
          </a:p>
          <a:p>
            <a:r>
              <a:rPr lang="en-US" sz="2800" dirty="0" smtClean="0"/>
              <a:t>Keep branches and trunk under the database name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05000"/>
            <a:ext cx="2013053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198120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Setup</a:t>
            </a:r>
          </a:p>
        </p:txBody>
      </p:sp>
    </p:spTree>
    <p:extLst>
      <p:ext uri="{BB962C8B-B14F-4D97-AF65-F5344CB8AC3E}">
        <p14:creationId xmlns:p14="http://schemas.microsoft.com/office/powerpoint/2010/main" val="215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53836" y="1204409"/>
            <a:ext cx="20574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Branch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08073" y="881912"/>
            <a:ext cx="19050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VCS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604140" y="1444990"/>
            <a:ext cx="1753022" cy="48678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00" y="4436929"/>
            <a:ext cx="20574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Trunk 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08073" y="4011281"/>
            <a:ext cx="19050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VCS Trunk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615825" y="4963781"/>
            <a:ext cx="1753022" cy="48678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6404192" y="2874994"/>
            <a:ext cx="467663" cy="11362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1855" y="33830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479" y="319840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8151600">
            <a:off x="781592" y="2478507"/>
            <a:ext cx="1033248" cy="4714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3490334">
            <a:off x="599055" y="3929320"/>
            <a:ext cx="1033248" cy="4714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Merges are a way to combine code from two developers</a:t>
            </a:r>
          </a:p>
          <a:p>
            <a:r>
              <a:rPr lang="en-US" dirty="0" smtClean="0"/>
              <a:t>Two cases for databases</a:t>
            </a:r>
          </a:p>
          <a:p>
            <a:pPr lvl="1"/>
            <a:r>
              <a:rPr lang="en-US" dirty="0" smtClean="0"/>
              <a:t>Table code</a:t>
            </a:r>
          </a:p>
          <a:p>
            <a:pPr lvl="1"/>
            <a:r>
              <a:rPr lang="en-US" dirty="0" smtClean="0"/>
              <a:t>All other schema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Schemas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Complex because the data must be preserved</a:t>
            </a:r>
          </a:p>
          <a:p>
            <a:pPr lvl="1"/>
            <a:r>
              <a:rPr lang="en-US" dirty="0" smtClean="0"/>
              <a:t>May require data movement scripts</a:t>
            </a:r>
          </a:p>
          <a:p>
            <a:pPr lvl="1"/>
            <a:r>
              <a:rPr lang="en-US" dirty="0" smtClean="0"/>
              <a:t>Often needs some manual intervention</a:t>
            </a:r>
          </a:p>
          <a:p>
            <a:r>
              <a:rPr lang="en-US" dirty="0" smtClean="0"/>
              <a:t>Made easier if the application logic doesn’t depend on column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Table Schema Changes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Merging 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Stored procedures are more like application code for branching/merging</a:t>
            </a:r>
          </a:p>
          <a:p>
            <a:r>
              <a:rPr lang="en-US" dirty="0" smtClean="0"/>
              <a:t>Views/functions are the same as stored procedures</a:t>
            </a:r>
          </a:p>
          <a:p>
            <a:r>
              <a:rPr lang="en-US" dirty="0" smtClean="0"/>
              <a:t>Various options </a:t>
            </a:r>
            <a:r>
              <a:rPr lang="en-US" smtClean="0"/>
              <a:t>for help</a:t>
            </a:r>
            <a:endParaRPr lang="en-US" dirty="0" smtClean="0"/>
          </a:p>
          <a:p>
            <a:pPr lvl="1"/>
            <a:r>
              <a:rPr lang="en-US" dirty="0" smtClean="0"/>
              <a:t>We will use </a:t>
            </a:r>
            <a:r>
              <a:rPr lang="en-US" dirty="0" smtClean="0">
                <a:hlinkClick r:id="rId2"/>
              </a:rPr>
              <a:t>KDiff3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Stored Procedures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10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ctrTitle"/>
          </p:nvPr>
        </p:nvSpPr>
        <p:spPr bwMode="auto">
          <a:xfrm>
            <a:off x="685800" y="1046163"/>
            <a:ext cx="777240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smtClean="0"/>
              <a:t>Rate This Session Now!</a:t>
            </a:r>
          </a:p>
        </p:txBody>
      </p:sp>
      <p:sp>
        <p:nvSpPr>
          <p:cNvPr id="4" name="Subtitle 14"/>
          <p:cNvSpPr txBox="1">
            <a:spLocks/>
          </p:cNvSpPr>
          <p:nvPr/>
        </p:nvSpPr>
        <p:spPr bwMode="auto">
          <a:xfrm>
            <a:off x="2854326" y="2062163"/>
            <a:ext cx="3482975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with Mobile App:</a:t>
            </a:r>
          </a:p>
        </p:txBody>
      </p:sp>
      <p:sp>
        <p:nvSpPr>
          <p:cNvPr id="10" name="Subtitle 14"/>
          <p:cNvSpPr txBox="1">
            <a:spLocks/>
          </p:cNvSpPr>
          <p:nvPr/>
        </p:nvSpPr>
        <p:spPr bwMode="auto">
          <a:xfrm>
            <a:off x="2854325" y="2374900"/>
            <a:ext cx="3582988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session from the 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 or Speakers menus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the Actions tab</a:t>
            </a:r>
          </a:p>
          <a:p>
            <a:pPr marL="285750" indent="-285750" algn="l">
              <a:lnSpc>
                <a:spcPts val="2000"/>
              </a:lnSpc>
              <a:buFont typeface="Arial"/>
              <a:buChar char="•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Rate Session</a:t>
            </a:r>
          </a:p>
        </p:txBody>
      </p:sp>
      <p:sp>
        <p:nvSpPr>
          <p:cNvPr id="11" name="Subtitle 14"/>
          <p:cNvSpPr txBox="1">
            <a:spLocks/>
          </p:cNvSpPr>
          <p:nvPr/>
        </p:nvSpPr>
        <p:spPr bwMode="auto">
          <a:xfrm>
            <a:off x="2854326" y="3840163"/>
            <a:ext cx="34829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with Website:</a:t>
            </a:r>
          </a:p>
        </p:txBody>
      </p:sp>
      <p:sp>
        <p:nvSpPr>
          <p:cNvPr id="12" name="Subtitle 14"/>
          <p:cNvSpPr txBox="1">
            <a:spLocks/>
          </p:cNvSpPr>
          <p:nvPr/>
        </p:nvSpPr>
        <p:spPr bwMode="auto">
          <a:xfrm>
            <a:off x="2854326" y="4152900"/>
            <a:ext cx="6289675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 at </a:t>
            </a:r>
            <a:r>
              <a:rPr lang="en-US" sz="1400" b="1" dirty="0" err="1">
                <a:solidFill>
                  <a:srgbClr val="2E85BD"/>
                </a:solidFill>
              </a:rPr>
              <a:t>www.devconnections.com</a:t>
            </a:r>
            <a:r>
              <a:rPr lang="en-US" sz="1400" b="1" dirty="0">
                <a:solidFill>
                  <a:srgbClr val="2E85BD"/>
                </a:solidFill>
              </a:rPr>
              <a:t>/</a:t>
            </a:r>
            <a:r>
              <a:rPr lang="en-US" sz="1400" b="1" dirty="0" err="1">
                <a:solidFill>
                  <a:srgbClr val="2E85BD"/>
                </a:solidFill>
              </a:rPr>
              <a:t>logintoratesession</a:t>
            </a:r>
            <a:r>
              <a:rPr lang="en-US" sz="1400" b="1" dirty="0">
                <a:solidFill>
                  <a:srgbClr val="2E85BD"/>
                </a:solidFill>
              </a:rPr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</a:t>
            </a:r>
            <a:r>
              <a:rPr lang="en-US" sz="1400" b="1" dirty="0" err="1">
                <a:solidFill>
                  <a:srgbClr val="2E85BD"/>
                </a:solidFill>
              </a:rPr>
              <a:t>www.devconnections.com</a:t>
            </a:r>
            <a:r>
              <a:rPr lang="en-US" sz="1400" b="1" dirty="0">
                <a:solidFill>
                  <a:srgbClr val="2E85BD"/>
                </a:solidFill>
              </a:rPr>
              <a:t>/</a:t>
            </a:r>
            <a:r>
              <a:rPr lang="en-US" sz="1400" b="1" dirty="0" err="1">
                <a:solidFill>
                  <a:srgbClr val="2E85BD"/>
                </a:solidFill>
              </a:rPr>
              <a:t>ratesession</a:t>
            </a:r>
            <a:r>
              <a:rPr lang="en-US" sz="1400" b="1" dirty="0">
                <a:solidFill>
                  <a:srgbClr val="2E85BD"/>
                </a:solidFill>
              </a:rPr>
              <a:t> </a:t>
            </a:r>
          </a:p>
          <a:p>
            <a:pPr algn="l">
              <a:lnSpc>
                <a:spcPts val="2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this session from the list and rate it</a:t>
            </a:r>
          </a:p>
        </p:txBody>
      </p:sp>
      <p:sp>
        <p:nvSpPr>
          <p:cNvPr id="24583" name="Title 13"/>
          <p:cNvSpPr txBox="1">
            <a:spLocks/>
          </p:cNvSpPr>
          <p:nvPr/>
        </p:nvSpPr>
        <p:spPr bwMode="auto">
          <a:xfrm>
            <a:off x="390526" y="2254250"/>
            <a:ext cx="2081213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3200">
                <a:solidFill>
                  <a:srgbClr val="649840"/>
                </a:solidFill>
              </a:rPr>
              <a:t>Tell Us What You Thought of This Session</a:t>
            </a:r>
          </a:p>
        </p:txBody>
      </p:sp>
      <p:grpSp>
        <p:nvGrpSpPr>
          <p:cNvPr id="24584" name="Group 19"/>
          <p:cNvGrpSpPr>
            <a:grpSpLocks/>
          </p:cNvGrpSpPr>
          <p:nvPr/>
        </p:nvGrpSpPr>
        <p:grpSpPr bwMode="auto">
          <a:xfrm>
            <a:off x="5832476" y="2146301"/>
            <a:ext cx="1825625" cy="1801813"/>
            <a:chOff x="6518147" y="1310285"/>
            <a:chExt cx="1825889" cy="1800688"/>
          </a:xfrm>
        </p:grpSpPr>
        <p:sp>
          <p:nvSpPr>
            <p:cNvPr id="9" name="Oval 8"/>
            <p:cNvSpPr/>
            <p:nvPr/>
          </p:nvSpPr>
          <p:spPr>
            <a:xfrm>
              <a:off x="6518147" y="1310285"/>
              <a:ext cx="1800485" cy="1800688"/>
            </a:xfrm>
            <a:prstGeom prst="ellipse">
              <a:avLst/>
            </a:prstGeom>
            <a:solidFill>
              <a:srgbClr val="649840"/>
            </a:solidFill>
            <a:ln>
              <a:solidFill>
                <a:srgbClr val="6498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589" name="TextBox 13"/>
            <p:cNvSpPr txBox="1">
              <a:spLocks noChangeArrowheads="1"/>
            </p:cNvSpPr>
            <p:nvPr/>
          </p:nvSpPr>
          <p:spPr bwMode="auto">
            <a:xfrm>
              <a:off x="6531518" y="1627797"/>
              <a:ext cx="18006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bg1"/>
                  </a:solidFill>
                </a:rPr>
                <a:t>Be Entered to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8147" y="1683115"/>
              <a:ext cx="1800485" cy="10153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6000" b="1" spc="-300" dirty="0">
                  <a:solidFill>
                    <a:schemeClr val="bg1"/>
                  </a:solidFill>
                  <a:latin typeface="Century Gothic" charset="0"/>
                  <a:ea typeface="ＭＳ Ｐゴシック" charset="0"/>
                  <a:cs typeface="ＭＳ Ｐゴシック" charset="0"/>
                </a:rPr>
                <a:t>WIN</a:t>
              </a:r>
            </a:p>
          </p:txBody>
        </p:sp>
        <p:sp>
          <p:nvSpPr>
            <p:cNvPr id="24591" name="TextBox 17"/>
            <p:cNvSpPr txBox="1">
              <a:spLocks noChangeArrowheads="1"/>
            </p:cNvSpPr>
            <p:nvPr/>
          </p:nvSpPr>
          <p:spPr bwMode="auto">
            <a:xfrm>
              <a:off x="6543349" y="2429043"/>
              <a:ext cx="1800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bg1"/>
                  </a:solidFill>
                </a:rPr>
                <a:t>Prizes!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" y="2146301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" y="4949826"/>
            <a:ext cx="2473325" cy="68263"/>
          </a:xfrm>
          <a:prstGeom prst="rect">
            <a:avLst/>
          </a:prstGeom>
          <a:solidFill>
            <a:srgbClr val="6498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533400" y="5499100"/>
            <a:ext cx="5811838" cy="27305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000" b="1" i="0" kern="1200" dirty="0" smtClean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r>
              <a:rPr lang="en-US" kern="0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4018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types of branching database code in Version Control Systems</a:t>
            </a:r>
          </a:p>
          <a:p>
            <a:r>
              <a:rPr lang="en-US" dirty="0" smtClean="0"/>
              <a:t>Merges for table schema changes</a:t>
            </a:r>
          </a:p>
          <a:p>
            <a:r>
              <a:rPr lang="en-US" dirty="0" smtClean="0"/>
              <a:t>Merges for stored procedure code</a:t>
            </a:r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hlinkClick r:id="rId2"/>
              </a:rPr>
              <a:t>www.sqlservercentral.com/Forums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www.sqlservercentral.com/Window Functions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79" y="4728241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428717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4724400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58198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23964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50" y="4762498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395346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395347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236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895671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Branching?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Branching</a:t>
            </a:r>
            <a:r>
              <a:rPr lang="en-US" sz="2000" dirty="0"/>
              <a:t>, in </a:t>
            </a:r>
            <a:r>
              <a:rPr lang="en-US" sz="2000" dirty="0">
                <a:hlinkClick r:id="rId2" tooltip="Revision control"/>
              </a:rPr>
              <a:t>revision control</a:t>
            </a:r>
            <a:r>
              <a:rPr lang="en-US" sz="2000" dirty="0"/>
              <a:t> and </a:t>
            </a:r>
            <a:r>
              <a:rPr lang="en-US" sz="2000" dirty="0">
                <a:hlinkClick r:id="rId3" tooltip="Software configuration management"/>
              </a:rPr>
              <a:t>software configuration management</a:t>
            </a:r>
            <a:r>
              <a:rPr lang="en-US" sz="2000" dirty="0"/>
              <a:t>, is the duplication of an object under revision control (such as a </a:t>
            </a:r>
            <a:r>
              <a:rPr lang="en-US" sz="2000" dirty="0">
                <a:hlinkClick r:id="rId4" tooltip="Source code"/>
              </a:rPr>
              <a:t>source code</a:t>
            </a:r>
            <a:r>
              <a:rPr lang="en-US" sz="2000" dirty="0"/>
              <a:t> file or a </a:t>
            </a:r>
            <a:r>
              <a:rPr lang="en-US" sz="2000" dirty="0">
                <a:hlinkClick r:id="rId5" tooltip="Directory tree"/>
              </a:rPr>
              <a:t>directory tree</a:t>
            </a:r>
            <a:r>
              <a:rPr lang="en-US" sz="2000" dirty="0"/>
              <a:t>) so that modifications can happen in parallel along both branches.</a:t>
            </a:r>
          </a:p>
          <a:p>
            <a:pPr marL="0" indent="0">
              <a:buNone/>
            </a:pPr>
            <a:r>
              <a:rPr lang="en-US" sz="2000" dirty="0"/>
              <a:t>Branches are also known as </a:t>
            </a:r>
            <a:r>
              <a:rPr lang="en-US" sz="2000" i="1" dirty="0"/>
              <a:t>trees</a:t>
            </a:r>
            <a:r>
              <a:rPr lang="en-US" sz="2000" dirty="0"/>
              <a:t>, </a:t>
            </a:r>
            <a:r>
              <a:rPr lang="en-US" sz="2000" i="1" dirty="0"/>
              <a:t>streams</a:t>
            </a:r>
            <a:r>
              <a:rPr lang="en-US" sz="2000" dirty="0"/>
              <a:t> or </a:t>
            </a:r>
            <a:r>
              <a:rPr lang="en-US" sz="2000" i="1" dirty="0" err="1"/>
              <a:t>codelines</a:t>
            </a:r>
            <a:r>
              <a:rPr lang="en-US" sz="2000" dirty="0"/>
              <a:t>. The originating branch is sometimes called the </a:t>
            </a:r>
            <a:r>
              <a:rPr lang="en-US" sz="2000" i="1" dirty="0"/>
              <a:t>parent branch</a:t>
            </a:r>
            <a:r>
              <a:rPr lang="en-US" sz="2000" dirty="0"/>
              <a:t>, the </a:t>
            </a:r>
            <a:r>
              <a:rPr lang="en-US" sz="2000" i="1" dirty="0"/>
              <a:t>upstream branch</a:t>
            </a:r>
            <a:r>
              <a:rPr lang="en-US" sz="2000" dirty="0"/>
              <a:t> (or simply </a:t>
            </a:r>
            <a:r>
              <a:rPr lang="en-US" sz="2000" i="1" dirty="0"/>
              <a:t>upstream</a:t>
            </a:r>
            <a:r>
              <a:rPr lang="en-US" sz="2000" dirty="0"/>
              <a:t>, especially if the branches are maintained by different organizations or individuals), or the </a:t>
            </a:r>
            <a:r>
              <a:rPr lang="en-US" sz="2000" i="1" dirty="0"/>
              <a:t>backing stream</a:t>
            </a:r>
            <a:r>
              <a:rPr lang="en-US" sz="2000" dirty="0"/>
              <a:t>. </a:t>
            </a:r>
            <a:r>
              <a:rPr lang="en-US" sz="2000" i="1" dirty="0"/>
              <a:t>Child branches</a:t>
            </a:r>
            <a:r>
              <a:rPr lang="en-US" sz="2000" dirty="0"/>
              <a:t> are branches that have a parent; a branch without a parent is referred to as the </a:t>
            </a:r>
            <a:r>
              <a:rPr lang="en-US" sz="2000" i="1" dirty="0">
                <a:hlinkClick r:id="rId6" tooltip="Trunk (software)"/>
              </a:rPr>
              <a:t>trunk</a:t>
            </a:r>
            <a:r>
              <a:rPr lang="en-US" sz="2000" dirty="0"/>
              <a:t> or the </a:t>
            </a:r>
            <a:r>
              <a:rPr lang="en-US" sz="2000" i="1" dirty="0"/>
              <a:t>mainline</a:t>
            </a:r>
            <a:r>
              <a:rPr lang="en-US" sz="2000" dirty="0"/>
              <a:t>.</a:t>
            </a:r>
            <a:r>
              <a:rPr lang="en-US" sz="2000" baseline="30000" dirty="0">
                <a:hlinkClick r:id="rId7"/>
              </a:rPr>
              <a:t>[1]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85800"/>
            <a:ext cx="153042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Branching is for isolation</a:t>
            </a:r>
          </a:p>
          <a:p>
            <a:r>
              <a:rPr lang="en-US" dirty="0" smtClean="0"/>
              <a:t>One person’s code doesn’t affect others</a:t>
            </a:r>
          </a:p>
          <a:p>
            <a:r>
              <a:rPr lang="en-US" dirty="0" smtClean="0"/>
              <a:t>For the database, this breaks the traditional “dev database”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3286919"/>
            <a:ext cx="3876675" cy="1152525"/>
          </a:xfrm>
        </p:spPr>
      </p:pic>
    </p:spTree>
    <p:extLst>
      <p:ext uri="{BB962C8B-B14F-4D97-AF65-F5344CB8AC3E}">
        <p14:creationId xmlns:p14="http://schemas.microsoft.com/office/powerpoint/2010/main" val="36325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10681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28701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86806"/>
            <a:ext cx="5715000" cy="2952750"/>
          </a:xfrm>
        </p:spPr>
      </p:pic>
    </p:spTree>
    <p:extLst>
      <p:ext uri="{BB962C8B-B14F-4D97-AF65-F5344CB8AC3E}">
        <p14:creationId xmlns:p14="http://schemas.microsoft.com/office/powerpoint/2010/main" val="3213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5841</TotalTime>
  <Words>1009</Words>
  <Application>Microsoft Office PowerPoint</Application>
  <PresentationFormat>On-screen Show (4:3)</PresentationFormat>
  <Paragraphs>188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Microsoft Sans Serif</vt:lpstr>
      <vt:lpstr>MS PGothic</vt:lpstr>
      <vt:lpstr>MS PGothic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Branching and Merging Database Code DevConnections 2015</vt:lpstr>
      <vt:lpstr>Agenda</vt:lpstr>
      <vt:lpstr>Goals</vt:lpstr>
      <vt:lpstr>Get in Touch</vt:lpstr>
      <vt:lpstr>What is Branching? </vt:lpstr>
      <vt:lpstr>The Purpose of Branching</vt:lpstr>
      <vt:lpstr>Branching</vt:lpstr>
      <vt:lpstr>Branching</vt:lpstr>
      <vt:lpstr>Branching</vt:lpstr>
      <vt:lpstr>Branching Types</vt:lpstr>
      <vt:lpstr>We have data</vt:lpstr>
      <vt:lpstr>What about the data?</vt:lpstr>
      <vt:lpstr>Why is this hard?</vt:lpstr>
      <vt:lpstr>Branch Problems</vt:lpstr>
      <vt:lpstr>Branch Problems</vt:lpstr>
      <vt:lpstr>What do we do?</vt:lpstr>
      <vt:lpstr>In Version Control</vt:lpstr>
      <vt:lpstr>Application and Database</vt:lpstr>
      <vt:lpstr>Application and Database</vt:lpstr>
      <vt:lpstr>Database Branching</vt:lpstr>
      <vt:lpstr>Demo</vt:lpstr>
      <vt:lpstr>PowerPoint Presentation</vt:lpstr>
      <vt:lpstr>Merging</vt:lpstr>
      <vt:lpstr>Merging Table Schemas</vt:lpstr>
      <vt:lpstr>Demo</vt:lpstr>
      <vt:lpstr>Merging Stored Procedures</vt:lpstr>
      <vt:lpstr>Demo</vt:lpstr>
      <vt:lpstr>Goals</vt:lpstr>
      <vt:lpstr>Rate This Session Now!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63</cp:revision>
  <dcterms:created xsi:type="dcterms:W3CDTF">2006-08-16T00:00:00Z</dcterms:created>
  <dcterms:modified xsi:type="dcterms:W3CDTF">2015-09-02T03:07:20Z</dcterms:modified>
</cp:coreProperties>
</file>