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36"/>
  </p:notesMasterIdLst>
  <p:sldIdLst>
    <p:sldId id="256" r:id="rId6"/>
    <p:sldId id="257" r:id="rId7"/>
    <p:sldId id="258" r:id="rId8"/>
    <p:sldId id="288" r:id="rId9"/>
    <p:sldId id="286" r:id="rId10"/>
    <p:sldId id="304" r:id="rId11"/>
    <p:sldId id="290" r:id="rId12"/>
    <p:sldId id="295" r:id="rId13"/>
    <p:sldId id="294" r:id="rId14"/>
    <p:sldId id="302" r:id="rId15"/>
    <p:sldId id="299" r:id="rId16"/>
    <p:sldId id="298" r:id="rId17"/>
    <p:sldId id="300" r:id="rId18"/>
    <p:sldId id="312" r:id="rId19"/>
    <p:sldId id="313" r:id="rId20"/>
    <p:sldId id="314" r:id="rId21"/>
    <p:sldId id="296" r:id="rId22"/>
    <p:sldId id="306" r:id="rId23"/>
    <p:sldId id="310" r:id="rId24"/>
    <p:sldId id="311" r:id="rId25"/>
    <p:sldId id="301" r:id="rId26"/>
    <p:sldId id="315" r:id="rId27"/>
    <p:sldId id="316" r:id="rId28"/>
    <p:sldId id="308" r:id="rId29"/>
    <p:sldId id="317" r:id="rId30"/>
    <p:sldId id="309" r:id="rId31"/>
    <p:sldId id="307" r:id="rId32"/>
    <p:sldId id="318" r:id="rId33"/>
    <p:sldId id="260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67" autoAdjust="0"/>
  </p:normalViewPr>
  <p:slideViewPr>
    <p:cSldViewPr>
      <p:cViewPr varScale="1">
        <p:scale>
          <a:sx n="46" d="100"/>
          <a:sy n="46" d="100"/>
        </p:scale>
        <p:origin x="18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do about the issues? First, you can use a shared database. This isn’t recommended because it defeats</a:t>
            </a:r>
            <a:r>
              <a:rPr lang="en-US" baseline="0" dirty="0" smtClean="0"/>
              <a:t> the purpose of branching. You will need a shared database somewhere, at some point, to get your code together, but for development branching, you need a separate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per branch, if not per developer. </a:t>
            </a:r>
          </a:p>
          <a:p>
            <a:r>
              <a:rPr lang="en-US" baseline="0" dirty="0" smtClean="0"/>
              <a:t>Branches shouldn’t exist a long time without merging. Certainly you might have a period of time to complete a feature or idea, but merge this back quickly so that others can get the change. Otherwise, merges and the scripts that might be needed for upgrades become complex. </a:t>
            </a:r>
          </a:p>
          <a:p>
            <a:r>
              <a:rPr lang="en-US" baseline="0" dirty="0" smtClean="0"/>
              <a:t>Communication between people is key. Whether you have a DBA doing development changes, or individual front end developers, communicate schema changes.</a:t>
            </a:r>
          </a:p>
          <a:p>
            <a:r>
              <a:rPr lang="en-US" baseline="0" dirty="0" smtClean="0"/>
              <a:t>You will need sample data scripts that can be shared, otherwise this becomes a hassle.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normally look like in a VCS. Here’s how multiple</a:t>
            </a:r>
            <a:r>
              <a:rPr lang="en-US" baseline="0" dirty="0" smtClean="0"/>
              <a:t> apps look.</a:t>
            </a:r>
          </a:p>
          <a:p>
            <a:endParaRPr lang="en-US" dirty="0" smtClean="0"/>
          </a:p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prefer the right side. Keep the </a:t>
            </a:r>
            <a:r>
              <a:rPr lang="en-US" dirty="0" err="1" smtClean="0"/>
              <a:t>db</a:t>
            </a:r>
            <a:r>
              <a:rPr lang="en-US" dirty="0" smtClean="0"/>
              <a:t> separate, as it’s only likely your application count</a:t>
            </a:r>
            <a:r>
              <a:rPr lang="en-US" baseline="0" dirty="0" smtClean="0"/>
              <a:t> will grow.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branches separate from trunk. Whether they’re at the root or below a folder, that’s fine. One thing I’d be sure to do is version data movement scripts 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how to make a branch in SVN,</a:t>
            </a:r>
            <a:r>
              <a:rPr lang="en-US" baseline="0" dirty="0" smtClean="0"/>
              <a:t> copy code. Make changes in two places. Note separation.</a:t>
            </a:r>
          </a:p>
          <a:p>
            <a:r>
              <a:rPr lang="en-US" baseline="0" dirty="0" smtClean="0"/>
              <a:t>Use two databases.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two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no conflicts (add)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multiple changes that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the previous table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demo for stored procedures. Show changes in two </a:t>
            </a:r>
            <a:r>
              <a:rPr lang="en-US" baseline="0" dirty="0" err="1" smtClean="0"/>
              <a:t>procs</a:t>
            </a:r>
            <a:r>
              <a:rPr lang="en-US" baseline="0" dirty="0" smtClean="0"/>
              <a:t>. Make multiple changes. One is non conflicting. One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happens if I normalize the trunk table in my feature branch? Where does this data go?  For the branch, I can write a script to change this, but the merge back into trunk needs the same data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</a:t>
            </a:r>
            <a:r>
              <a:rPr lang="en-US" baseline="0" dirty="0" smtClean="0"/>
              <a:t> case is also an issue. How do I get this data? Especially true for not null columns, though defaults will usually be enforced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5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494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51567"/>
            <a:ext cx="8229600" cy="45254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92235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754160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35" y="18288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2686188" cy="1803493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439319" y="3505200"/>
            <a:ext cx="294481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81600" y="3581400"/>
            <a:ext cx="381000" cy="304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733800" y="37338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3430496" y="5158385"/>
            <a:ext cx="379504" cy="480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76677" y="4682954"/>
            <a:ext cx="480970" cy="482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810000" y="4924323"/>
            <a:ext cx="1366677" cy="474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2726" y="51656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81" y="2438247"/>
            <a:ext cx="295925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Various Options</a:t>
            </a:r>
          </a:p>
          <a:p>
            <a:pPr lvl="1"/>
            <a:r>
              <a:rPr lang="en-US" dirty="0" smtClean="0"/>
              <a:t>Dedicated database per branch</a:t>
            </a:r>
          </a:p>
          <a:p>
            <a:pPr lvl="2"/>
            <a:r>
              <a:rPr lang="en-US" dirty="0" smtClean="0"/>
              <a:t>recommended</a:t>
            </a:r>
          </a:p>
          <a:p>
            <a:pPr lvl="1"/>
            <a:r>
              <a:rPr lang="en-US" dirty="0" smtClean="0"/>
              <a:t>Very short-lived branches (fast merges)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2"/>
            <a:r>
              <a:rPr lang="en-US" dirty="0" smtClean="0"/>
              <a:t>Mostly table changes</a:t>
            </a:r>
          </a:p>
          <a:p>
            <a:pPr lvl="2"/>
            <a:r>
              <a:rPr lang="en-US" dirty="0" smtClean="0"/>
              <a:t>Maybe views</a:t>
            </a:r>
          </a:p>
          <a:p>
            <a:pPr lvl="1"/>
            <a:r>
              <a:rPr lang="en-US" dirty="0" smtClean="0"/>
              <a:t>Sample data scripts stored in VCS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10481" y="1447800"/>
            <a:ext cx="2514600" cy="4500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Branching?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433"/>
          </a:xfrm>
        </p:spPr>
        <p:txBody>
          <a:bodyPr anchor="t"/>
          <a:lstStyle/>
          <a:p>
            <a:r>
              <a:rPr lang="en-US" sz="2800" dirty="0" smtClean="0"/>
              <a:t>Keep the database separate from app code</a:t>
            </a:r>
          </a:p>
          <a:p>
            <a:r>
              <a:rPr lang="en-US" sz="2800" dirty="0" smtClean="0"/>
              <a:t>Keep branches and trunk under the database 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5000"/>
            <a:ext cx="2013053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9812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Setup</a:t>
            </a: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Merges are a way to combine code from two developers</a:t>
            </a:r>
          </a:p>
          <a:p>
            <a:r>
              <a:rPr lang="en-US" dirty="0" smtClean="0"/>
              <a:t>Two cases for databases</a:t>
            </a:r>
          </a:p>
          <a:p>
            <a:pPr lvl="1"/>
            <a:r>
              <a:rPr lang="en-US" dirty="0" smtClean="0"/>
              <a:t>Table code</a:t>
            </a:r>
          </a:p>
          <a:p>
            <a:pPr lvl="1"/>
            <a:r>
              <a:rPr lang="en-US" dirty="0" smtClean="0"/>
              <a:t>All other schema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Schemas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Complex because the data must be preserved</a:t>
            </a:r>
          </a:p>
          <a:p>
            <a:pPr lvl="1"/>
            <a:r>
              <a:rPr lang="en-US" dirty="0" smtClean="0"/>
              <a:t>May require data movement scripts</a:t>
            </a:r>
          </a:p>
          <a:p>
            <a:pPr lvl="1"/>
            <a:r>
              <a:rPr lang="en-US" dirty="0" smtClean="0"/>
              <a:t>Often needs some manual intervention</a:t>
            </a:r>
          </a:p>
          <a:p>
            <a:r>
              <a:rPr lang="en-US" dirty="0" smtClean="0"/>
              <a:t>Made easier if the application logic doesn’t depend on column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Table Schema Changes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Stored procedures are more like application code for branching/merging</a:t>
            </a:r>
          </a:p>
          <a:p>
            <a:r>
              <a:rPr lang="en-US" dirty="0" smtClean="0"/>
              <a:t>Views/functions are the same as stored procedures</a:t>
            </a:r>
          </a:p>
          <a:p>
            <a:r>
              <a:rPr lang="en-US" dirty="0" smtClean="0"/>
              <a:t>Various options </a:t>
            </a:r>
            <a:r>
              <a:rPr lang="en-US" smtClean="0"/>
              <a:t>for help</a:t>
            </a:r>
            <a:endParaRPr lang="en-US" dirty="0" smtClean="0"/>
          </a:p>
          <a:p>
            <a:pPr lvl="1"/>
            <a:r>
              <a:rPr lang="en-US" dirty="0" smtClean="0"/>
              <a:t>We will use </a:t>
            </a:r>
            <a:r>
              <a:rPr lang="en-US" dirty="0" smtClean="0">
                <a:hlinkClick r:id="rId2"/>
              </a:rPr>
              <a:t>KDiff3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Stored Procedures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10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ctrTitle"/>
          </p:nvPr>
        </p:nvSpPr>
        <p:spPr bwMode="auto">
          <a:xfrm>
            <a:off x="685800" y="1046163"/>
            <a:ext cx="777240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Rate This Session Now!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 bwMode="auto">
          <a:xfrm>
            <a:off x="2854326" y="2062163"/>
            <a:ext cx="3482975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Mobile App:</a:t>
            </a:r>
          </a:p>
        </p:txBody>
      </p:sp>
      <p:sp>
        <p:nvSpPr>
          <p:cNvPr id="10" name="Subtitle 14"/>
          <p:cNvSpPr txBox="1">
            <a:spLocks/>
          </p:cNvSpPr>
          <p:nvPr/>
        </p:nvSpPr>
        <p:spPr bwMode="auto">
          <a:xfrm>
            <a:off x="2854325" y="2374900"/>
            <a:ext cx="3582988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session from the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 or Speakers menus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Actions tab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Rate Session</a:t>
            </a:r>
          </a:p>
        </p:txBody>
      </p:sp>
      <p:sp>
        <p:nvSpPr>
          <p:cNvPr id="11" name="Subtitle 14"/>
          <p:cNvSpPr txBox="1">
            <a:spLocks/>
          </p:cNvSpPr>
          <p:nvPr/>
        </p:nvSpPr>
        <p:spPr bwMode="auto">
          <a:xfrm>
            <a:off x="2854326" y="3840163"/>
            <a:ext cx="34829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Website:</a:t>
            </a:r>
          </a:p>
        </p:txBody>
      </p:sp>
      <p:sp>
        <p:nvSpPr>
          <p:cNvPr id="12" name="Subtitle 14"/>
          <p:cNvSpPr txBox="1">
            <a:spLocks/>
          </p:cNvSpPr>
          <p:nvPr/>
        </p:nvSpPr>
        <p:spPr bwMode="auto">
          <a:xfrm>
            <a:off x="2854326" y="4152900"/>
            <a:ext cx="6289675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 at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logintoratesession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this session from the list and rate it</a:t>
            </a:r>
          </a:p>
        </p:txBody>
      </p:sp>
      <p:sp>
        <p:nvSpPr>
          <p:cNvPr id="24583" name="Title 13"/>
          <p:cNvSpPr txBox="1">
            <a:spLocks/>
          </p:cNvSpPr>
          <p:nvPr/>
        </p:nvSpPr>
        <p:spPr bwMode="auto">
          <a:xfrm>
            <a:off x="390526" y="2254250"/>
            <a:ext cx="20812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3200">
                <a:solidFill>
                  <a:srgbClr val="649840"/>
                </a:solidFill>
              </a:rPr>
              <a:t>Tell Us What You Thought of This Session</a:t>
            </a:r>
          </a:p>
        </p:txBody>
      </p:sp>
      <p:grpSp>
        <p:nvGrpSpPr>
          <p:cNvPr id="24584" name="Group 19"/>
          <p:cNvGrpSpPr>
            <a:grpSpLocks/>
          </p:cNvGrpSpPr>
          <p:nvPr/>
        </p:nvGrpSpPr>
        <p:grpSpPr bwMode="auto">
          <a:xfrm>
            <a:off x="5832476" y="2146301"/>
            <a:ext cx="1825625" cy="1801813"/>
            <a:chOff x="6518147" y="1310285"/>
            <a:chExt cx="1825889" cy="1800688"/>
          </a:xfrm>
        </p:grpSpPr>
        <p:sp>
          <p:nvSpPr>
            <p:cNvPr id="9" name="Oval 8"/>
            <p:cNvSpPr/>
            <p:nvPr/>
          </p:nvSpPr>
          <p:spPr>
            <a:xfrm>
              <a:off x="6518147" y="1310285"/>
              <a:ext cx="1800485" cy="1800688"/>
            </a:xfrm>
            <a:prstGeom prst="ellipse">
              <a:avLst/>
            </a:prstGeom>
            <a:solidFill>
              <a:srgbClr val="649840"/>
            </a:solidFill>
            <a:ln>
              <a:solidFill>
                <a:srgbClr val="6498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6531518" y="1627797"/>
              <a:ext cx="18006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</a:rPr>
                <a:t>Be Entered to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8147" y="1683115"/>
              <a:ext cx="1800485" cy="10153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6000" b="1" spc="-300" dirty="0">
                  <a:solidFill>
                    <a:schemeClr val="bg1"/>
                  </a:solidFill>
                  <a:latin typeface="Century Gothic" charset="0"/>
                  <a:ea typeface="ＭＳ Ｐゴシック" charset="0"/>
                  <a:cs typeface="ＭＳ Ｐゴシック" charset="0"/>
                </a:rPr>
                <a:t>WIN</a:t>
              </a:r>
            </a:p>
          </p:txBody>
        </p:sp>
        <p:sp>
          <p:nvSpPr>
            <p:cNvPr id="24591" name="TextBox 17"/>
            <p:cNvSpPr txBox="1">
              <a:spLocks noChangeArrowheads="1"/>
            </p:cNvSpPr>
            <p:nvPr/>
          </p:nvSpPr>
          <p:spPr bwMode="auto">
            <a:xfrm>
              <a:off x="6543349" y="2429043"/>
              <a:ext cx="1800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bg1"/>
                  </a:solidFill>
                </a:rPr>
                <a:t>Prizes!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2146301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4949826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533400" y="5499100"/>
            <a:ext cx="5811838" cy="2730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b="1" i="0" kern="1200" dirty="0" smtClean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n-US" kern="0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4018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hlinkClick r:id="rId2"/>
              </a:rPr>
              <a:t>www.sqlservercentral.com/Forums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www.sqlservercentral.com/Window Functions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79" y="47282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4287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47244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581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239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50" y="47624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3953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3953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85800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5836</TotalTime>
  <Words>997</Words>
  <Application>Microsoft Office PowerPoint</Application>
  <PresentationFormat>On-screen Show (4:3)</PresentationFormat>
  <Paragraphs>181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Microsoft Sans Serif</vt:lpstr>
      <vt:lpstr>ＭＳ Ｐゴシック</vt:lpstr>
      <vt:lpstr>ＭＳ Ｐゴシック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What is Branching? </vt:lpstr>
      <vt:lpstr>The Purpose of Branching</vt:lpstr>
      <vt:lpstr>Branching</vt:lpstr>
      <vt:lpstr>Branching</vt:lpstr>
      <vt:lpstr>Branching</vt:lpstr>
      <vt:lpstr>Branching Types</vt:lpstr>
      <vt:lpstr>We have data</vt:lpstr>
      <vt:lpstr>What about the data?</vt:lpstr>
      <vt:lpstr>Why is this hard?</vt:lpstr>
      <vt:lpstr>Branch Problems</vt:lpstr>
      <vt:lpstr>Branch Problems</vt:lpstr>
      <vt:lpstr>What do we do?</vt:lpstr>
      <vt:lpstr>In Version Control</vt:lpstr>
      <vt:lpstr>Application and Database</vt:lpstr>
      <vt:lpstr>Application and Database</vt:lpstr>
      <vt:lpstr>Database Branching</vt:lpstr>
      <vt:lpstr>Demo</vt:lpstr>
      <vt:lpstr>Merging</vt:lpstr>
      <vt:lpstr>Merging Table Schemas</vt:lpstr>
      <vt:lpstr>Demo</vt:lpstr>
      <vt:lpstr>Merging Stored Procedures</vt:lpstr>
      <vt:lpstr>Demo</vt:lpstr>
      <vt:lpstr>Goals</vt:lpstr>
      <vt:lpstr>Rate This Session Now!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61</cp:revision>
  <dcterms:created xsi:type="dcterms:W3CDTF">2006-08-16T00:00:00Z</dcterms:created>
  <dcterms:modified xsi:type="dcterms:W3CDTF">2015-08-25T23:29:05Z</dcterms:modified>
</cp:coreProperties>
</file>