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0" r:id="rId2"/>
    <p:sldMasterId id="2147483683" r:id="rId3"/>
    <p:sldMasterId id="2147483692" r:id="rId4"/>
    <p:sldMasterId id="2147483695" r:id="rId5"/>
  </p:sldMasterIdLst>
  <p:notesMasterIdLst>
    <p:notesMasterId r:id="rId29"/>
  </p:notesMasterIdLst>
  <p:sldIdLst>
    <p:sldId id="256" r:id="rId6"/>
    <p:sldId id="257" r:id="rId7"/>
    <p:sldId id="258" r:id="rId8"/>
    <p:sldId id="288" r:id="rId9"/>
    <p:sldId id="303" r:id="rId10"/>
    <p:sldId id="286" r:id="rId11"/>
    <p:sldId id="304" r:id="rId12"/>
    <p:sldId id="289" r:id="rId13"/>
    <p:sldId id="290" r:id="rId14"/>
    <p:sldId id="295" r:id="rId15"/>
    <p:sldId id="294" r:id="rId16"/>
    <p:sldId id="296" r:id="rId17"/>
    <p:sldId id="306" r:id="rId18"/>
    <p:sldId id="302" r:id="rId19"/>
    <p:sldId id="299" r:id="rId20"/>
    <p:sldId id="298" r:id="rId21"/>
    <p:sldId id="300" r:id="rId22"/>
    <p:sldId id="301" r:id="rId23"/>
    <p:sldId id="284" r:id="rId24"/>
    <p:sldId id="292" r:id="rId25"/>
    <p:sldId id="291" r:id="rId26"/>
    <p:sldId id="260" r:id="rId27"/>
    <p:sldId id="26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907C9-8666-45EC-BDB3-62480554DCC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A5C1-A9B8-4707-ACEF-98CB367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0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http://gregheartsfield.com/2009/05/26/version-control-diagrams-with-tikz.html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http://gregheartsfield.com/2009/05/26/version-control-diagrams-with-tikz.html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http://accu.org/index.php/journals/439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02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http://svnbook.red-bean.com/en/1.6/images/ch04dia3.png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views, DB stuff together,</a:t>
            </a:r>
            <a:r>
              <a:rPr lang="en-US" baseline="0" dirty="0" smtClean="0"/>
              <a:t> or all applications stuff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25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lots of names, but really all branches of for</a:t>
            </a:r>
            <a:r>
              <a:rPr lang="en-US" baseline="0" dirty="0" smtClean="0"/>
              <a:t> one of these reasons.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Image:</a:t>
            </a:r>
            <a:r>
              <a:rPr lang="en-US" baseline="0" dirty="0" smtClean="0"/>
              <a:t> </a:t>
            </a:r>
            <a:r>
              <a:rPr lang="en-US" dirty="0" smtClean="0"/>
              <a:t>https://civil3d.wordpress.com/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7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problems with having table alters in two places.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242738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4403"/>
            <a:ext cx="4038600" cy="41831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4404"/>
            <a:ext cx="4038600" cy="41831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33396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67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6775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44847"/>
            <a:ext cx="4040188" cy="35293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146775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644846"/>
            <a:ext cx="4041775" cy="352930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05809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07314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02135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8685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98684"/>
            <a:ext cx="5111750" cy="552694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60734"/>
            <a:ext cx="3008313" cy="436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870637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41884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8623"/>
            <a:ext cx="7772400" cy="1468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3339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99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264490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577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8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1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15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71394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116533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54552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300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292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58867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5791520"/>
            <a:ext cx="9144000" cy="1066481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410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1891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endParaRPr lang="en-US"/>
          </a:p>
        </p:txBody>
      </p:sp>
      <p:pic>
        <p:nvPicPr>
          <p:cNvPr id="2057" name="Picture 10" descr="ITnDevConnections_RGB_Dark-Gra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4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029" name="Picture 6" descr="ITnDevConnections_RGB_Dark-G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97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2970732"/>
            <a:ext cx="9144000" cy="2820787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3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1891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211351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3288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  <p:pic>
        <p:nvPicPr>
          <p:cNvPr id="3078" name="Picture 14" descr="ITnDevConnections_RGB_Dark-Gra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gradFill flip="none" rotWithShape="1">
            <a:gsLst>
              <a:gs pos="0">
                <a:srgbClr val="2D7CBB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CECFCD"/>
              </a:solidFill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4307417"/>
            <a:ext cx="65547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533400"/>
            <a:ext cx="6554788" cy="376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50284"/>
            <a:ext cx="9144000" cy="605368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  <a:effectLst/>
              </a:rPr>
              <a:t>Session Title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26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D7CBB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7CBB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 i="0">
                <a:solidFill>
                  <a:srgbClr val="64984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#ITDEVCON  </a:t>
            </a:r>
          </a:p>
        </p:txBody>
      </p:sp>
      <p:pic>
        <p:nvPicPr>
          <p:cNvPr id="4102" name="Picture 11" descr="ITnDevConnections_RGB_Dark-G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54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64984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168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Century Gothic"/>
          <a:ea typeface="MS PGothic" pitchFamily="34" charset="-128"/>
          <a:cs typeface="Century Gothic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www.sqlservercentral.com/Forums" TargetMode="External"/><Relationship Id="rId7" Type="http://schemas.openxmlformats.org/officeDocument/2006/relationships/image" Target="../media/image8.emf"/><Relationship Id="rId2" Type="http://schemas.openxmlformats.org/officeDocument/2006/relationships/hyperlink" Target="http://www.sqlservercentral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hyperlink" Target="http://www.sqlservercentral.com/tags/window+function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ql/t-sql-programming/window-functions-in-sql/" TargetMode="External"/><Relationship Id="rId2" Type="http://schemas.openxmlformats.org/officeDocument/2006/relationships/hyperlink" Target="https://www.simple-talk.com/sql/t-sql-programming/the-performance-of-the-t-sql-window-function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sqlbits.com/Sessions/Event12/Building_Your_T-SQL_Tool_Kit_Window_Function_Fundamentals" TargetMode="External"/><Relationship Id="rId5" Type="http://schemas.openxmlformats.org/officeDocument/2006/relationships/hyperlink" Target="https://www.youtube.com/watch?v=YK-ufNpMeLU" TargetMode="External"/><Relationship Id="rId4" Type="http://schemas.openxmlformats.org/officeDocument/2006/relationships/hyperlink" Target="https://www.simple-talk.com/sql/t-sql-programming/sql-server-2012-window-function-basic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en.wikipedia.org/wiki/Software_configuration_management" TargetMode="External"/><Relationship Id="rId7" Type="http://schemas.openxmlformats.org/officeDocument/2006/relationships/hyperlink" Target="https://en.wikipedia.org/wiki/Branching_(revision_control)#cite_note-1" TargetMode="External"/><Relationship Id="rId2" Type="http://schemas.openxmlformats.org/officeDocument/2006/relationships/hyperlink" Target="https://en.wikipedia.org/wiki/Revision_contro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Trunk_(software)" TargetMode="External"/><Relationship Id="rId5" Type="http://schemas.openxmlformats.org/officeDocument/2006/relationships/hyperlink" Target="https://en.wikipedia.org/wiki/Directory_tree" TargetMode="External"/><Relationship Id="rId4" Type="http://schemas.openxmlformats.org/officeDocument/2006/relationships/hyperlink" Target="https://en.wikipedia.org/wiki/Source_cod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505074"/>
          </a:xfrm>
        </p:spPr>
        <p:txBody>
          <a:bodyPr>
            <a:normAutofit/>
          </a:bodyPr>
          <a:lstStyle/>
          <a:p>
            <a:r>
              <a:rPr lang="en-US" dirty="0" smtClean="0"/>
              <a:t>Branching and Merging</a:t>
            </a:r>
            <a:br>
              <a:rPr lang="en-US" dirty="0" smtClean="0"/>
            </a:br>
            <a:r>
              <a:rPr lang="en-US" dirty="0" smtClean="0"/>
              <a:t>Database Code</a:t>
            </a:r>
            <a:br>
              <a:rPr lang="en-US" dirty="0" smtClean="0"/>
            </a:br>
            <a:r>
              <a:rPr lang="en-US" dirty="0" err="1" smtClean="0"/>
              <a:t>DevConnections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Steve Jones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SQLServerCentral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Red Gate Software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2400"/>
            <a:ext cx="2070847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124325"/>
            <a:ext cx="1895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10681"/>
            <a:ext cx="4267200" cy="1905000"/>
          </a:xfrm>
        </p:spPr>
      </p:pic>
    </p:spTree>
    <p:extLst>
      <p:ext uri="{BB962C8B-B14F-4D97-AF65-F5344CB8AC3E}">
        <p14:creationId xmlns:p14="http://schemas.microsoft.com/office/powerpoint/2010/main" val="287014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386806"/>
            <a:ext cx="5715000" cy="2952750"/>
          </a:xfrm>
        </p:spPr>
      </p:pic>
    </p:spTree>
    <p:extLst>
      <p:ext uri="{BB962C8B-B14F-4D97-AF65-F5344CB8AC3E}">
        <p14:creationId xmlns:p14="http://schemas.microsoft.com/office/powerpoint/2010/main" val="321304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Version Control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70" y="1716392"/>
            <a:ext cx="2896260" cy="4293578"/>
          </a:xfrm>
        </p:spPr>
      </p:pic>
    </p:spTree>
    <p:extLst>
      <p:ext uri="{BB962C8B-B14F-4D97-AF65-F5344CB8AC3E}">
        <p14:creationId xmlns:p14="http://schemas.microsoft.com/office/powerpoint/2010/main" val="210626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and Database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2152761" cy="39054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2222614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</a:p>
          <a:p>
            <a:r>
              <a:rPr lang="en-US" dirty="0" smtClean="0"/>
              <a:t>Release Branches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Any of these can work with databases, however…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65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752600"/>
            <a:ext cx="5257800" cy="3938275"/>
          </a:xfrm>
        </p:spPr>
      </p:pic>
    </p:spTree>
    <p:extLst>
      <p:ext uri="{BB962C8B-B14F-4D97-AF65-F5344CB8AC3E}">
        <p14:creationId xmlns:p14="http://schemas.microsoft.com/office/powerpoint/2010/main" val="125852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drop and recreate our table objects to match a branch of code.</a:t>
            </a:r>
          </a:p>
          <a:p>
            <a:r>
              <a:rPr lang="en-US" dirty="0" smtClean="0"/>
              <a:t>Copying data makes branching more complex</a:t>
            </a:r>
          </a:p>
          <a:p>
            <a:r>
              <a:rPr lang="en-US" dirty="0" smtClean="0"/>
              <a:t>Our schema isn’t just “code”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3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Why does data make this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815" y="2286000"/>
            <a:ext cx="8229600" cy="3810000"/>
          </a:xfrm>
        </p:spPr>
        <p:txBody>
          <a:bodyPr anchor="t"/>
          <a:lstStyle/>
          <a:p>
            <a:r>
              <a:rPr lang="en-US" dirty="0" smtClean="0"/>
              <a:t>The table is a container</a:t>
            </a:r>
          </a:p>
          <a:p>
            <a:r>
              <a:rPr lang="en-US" dirty="0" smtClean="0"/>
              <a:t>Some parts of schema alteration mean we have extra or no buckets.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Branch </a:t>
            </a:r>
            <a:r>
              <a:rPr lang="en-US" b="1" dirty="0" smtClean="0">
                <a:solidFill>
                  <a:schemeClr val="tx1"/>
                </a:solidFill>
              </a:rPr>
              <a:t>Issues with Code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Branch strategies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Branching?</a:t>
            </a:r>
            <a:endParaRPr lang="en-US" dirty="0" smtClean="0"/>
          </a:p>
          <a:p>
            <a:r>
              <a:rPr lang="en-US" dirty="0" smtClean="0"/>
              <a:t>Branching strategies in a VCS</a:t>
            </a:r>
          </a:p>
          <a:p>
            <a:r>
              <a:rPr lang="en-US" dirty="0" smtClean="0"/>
              <a:t>Managing databases for branches</a:t>
            </a:r>
          </a:p>
          <a:p>
            <a:r>
              <a:rPr lang="en-US" dirty="0" smtClean="0"/>
              <a:t>Merging stored procedure code</a:t>
            </a:r>
          </a:p>
          <a:p>
            <a:r>
              <a:rPr lang="en-US" dirty="0" smtClean="0"/>
              <a:t>Merging table schema changes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Merging 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for coming</a:t>
            </a:r>
          </a:p>
          <a:p>
            <a:r>
              <a:rPr lang="en-US" dirty="0" smtClean="0"/>
              <a:t>Please fill out evaluations</a:t>
            </a:r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More information</a:t>
            </a:r>
            <a:endParaRPr lang="en-US" sz="3200" dirty="0" smtClean="0">
              <a:hlinkClick r:id="rId2"/>
            </a:endParaRPr>
          </a:p>
          <a:p>
            <a:pPr lvl="1"/>
            <a:r>
              <a:rPr lang="en-US" sz="2400" dirty="0" smtClean="0">
                <a:hlinkClick r:id="rId3"/>
              </a:rPr>
              <a:t>www.sqlservercentral.com/Forums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www.sqlservercentral.com/Window Functions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28079" y="5149663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8077" y="5850139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4230" y="5145822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179620"/>
            <a:ext cx="434779" cy="4782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5945386"/>
            <a:ext cx="463485" cy="379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3350" y="5183920"/>
            <a:ext cx="504842" cy="4627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50" y="5816768"/>
            <a:ext cx="495926" cy="4959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64232" y="5816769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</p:spTree>
    <p:extLst>
      <p:ext uri="{BB962C8B-B14F-4D97-AF65-F5344CB8AC3E}">
        <p14:creationId xmlns:p14="http://schemas.microsoft.com/office/powerpoint/2010/main" val="420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The Performance of the T-SQL </a:t>
            </a:r>
            <a:r>
              <a:rPr lang="en-US" dirty="0"/>
              <a:t>Window Functions - </a:t>
            </a:r>
            <a:r>
              <a:rPr lang="en-US" dirty="0">
                <a:hlinkClick r:id="rId2"/>
              </a:rPr>
              <a:t>https://www.simple-talk.com/sql/t-sql-programming/the-performance-of-the-t-sql-window-functions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Window </a:t>
            </a:r>
            <a:r>
              <a:rPr lang="en-US" dirty="0"/>
              <a:t>Functions in SQL - </a:t>
            </a:r>
            <a:r>
              <a:rPr lang="en-US" dirty="0">
                <a:hlinkClick r:id="rId3"/>
              </a:rPr>
              <a:t>https://www.simple-talk.com/sql/t-sql-programming/window-functions-in-sql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SQL Server 2012 </a:t>
            </a:r>
            <a:r>
              <a:rPr lang="en-US" dirty="0"/>
              <a:t>Window Function Basics - </a:t>
            </a:r>
            <a:r>
              <a:rPr lang="en-US" dirty="0">
                <a:hlinkClick r:id="rId4"/>
              </a:rPr>
              <a:t>https://www.simple-talk.com/sql/t-sql-programming/sql-server-2012-window-function-basics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Working with Window Functions in </a:t>
            </a:r>
            <a:r>
              <a:rPr lang="en-US" dirty="0"/>
              <a:t>SQL Server - https://www.simple-talk.com/sql/learn-sql-server/working-with-window-functions-in-sql-server/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T-SQL Power! SQL Server </a:t>
            </a:r>
            <a:r>
              <a:rPr lang="en-US" dirty="0"/>
              <a:t>Windows That Open Doors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www.youtube.com/watch?v=YK-ufNpMeLU</a:t>
            </a:r>
            <a:endParaRPr lang="en-US" dirty="0" smtClean="0"/>
          </a:p>
          <a:p>
            <a:pPr lvl="1"/>
            <a:r>
              <a:rPr lang="en-US" dirty="0" smtClean="0"/>
              <a:t>Building Your T-SQL Toolkit: Window </a:t>
            </a:r>
            <a:r>
              <a:rPr lang="en-US" dirty="0"/>
              <a:t>function Fundamentals -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www.sqlbits.com/Sessions/Event12/Building_Your_T-SQL_Tool_Kit_Window_Function_Fundamentals</a:t>
            </a:r>
            <a:endParaRPr lang="en-US" dirty="0" smtClean="0"/>
          </a:p>
          <a:p>
            <a:pPr lvl="1"/>
            <a:r>
              <a:rPr lang="en-US" dirty="0" smtClean="0"/>
              <a:t>Using Window Functions to Solve Common </a:t>
            </a:r>
            <a:r>
              <a:rPr lang="en-US" dirty="0"/>
              <a:t>T-SQL Challenges - http://channel9.msdn.com/Events/TechEd/NewZealand/TechEd-New-Zealand-2012/DBI309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different ways of branching database code in Version Control Systems</a:t>
            </a:r>
          </a:p>
          <a:p>
            <a:r>
              <a:rPr lang="en-US" dirty="0" smtClean="0"/>
              <a:t>Techniques for branching database code</a:t>
            </a:r>
          </a:p>
          <a:p>
            <a:r>
              <a:rPr lang="en-US" dirty="0" smtClean="0"/>
              <a:t>Merges for table schema changes</a:t>
            </a:r>
          </a:p>
        </p:txBody>
      </p:sp>
    </p:spTree>
    <p:extLst>
      <p:ext uri="{BB962C8B-B14F-4D97-AF65-F5344CB8AC3E}">
        <p14:creationId xmlns:p14="http://schemas.microsoft.com/office/powerpoint/2010/main" val="1579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Get in Touch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5236"/>
            <a:ext cx="2955245" cy="25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412004" y="2085536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2002" y="2786012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>
                <a:latin typeface="Microsoft Sans Serif" panose="020B0604020202020204" pitchFamily="34" charset="0"/>
              </a:rPr>
              <a:t>sjones@sqlservercentral.com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12002" y="3469422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3800" y="144780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C0000"/>
                </a:solidFill>
                <a:latin typeface="Arial"/>
                <a:cs typeface="Arial"/>
              </a:rPr>
              <a:t>Steve Jones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25" y="2115493"/>
            <a:ext cx="434779" cy="4782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125" y="2881259"/>
            <a:ext cx="463485" cy="3792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122" y="3507520"/>
            <a:ext cx="504842" cy="462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22" y="4140368"/>
            <a:ext cx="495926" cy="495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2004" y="4140369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/in/way0utwest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204" y="4895671"/>
            <a:ext cx="794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Editor and founder, SQLServerCentral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Evangelist, Red Gate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Working with SQL Server since 1991 (v4.2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0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What is Branching?</a:t>
            </a:r>
            <a:endParaRPr lang="en-US" b="1" dirty="0" smtClean="0"/>
          </a:p>
          <a:p>
            <a:r>
              <a:rPr lang="en-US" dirty="0" smtClean="0"/>
              <a:t>Branching strategies in a VCS</a:t>
            </a:r>
          </a:p>
          <a:p>
            <a:r>
              <a:rPr lang="en-US" dirty="0" smtClean="0"/>
              <a:t>Managing databases for branches</a:t>
            </a:r>
          </a:p>
          <a:p>
            <a:r>
              <a:rPr lang="en-US" dirty="0" smtClean="0"/>
              <a:t>Merging stored procedure code</a:t>
            </a:r>
          </a:p>
          <a:p>
            <a:r>
              <a:rPr lang="en-US" dirty="0" smtClean="0"/>
              <a:t>Merging table schema changes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54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Branching?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Branching</a:t>
            </a:r>
            <a:r>
              <a:rPr lang="en-US" sz="2000" dirty="0"/>
              <a:t>, in </a:t>
            </a:r>
            <a:r>
              <a:rPr lang="en-US" sz="2000" dirty="0">
                <a:hlinkClick r:id="rId2" tooltip="Revision control"/>
              </a:rPr>
              <a:t>revision control</a:t>
            </a:r>
            <a:r>
              <a:rPr lang="en-US" sz="2000" dirty="0"/>
              <a:t> and </a:t>
            </a:r>
            <a:r>
              <a:rPr lang="en-US" sz="2000" dirty="0">
                <a:hlinkClick r:id="rId3" tooltip="Software configuration management"/>
              </a:rPr>
              <a:t>software configuration management</a:t>
            </a:r>
            <a:r>
              <a:rPr lang="en-US" sz="2000" dirty="0"/>
              <a:t>, is the duplication of an object under revision control (such as a </a:t>
            </a:r>
            <a:r>
              <a:rPr lang="en-US" sz="2000" dirty="0">
                <a:hlinkClick r:id="rId4" tooltip="Source code"/>
              </a:rPr>
              <a:t>source code</a:t>
            </a:r>
            <a:r>
              <a:rPr lang="en-US" sz="2000" dirty="0"/>
              <a:t> file or a </a:t>
            </a:r>
            <a:r>
              <a:rPr lang="en-US" sz="2000" dirty="0">
                <a:hlinkClick r:id="rId5" tooltip="Directory tree"/>
              </a:rPr>
              <a:t>directory tree</a:t>
            </a:r>
            <a:r>
              <a:rPr lang="en-US" sz="2000" dirty="0"/>
              <a:t>) so that modifications can happen in parallel along both branches.</a:t>
            </a:r>
          </a:p>
          <a:p>
            <a:pPr marL="0" indent="0">
              <a:buNone/>
            </a:pPr>
            <a:r>
              <a:rPr lang="en-US" sz="2000" dirty="0"/>
              <a:t>Branches are also known as </a:t>
            </a:r>
            <a:r>
              <a:rPr lang="en-US" sz="2000" i="1" dirty="0"/>
              <a:t>trees</a:t>
            </a:r>
            <a:r>
              <a:rPr lang="en-US" sz="2000" dirty="0"/>
              <a:t>, </a:t>
            </a:r>
            <a:r>
              <a:rPr lang="en-US" sz="2000" i="1" dirty="0"/>
              <a:t>streams</a:t>
            </a:r>
            <a:r>
              <a:rPr lang="en-US" sz="2000" dirty="0"/>
              <a:t> or </a:t>
            </a:r>
            <a:r>
              <a:rPr lang="en-US" sz="2000" i="1" dirty="0" err="1"/>
              <a:t>codelines</a:t>
            </a:r>
            <a:r>
              <a:rPr lang="en-US" sz="2000" dirty="0"/>
              <a:t>. The originating branch is sometimes called the </a:t>
            </a:r>
            <a:r>
              <a:rPr lang="en-US" sz="2000" i="1" dirty="0"/>
              <a:t>parent branch</a:t>
            </a:r>
            <a:r>
              <a:rPr lang="en-US" sz="2000" dirty="0"/>
              <a:t>, the </a:t>
            </a:r>
            <a:r>
              <a:rPr lang="en-US" sz="2000" i="1" dirty="0"/>
              <a:t>upstream branch</a:t>
            </a:r>
            <a:r>
              <a:rPr lang="en-US" sz="2000" dirty="0"/>
              <a:t> (or simply </a:t>
            </a:r>
            <a:r>
              <a:rPr lang="en-US" sz="2000" i="1" dirty="0"/>
              <a:t>upstream</a:t>
            </a:r>
            <a:r>
              <a:rPr lang="en-US" sz="2000" dirty="0"/>
              <a:t>, especially if the branches are maintained by different organizations or individuals), or the </a:t>
            </a:r>
            <a:r>
              <a:rPr lang="en-US" sz="2000" i="1" dirty="0"/>
              <a:t>backing stream</a:t>
            </a:r>
            <a:r>
              <a:rPr lang="en-US" sz="2000" dirty="0"/>
              <a:t>. </a:t>
            </a:r>
            <a:r>
              <a:rPr lang="en-US" sz="2000" i="1" dirty="0"/>
              <a:t>Child branches</a:t>
            </a:r>
            <a:r>
              <a:rPr lang="en-US" sz="2000" dirty="0"/>
              <a:t> are branches that have a parent; a branch without a parent is referred to as the </a:t>
            </a:r>
            <a:r>
              <a:rPr lang="en-US" sz="2000" i="1" dirty="0">
                <a:hlinkClick r:id="rId6" tooltip="Trunk (software)"/>
              </a:rPr>
              <a:t>trunk</a:t>
            </a:r>
            <a:r>
              <a:rPr lang="en-US" sz="2000" dirty="0"/>
              <a:t> or the </a:t>
            </a:r>
            <a:r>
              <a:rPr lang="en-US" sz="2000" i="1" dirty="0"/>
              <a:t>mainline</a:t>
            </a:r>
            <a:r>
              <a:rPr lang="en-US" sz="2000" dirty="0"/>
              <a:t>.</a:t>
            </a:r>
            <a:r>
              <a:rPr lang="en-US" sz="2000" baseline="30000" dirty="0">
                <a:hlinkClick r:id="rId7"/>
              </a:rPr>
              <a:t>[1]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12337"/>
            <a:ext cx="1530429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 of Branching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Branching is for isolation</a:t>
            </a:r>
          </a:p>
          <a:p>
            <a:r>
              <a:rPr lang="en-US" dirty="0" smtClean="0"/>
              <a:t>One person’s code doesn’t affect others</a:t>
            </a:r>
          </a:p>
          <a:p>
            <a:r>
              <a:rPr lang="en-US" dirty="0" smtClean="0"/>
              <a:t>For the database, this breaks the traditional “dev database”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Branching?</a:t>
            </a:r>
            <a:endParaRPr lang="en-US" dirty="0" smtClean="0"/>
          </a:p>
          <a:p>
            <a:r>
              <a:rPr lang="en-US" b="1" dirty="0" smtClean="0"/>
              <a:t>Branching strategies in a VCS</a:t>
            </a:r>
          </a:p>
          <a:p>
            <a:r>
              <a:rPr lang="en-US" dirty="0" smtClean="0"/>
              <a:t>Managing databases for branches</a:t>
            </a:r>
          </a:p>
          <a:p>
            <a:r>
              <a:rPr lang="en-US" dirty="0" smtClean="0"/>
              <a:t>Merging stored procedure code</a:t>
            </a:r>
          </a:p>
          <a:p>
            <a:r>
              <a:rPr lang="en-US" dirty="0" smtClean="0"/>
              <a:t>Merging table schema changes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0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3286919"/>
            <a:ext cx="3876675" cy="1152525"/>
          </a:xfrm>
        </p:spPr>
      </p:pic>
    </p:spTree>
    <p:extLst>
      <p:ext uri="{BB962C8B-B14F-4D97-AF65-F5344CB8AC3E}">
        <p14:creationId xmlns:p14="http://schemas.microsoft.com/office/powerpoint/2010/main" val="363255719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Master">
  <a:themeElements>
    <a:clrScheme name="Connections Colors">
      <a:dk1>
        <a:sysClr val="windowText" lastClr="000000"/>
      </a:dk1>
      <a:lt1>
        <a:srgbClr val="CECFCD"/>
      </a:lt1>
      <a:dk2>
        <a:srgbClr val="0D395E"/>
      </a:dk2>
      <a:lt2>
        <a:srgbClr val="39A8FF"/>
      </a:lt2>
      <a:accent1>
        <a:srgbClr val="5D8825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89019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ection Divider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IT_DEV_PPT_Template_2015</Template>
  <TotalTime>5782</TotalTime>
  <Words>449</Words>
  <Application>Microsoft Office PowerPoint</Application>
  <PresentationFormat>On-screen Show (4:3)</PresentationFormat>
  <Paragraphs>112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MS PGothic</vt:lpstr>
      <vt:lpstr>MS PGothic</vt:lpstr>
      <vt:lpstr>Arial</vt:lpstr>
      <vt:lpstr>Calibri</vt:lpstr>
      <vt:lpstr>Calibri Light</vt:lpstr>
      <vt:lpstr>Century Gothic</vt:lpstr>
      <vt:lpstr>Microsoft Sans Serif</vt:lpstr>
      <vt:lpstr>Segoe UI</vt:lpstr>
      <vt:lpstr>Source Sans Pro</vt:lpstr>
      <vt:lpstr>Wingdings</vt:lpstr>
      <vt:lpstr>1_Custom Design</vt:lpstr>
      <vt:lpstr>Title Master</vt:lpstr>
      <vt:lpstr>Content Master</vt:lpstr>
      <vt:lpstr>Section Divider Master</vt:lpstr>
      <vt:lpstr>Custom Design</vt:lpstr>
      <vt:lpstr>Branching and Merging Database Code DevConnections 2015</vt:lpstr>
      <vt:lpstr>Agenda</vt:lpstr>
      <vt:lpstr>Goals</vt:lpstr>
      <vt:lpstr>Get in Touch</vt:lpstr>
      <vt:lpstr>Agenda</vt:lpstr>
      <vt:lpstr>What is Branching? </vt:lpstr>
      <vt:lpstr>The Purpose of Branching</vt:lpstr>
      <vt:lpstr>Agenda</vt:lpstr>
      <vt:lpstr>Branching</vt:lpstr>
      <vt:lpstr>Branching</vt:lpstr>
      <vt:lpstr>Branching</vt:lpstr>
      <vt:lpstr>In Version Control</vt:lpstr>
      <vt:lpstr>Application and Database</vt:lpstr>
      <vt:lpstr>Branching Types</vt:lpstr>
      <vt:lpstr>We have data</vt:lpstr>
      <vt:lpstr>What about the data?</vt:lpstr>
      <vt:lpstr>Why does data make this hard?</vt:lpstr>
      <vt:lpstr>Demo</vt:lpstr>
      <vt:lpstr>Demo</vt:lpstr>
      <vt:lpstr>Merging</vt:lpstr>
      <vt:lpstr>Demo</vt:lpstr>
      <vt:lpstr>The End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T-SQL: Writing Cleaner Code</dc:title>
  <dc:creator>Steve Jones</dc:creator>
  <cp:lastModifiedBy>Steve Jones</cp:lastModifiedBy>
  <cp:revision>50</cp:revision>
  <dcterms:created xsi:type="dcterms:W3CDTF">2006-08-16T00:00:00Z</dcterms:created>
  <dcterms:modified xsi:type="dcterms:W3CDTF">2015-08-12T23:11:17Z</dcterms:modified>
</cp:coreProperties>
</file>