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0" r:id="rId2"/>
    <p:sldMasterId id="2147483683" r:id="rId3"/>
    <p:sldMasterId id="2147483692" r:id="rId4"/>
    <p:sldMasterId id="2147483695" r:id="rId5"/>
  </p:sldMasterIdLst>
  <p:notesMasterIdLst>
    <p:notesMasterId r:id="rId35"/>
  </p:notesMasterIdLst>
  <p:sldIdLst>
    <p:sldId id="256" r:id="rId6"/>
    <p:sldId id="257" r:id="rId7"/>
    <p:sldId id="258" r:id="rId8"/>
    <p:sldId id="288" r:id="rId9"/>
    <p:sldId id="286" r:id="rId10"/>
    <p:sldId id="304" r:id="rId11"/>
    <p:sldId id="290" r:id="rId12"/>
    <p:sldId id="295" r:id="rId13"/>
    <p:sldId id="294" r:id="rId14"/>
    <p:sldId id="302" r:id="rId15"/>
    <p:sldId id="299" r:id="rId16"/>
    <p:sldId id="298" r:id="rId17"/>
    <p:sldId id="300" r:id="rId18"/>
    <p:sldId id="312" r:id="rId19"/>
    <p:sldId id="313" r:id="rId20"/>
    <p:sldId id="314" r:id="rId21"/>
    <p:sldId id="296" r:id="rId22"/>
    <p:sldId id="306" r:id="rId23"/>
    <p:sldId id="310" r:id="rId24"/>
    <p:sldId id="311" r:id="rId25"/>
    <p:sldId id="301" r:id="rId26"/>
    <p:sldId id="315" r:id="rId27"/>
    <p:sldId id="316" r:id="rId28"/>
    <p:sldId id="308" r:id="rId29"/>
    <p:sldId id="317" r:id="rId30"/>
    <p:sldId id="309" r:id="rId31"/>
    <p:sldId id="307" r:id="rId32"/>
    <p:sldId id="260" r:id="rId33"/>
    <p:sldId id="26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56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907C9-8666-45EC-BDB3-62480554DCC1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A5C1-A9B8-4707-ACEF-98CB367AB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7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70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views, DB stuff together,</a:t>
            </a:r>
            <a:r>
              <a:rPr lang="en-US" baseline="0" dirty="0" smtClean="0"/>
              <a:t> or all applications stuff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1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problems with having table alters in two places.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62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problems with having table alters in two places.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56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problems with having table alters in two places.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49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BA51-0EB4-4220-BB57-0E06A05A64BC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0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http://gregheartsfield.com/2009/05/26/version-control-diagrams-with-tikz.html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http://gregheartsfield.com/2009/05/26/version-control-diagrams-with-tikz.html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2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http://accu.org/index.php/journals/439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02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lots of names, but really all branches of for</a:t>
            </a:r>
            <a:r>
              <a:rPr lang="en-US" baseline="0" dirty="0" smtClean="0"/>
              <a:t> one of these reasons.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7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Image:</a:t>
            </a:r>
            <a:r>
              <a:rPr lang="en-US" baseline="0" dirty="0" smtClean="0"/>
              <a:t> </a:t>
            </a:r>
            <a:r>
              <a:rPr lang="en-US" dirty="0" smtClean="0"/>
              <a:t>https://civil3d.wordpress.com/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87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http://svnbook.red-bean.com/en/1.6/images/ch04dia3.png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70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views, DB stuff together,</a:t>
            </a:r>
            <a:r>
              <a:rPr lang="en-US" baseline="0" dirty="0" smtClean="0"/>
              <a:t> or all applications stuff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A5C1-A9B8-4707-ACEF-98CB367ABD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2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242738"/>
            <a:ext cx="7772400" cy="14689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9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6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07314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021354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98685"/>
            <a:ext cx="3008313" cy="116204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98684"/>
            <a:ext cx="5111750" cy="552694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60734"/>
            <a:ext cx="3008313" cy="4364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870637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726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41884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88623"/>
            <a:ext cx="7772400" cy="146896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43339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99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264490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2577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8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6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15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45214"/>
            <a:ext cx="7772400" cy="14689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8833"/>
            <a:ext cx="5811838" cy="364067"/>
          </a:xfrm>
        </p:spPr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371394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#ITDEVCON  </a:t>
            </a:r>
          </a:p>
        </p:txBody>
      </p:sp>
    </p:spTree>
    <p:extLst>
      <p:ext uri="{BB962C8B-B14F-4D97-AF65-F5344CB8AC3E}">
        <p14:creationId xmlns:p14="http://schemas.microsoft.com/office/powerpoint/2010/main" val="116533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54552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430000"/>
            <a:ext cx="7772400" cy="1363133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292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58867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6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4403"/>
            <a:ext cx="4038600" cy="41831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4404"/>
            <a:ext cx="4038600" cy="41831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133396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567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6775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44847"/>
            <a:ext cx="4040188" cy="35293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146775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644846"/>
            <a:ext cx="4041775" cy="352930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#ITDEVCON</a:t>
            </a:r>
          </a:p>
        </p:txBody>
      </p:sp>
    </p:spTree>
    <p:extLst>
      <p:ext uri="{BB962C8B-B14F-4D97-AF65-F5344CB8AC3E}">
        <p14:creationId xmlns:p14="http://schemas.microsoft.com/office/powerpoint/2010/main" val="205809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rgbClr val="2D7C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0" y="5791520"/>
            <a:ext cx="9144000" cy="1066481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C8C8C8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CECFCD"/>
              </a:solidFill>
              <a:latin typeface="Century Gothic"/>
              <a:ea typeface="+mn-ea"/>
            </a:endParaRPr>
          </a:p>
        </p:txBody>
      </p:sp>
      <p:sp>
        <p:nvSpPr>
          <p:cNvPr id="410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33400" y="6189133"/>
            <a:ext cx="5811838" cy="36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 smtClean="0">
                <a:solidFill>
                  <a:srgbClr val="649840"/>
                </a:solidFill>
              </a:defRPr>
            </a:lvl1pPr>
          </a:lstStyle>
          <a:p>
            <a:endParaRPr lang="en-US"/>
          </a:p>
        </p:txBody>
      </p:sp>
      <p:pic>
        <p:nvPicPr>
          <p:cNvPr id="2057" name="Picture 10" descr="ITnDevConnections_RGB_Dark-Gra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5888567"/>
            <a:ext cx="1830388" cy="8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14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8" r:id="rId3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1029" name="Picture 6" descr="ITnDevConnections_RGB_Dark-Gra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5888567"/>
            <a:ext cx="1830388" cy="8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297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2970732"/>
            <a:ext cx="9144000" cy="2820787"/>
          </a:xfrm>
          <a:prstGeom prst="rect">
            <a:avLst/>
          </a:prstGeom>
          <a:gradFill flip="none" rotWithShape="1">
            <a:gsLst>
              <a:gs pos="100000">
                <a:schemeClr val="tx2"/>
              </a:gs>
              <a:gs pos="0">
                <a:srgbClr val="2D7CB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03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33400" y="6189133"/>
            <a:ext cx="5811838" cy="36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 smtClean="0">
                <a:solidFill>
                  <a:srgbClr val="64984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#ITDEVCON  </a:t>
            </a:r>
          </a:p>
        </p:txBody>
      </p:sp>
    </p:spTree>
    <p:extLst>
      <p:ext uri="{BB962C8B-B14F-4D97-AF65-F5344CB8AC3E}">
        <p14:creationId xmlns:p14="http://schemas.microsoft.com/office/powerpoint/2010/main" val="211351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2E85BD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E85BD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C8C8C8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CECFCD"/>
              </a:solidFill>
              <a:latin typeface="Century Gothic"/>
              <a:ea typeface="+mn-ea"/>
            </a:endParaRP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33400" y="6328833"/>
            <a:ext cx="5811838" cy="36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 smtClean="0">
                <a:solidFill>
                  <a:srgbClr val="64984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#ITDEVCON  </a:t>
            </a:r>
          </a:p>
        </p:txBody>
      </p:sp>
      <p:pic>
        <p:nvPicPr>
          <p:cNvPr id="3078" name="Picture 14" descr="ITnDevConnections_RGB_Dark-Gray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5888567"/>
            <a:ext cx="1830388" cy="8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gradFill flip="none" rotWithShape="1">
            <a:gsLst>
              <a:gs pos="0">
                <a:srgbClr val="2D7CBB"/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anchor="ctr"/>
          <a:lstStyle/>
          <a:p>
            <a:pPr algn="ctr" defTabSz="914400">
              <a:defRPr/>
            </a:pPr>
            <a:endParaRPr lang="en-US" sz="1800">
              <a:solidFill>
                <a:srgbClr val="CECFCD"/>
              </a:solidFill>
              <a:latin typeface="Century Gothic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82" name="Title Placeholder 1"/>
          <p:cNvSpPr>
            <a:spLocks noGrp="1"/>
          </p:cNvSpPr>
          <p:nvPr>
            <p:ph type="title"/>
          </p:nvPr>
        </p:nvSpPr>
        <p:spPr bwMode="auto">
          <a:xfrm>
            <a:off x="533400" y="4307417"/>
            <a:ext cx="655478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30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3400" y="533400"/>
            <a:ext cx="6554788" cy="376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50284"/>
            <a:ext cx="9144000" cy="605368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0" kern="1200" cap="all">
                <a:ln w="3175" cmpd="sng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1400" dirty="0" smtClean="0">
                <a:solidFill>
                  <a:schemeClr val="bg1"/>
                </a:solidFill>
                <a:effectLst/>
              </a:rPr>
              <a:t>Session Title</a:t>
            </a:r>
            <a:endParaRPr lang="en-US" sz="14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226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2D7CBB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D7CBB"/>
          </a:solidFill>
          <a:latin typeface="Century Gothic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7CBB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8833"/>
            <a:ext cx="5811838" cy="3640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 i="0">
                <a:solidFill>
                  <a:srgbClr val="649840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#ITDEVCON  </a:t>
            </a:r>
          </a:p>
        </p:txBody>
      </p:sp>
      <p:pic>
        <p:nvPicPr>
          <p:cNvPr id="4102" name="Picture 11" descr="ITnDevConnections_RGB_Dark-Gra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0" y="5888567"/>
            <a:ext cx="1830388" cy="88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54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2E85BD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2E85BD"/>
          </a:solidFill>
          <a:latin typeface="Century 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E85BD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37373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649840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2168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Century Gothic"/>
          <a:ea typeface="MS PGothic" pitchFamily="34" charset="-128"/>
          <a:cs typeface="Century Gothic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MS PGothic" pitchFamily="34" charset="-128"/>
          <a:cs typeface="Century Gothic" panose="020B0502020202020204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entury Gothic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kdiff3.sourceforge.net/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ervercentral.com/tags/window+functions" TargetMode="External"/><Relationship Id="rId7" Type="http://schemas.openxmlformats.org/officeDocument/2006/relationships/image" Target="../media/image9.jpeg"/><Relationship Id="rId2" Type="http://schemas.openxmlformats.org/officeDocument/2006/relationships/hyperlink" Target="http://www.sqlservercentral.com/Forums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sql/t-sql-programming/window-functions-in-sql/" TargetMode="External"/><Relationship Id="rId2" Type="http://schemas.openxmlformats.org/officeDocument/2006/relationships/hyperlink" Target="https://www.simple-talk.com/sql/t-sql-programming/the-performance-of-the-t-sql-window-functions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qlbits.com/Sessions/Event12/Building_Your_T-SQL_Tool_Kit_Window_Function_Fundamentals" TargetMode="External"/><Relationship Id="rId5" Type="http://schemas.openxmlformats.org/officeDocument/2006/relationships/hyperlink" Target="https://www.youtube.com/watch?v=YK-ufNpMeLU" TargetMode="External"/><Relationship Id="rId4" Type="http://schemas.openxmlformats.org/officeDocument/2006/relationships/hyperlink" Target="https://www.simple-talk.com/sql/t-sql-programming/sql-server-2012-window-function-basic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en.wikipedia.org/wiki/Software_configuration_management" TargetMode="External"/><Relationship Id="rId7" Type="http://schemas.openxmlformats.org/officeDocument/2006/relationships/hyperlink" Target="https://en.wikipedia.org/wiki/Branching_(revision_control)#cite_note-1" TargetMode="External"/><Relationship Id="rId2" Type="http://schemas.openxmlformats.org/officeDocument/2006/relationships/hyperlink" Target="https://en.wikipedia.org/wiki/Revision_contro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Trunk_(software)" TargetMode="External"/><Relationship Id="rId5" Type="http://schemas.openxmlformats.org/officeDocument/2006/relationships/hyperlink" Target="https://en.wikipedia.org/wiki/Directory_tree" TargetMode="External"/><Relationship Id="rId4" Type="http://schemas.openxmlformats.org/officeDocument/2006/relationships/hyperlink" Target="https://en.wikipedia.org/wiki/Source_cod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2505074"/>
          </a:xfrm>
        </p:spPr>
        <p:txBody>
          <a:bodyPr>
            <a:normAutofit/>
          </a:bodyPr>
          <a:lstStyle/>
          <a:p>
            <a:r>
              <a:rPr lang="en-US" dirty="0" smtClean="0"/>
              <a:t>Branching and Merging</a:t>
            </a:r>
            <a:br>
              <a:rPr lang="en-US" dirty="0" smtClean="0"/>
            </a:br>
            <a:r>
              <a:rPr lang="en-US" dirty="0" smtClean="0"/>
              <a:t>Database Code</a:t>
            </a:r>
            <a:br>
              <a:rPr lang="en-US" dirty="0" smtClean="0"/>
            </a:br>
            <a:r>
              <a:rPr lang="en-US" dirty="0" err="1" smtClean="0"/>
              <a:t>DevConnections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Steve Jones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SQLServerCentral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Red Gate Software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62400"/>
            <a:ext cx="2070847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124325"/>
            <a:ext cx="18954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</a:p>
          <a:p>
            <a:r>
              <a:rPr lang="en-US" dirty="0" smtClean="0"/>
              <a:t>Release Branches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Any of these can work with databases, however…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6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752600"/>
            <a:ext cx="5257800" cy="3938275"/>
          </a:xfrm>
        </p:spPr>
      </p:pic>
    </p:spTree>
    <p:extLst>
      <p:ext uri="{BB962C8B-B14F-4D97-AF65-F5344CB8AC3E}">
        <p14:creationId xmlns:p14="http://schemas.microsoft.com/office/powerpoint/2010/main" val="125852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We can’t drop and recreate our table objects to match a branch of code.</a:t>
            </a:r>
          </a:p>
          <a:p>
            <a:r>
              <a:rPr lang="en-US" dirty="0" smtClean="0"/>
              <a:t>Copying data makes branching more complex</a:t>
            </a:r>
          </a:p>
          <a:p>
            <a:r>
              <a:rPr lang="en-US" dirty="0" smtClean="0"/>
              <a:t>Our schema isn’t just “code”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3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is</a:t>
            </a:r>
            <a:r>
              <a:rPr lang="en-US" dirty="0" smtClean="0"/>
              <a:t> </a:t>
            </a:r>
            <a:r>
              <a:rPr lang="en-US" dirty="0" smtClean="0"/>
              <a:t>this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335" y="1828800"/>
            <a:ext cx="8229600" cy="3810000"/>
          </a:xfrm>
        </p:spPr>
        <p:txBody>
          <a:bodyPr anchor="t"/>
          <a:lstStyle/>
          <a:p>
            <a:r>
              <a:rPr lang="en-US" dirty="0" smtClean="0"/>
              <a:t>The table is a container</a:t>
            </a:r>
          </a:p>
          <a:p>
            <a:r>
              <a:rPr lang="en-US" dirty="0" smtClean="0"/>
              <a:t>Some parts of schema alteration mean we have extra or no buckets.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0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Problems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6" y="2362200"/>
            <a:ext cx="2794144" cy="26925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1828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Trunk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190053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Feature Branch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438400"/>
            <a:ext cx="2686188" cy="1803493"/>
          </a:xfrm>
          <a:prstGeom prst="rect">
            <a:avLst/>
          </a:prstGeom>
        </p:spPr>
      </p:pic>
      <p:sp>
        <p:nvSpPr>
          <p:cNvPr id="11" name="Right Brace 10"/>
          <p:cNvSpPr/>
          <p:nvPr/>
        </p:nvSpPr>
        <p:spPr>
          <a:xfrm>
            <a:off x="3439319" y="3505200"/>
            <a:ext cx="294481" cy="1066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5181600" y="3581400"/>
            <a:ext cx="381000" cy="304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1"/>
            <a:endCxn id="12" idx="1"/>
          </p:cNvCxnSpPr>
          <p:nvPr/>
        </p:nvCxnSpPr>
        <p:spPr>
          <a:xfrm flipV="1">
            <a:off x="3733800" y="3733800"/>
            <a:ext cx="1447800" cy="3048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930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Problems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6" y="2362200"/>
            <a:ext cx="2794144" cy="26925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1828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Trunk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190053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Feature Branch</a:t>
            </a:r>
            <a:endParaRPr lang="en-US" sz="2400" b="1" dirty="0"/>
          </a:p>
        </p:txBody>
      </p:sp>
      <p:sp>
        <p:nvSpPr>
          <p:cNvPr id="11" name="Right Brace 10"/>
          <p:cNvSpPr/>
          <p:nvPr/>
        </p:nvSpPr>
        <p:spPr>
          <a:xfrm>
            <a:off x="3430496" y="5158385"/>
            <a:ext cx="379504" cy="48041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5176677" y="4682954"/>
            <a:ext cx="480970" cy="48273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1"/>
            <a:endCxn id="12" idx="1"/>
          </p:cNvCxnSpPr>
          <p:nvPr/>
        </p:nvCxnSpPr>
        <p:spPr>
          <a:xfrm flipV="1">
            <a:off x="3810000" y="4924323"/>
            <a:ext cx="1366677" cy="47427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82726" y="5165692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481" y="2438247"/>
            <a:ext cx="2959252" cy="29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4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do?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Various Options</a:t>
            </a:r>
          </a:p>
          <a:p>
            <a:pPr lvl="1"/>
            <a:r>
              <a:rPr lang="en-US" dirty="0" smtClean="0"/>
              <a:t>Shared database (not recommended)</a:t>
            </a:r>
          </a:p>
          <a:p>
            <a:pPr lvl="1"/>
            <a:r>
              <a:rPr lang="en-US" dirty="0" smtClean="0"/>
              <a:t>Very short-lived branches (fast merges)</a:t>
            </a:r>
          </a:p>
          <a:p>
            <a:pPr lvl="1"/>
            <a:r>
              <a:rPr lang="en-US" dirty="0" smtClean="0"/>
              <a:t>Good communication</a:t>
            </a:r>
          </a:p>
          <a:p>
            <a:pPr lvl="1"/>
            <a:r>
              <a:rPr lang="en-US" dirty="0" smtClean="0"/>
              <a:t>Sample data scripts stored in VCS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40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Version Control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70" y="1716392"/>
            <a:ext cx="2896260" cy="4293578"/>
          </a:xfrm>
        </p:spPr>
      </p:pic>
    </p:spTree>
    <p:extLst>
      <p:ext uri="{BB962C8B-B14F-4D97-AF65-F5344CB8AC3E}">
        <p14:creationId xmlns:p14="http://schemas.microsoft.com/office/powerpoint/2010/main" val="2106265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and Database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0"/>
            <a:ext cx="2152761" cy="390545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2222614" cy="393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28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and Database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28800"/>
            <a:ext cx="2152761" cy="390545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28800"/>
            <a:ext cx="2222614" cy="3930852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610481" y="1447800"/>
            <a:ext cx="2514600" cy="45000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5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</a:p>
          <a:p>
            <a:r>
              <a:rPr lang="en-US" dirty="0" smtClean="0"/>
              <a:t>What is Branching?</a:t>
            </a:r>
          </a:p>
          <a:p>
            <a:r>
              <a:rPr lang="en-US" dirty="0" smtClean="0"/>
              <a:t>Branching strategies in a VCS</a:t>
            </a:r>
          </a:p>
          <a:p>
            <a:r>
              <a:rPr lang="en-US" dirty="0" smtClean="0"/>
              <a:t>Managing databases for branches</a:t>
            </a:r>
          </a:p>
          <a:p>
            <a:r>
              <a:rPr lang="en-US" dirty="0" smtClean="0"/>
              <a:t>Merging stored procedure code</a:t>
            </a:r>
          </a:p>
          <a:p>
            <a:r>
              <a:rPr lang="en-US" dirty="0" smtClean="0"/>
              <a:t>Merging table schema changes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55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Branching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5791200" cy="4525433"/>
          </a:xfrm>
        </p:spPr>
        <p:txBody>
          <a:bodyPr anchor="t"/>
          <a:lstStyle/>
          <a:p>
            <a:r>
              <a:rPr lang="en-US" sz="2800" dirty="0" smtClean="0"/>
              <a:t>Keep the database separate from app code</a:t>
            </a:r>
          </a:p>
          <a:p>
            <a:r>
              <a:rPr lang="en-US" sz="2800" dirty="0" smtClean="0"/>
              <a:t>Keep branches and trunk under the database name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905000"/>
            <a:ext cx="2013053" cy="32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87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1981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Branch </a:t>
            </a:r>
            <a:r>
              <a:rPr lang="en-US" b="1" dirty="0" smtClean="0">
                <a:solidFill>
                  <a:schemeClr val="tx1"/>
                </a:solidFill>
              </a:rPr>
              <a:t>Setup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Branch </a:t>
            </a:r>
            <a:r>
              <a:rPr lang="en-US" b="1" dirty="0" smtClean="0">
                <a:solidFill>
                  <a:schemeClr val="tx1"/>
                </a:solidFill>
              </a:rPr>
              <a:t>Issues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4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Merges are a way to combine code from two developers</a:t>
            </a:r>
          </a:p>
          <a:p>
            <a:r>
              <a:rPr lang="en-US" dirty="0" smtClean="0"/>
              <a:t>Two cases for databases</a:t>
            </a:r>
          </a:p>
          <a:p>
            <a:pPr lvl="1"/>
            <a:r>
              <a:rPr lang="en-US" dirty="0" smtClean="0"/>
              <a:t>Table code</a:t>
            </a:r>
          </a:p>
          <a:p>
            <a:pPr lvl="1"/>
            <a:r>
              <a:rPr lang="en-US" dirty="0" smtClean="0"/>
              <a:t>All other schema objects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9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Table Schemas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Complex because the data must be preserved</a:t>
            </a:r>
          </a:p>
          <a:p>
            <a:pPr lvl="1"/>
            <a:r>
              <a:rPr lang="en-US" dirty="0" smtClean="0"/>
              <a:t>May require data movement scripts</a:t>
            </a:r>
          </a:p>
          <a:p>
            <a:pPr lvl="1"/>
            <a:r>
              <a:rPr lang="en-US" dirty="0" smtClean="0"/>
              <a:t>Often needs some manual intervention</a:t>
            </a:r>
          </a:p>
          <a:p>
            <a:r>
              <a:rPr lang="en-US" dirty="0" smtClean="0"/>
              <a:t>Made easier if the application logic doesn’t depend on column order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94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1981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Merging Table Schema Changes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Merging Stored Procedures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Stored procedures are more like application code for branching/merging</a:t>
            </a:r>
          </a:p>
          <a:p>
            <a:r>
              <a:rPr lang="en-US" dirty="0" smtClean="0"/>
              <a:t>Views/functions are the same as stored procedures</a:t>
            </a:r>
          </a:p>
          <a:p>
            <a:r>
              <a:rPr lang="en-US" dirty="0" smtClean="0"/>
              <a:t>Various options </a:t>
            </a:r>
            <a:r>
              <a:rPr lang="en-US" smtClean="0"/>
              <a:t>for help</a:t>
            </a:r>
            <a:endParaRPr lang="en-US" dirty="0" smtClean="0"/>
          </a:p>
          <a:p>
            <a:pPr lvl="1"/>
            <a:r>
              <a:rPr lang="en-US" dirty="0" smtClean="0"/>
              <a:t>We will use </a:t>
            </a:r>
            <a:r>
              <a:rPr lang="en-US" dirty="0" smtClean="0">
                <a:hlinkClick r:id="rId2"/>
              </a:rPr>
              <a:t>KDiff3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91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1981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Merging Stored Procedures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57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Learn </a:t>
            </a:r>
            <a:r>
              <a:rPr lang="en-US" dirty="0" smtClean="0"/>
              <a:t>types</a:t>
            </a:r>
            <a:r>
              <a:rPr lang="en-US" dirty="0" smtClean="0"/>
              <a:t> </a:t>
            </a:r>
            <a:r>
              <a:rPr lang="en-US" dirty="0" smtClean="0"/>
              <a:t>of branching database code in Version Control </a:t>
            </a:r>
            <a:r>
              <a:rPr lang="en-US" dirty="0" smtClean="0"/>
              <a:t>Systems</a:t>
            </a:r>
            <a:endParaRPr lang="en-US" dirty="0" smtClean="0"/>
          </a:p>
          <a:p>
            <a:r>
              <a:rPr lang="en-US" dirty="0" smtClean="0"/>
              <a:t>Merges for table schema </a:t>
            </a:r>
            <a:r>
              <a:rPr lang="en-US" dirty="0" smtClean="0"/>
              <a:t>changes</a:t>
            </a:r>
          </a:p>
          <a:p>
            <a:r>
              <a:rPr lang="en-US" dirty="0" smtClean="0"/>
              <a:t>Merges for stored procedure 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70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Thanks for coming</a:t>
            </a:r>
          </a:p>
          <a:p>
            <a:r>
              <a:rPr lang="en-US" dirty="0" smtClean="0"/>
              <a:t>Please fill out evaluations</a:t>
            </a:r>
          </a:p>
          <a:p>
            <a:r>
              <a:rPr lang="en-US" dirty="0" smtClean="0"/>
              <a:t>Questions?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  <a:hlinkClick r:id="rId2"/>
              </a:rPr>
              <a:t>www.sqlservercentral.com/Forums</a:t>
            </a:r>
            <a:endParaRPr lang="en-US" sz="2400" dirty="0" smtClean="0">
              <a:solidFill>
                <a:schemeClr val="tx2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  <a:hlinkClick r:id="rId3"/>
              </a:rPr>
              <a:t>www.sqlservercentral.com/Window Functions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8079" y="4728241"/>
            <a:ext cx="39735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www.voiceofthedba.com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28077" y="5428717"/>
            <a:ext cx="4460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sjones@sqlservercentral.com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64230" y="4724400"/>
            <a:ext cx="35607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758198"/>
            <a:ext cx="434779" cy="4782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523964"/>
            <a:ext cx="463485" cy="3792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350" y="4762498"/>
            <a:ext cx="504842" cy="4627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50" y="5395346"/>
            <a:ext cx="495926" cy="49592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964232" y="5395347"/>
            <a:ext cx="3006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/in/way0utwest</a:t>
            </a:r>
          </a:p>
        </p:txBody>
      </p:sp>
    </p:spTree>
    <p:extLst>
      <p:ext uri="{BB962C8B-B14F-4D97-AF65-F5344CB8AC3E}">
        <p14:creationId xmlns:p14="http://schemas.microsoft.com/office/powerpoint/2010/main" val="4208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Articles</a:t>
            </a:r>
          </a:p>
          <a:p>
            <a:pPr lvl="1"/>
            <a:r>
              <a:rPr lang="en-US" dirty="0" smtClean="0"/>
              <a:t>The Performance of the T-SQL </a:t>
            </a:r>
            <a:r>
              <a:rPr lang="en-US" dirty="0"/>
              <a:t>Window Functions - </a:t>
            </a:r>
            <a:r>
              <a:rPr lang="en-US" dirty="0">
                <a:hlinkClick r:id="rId2"/>
              </a:rPr>
              <a:t>https://www.simple-talk.com/sql/t-sql-programming/the-performance-of-the-t-sql-window-functions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Window </a:t>
            </a:r>
            <a:r>
              <a:rPr lang="en-US" dirty="0"/>
              <a:t>Functions in SQL - </a:t>
            </a:r>
            <a:r>
              <a:rPr lang="en-US" dirty="0">
                <a:hlinkClick r:id="rId3"/>
              </a:rPr>
              <a:t>https://www.simple-talk.com/sql/t-sql-programming/window-functions-in-sql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SQL Server 2012 </a:t>
            </a:r>
            <a:r>
              <a:rPr lang="en-US" dirty="0"/>
              <a:t>Window Function Basics - </a:t>
            </a:r>
            <a:r>
              <a:rPr lang="en-US" dirty="0">
                <a:hlinkClick r:id="rId4"/>
              </a:rPr>
              <a:t>https://www.simple-talk.com/sql/t-sql-programming/sql-server-2012-window-function-basics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Working with Window Functions in </a:t>
            </a:r>
            <a:r>
              <a:rPr lang="en-US" dirty="0"/>
              <a:t>SQL Server - https://www.simple-talk.com/sql/learn-sql-server/working-with-window-functions-in-sql-server/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Videos</a:t>
            </a:r>
          </a:p>
          <a:p>
            <a:pPr lvl="1"/>
            <a:r>
              <a:rPr lang="en-US" dirty="0" smtClean="0"/>
              <a:t>T-SQL Power! SQL Server </a:t>
            </a:r>
            <a:r>
              <a:rPr lang="en-US" dirty="0"/>
              <a:t>Windows That Open Doors 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www.youtube.com/watch?v=YK-ufNpMeLU</a:t>
            </a:r>
            <a:endParaRPr lang="en-US" dirty="0" smtClean="0"/>
          </a:p>
          <a:p>
            <a:pPr lvl="1"/>
            <a:r>
              <a:rPr lang="en-US" dirty="0" smtClean="0"/>
              <a:t>Building Your T-SQL Toolkit: Window </a:t>
            </a:r>
            <a:r>
              <a:rPr lang="en-US" dirty="0"/>
              <a:t>function Fundamentals -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www.sqlbits.com/Sessions/Event12/Building_Your_T-SQL_Tool_Kit_Window_Function_Fundamentals</a:t>
            </a:r>
            <a:endParaRPr lang="en-US" dirty="0" smtClean="0"/>
          </a:p>
          <a:p>
            <a:pPr lvl="1"/>
            <a:r>
              <a:rPr lang="en-US" dirty="0" smtClean="0"/>
              <a:t>Using Window Functions to Solve Common </a:t>
            </a:r>
            <a:r>
              <a:rPr lang="en-US" dirty="0"/>
              <a:t>T-SQL Challenges - http://channel9.msdn.com/Events/TechEd/NewZealand/TechEd-New-Zealand-2012/DBI309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Learn </a:t>
            </a:r>
            <a:r>
              <a:rPr lang="en-US" dirty="0" smtClean="0"/>
              <a:t>types</a:t>
            </a:r>
            <a:r>
              <a:rPr lang="en-US" dirty="0" smtClean="0"/>
              <a:t> </a:t>
            </a:r>
            <a:r>
              <a:rPr lang="en-US" dirty="0" smtClean="0"/>
              <a:t>of branching database code in Version Control </a:t>
            </a:r>
            <a:r>
              <a:rPr lang="en-US" dirty="0" smtClean="0"/>
              <a:t>Systems</a:t>
            </a:r>
            <a:endParaRPr lang="en-US" dirty="0" smtClean="0"/>
          </a:p>
          <a:p>
            <a:r>
              <a:rPr lang="en-US" dirty="0" smtClean="0"/>
              <a:t>Merges for table schema </a:t>
            </a:r>
            <a:r>
              <a:rPr lang="en-US" dirty="0" smtClean="0"/>
              <a:t>changes</a:t>
            </a:r>
          </a:p>
          <a:p>
            <a:r>
              <a:rPr lang="en-US" dirty="0" smtClean="0"/>
              <a:t>Merges for stored procedure 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92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Get in Touch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Steve J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5236"/>
            <a:ext cx="2955245" cy="256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412004" y="2085536"/>
            <a:ext cx="39735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latin typeface="Microsoft Sans Serif" panose="020B0604020202020204" pitchFamily="34" charset="0"/>
              </a:rPr>
              <a:t>www.voiceofthedba.com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12002" y="2786012"/>
            <a:ext cx="4460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400" dirty="0">
                <a:latin typeface="Microsoft Sans Serif" panose="020B0604020202020204" pitchFamily="34" charset="0"/>
              </a:rPr>
              <a:t>sjones@sqlservercentral.com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12002" y="3469422"/>
            <a:ext cx="35607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latin typeface="Microsoft Sans Serif" panose="020B0604020202020204" pitchFamily="34" charset="0"/>
              </a:rPr>
              <a:t>@way0utwest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3800" y="1447800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C0000"/>
                </a:solidFill>
                <a:latin typeface="Arial"/>
                <a:cs typeface="Arial"/>
              </a:rPr>
              <a:t>Steve Jones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125" y="2115493"/>
            <a:ext cx="434779" cy="4782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125" y="2881259"/>
            <a:ext cx="463485" cy="37921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1122" y="3507520"/>
            <a:ext cx="504842" cy="4627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122" y="4140368"/>
            <a:ext cx="495926" cy="4959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12004" y="4140369"/>
            <a:ext cx="3006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700" dirty="0">
                <a:latin typeface="Microsoft Sans Serif" panose="020B0604020202020204" pitchFamily="34" charset="0"/>
              </a:rPr>
              <a:t>/in/way0utwest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1204" y="4895671"/>
            <a:ext cx="7943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Editor and founder, SQLServerCentral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Evangelist, Red Gate Software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Working with SQL Server since 1991 (v4.2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80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Branching?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Branching</a:t>
            </a:r>
            <a:r>
              <a:rPr lang="en-US" sz="2000" dirty="0"/>
              <a:t>, in </a:t>
            </a:r>
            <a:r>
              <a:rPr lang="en-US" sz="2000" dirty="0">
                <a:hlinkClick r:id="rId2" tooltip="Revision control"/>
              </a:rPr>
              <a:t>revision control</a:t>
            </a:r>
            <a:r>
              <a:rPr lang="en-US" sz="2000" dirty="0"/>
              <a:t> and </a:t>
            </a:r>
            <a:r>
              <a:rPr lang="en-US" sz="2000" dirty="0">
                <a:hlinkClick r:id="rId3" tooltip="Software configuration management"/>
              </a:rPr>
              <a:t>software configuration management</a:t>
            </a:r>
            <a:r>
              <a:rPr lang="en-US" sz="2000" dirty="0"/>
              <a:t>, is the duplication of an object under revision control (such as a </a:t>
            </a:r>
            <a:r>
              <a:rPr lang="en-US" sz="2000" dirty="0">
                <a:hlinkClick r:id="rId4" tooltip="Source code"/>
              </a:rPr>
              <a:t>source code</a:t>
            </a:r>
            <a:r>
              <a:rPr lang="en-US" sz="2000" dirty="0"/>
              <a:t> file or a </a:t>
            </a:r>
            <a:r>
              <a:rPr lang="en-US" sz="2000" dirty="0">
                <a:hlinkClick r:id="rId5" tooltip="Directory tree"/>
              </a:rPr>
              <a:t>directory tree</a:t>
            </a:r>
            <a:r>
              <a:rPr lang="en-US" sz="2000" dirty="0"/>
              <a:t>) so that modifications can happen in parallel along both branches.</a:t>
            </a:r>
          </a:p>
          <a:p>
            <a:pPr marL="0" indent="0">
              <a:buNone/>
            </a:pPr>
            <a:r>
              <a:rPr lang="en-US" sz="2000" dirty="0"/>
              <a:t>Branches are also known as </a:t>
            </a:r>
            <a:r>
              <a:rPr lang="en-US" sz="2000" i="1" dirty="0"/>
              <a:t>trees</a:t>
            </a:r>
            <a:r>
              <a:rPr lang="en-US" sz="2000" dirty="0"/>
              <a:t>, </a:t>
            </a:r>
            <a:r>
              <a:rPr lang="en-US" sz="2000" i="1" dirty="0"/>
              <a:t>streams</a:t>
            </a:r>
            <a:r>
              <a:rPr lang="en-US" sz="2000" dirty="0"/>
              <a:t> or </a:t>
            </a:r>
            <a:r>
              <a:rPr lang="en-US" sz="2000" i="1" dirty="0" err="1"/>
              <a:t>codelines</a:t>
            </a:r>
            <a:r>
              <a:rPr lang="en-US" sz="2000" dirty="0"/>
              <a:t>. The originating branch is sometimes called the </a:t>
            </a:r>
            <a:r>
              <a:rPr lang="en-US" sz="2000" i="1" dirty="0"/>
              <a:t>parent branch</a:t>
            </a:r>
            <a:r>
              <a:rPr lang="en-US" sz="2000" dirty="0"/>
              <a:t>, the </a:t>
            </a:r>
            <a:r>
              <a:rPr lang="en-US" sz="2000" i="1" dirty="0"/>
              <a:t>upstream branch</a:t>
            </a:r>
            <a:r>
              <a:rPr lang="en-US" sz="2000" dirty="0"/>
              <a:t> (or simply </a:t>
            </a:r>
            <a:r>
              <a:rPr lang="en-US" sz="2000" i="1" dirty="0"/>
              <a:t>upstream</a:t>
            </a:r>
            <a:r>
              <a:rPr lang="en-US" sz="2000" dirty="0"/>
              <a:t>, especially if the branches are maintained by different organizations or individuals), or the </a:t>
            </a:r>
            <a:r>
              <a:rPr lang="en-US" sz="2000" i="1" dirty="0"/>
              <a:t>backing stream</a:t>
            </a:r>
            <a:r>
              <a:rPr lang="en-US" sz="2000" dirty="0"/>
              <a:t>. </a:t>
            </a:r>
            <a:r>
              <a:rPr lang="en-US" sz="2000" i="1" dirty="0"/>
              <a:t>Child branches</a:t>
            </a:r>
            <a:r>
              <a:rPr lang="en-US" sz="2000" dirty="0"/>
              <a:t> are branches that have a parent; a branch without a parent is referred to as the </a:t>
            </a:r>
            <a:r>
              <a:rPr lang="en-US" sz="2000" i="1" dirty="0">
                <a:hlinkClick r:id="rId6" tooltip="Trunk (software)"/>
              </a:rPr>
              <a:t>trunk</a:t>
            </a:r>
            <a:r>
              <a:rPr lang="en-US" sz="2000" dirty="0"/>
              <a:t> or the </a:t>
            </a:r>
            <a:r>
              <a:rPr lang="en-US" sz="2000" i="1" dirty="0"/>
              <a:t>mainline</a:t>
            </a:r>
            <a:r>
              <a:rPr lang="en-US" sz="2000" dirty="0"/>
              <a:t>.</a:t>
            </a:r>
            <a:r>
              <a:rPr lang="en-US" sz="2000" baseline="30000" dirty="0">
                <a:hlinkClick r:id="rId7"/>
              </a:rPr>
              <a:t>[1]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12337"/>
            <a:ext cx="1530429" cy="15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4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Purpose of Branching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Branching is for isolation</a:t>
            </a:r>
          </a:p>
          <a:p>
            <a:r>
              <a:rPr lang="en-US" dirty="0" smtClean="0"/>
              <a:t>One person’s code doesn’t affect others</a:t>
            </a:r>
          </a:p>
          <a:p>
            <a:r>
              <a:rPr lang="en-US" dirty="0" smtClean="0"/>
              <a:t>For the database, this breaks the traditional “dev database”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#ITDEVCON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0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62" y="3286919"/>
            <a:ext cx="3876675" cy="1152525"/>
          </a:xfrm>
        </p:spPr>
      </p:pic>
    </p:spTree>
    <p:extLst>
      <p:ext uri="{BB962C8B-B14F-4D97-AF65-F5344CB8AC3E}">
        <p14:creationId xmlns:p14="http://schemas.microsoft.com/office/powerpoint/2010/main" val="363255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910681"/>
            <a:ext cx="4267200" cy="1905000"/>
          </a:xfrm>
        </p:spPr>
      </p:pic>
    </p:spTree>
    <p:extLst>
      <p:ext uri="{BB962C8B-B14F-4D97-AF65-F5344CB8AC3E}">
        <p14:creationId xmlns:p14="http://schemas.microsoft.com/office/powerpoint/2010/main" val="287014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386806"/>
            <a:ext cx="5715000" cy="2952750"/>
          </a:xfrm>
        </p:spPr>
      </p:pic>
    </p:spTree>
    <p:extLst>
      <p:ext uri="{BB962C8B-B14F-4D97-AF65-F5344CB8AC3E}">
        <p14:creationId xmlns:p14="http://schemas.microsoft.com/office/powerpoint/2010/main" val="321304685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Master">
  <a:themeElements>
    <a:clrScheme name="Connections Colors">
      <a:dk1>
        <a:sysClr val="windowText" lastClr="000000"/>
      </a:dk1>
      <a:lt1>
        <a:srgbClr val="CECFCD"/>
      </a:lt1>
      <a:dk2>
        <a:srgbClr val="0D395E"/>
      </a:dk2>
      <a:lt2>
        <a:srgbClr val="39A8FF"/>
      </a:lt2>
      <a:accent1>
        <a:srgbClr val="5D8825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89019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t Master">
  <a:themeElements>
    <a:clrScheme name="Windows IT Pro 1">
      <a:dk1>
        <a:sysClr val="windowText" lastClr="000000"/>
      </a:dk1>
      <a:lt1>
        <a:sysClr val="window" lastClr="FFFFFF"/>
      </a:lt1>
      <a:dk2>
        <a:srgbClr val="0C4B72"/>
      </a:dk2>
      <a:lt2>
        <a:srgbClr val="45B8FF"/>
      </a:lt2>
      <a:accent1>
        <a:srgbClr val="969696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EA11F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Section Divider Master">
  <a:themeElements>
    <a:clrScheme name="Windows IT Pro 1">
      <a:dk1>
        <a:sysClr val="windowText" lastClr="000000"/>
      </a:dk1>
      <a:lt1>
        <a:sysClr val="window" lastClr="FFFFFF"/>
      </a:lt1>
      <a:dk2>
        <a:srgbClr val="0C4B72"/>
      </a:dk2>
      <a:lt2>
        <a:srgbClr val="45B8FF"/>
      </a:lt2>
      <a:accent1>
        <a:srgbClr val="969696"/>
      </a:accent1>
      <a:accent2>
        <a:srgbClr val="E6E6E6"/>
      </a:accent2>
      <a:accent3>
        <a:srgbClr val="C8C8C8"/>
      </a:accent3>
      <a:accent4>
        <a:srgbClr val="AFAFAF"/>
      </a:accent4>
      <a:accent5>
        <a:srgbClr val="7D7D7D"/>
      </a:accent5>
      <a:accent6>
        <a:srgbClr val="EEA11F"/>
      </a:accent6>
      <a:hlink>
        <a:srgbClr val="C8C8C8"/>
      </a:hlink>
      <a:folHlink>
        <a:srgbClr val="E6E6E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IT_DEV_PPT_Template_2015</Template>
  <TotalTime>5816</TotalTime>
  <Words>605</Words>
  <Application>Microsoft Office PowerPoint</Application>
  <PresentationFormat>On-screen Show (4:3)</PresentationFormat>
  <Paragraphs>148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Arial</vt:lpstr>
      <vt:lpstr>Calibri</vt:lpstr>
      <vt:lpstr>Calibri Light</vt:lpstr>
      <vt:lpstr>Century Gothic</vt:lpstr>
      <vt:lpstr>Microsoft Sans Serif</vt:lpstr>
      <vt:lpstr>ＭＳ Ｐゴシック</vt:lpstr>
      <vt:lpstr>ＭＳ Ｐゴシック</vt:lpstr>
      <vt:lpstr>Segoe UI</vt:lpstr>
      <vt:lpstr>Source Sans Pro</vt:lpstr>
      <vt:lpstr>Wingdings</vt:lpstr>
      <vt:lpstr>1_Custom Design</vt:lpstr>
      <vt:lpstr>Title Master</vt:lpstr>
      <vt:lpstr>Content Master</vt:lpstr>
      <vt:lpstr>Section Divider Master</vt:lpstr>
      <vt:lpstr>Custom Design</vt:lpstr>
      <vt:lpstr>Branching and Merging Database Code DevConnections 2015</vt:lpstr>
      <vt:lpstr>Agenda</vt:lpstr>
      <vt:lpstr>Goals</vt:lpstr>
      <vt:lpstr>Get in Touch</vt:lpstr>
      <vt:lpstr>What is Branching? </vt:lpstr>
      <vt:lpstr>The Purpose of Branching</vt:lpstr>
      <vt:lpstr>Branching</vt:lpstr>
      <vt:lpstr>Branching</vt:lpstr>
      <vt:lpstr>Branching</vt:lpstr>
      <vt:lpstr>Branching Types</vt:lpstr>
      <vt:lpstr>We have data</vt:lpstr>
      <vt:lpstr>What about the data?</vt:lpstr>
      <vt:lpstr>Why is this hard?</vt:lpstr>
      <vt:lpstr>Branch Problems</vt:lpstr>
      <vt:lpstr>Branch Problems</vt:lpstr>
      <vt:lpstr>What do we do?</vt:lpstr>
      <vt:lpstr>In Version Control</vt:lpstr>
      <vt:lpstr>Application and Database</vt:lpstr>
      <vt:lpstr>Application and Database</vt:lpstr>
      <vt:lpstr>Database Branching</vt:lpstr>
      <vt:lpstr>Demo</vt:lpstr>
      <vt:lpstr>Merging</vt:lpstr>
      <vt:lpstr>Merging Table Schemas</vt:lpstr>
      <vt:lpstr>Demo</vt:lpstr>
      <vt:lpstr>Merging Stored Procedures</vt:lpstr>
      <vt:lpstr>Demo</vt:lpstr>
      <vt:lpstr>Goals</vt:lpstr>
      <vt:lpstr>The End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T-SQL: Writing Cleaner Code</dc:title>
  <dc:creator>Steve Jones</dc:creator>
  <cp:lastModifiedBy>Steve Jones</cp:lastModifiedBy>
  <cp:revision>57</cp:revision>
  <dcterms:created xsi:type="dcterms:W3CDTF">2006-08-16T00:00:00Z</dcterms:created>
  <dcterms:modified xsi:type="dcterms:W3CDTF">2015-08-13T19:17:42Z</dcterms:modified>
</cp:coreProperties>
</file>