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  <p:sldMasterId id="2147483792" r:id="rId2"/>
  </p:sldMasterIdLst>
  <p:notesMasterIdLst>
    <p:notesMasterId r:id="rId46"/>
  </p:notesMasterIdLst>
  <p:handoutMasterIdLst>
    <p:handoutMasterId r:id="rId47"/>
  </p:handoutMasterIdLst>
  <p:sldIdLst>
    <p:sldId id="344" r:id="rId3"/>
    <p:sldId id="343" r:id="rId4"/>
    <p:sldId id="261" r:id="rId5"/>
    <p:sldId id="340" r:id="rId6"/>
    <p:sldId id="268" r:id="rId7"/>
    <p:sldId id="308" r:id="rId8"/>
    <p:sldId id="341" r:id="rId9"/>
    <p:sldId id="342" r:id="rId10"/>
    <p:sldId id="279" r:id="rId11"/>
    <p:sldId id="266" r:id="rId12"/>
    <p:sldId id="332" r:id="rId13"/>
    <p:sldId id="333" r:id="rId14"/>
    <p:sldId id="331" r:id="rId15"/>
    <p:sldId id="334" r:id="rId16"/>
    <p:sldId id="337" r:id="rId17"/>
    <p:sldId id="336" r:id="rId18"/>
    <p:sldId id="346" r:id="rId19"/>
    <p:sldId id="310" r:id="rId20"/>
    <p:sldId id="323" r:id="rId21"/>
    <p:sldId id="328" r:id="rId22"/>
    <p:sldId id="326" r:id="rId23"/>
    <p:sldId id="327" r:id="rId24"/>
    <p:sldId id="324" r:id="rId25"/>
    <p:sldId id="293" r:id="rId26"/>
    <p:sldId id="309" r:id="rId27"/>
    <p:sldId id="272" r:id="rId28"/>
    <p:sldId id="316" r:id="rId29"/>
    <p:sldId id="318" r:id="rId30"/>
    <p:sldId id="322" r:id="rId31"/>
    <p:sldId id="317" r:id="rId32"/>
    <p:sldId id="319" r:id="rId33"/>
    <p:sldId id="274" r:id="rId34"/>
    <p:sldId id="267" r:id="rId35"/>
    <p:sldId id="347" r:id="rId36"/>
    <p:sldId id="329" r:id="rId37"/>
    <p:sldId id="297" r:id="rId38"/>
    <p:sldId id="348" r:id="rId39"/>
    <p:sldId id="321" r:id="rId40"/>
    <p:sldId id="301" r:id="rId41"/>
    <p:sldId id="300" r:id="rId42"/>
    <p:sldId id="345" r:id="rId43"/>
    <p:sldId id="330" r:id="rId44"/>
    <p:sldId id="31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00"/>
    <a:srgbClr val="0000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84520" autoAdjust="0"/>
  </p:normalViewPr>
  <p:slideViewPr>
    <p:cSldViewPr snapToGrid="0" snapToObjects="1" showGuides="1">
      <p:cViewPr>
        <p:scale>
          <a:sx n="66" d="100"/>
          <a:sy n="66" d="100"/>
        </p:scale>
        <p:origin x="-84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4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451F-26B7-424C-9998-253AE724070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0556-36F6-B243-8FCD-1683CAD5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a new name, but</a:t>
            </a:r>
            <a:r>
              <a:rPr lang="en-US" baseline="0" dirty="0" smtClean="0"/>
              <a:t> this is where we talk about our demo app slightly (or code). Give a first requirement we need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EB954-88EE-45B2-878D-41C5C083E9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0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</a:t>
            </a:r>
            <a:r>
              <a:rPr lang="en-GB" baseline="0" dirty="0" smtClean="0"/>
              <a:t>e are pre-</a:t>
            </a:r>
            <a:r>
              <a:rPr lang="en-GB" baseline="0" dirty="0" err="1" smtClean="0"/>
              <a:t>dev</a:t>
            </a:r>
            <a:r>
              <a:rPr lang="en-GB" baseline="0" dirty="0" smtClean="0"/>
              <a:t> phases where testing could also happen –requirements analysis, architecture, functional specification.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4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Testing in</a:t>
            </a:r>
            <a:r>
              <a:rPr lang="en-GB" baseline="0" dirty="0" smtClean="0"/>
              <a:t> development is preferred as the costs as low, or relatively low compared to finding bugs and issues later.</a:t>
            </a:r>
          </a:p>
          <a:p>
            <a:r>
              <a:rPr lang="en-GB" baseline="0" dirty="0" smtClean="0"/>
              <a:t>The lower costs come because testing is done in one team, or with one person. The changes are also discrete in that there aren’t a large bundle of changes being put together over time for deployment. Small bits of change are occurring.</a:t>
            </a:r>
          </a:p>
          <a:p>
            <a:r>
              <a:rPr lang="en-GB" baseline="0" dirty="0" smtClean="0"/>
              <a:t>However there are more changes, which means more costs to the tests and running a suite of tests.</a:t>
            </a:r>
          </a:p>
          <a:p>
            <a:r>
              <a:rPr lang="en-GB" baseline="0" dirty="0" smtClean="0"/>
              <a:t>The key here is automation.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1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 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atches issues that arise when developers have failed run tests locally, also solving a different problem: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Two incompatible changes committed by different developers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“Works on my machine” in development.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 that only arise in more realistic integration environments.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a new name, but</a:t>
            </a:r>
            <a:r>
              <a:rPr lang="en-US" baseline="0" dirty="0" smtClean="0"/>
              <a:t> this is where we talk about our demo app slightly (or code). Give a first requirement we need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EB954-88EE-45B2-878D-41C5C083E9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0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a new name, but</a:t>
            </a:r>
            <a:r>
              <a:rPr lang="en-US" baseline="0" dirty="0" smtClean="0"/>
              <a:t> this is where we talk about our demo app slightly (or code). Give a first requirement we need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EB954-88EE-45B2-878D-41C5C083E9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0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Cachet Pro Book" pitchFamily="34" charset="0"/>
              </a:rPr>
              <a:t>Creates database packages, used for reliable and repeatable</a:t>
            </a:r>
            <a:r>
              <a:rPr lang="en-GB" baseline="0" dirty="0" smtClean="0">
                <a:latin typeface="Cachet Pro Book" pitchFamily="34" charset="0"/>
              </a:rPr>
              <a:t> deployments</a:t>
            </a:r>
            <a:endParaRPr lang="en-GB" dirty="0" smtClean="0">
              <a:latin typeface="Cachet Pro Book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4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CI server is set up by one person and the whole team of developers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0061-F957-4E42-8046-7FAD0A00088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4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testing of deployment scripts is customarily left to the end.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Issues with upgrades only found at the end of a project.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" y="4953000"/>
            <a:ext cx="369744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419600" y="21336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1" name="Rectangle 10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Rectangle 5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84300"/>
            <a:ext cx="8455025" cy="5040312"/>
          </a:xfrm>
        </p:spPr>
        <p:txBody>
          <a:bodyPr/>
          <a:lstStyle>
            <a:lvl5pPr>
              <a:defRPr/>
            </a:lvl5pPr>
            <a:lvl6pPr>
              <a:defRPr sz="1200">
                <a:latin typeface="+mj-lt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90" y="4953000"/>
            <a:ext cx="369744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chet Pro Book" panose="020B0506030504020203" pitchFamily="34" charset="0"/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3" r:id="rId12"/>
    <p:sldLayoutId id="2147483804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Cachet Pro Book" panose="020B0506030504020203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7" Type="http://schemas.openxmlformats.org/officeDocument/2006/relationships/hyperlink" Target="http://cruisecontrol.sourceforge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ms181710(v=vs.90).aspx" TargetMode="External"/><Relationship Id="rId5" Type="http://schemas.openxmlformats.org/officeDocument/2006/relationships/hyperlink" Target="https://www.atlassian.com/software/bamboo" TargetMode="External"/><Relationship Id="rId4" Type="http://schemas.openxmlformats.org/officeDocument/2006/relationships/hyperlink" Target="http://jenkins-ci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7" Type="http://schemas.openxmlformats.org/officeDocument/2006/relationships/hyperlink" Target="http://cruisecontrol.sourceforge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ms181710(v=vs.90).aspx" TargetMode="External"/><Relationship Id="rId5" Type="http://schemas.openxmlformats.org/officeDocument/2006/relationships/hyperlink" Target="https://www.atlassian.com/software/bamboo" TargetMode="External"/><Relationship Id="rId4" Type="http://schemas.openxmlformats.org/officeDocument/2006/relationships/hyperlink" Target="http://jenkins-ci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products/sql-development/sql-automation-pack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sql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st.codeplex.com/" TargetMode="External"/><Relationship Id="rId5" Type="http://schemas.openxmlformats.org/officeDocument/2006/relationships/hyperlink" Target="http://sourceforge.net/apps/trac/tsqlunit/" TargetMode="External"/><Relationship Id="rId4" Type="http://schemas.openxmlformats.org/officeDocument/2006/relationships/hyperlink" Target="http://www.red-gate.com/products/sql-development/sql-tes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products/sql-development/sql-data-generato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iceofthedba.com/talk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2" Type="http://schemas.openxmlformats.org/officeDocument/2006/relationships/hyperlink" Target="http://developers.slashdot.org/story/03/10/21/0141215/software-defects---do-late-bugs-really-cost-mor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tech.lds.org/index.php?option=com_content&amp;view=article&amp;id=238:the-cost-of-bugs&amp;catid=1:miscellanou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red-gate.com/delivery/assets/images/delivery-he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6"/>
          <a:stretch/>
        </p:blipFill>
        <p:spPr bwMode="auto">
          <a:xfrm>
            <a:off x="1" y="2159001"/>
            <a:ext cx="2087047" cy="469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633" y="1072503"/>
            <a:ext cx="7454372" cy="1171031"/>
          </a:xfrm>
        </p:spPr>
        <p:txBody>
          <a:bodyPr>
            <a:normAutofit fontScale="70000" lnSpcReduction="20000"/>
          </a:bodyPr>
          <a:lstStyle/>
          <a:p>
            <a:r>
              <a:rPr lang="en-GB" sz="3733" b="1" dirty="0" smtClean="0">
                <a:solidFill>
                  <a:schemeClr val="tx1"/>
                </a:solidFill>
                <a:latin typeface="Arial"/>
                <a:cs typeface="Arial"/>
              </a:rPr>
              <a:t>Continuous Integration for Databases</a:t>
            </a:r>
          </a:p>
          <a:p>
            <a:r>
              <a:rPr lang="en-GB" sz="3733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Learn how to automate your build and test</a:t>
            </a:r>
            <a:endParaRPr lang="en-US" sz="3733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0334" y="5067091"/>
            <a:ext cx="7772400" cy="140196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/>
                <a:cs typeface="Arial"/>
              </a:rPr>
              <a:t>Steve Jones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Red Gate Software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8618" y="430160"/>
            <a:ext cx="7772400" cy="69976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43524" y="2147157"/>
            <a:ext cx="7772400" cy="140196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/>
                <a:cs typeface="Arial"/>
              </a:rPr>
              <a:t>Part II of the Continuous 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elivery </a:t>
            </a:r>
            <a:r>
              <a:rPr lang="en-US" sz="2400" dirty="0">
                <a:latin typeface="Arial"/>
                <a:cs typeface="Arial"/>
              </a:rPr>
              <a:t>for D</a:t>
            </a:r>
            <a:r>
              <a:rPr lang="en-US" sz="2400" dirty="0" smtClean="0">
                <a:latin typeface="Arial"/>
                <a:cs typeface="Arial"/>
              </a:rPr>
              <a:t>atabases series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build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For application code = compile</a:t>
            </a:r>
          </a:p>
          <a:p>
            <a:r>
              <a:rPr lang="en-GB" sz="2800" dirty="0" smtClean="0">
                <a:latin typeface="Cachet Pro Book" pitchFamily="34" charset="0"/>
              </a:rPr>
              <a:t>For database code</a:t>
            </a:r>
            <a:r>
              <a:rPr lang="en-GB" sz="2800" dirty="0">
                <a:latin typeface="Cachet Pro Book" pitchFamily="34" charset="0"/>
              </a:rPr>
              <a:t> </a:t>
            </a:r>
            <a:r>
              <a:rPr lang="en-GB" sz="2800" dirty="0" smtClean="0">
                <a:latin typeface="Cachet Pro Book" pitchFamily="34" charset="0"/>
              </a:rPr>
              <a:t>= database creation script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But only for a new installation!</a:t>
            </a:r>
          </a:p>
          <a:p>
            <a:pPr lvl="1"/>
            <a:r>
              <a:rPr lang="en-GB" sz="2600" dirty="0" smtClean="0">
                <a:latin typeface="Cachet Pro Book" pitchFamily="34" charset="0"/>
              </a:rPr>
              <a:t>Upgrade scripts required for </a:t>
            </a:r>
            <a:r>
              <a:rPr lang="en-GB" sz="2600" b="1" i="1" dirty="0" smtClean="0">
                <a:latin typeface="Cachet Pro Book" pitchFamily="34" charset="0"/>
              </a:rPr>
              <a:t>existing </a:t>
            </a:r>
            <a:r>
              <a:rPr lang="en-GB" sz="2600" dirty="0" smtClean="0">
                <a:latin typeface="Cachet Pro Book" pitchFamily="34" charset="0"/>
              </a:rPr>
              <a:t>installations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Need to preserve the state of the data</a:t>
            </a:r>
            <a:endParaRPr lang="en-GB" sz="2800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CI server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Perform the build for us 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Execute steps we program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  <a:endParaRPr lang="en-GB" sz="2800" b="0" dirty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err="1" smtClean="0">
                <a:latin typeface="Cachet Pro Book" pitchFamily="34" charset="0"/>
                <a:cs typeface="Cachet Pro Book"/>
                <a:hlinkClick r:id="rId3"/>
              </a:rPr>
              <a:t>TeamCity</a:t>
            </a:r>
            <a:r>
              <a:rPr lang="en-GB" sz="2600" dirty="0" smtClean="0">
                <a:latin typeface="Cachet Pro Book" pitchFamily="34" charset="0"/>
                <a:cs typeface="Cachet Pro Book"/>
                <a:hlinkClick r:id="rId3"/>
              </a:rPr>
              <a:t>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by </a:t>
            </a:r>
            <a:r>
              <a:rPr lang="en-GB" sz="2600" dirty="0" err="1" smtClean="0">
                <a:latin typeface="Cachet Pro Book" pitchFamily="34" charset="0"/>
                <a:cs typeface="Cachet Pro Book"/>
              </a:rPr>
              <a:t>JetBrains</a:t>
            </a:r>
            <a:endParaRPr lang="en-GB" sz="260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4"/>
              </a:rPr>
              <a:t>Jenkins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5"/>
              </a:rPr>
              <a:t>Bamboo </a:t>
            </a:r>
            <a:r>
              <a:rPr lang="en-GB" sz="2600" b="0" dirty="0" smtClean="0">
                <a:latin typeface="Cachet Pro Book" pitchFamily="34" charset="0"/>
                <a:cs typeface="Cachet Pro Book"/>
              </a:rPr>
              <a:t>– </a:t>
            </a:r>
            <a:r>
              <a:rPr lang="en-GB" sz="2600" b="0" dirty="0" err="1" smtClean="0">
                <a:latin typeface="Cachet Pro Book" pitchFamily="34" charset="0"/>
                <a:cs typeface="Cachet Pro Book"/>
              </a:rPr>
              <a:t>Atlassian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 algn="just"/>
            <a:r>
              <a:rPr lang="en-GB" sz="2600" dirty="0" smtClean="0">
                <a:latin typeface="Cachet Pro Book" pitchFamily="34" charset="0"/>
                <a:cs typeface="Cachet Pro Book"/>
                <a:hlinkClick r:id="rId6"/>
              </a:rPr>
              <a:t>TFS Build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 - Microsoft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7"/>
              </a:rPr>
              <a:t>Cruise Control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7951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>
                <a:latin typeface="Cachet Pro Book" pitchFamily="34" charset="0"/>
                <a:cs typeface="Cachet Pro Book"/>
              </a:rPr>
              <a:t>CI server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Perform the build for us 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Execute steps we program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 </a:t>
            </a:r>
            <a:endParaRPr lang="en-GB" sz="2800" b="0" dirty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b="1" dirty="0" err="1" smtClean="0">
                <a:latin typeface="Cachet Pro Book" pitchFamily="34" charset="0"/>
                <a:cs typeface="Cachet Pro Book"/>
                <a:hlinkClick r:id="rId3"/>
              </a:rPr>
              <a:t>TeamCity</a:t>
            </a:r>
            <a:r>
              <a:rPr lang="en-GB" sz="2600" b="1" dirty="0" smtClean="0">
                <a:latin typeface="Cachet Pro Book" pitchFamily="34" charset="0"/>
                <a:cs typeface="Cachet Pro Book"/>
                <a:hlinkClick r:id="rId3"/>
              </a:rPr>
              <a:t> </a:t>
            </a:r>
            <a:r>
              <a:rPr lang="en-GB" sz="2600" b="1" dirty="0" smtClean="0">
                <a:latin typeface="Cachet Pro Book" pitchFamily="34" charset="0"/>
                <a:cs typeface="Cachet Pro Book"/>
              </a:rPr>
              <a:t>by </a:t>
            </a:r>
            <a:r>
              <a:rPr lang="en-GB" sz="2600" b="1" dirty="0" err="1" smtClean="0">
                <a:latin typeface="Cachet Pro Book" pitchFamily="34" charset="0"/>
                <a:cs typeface="Cachet Pro Book"/>
              </a:rPr>
              <a:t>JetBrains</a:t>
            </a:r>
            <a:endParaRPr lang="en-GB" sz="2600" b="1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4"/>
              </a:rPr>
              <a:t>Jenkins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5"/>
              </a:rPr>
              <a:t>Bamboo </a:t>
            </a:r>
            <a:r>
              <a:rPr lang="en-GB" sz="2600" b="0" dirty="0" smtClean="0">
                <a:latin typeface="Cachet Pro Book" pitchFamily="34" charset="0"/>
                <a:cs typeface="Cachet Pro Book"/>
              </a:rPr>
              <a:t>– </a:t>
            </a:r>
            <a:r>
              <a:rPr lang="en-GB" sz="2600" b="0" dirty="0" err="1" smtClean="0">
                <a:latin typeface="Cachet Pro Book" pitchFamily="34" charset="0"/>
                <a:cs typeface="Cachet Pro Book"/>
              </a:rPr>
              <a:t>Atlassian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  <a:hlinkClick r:id="rId6"/>
              </a:rPr>
              <a:t>TFS Build</a:t>
            </a:r>
            <a:r>
              <a:rPr lang="en-GB" sz="2600" dirty="0">
                <a:latin typeface="Cachet Pro Book" pitchFamily="34" charset="0"/>
                <a:cs typeface="Cachet Pro Book"/>
              </a:rPr>
              <a:t> -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Microsoft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7"/>
              </a:rPr>
              <a:t>Cruise Control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4233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Database Integration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Check out schema from VCS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Execute against a SQL Server instance.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Run tests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3"/>
              </a:rPr>
              <a:t>Red Gate SQL Automation Pack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err="1" smtClean="0">
                <a:latin typeface="Cachet Pro Book" pitchFamily="34" charset="0"/>
                <a:cs typeface="Cachet Pro Book"/>
              </a:rPr>
              <a:t>PoSh</a:t>
            </a:r>
            <a:endParaRPr lang="en-GB" sz="260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.NET scripts/program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?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2239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Version Control 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Store our database DDL and DML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Subversion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Team Foundation Server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Git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Mercurial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Visual SourceSafe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?</a:t>
            </a:r>
            <a:endParaRPr lang="en-GB" sz="2600" b="0" dirty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6962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Testing framework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We need a way to unit test our code easily.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A framework allows us to write tests that we can maintain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b="0" dirty="0" err="1" smtClean="0">
                <a:latin typeface="Cachet Pro Book" pitchFamily="34" charset="0"/>
                <a:cs typeface="Cachet Pro Book"/>
                <a:hlinkClick r:id="rId3"/>
              </a:rPr>
              <a:t>tSQLt</a:t>
            </a:r>
            <a:r>
              <a:rPr lang="en-GB" sz="2600" b="0" dirty="0" smtClean="0">
                <a:latin typeface="Cachet Pro Book" pitchFamily="34" charset="0"/>
                <a:cs typeface="Cachet Pro Book"/>
              </a:rPr>
              <a:t> and </a:t>
            </a:r>
            <a:r>
              <a:rPr lang="en-GB" sz="2600" b="0" dirty="0" smtClean="0">
                <a:latin typeface="Cachet Pro Book" pitchFamily="34" charset="0"/>
                <a:cs typeface="Cachet Pro Book"/>
                <a:hlinkClick r:id="rId4"/>
              </a:rPr>
              <a:t>SQL Test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err="1" smtClean="0">
                <a:latin typeface="Cachet Pro Book" pitchFamily="34" charset="0"/>
                <a:cs typeface="Cachet Pro Book"/>
                <a:hlinkClick r:id="rId5"/>
              </a:rPr>
              <a:t>TSQLUnit</a:t>
            </a:r>
            <a:endParaRPr lang="en-GB" sz="260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6"/>
              </a:rPr>
              <a:t>TST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6186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 data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We want to have data for our tests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3"/>
              </a:rPr>
              <a:t>Red Gate </a:t>
            </a:r>
            <a:r>
              <a:rPr lang="en-GB" sz="2600" b="0" dirty="0" smtClean="0">
                <a:latin typeface="Cachet Pro Book" pitchFamily="34" charset="0"/>
                <a:cs typeface="Cachet Pro Book"/>
                <a:hlinkClick r:id="rId3"/>
              </a:rPr>
              <a:t>SQL Data Generator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Restore known backup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Custom scripts for data load (DML and or BCP)</a:t>
            </a:r>
          </a:p>
        </p:txBody>
      </p:sp>
    </p:spTree>
    <p:extLst>
      <p:ext uri="{BB962C8B-B14F-4D97-AF65-F5344CB8AC3E}">
        <p14:creationId xmlns:p14="http://schemas.microsoft.com/office/powerpoint/2010/main" val="5148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4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story…</a:t>
            </a:r>
            <a:endParaRPr lang="en-US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want to set up a CI process fo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 our database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Our databas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is in a VCS</a:t>
            </a:r>
          </a:p>
          <a:p>
            <a:pPr marL="989013" lvl="1" indent="-53181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need to automatically build a new database on every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Integration Setup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33054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106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is Continuous Integration?</a:t>
            </a:r>
          </a:p>
          <a:p>
            <a:r>
              <a:rPr lang="en-US" dirty="0" smtClean="0"/>
              <a:t>Fitting in the Delivery Pipeline</a:t>
            </a:r>
          </a:p>
          <a:p>
            <a:r>
              <a:rPr lang="en-US" dirty="0" smtClean="0"/>
              <a:t>What is “build” for databases?</a:t>
            </a:r>
            <a:endParaRPr lang="en-US" dirty="0"/>
          </a:p>
          <a:p>
            <a:r>
              <a:rPr lang="en-US" dirty="0" smtClean="0"/>
              <a:t>Testing in a CI process</a:t>
            </a:r>
          </a:p>
          <a:p>
            <a:r>
              <a:rPr lang="en-US" dirty="0" smtClean="0"/>
              <a:t>Adding data for realism</a:t>
            </a:r>
          </a:p>
        </p:txBody>
      </p:sp>
    </p:spTree>
    <p:extLst>
      <p:ext uri="{BB962C8B-B14F-4D97-AF65-F5344CB8AC3E}">
        <p14:creationId xmlns:p14="http://schemas.microsoft.com/office/powerpoint/2010/main" val="332303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4180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5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74" y="3082369"/>
            <a:ext cx="969516" cy="1074256"/>
          </a:xfrm>
        </p:spPr>
      </p:pic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>
            <a:stCxn id="7" idx="4"/>
            <a:endCxn id="8" idx="1"/>
          </p:cNvCxnSpPr>
          <p:nvPr/>
        </p:nvCxnSpPr>
        <p:spPr bwMode="auto">
          <a:xfrm>
            <a:off x="6808975" y="2785755"/>
            <a:ext cx="784899" cy="833742"/>
          </a:xfrm>
          <a:prstGeom prst="bentConnector3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6255883" y="1295434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Random Test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8078633" y="1664766"/>
            <a:ext cx="121938" cy="126986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549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99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Keeping a database up to date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0" dirty="0" smtClean="0">
                <a:latin typeface="Cachet Pro Book" pitchFamily="34" charset="0"/>
              </a:rPr>
              <a:t>With?</a:t>
            </a:r>
          </a:p>
          <a:p>
            <a:r>
              <a:rPr lang="en-GB" sz="2800" b="0" dirty="0" smtClean="0">
                <a:latin typeface="Cachet Pro Book" pitchFamily="34" charset="0"/>
              </a:rPr>
              <a:t>Schema</a:t>
            </a:r>
          </a:p>
          <a:p>
            <a:r>
              <a:rPr lang="en-GB" sz="2800" b="0" dirty="0" smtClean="0">
                <a:latin typeface="Cachet Pro Book" pitchFamily="34" charset="0"/>
              </a:rPr>
              <a:t>Static data</a:t>
            </a:r>
          </a:p>
          <a:p>
            <a:pPr marL="0" indent="0">
              <a:buNone/>
            </a:pPr>
            <a:endParaRPr lang="en-GB" sz="2800" b="0" dirty="0" smtClean="0">
              <a:latin typeface="Cachet Pro Book" pitchFamily="34" charset="0"/>
            </a:endParaRPr>
          </a:p>
          <a:p>
            <a:pPr marL="0" indent="0">
              <a:buNone/>
            </a:pPr>
            <a:r>
              <a:rPr lang="en-GB" sz="2800" b="0" dirty="0" smtClean="0">
                <a:latin typeface="Cachet Pro Book" pitchFamily="34" charset="0"/>
              </a:rPr>
              <a:t>Why?</a:t>
            </a:r>
          </a:p>
          <a:p>
            <a:r>
              <a:rPr lang="en-GB" sz="2800" b="0" dirty="0" smtClean="0">
                <a:latin typeface="Cachet Pro Book" pitchFamily="34" charset="0"/>
              </a:rPr>
              <a:t>A corresponding </a:t>
            </a:r>
            <a:r>
              <a:rPr lang="en-GB" sz="2800" b="0" dirty="0">
                <a:latin typeface="Cachet Pro Book" pitchFamily="34" charset="0"/>
              </a:rPr>
              <a:t>database </a:t>
            </a:r>
            <a:r>
              <a:rPr lang="en-GB" sz="2800" b="0" dirty="0" smtClean="0">
                <a:latin typeface="Cachet Pro Book" pitchFamily="34" charset="0"/>
              </a:rPr>
              <a:t>for the application</a:t>
            </a:r>
          </a:p>
          <a:p>
            <a:r>
              <a:rPr lang="en-GB" sz="2800" b="0" dirty="0" smtClean="0">
                <a:latin typeface="Cachet Pro Book" pitchFamily="34" charset="0"/>
              </a:rPr>
              <a:t>Maintaining a test database with the latest changes</a:t>
            </a:r>
            <a:endParaRPr lang="en-GB" sz="2800" b="0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Where does testing happen?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itchFamily="34" charset="0"/>
              </a:rPr>
              <a:t>Testing isn’t just done in QA</a:t>
            </a:r>
          </a:p>
          <a:p>
            <a:r>
              <a:rPr lang="en-US" dirty="0" smtClean="0">
                <a:latin typeface="Cachet Pro Book" pitchFamily="34" charset="0"/>
              </a:rPr>
              <a:t>Be aware of the cost of fixing a bug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01" y="3038962"/>
            <a:ext cx="4096173" cy="25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Bugs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6" y="1306116"/>
            <a:ext cx="5739649" cy="4245768"/>
          </a:xfrm>
        </p:spPr>
      </p:pic>
    </p:spTree>
    <p:extLst>
      <p:ext uri="{BB962C8B-B14F-4D97-AF65-F5344CB8AC3E}">
        <p14:creationId xmlns:p14="http://schemas.microsoft.com/office/powerpoint/2010/main" val="8803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</p:spTree>
    <p:extLst>
      <p:ext uri="{BB962C8B-B14F-4D97-AF65-F5344CB8AC3E}">
        <p14:creationId xmlns:p14="http://schemas.microsoft.com/office/powerpoint/2010/main" val="22350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  <p:sp>
        <p:nvSpPr>
          <p:cNvPr id="3" name="Rectangle 2"/>
          <p:cNvSpPr/>
          <p:nvPr/>
        </p:nvSpPr>
        <p:spPr>
          <a:xfrm>
            <a:off x="6299200" y="2641600"/>
            <a:ext cx="2387600" cy="406400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Goals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>
                <a:latin typeface="Cachet Pro Book" pitchFamily="34" charset="0"/>
                <a:cs typeface="Cachet Pro Book"/>
              </a:rPr>
              <a:t>W</a:t>
            </a:r>
            <a:r>
              <a:rPr lang="en-GB" sz="2800" b="0" dirty="0" smtClean="0">
                <a:latin typeface="Cachet Pro Book" pitchFamily="34" charset="0"/>
                <a:cs typeface="Cachet Pro Book"/>
              </a:rPr>
              <a:t>hy continuous integration?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Testing is important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It’s easy – setup and running in an hour</a:t>
            </a:r>
          </a:p>
          <a:p>
            <a:pPr marL="0" indent="0" algn="ctr">
              <a:buNone/>
            </a:pPr>
            <a:endParaRPr lang="en-GB" b="0" dirty="0" smtClean="0">
              <a:latin typeface="Cachet Pro Book" pitchFamily="34" charset="0"/>
              <a:cs typeface="Cachet Pro Book"/>
            </a:endParaRPr>
          </a:p>
          <a:p>
            <a:pPr marL="0" indent="0" algn="ctr">
              <a:buNone/>
            </a:pPr>
            <a:r>
              <a:rPr lang="en-GB" sz="3200" b="0" dirty="0" smtClean="0">
                <a:latin typeface="Cachet Pro Book" pitchFamily="34" charset="0"/>
                <a:cs typeface="Cachet Pro Book"/>
              </a:rPr>
              <a:t>Do feel free to ask questions!</a:t>
            </a:r>
            <a:endParaRPr lang="en-GB" sz="3200" b="0" dirty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</p:spTree>
    <p:extLst>
      <p:ext uri="{BB962C8B-B14F-4D97-AF65-F5344CB8AC3E}">
        <p14:creationId xmlns:p14="http://schemas.microsoft.com/office/powerpoint/2010/main" val="327182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  <p:sp>
        <p:nvSpPr>
          <p:cNvPr id="2" name="Rectangle 1"/>
          <p:cNvSpPr/>
          <p:nvPr/>
        </p:nvSpPr>
        <p:spPr>
          <a:xfrm>
            <a:off x="5660571" y="3846286"/>
            <a:ext cx="2075543" cy="29028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Testing in Development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514"/>
            <a:ext cx="8229600" cy="45876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chet Pro Book" pitchFamily="34" charset="0"/>
              </a:rPr>
              <a:t>Low(</a:t>
            </a:r>
            <a:r>
              <a:rPr lang="en-US" sz="2800" dirty="0" err="1" smtClean="0">
                <a:latin typeface="Cachet Pro Book" pitchFamily="34" charset="0"/>
              </a:rPr>
              <a:t>er</a:t>
            </a:r>
            <a:r>
              <a:rPr lang="en-US" sz="2800" dirty="0" smtClean="0">
                <a:latin typeface="Cachet Pro Book" pitchFamily="34" charset="0"/>
              </a:rPr>
              <a:t>) costs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No inter-team interactions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Changes are discrete</a:t>
            </a:r>
          </a:p>
          <a:p>
            <a:r>
              <a:rPr lang="en-US" sz="2800" dirty="0" smtClean="0">
                <a:latin typeface="Cachet Pro Book" pitchFamily="34" charset="0"/>
              </a:rPr>
              <a:t>However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Increased frequency of changes (higher cost)</a:t>
            </a:r>
            <a:endParaRPr lang="en-US" sz="2800" dirty="0">
              <a:latin typeface="Cachet Pro Book" pitchFamily="34" charset="0"/>
            </a:endParaRPr>
          </a:p>
          <a:p>
            <a:pPr marL="0" indent="0">
              <a:buNone/>
            </a:pPr>
            <a:endParaRPr lang="en-US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test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For .NET code, </a:t>
            </a:r>
            <a:r>
              <a:rPr lang="en-GB" sz="2800" dirty="0" err="1" smtClean="0">
                <a:latin typeface="Cachet Pro Book" pitchFamily="34" charset="0"/>
              </a:rPr>
              <a:t>Nunit</a:t>
            </a:r>
            <a:endParaRPr lang="en-GB" sz="2800" dirty="0" smtClean="0">
              <a:latin typeface="Cachet Pro Book" pitchFamily="34" charset="0"/>
            </a:endParaRPr>
          </a:p>
          <a:p>
            <a:pPr lvl="1"/>
            <a:r>
              <a:rPr lang="en-GB" sz="2800" dirty="0" smtClean="0">
                <a:latin typeface="Cachet Pro Book" pitchFamily="34" charset="0"/>
              </a:rPr>
              <a:t>Runs on a developer’s machine and build server</a:t>
            </a:r>
          </a:p>
          <a:p>
            <a:r>
              <a:rPr lang="en-GB" sz="2800" dirty="0" smtClean="0">
                <a:latin typeface="Cachet Pro Book" pitchFamily="34" charset="0"/>
              </a:rPr>
              <a:t>What about the database?</a:t>
            </a:r>
          </a:p>
          <a:p>
            <a:pPr lvl="1"/>
            <a:r>
              <a:rPr lang="en-GB" sz="2800" dirty="0" err="1" smtClean="0">
                <a:latin typeface="Cachet Pro Book" pitchFamily="34" charset="0"/>
              </a:rPr>
              <a:t>tSQLt</a:t>
            </a:r>
            <a:r>
              <a:rPr lang="en-GB" sz="2800" dirty="0" smtClean="0">
                <a:latin typeface="Cachet Pro Book" pitchFamily="34" charset="0"/>
              </a:rPr>
              <a:t> is an open source framework for testing SQL Server databases</a:t>
            </a:r>
          </a:p>
          <a:p>
            <a:pPr lvl="1"/>
            <a:r>
              <a:rPr lang="en-GB" sz="2600" b="0" dirty="0">
                <a:latin typeface="Cachet Pro Book" pitchFamily="34" charset="0"/>
              </a:rPr>
              <a:t>tSQLt.org</a:t>
            </a:r>
          </a:p>
          <a:p>
            <a:pPr lvl="1"/>
            <a:r>
              <a:rPr lang="en-GB" sz="2600" b="0" dirty="0">
                <a:latin typeface="Cachet Pro Book" pitchFamily="34" charset="0"/>
              </a:rPr>
              <a:t>Support via </a:t>
            </a:r>
            <a:r>
              <a:rPr lang="en-GB" sz="2600" b="0" dirty="0" err="1">
                <a:latin typeface="Cachet Pro Book" pitchFamily="34" charset="0"/>
              </a:rPr>
              <a:t>GoogleGroups</a:t>
            </a:r>
            <a:endParaRPr lang="en-GB" sz="2600" b="0" dirty="0">
              <a:latin typeface="Cachet Pro Book" pitchFamily="34" charset="0"/>
            </a:endParaRPr>
          </a:p>
          <a:p>
            <a:pPr lvl="1"/>
            <a:r>
              <a:rPr lang="en-GB" sz="2800" dirty="0" smtClean="0">
                <a:latin typeface="Cachet Pro Book" pitchFamily="34" charset="0"/>
              </a:rPr>
              <a:t>SQL Test provides SSMS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508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4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story…</a:t>
            </a:r>
            <a:endParaRPr lang="en-US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want to set up a CI process fo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 our database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Our databas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is in a VCS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We need to automatically build a new database on every check-in</a:t>
            </a:r>
          </a:p>
          <a:p>
            <a:pPr marL="989013" lvl="1" indent="-53181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add a unit test for our code to the CI process.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the Build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069570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24"/>
            <a:ext cx="8229600" cy="1143000"/>
          </a:xfrm>
        </p:spPr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Why generate test data?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 smtClean="0">
                <a:latin typeface="Cachet Pro Book" pitchFamily="34" charset="0"/>
              </a:rPr>
              <a:t>Dev environments are often not realistic</a:t>
            </a:r>
          </a:p>
          <a:p>
            <a:r>
              <a:rPr lang="en-GB" sz="2800" b="0" dirty="0" smtClean="0">
                <a:latin typeface="Cachet Pro Book" pitchFamily="34" charset="0"/>
              </a:rPr>
              <a:t>Getting production data not always possible</a:t>
            </a:r>
          </a:p>
          <a:p>
            <a:r>
              <a:rPr lang="en-GB" sz="2800" b="0" dirty="0" smtClean="0">
                <a:latin typeface="Cachet Pro Book" pitchFamily="34" charset="0"/>
              </a:rPr>
              <a:t>Random data can result in surprises</a:t>
            </a:r>
          </a:p>
          <a:p>
            <a:r>
              <a:rPr lang="en-GB" sz="2800" b="0" dirty="0" smtClean="0">
                <a:latin typeface="Cachet Pro Book" pitchFamily="34" charset="0"/>
              </a:rPr>
              <a:t>Volume testing can find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24854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4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story…</a:t>
            </a:r>
            <a:endParaRPr lang="en-US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want to set up a CI process fo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 our database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Our databas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is in a VCS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We need to automatically build a new database on every check-in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add a unit test for our code to the CI process.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generate test data to use in our CI 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with larger data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38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Two bugs found by Test Data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Cachet Pro Book" pitchFamily="34" charset="0"/>
              </a:rPr>
              <a:t>NULL Dates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App code assumed [Date] wouldn’t be NULL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Test data didn’t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Fix was to change [Date] to be NOT NULL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Cachet Pro Book" pitchFamily="34" charset="0"/>
              </a:rPr>
              <a:t> Performance of </a:t>
            </a:r>
            <a:r>
              <a:rPr lang="en-GB" sz="2800" dirty="0" err="1" smtClean="0">
                <a:latin typeface="Cachet Pro Book" pitchFamily="34" charset="0"/>
              </a:rPr>
              <a:t>v_Articles</a:t>
            </a:r>
            <a:endParaRPr lang="en-GB" sz="2800" dirty="0" smtClean="0">
              <a:latin typeface="Cachet Pro Book" pitchFamily="34" charset="0"/>
            </a:endParaRPr>
          </a:p>
          <a:p>
            <a:pPr marL="914400" lvl="1" indent="-514350"/>
            <a:r>
              <a:rPr lang="en-GB" sz="2800" dirty="0" smtClean="0">
                <a:latin typeface="Cachet Pro Book" pitchFamily="34" charset="0"/>
              </a:rPr>
              <a:t>Test passed on </a:t>
            </a:r>
            <a:r>
              <a:rPr lang="en-GB" sz="2800" dirty="0" err="1" smtClean="0">
                <a:latin typeface="Cachet Pro Book" pitchFamily="34" charset="0"/>
              </a:rPr>
              <a:t>dev</a:t>
            </a:r>
            <a:r>
              <a:rPr lang="en-GB" sz="2800" dirty="0" smtClean="0">
                <a:latin typeface="Cachet Pro Book" pitchFamily="34" charset="0"/>
              </a:rPr>
              <a:t> box</a:t>
            </a:r>
          </a:p>
          <a:p>
            <a:pPr marL="914400" lvl="1" indent="-514350"/>
            <a:r>
              <a:rPr lang="en-GB" sz="2800" dirty="0" smtClean="0">
                <a:latin typeface="Cachet Pro Book" pitchFamily="34" charset="0"/>
              </a:rPr>
              <a:t>Failed in more “realistic” CI environment</a:t>
            </a:r>
            <a:endParaRPr lang="en-GB" sz="2800" dirty="0">
              <a:latin typeface="Cachet Pro Book" pitchFamily="34" charset="0"/>
            </a:endParaRPr>
          </a:p>
          <a:p>
            <a:endParaRPr lang="en-GB" sz="2800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Get in touch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1" y="3947024"/>
            <a:ext cx="5840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http://voiceofthedba.wordpress.com/</a:t>
            </a:r>
          </a:p>
        </p:txBody>
      </p:sp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737728"/>
            <a:ext cx="997018" cy="642165"/>
          </a:xfrm>
          <a:prstGeom prst="rect">
            <a:avLst/>
          </a:prstGeom>
        </p:spPr>
      </p:pic>
      <p:pic>
        <p:nvPicPr>
          <p:cNvPr id="7" name="Picture 6" descr="blo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860807"/>
            <a:ext cx="984498" cy="634101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799266"/>
            <a:ext cx="984500" cy="6341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4885485"/>
            <a:ext cx="5642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5795929"/>
            <a:ext cx="4005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1391" y="65564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</a:rPr>
              <a:t>Steve Jones</a:t>
            </a:r>
            <a:endParaRPr lang="en-US" dirty="0">
              <a:latin typeface="Microsoft Sans Serif" panose="020B0604020202020204" pitchFamily="34" charset="0"/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239" y="262977"/>
            <a:ext cx="998934" cy="115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809091"/>
            <a:ext cx="7943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SQLServerCentral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of many articles and books on different aspects of SQL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Deployments Scripts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Creation scripts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For new installations</a:t>
            </a:r>
          </a:p>
          <a:p>
            <a:r>
              <a:rPr lang="en-GB" sz="2800" dirty="0" smtClean="0">
                <a:latin typeface="Cachet Pro Book" pitchFamily="34" charset="0"/>
              </a:rPr>
              <a:t>Upgrade Scripts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For existing installations</a:t>
            </a:r>
          </a:p>
          <a:p>
            <a:r>
              <a:rPr lang="en-GB" sz="3000" dirty="0" smtClean="0">
                <a:latin typeface="Cachet Pro Book" pitchFamily="34" charset="0"/>
              </a:rPr>
              <a:t>Developed by comparing our up-to-date database to production/test</a:t>
            </a:r>
          </a:p>
          <a:p>
            <a:endParaRPr lang="en-GB" sz="3000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>
              <a:latin typeface="Cachet Pro Book" pitchFamily="34" charset="0"/>
            </a:endParaRPr>
          </a:p>
          <a:p>
            <a:endParaRPr lang="en-GB" sz="2800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2772" y="138744"/>
            <a:ext cx="64583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Continuous delivery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987"/>
          <a:stretch/>
        </p:blipFill>
        <p:spPr>
          <a:xfrm>
            <a:off x="1199848" y="1067492"/>
            <a:ext cx="3049997" cy="26161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6911" b="8272"/>
          <a:stretch/>
        </p:blipFill>
        <p:spPr>
          <a:xfrm>
            <a:off x="6048634" y="1275347"/>
            <a:ext cx="2948849" cy="1977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0010"/>
          <a:stretch/>
        </p:blipFill>
        <p:spPr>
          <a:xfrm>
            <a:off x="385206" y="4447725"/>
            <a:ext cx="2893351" cy="2254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11348"/>
          <a:stretch/>
        </p:blipFill>
        <p:spPr>
          <a:xfrm>
            <a:off x="4009746" y="4467323"/>
            <a:ext cx="2855674" cy="2235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492" y="4968191"/>
            <a:ext cx="646165" cy="1373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983" y="2739028"/>
            <a:ext cx="1575385" cy="51332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7808" y="2176747"/>
            <a:ext cx="852999" cy="44900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START</a:t>
            </a:r>
            <a:endParaRPr lang="en-GB" sz="1600" b="1" dirty="0"/>
          </a:p>
        </p:txBody>
      </p:sp>
      <p:sp>
        <p:nvSpPr>
          <p:cNvPr id="17" name="Bent Arrow 16"/>
          <p:cNvSpPr/>
          <p:nvPr/>
        </p:nvSpPr>
        <p:spPr>
          <a:xfrm rot="5400000" flipH="1">
            <a:off x="3875576" y="2434000"/>
            <a:ext cx="274066" cy="2063262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7675" y="2870142"/>
            <a:ext cx="222317" cy="31922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979329" y="5410201"/>
            <a:ext cx="852999" cy="44900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DELIVER</a:t>
            </a:r>
            <a:endParaRPr lang="en-GB" sz="1600" b="1" dirty="0"/>
          </a:p>
        </p:txBody>
      </p:sp>
      <p:sp>
        <p:nvSpPr>
          <p:cNvPr id="25" name="Bent Arrow 24"/>
          <p:cNvSpPr/>
          <p:nvPr/>
        </p:nvSpPr>
        <p:spPr>
          <a:xfrm rot="16200000" flipH="1">
            <a:off x="4683748" y="1342732"/>
            <a:ext cx="224640" cy="5747900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H="1">
            <a:off x="7670017" y="3288921"/>
            <a:ext cx="34289" cy="877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3215388" y="5654842"/>
            <a:ext cx="731190" cy="1546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>
            <a:off x="1010807" y="2334126"/>
            <a:ext cx="252509" cy="1444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7829007" y="5562487"/>
            <a:ext cx="252509" cy="1444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597264" y="1099237"/>
            <a:ext cx="324926" cy="409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6022810" y="1099236"/>
            <a:ext cx="324926" cy="409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390120" y="4243189"/>
            <a:ext cx="324926" cy="409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3946578" y="4296514"/>
            <a:ext cx="324926" cy="409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6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The End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>
                <a:latin typeface="Cachet Pro Book" panose="020B0506030504020203" pitchFamily="34" charset="0"/>
              </a:rPr>
              <a:t>Questions?</a:t>
            </a:r>
          </a:p>
          <a:p>
            <a:r>
              <a:rPr lang="en-US" sz="2800" b="0" dirty="0" smtClean="0">
                <a:latin typeface="Cachet Pro Book" panose="020B0506030504020203" pitchFamily="34" charset="0"/>
              </a:rPr>
              <a:t>More information: </a:t>
            </a:r>
            <a:r>
              <a:rPr lang="en-GB" sz="2800" b="0" dirty="0">
                <a:latin typeface="Cachet Pro Book" pitchFamily="34" charset="0"/>
              </a:rPr>
              <a:t>www.red-gate.com/CI</a:t>
            </a:r>
            <a:endParaRPr lang="en-US" sz="2800" b="0" dirty="0" smtClean="0">
              <a:latin typeface="Cachet Pro Book" panose="020B0506030504020203" pitchFamily="34" charset="0"/>
            </a:endParaRPr>
          </a:p>
          <a:p>
            <a:r>
              <a:rPr lang="en-US" sz="2800" b="0" dirty="0" smtClean="0">
                <a:latin typeface="Cachet Pro Book" panose="020B0506030504020203" pitchFamily="34" charset="0"/>
              </a:rPr>
              <a:t>Please fill out your feedback forms</a:t>
            </a:r>
          </a:p>
          <a:p>
            <a:r>
              <a:rPr lang="en-US" sz="2800" b="0" dirty="0" smtClean="0">
                <a:latin typeface="Cachet Pro Book" panose="020B0506030504020203" pitchFamily="34" charset="0"/>
                <a:hlinkClick r:id="rId2"/>
              </a:rPr>
              <a:t>www.voiceofthedba.com/talks</a:t>
            </a:r>
            <a:endParaRPr lang="en-US" sz="2800" b="0" dirty="0" smtClean="0">
              <a:latin typeface="Cachet Pro Book" panose="020B0506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assets.red-gate.com/products/sql-development/assets/continuous-integration-using-red-gate-tools.pdf</a:t>
            </a:r>
          </a:p>
          <a:p>
            <a:r>
              <a:rPr lang="en-US" dirty="0">
                <a:hlinkClick r:id="rId3"/>
              </a:rPr>
              <a:t>http://www.jetbrains.com/teamcity/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://developers.slashdot.org/story/03/10/21/0141215/software-defects---do-late-bugs-really-cost-more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tech.lds.org/index.php?option=com_content&amp;view=article&amp;id=238:the-cost-of-bugs&amp;catid=1:miscellanous</a:t>
            </a:r>
            <a:endParaRPr lang="en-US" dirty="0" smtClean="0"/>
          </a:p>
          <a:p>
            <a:r>
              <a:rPr lang="en-US" dirty="0"/>
              <a:t>http://www.manageware.co.il/solution/portfolio/auto-deploy/</a:t>
            </a:r>
          </a:p>
        </p:txBody>
      </p:sp>
    </p:spTree>
    <p:extLst>
      <p:ext uri="{BB962C8B-B14F-4D97-AF65-F5344CB8AC3E}">
        <p14:creationId xmlns:p14="http://schemas.microsoft.com/office/powerpoint/2010/main" val="230449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78500" y="1593138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latin typeface="Cachet Pro Book" pitchFamily="34" charset="0"/>
              </a:rPr>
              <a:t>	“Continuous Integration is a </a:t>
            </a:r>
            <a:r>
              <a:rPr lang="en-US" i="1" dirty="0" smtClean="0">
                <a:latin typeface="Cachet Pro Book" pitchFamily="34" charset="0"/>
              </a:rPr>
              <a:t>practice</a:t>
            </a:r>
            <a:r>
              <a:rPr lang="en-US" dirty="0" smtClean="0">
                <a:latin typeface="Cachet Pro Book" pitchFamily="34" charset="0"/>
              </a:rPr>
              <a:t> designed to ensure that your software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dirty="0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5091" y="1599796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mtClean="0">
                <a:latin typeface="Cachet Pro Book" pitchFamily="34" charset="0"/>
              </a:rPr>
              <a:t>	“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Continuous Integration is a </a:t>
            </a:r>
            <a:r>
              <a:rPr lang="en-US" i="1" smtClean="0">
                <a:latin typeface="Cachet Pro Book" pitchFamily="34" charset="0"/>
              </a:rPr>
              <a:t>practice</a:t>
            </a:r>
            <a:r>
              <a:rPr lang="en-US" smtClean="0">
                <a:latin typeface="Cachet Pro Book" pitchFamily="34" charset="0"/>
              </a:rPr>
              <a:t> designed to ensure that your 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</a:t>
            </a:r>
            <a:r>
              <a:rPr lang="en-US" strike="sngStrike" smtClean="0">
                <a:latin typeface="Cachet Pro Book" pitchFamily="34" charset="0"/>
              </a:rPr>
              <a:t>software</a:t>
            </a:r>
            <a:r>
              <a:rPr lang="en-US" smtClean="0">
                <a:latin typeface="Cachet Pro Book" pitchFamily="34" charset="0"/>
              </a:rPr>
              <a:t>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18589" y="203044"/>
            <a:ext cx="2441357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</a:p>
          <a:p>
            <a:endParaRPr lang="en-GB" sz="2800" dirty="0" smtClean="0">
              <a:solidFill>
                <a:srgbClr val="FF0000"/>
              </a:solidFill>
              <a:latin typeface="Cachet Pro Book" pitchFamily="34" charset="0"/>
            </a:endParaRPr>
          </a:p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^</a:t>
            </a:r>
            <a:endParaRPr lang="en-GB" sz="2800" dirty="0">
              <a:solidFill>
                <a:srgbClr val="FF0000"/>
              </a:solidFill>
              <a:latin typeface="Cachet Pro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32" y="1606490"/>
            <a:ext cx="4032251" cy="4293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32" y="3643972"/>
            <a:ext cx="915607" cy="65834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2431" y="205979"/>
            <a:ext cx="64583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Continuous delivery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– an overview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86150" y="3962400"/>
            <a:ext cx="1371600" cy="2514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2772" y="138744"/>
            <a:ext cx="64583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Continuous delivery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987"/>
          <a:stretch/>
        </p:blipFill>
        <p:spPr>
          <a:xfrm>
            <a:off x="1199848" y="1067492"/>
            <a:ext cx="3049997" cy="26161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6911" b="8272"/>
          <a:stretch/>
        </p:blipFill>
        <p:spPr>
          <a:xfrm>
            <a:off x="6048634" y="1275347"/>
            <a:ext cx="2948849" cy="1977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0010"/>
          <a:stretch/>
        </p:blipFill>
        <p:spPr>
          <a:xfrm>
            <a:off x="385206" y="4447725"/>
            <a:ext cx="2893351" cy="2254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11348"/>
          <a:stretch/>
        </p:blipFill>
        <p:spPr>
          <a:xfrm>
            <a:off x="4009746" y="4467323"/>
            <a:ext cx="2855674" cy="2235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492" y="4968191"/>
            <a:ext cx="646165" cy="1373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983" y="2739028"/>
            <a:ext cx="1575385" cy="51332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7808" y="2176747"/>
            <a:ext cx="852999" cy="44900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START</a:t>
            </a:r>
            <a:endParaRPr lang="en-GB" sz="1600" b="1" dirty="0"/>
          </a:p>
        </p:txBody>
      </p:sp>
      <p:sp>
        <p:nvSpPr>
          <p:cNvPr id="17" name="Bent Arrow 16"/>
          <p:cNvSpPr/>
          <p:nvPr/>
        </p:nvSpPr>
        <p:spPr>
          <a:xfrm rot="5400000" flipH="1">
            <a:off x="3875576" y="2434000"/>
            <a:ext cx="274066" cy="2063262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7675" y="2870142"/>
            <a:ext cx="222317" cy="31922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979329" y="5410201"/>
            <a:ext cx="852999" cy="44900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DELIVER</a:t>
            </a:r>
            <a:endParaRPr lang="en-GB" sz="1600" b="1" dirty="0"/>
          </a:p>
        </p:txBody>
      </p:sp>
      <p:sp>
        <p:nvSpPr>
          <p:cNvPr id="25" name="Bent Arrow 24"/>
          <p:cNvSpPr/>
          <p:nvPr/>
        </p:nvSpPr>
        <p:spPr>
          <a:xfrm rot="16200000" flipH="1">
            <a:off x="4683748" y="1342732"/>
            <a:ext cx="224640" cy="5747900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H="1">
            <a:off x="7670017" y="3288921"/>
            <a:ext cx="34289" cy="877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3215388" y="5654842"/>
            <a:ext cx="731190" cy="1546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>
            <a:off x="1010807" y="2334126"/>
            <a:ext cx="252509" cy="1444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7829007" y="5562487"/>
            <a:ext cx="252509" cy="1444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597264" y="1099237"/>
            <a:ext cx="324926" cy="409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6022810" y="1099236"/>
            <a:ext cx="324926" cy="409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390120" y="4243189"/>
            <a:ext cx="324926" cy="409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3946578" y="4296514"/>
            <a:ext cx="324926" cy="409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5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1894" y="171134"/>
            <a:ext cx="8640960" cy="638944"/>
          </a:xfrm>
        </p:spPr>
        <p:txBody>
          <a:bodyPr>
            <a:normAutofit fontScale="90000"/>
          </a:bodyPr>
          <a:lstStyle/>
          <a:p>
            <a:pPr algn="ctr"/>
            <a:r>
              <a:rPr lang="en-GB" b="0" dirty="0" smtClean="0">
                <a:latin typeface="Cachet Pro Medium" pitchFamily="34" charset="0"/>
              </a:rPr>
              <a:t>Database Continuous Integration</a:t>
            </a:r>
            <a:endParaRPr lang="en-GB" b="0" dirty="0">
              <a:latin typeface="Cachet Pro Medium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2" y="1462031"/>
            <a:ext cx="53149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7g9rDm1EcCnKUZZt8Qkw"/>
</p:tagLst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SITC13_PPT_update.potx" id="{5AF91B14-2A39-491A-A3BD-F8379BE90EBD}" vid="{BF63E6B5-D09C-44C8-94C4-6826313174BD}"/>
    </a:ext>
  </a:extLst>
</a:theme>
</file>

<file path=ppt/theme/theme2.xml><?xml version="1.0" encoding="utf-8"?>
<a:theme xmlns:a="http://schemas.openxmlformats.org/drawingml/2006/main" name="SQL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SITC13_PPT_update</Template>
  <TotalTime>18521</TotalTime>
  <Words>1518</Words>
  <Application>Microsoft Office PowerPoint</Application>
  <PresentationFormat>On-screen Show (4:3)</PresentationFormat>
  <Paragraphs>283</Paragraphs>
  <Slides>43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Default Theme</vt:lpstr>
      <vt:lpstr>SQLintersection</vt:lpstr>
      <vt:lpstr>PowerPoint Presentation</vt:lpstr>
      <vt:lpstr>Agenda</vt:lpstr>
      <vt:lpstr>Goals</vt:lpstr>
      <vt:lpstr>Get in touch</vt:lpstr>
      <vt:lpstr>PowerPoint Presentation</vt:lpstr>
      <vt:lpstr>PowerPoint Presentation</vt:lpstr>
      <vt:lpstr>PowerPoint Presentation</vt:lpstr>
      <vt:lpstr>PowerPoint Presentation</vt:lpstr>
      <vt:lpstr>Database Continuous Integration</vt:lpstr>
      <vt:lpstr>What is build?</vt:lpstr>
      <vt:lpstr>Tools we need</vt:lpstr>
      <vt:lpstr>Tools we need</vt:lpstr>
      <vt:lpstr>Tools we need</vt:lpstr>
      <vt:lpstr>Tools we need</vt:lpstr>
      <vt:lpstr>Tools we need</vt:lpstr>
      <vt:lpstr>Tools we need</vt:lpstr>
      <vt:lpstr>Our story…</vt:lpstr>
      <vt:lpstr>PowerPoint Presentation</vt:lpstr>
      <vt:lpstr>The CI Database Setup</vt:lpstr>
      <vt:lpstr>The CI Database Setup</vt:lpstr>
      <vt:lpstr>The CI Database Setup</vt:lpstr>
      <vt:lpstr>The CI Database Setup</vt:lpstr>
      <vt:lpstr>The CI Database Setup</vt:lpstr>
      <vt:lpstr>Keeping a database up to date</vt:lpstr>
      <vt:lpstr>Testing</vt:lpstr>
      <vt:lpstr>Where does testing happen?</vt:lpstr>
      <vt:lpstr>Cost of Bugs</vt:lpstr>
      <vt:lpstr>Does the cost of bugs rise?</vt:lpstr>
      <vt:lpstr>Does the cost of bugs rise?</vt:lpstr>
      <vt:lpstr>PowerPoint Presentation</vt:lpstr>
      <vt:lpstr>PowerPoint Presentation</vt:lpstr>
      <vt:lpstr>Testing in Development</vt:lpstr>
      <vt:lpstr>What is test?</vt:lpstr>
      <vt:lpstr>Our story…</vt:lpstr>
      <vt:lpstr>PowerPoint Presentation</vt:lpstr>
      <vt:lpstr>Why generate test data?</vt:lpstr>
      <vt:lpstr>Our story…</vt:lpstr>
      <vt:lpstr>PowerPoint Presentation</vt:lpstr>
      <vt:lpstr>Two bugs found by Test Data</vt:lpstr>
      <vt:lpstr>Deployments Scripts</vt:lpstr>
      <vt:lpstr>PowerPoint Presentation</vt:lpstr>
      <vt:lpstr>The End</vt:lpstr>
      <vt:lpstr>References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way0utwest</cp:lastModifiedBy>
  <cp:revision>183</cp:revision>
  <dcterms:created xsi:type="dcterms:W3CDTF">2011-06-22T09:06:31Z</dcterms:created>
  <dcterms:modified xsi:type="dcterms:W3CDTF">2014-05-29T22:42:59Z</dcterms:modified>
</cp:coreProperties>
</file>