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1" r:id="rId4"/>
    <p:sldId id="339" r:id="rId5"/>
    <p:sldId id="268" r:id="rId6"/>
    <p:sldId id="308" r:id="rId7"/>
    <p:sldId id="279" r:id="rId8"/>
    <p:sldId id="266" r:id="rId9"/>
    <p:sldId id="332" r:id="rId10"/>
    <p:sldId id="333" r:id="rId11"/>
    <p:sldId id="331" r:id="rId12"/>
    <p:sldId id="334" r:id="rId13"/>
    <p:sldId id="337" r:id="rId14"/>
    <p:sldId id="336" r:id="rId15"/>
    <p:sldId id="310" r:id="rId16"/>
    <p:sldId id="323" r:id="rId17"/>
    <p:sldId id="328" r:id="rId18"/>
    <p:sldId id="326" r:id="rId19"/>
    <p:sldId id="327" r:id="rId20"/>
    <p:sldId id="324" r:id="rId21"/>
    <p:sldId id="293" r:id="rId22"/>
    <p:sldId id="309" r:id="rId23"/>
    <p:sldId id="272" r:id="rId24"/>
    <p:sldId id="316" r:id="rId25"/>
    <p:sldId id="318" r:id="rId26"/>
    <p:sldId id="322" r:id="rId27"/>
    <p:sldId id="317" r:id="rId28"/>
    <p:sldId id="319" r:id="rId29"/>
    <p:sldId id="274" r:id="rId30"/>
    <p:sldId id="267" r:id="rId31"/>
    <p:sldId id="329" r:id="rId32"/>
    <p:sldId id="297" r:id="rId33"/>
    <p:sldId id="321" r:id="rId34"/>
    <p:sldId id="301" r:id="rId35"/>
    <p:sldId id="300" r:id="rId36"/>
    <p:sldId id="338" r:id="rId37"/>
    <p:sldId id="330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000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4520" autoAdjust="0"/>
  </p:normalViewPr>
  <p:slideViewPr>
    <p:cSldViewPr snapToGrid="0" snapToObjects="1" showGuides="1">
      <p:cViewPr>
        <p:scale>
          <a:sx n="66" d="100"/>
          <a:sy n="66" d="100"/>
        </p:scale>
        <p:origin x="-6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</a:t>
            </a:r>
            <a:r>
              <a:rPr lang="en-GB" baseline="0" dirty="0" smtClean="0"/>
              <a:t>e are pre-</a:t>
            </a:r>
            <a:r>
              <a:rPr lang="en-GB" baseline="0" dirty="0" err="1" smtClean="0"/>
              <a:t>dev</a:t>
            </a:r>
            <a:r>
              <a:rPr lang="en-GB" baseline="0" dirty="0" smtClean="0"/>
              <a:t> phases where testing could also happen –requirements analysis, architecture, functional specification.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Testing in</a:t>
            </a:r>
            <a:r>
              <a:rPr lang="en-GB" baseline="0" dirty="0" smtClean="0"/>
              <a:t> development is preferred as the costs as low, or relatively low compared to finding bugs and issues later.</a:t>
            </a:r>
          </a:p>
          <a:p>
            <a:r>
              <a:rPr lang="en-GB" baseline="0" dirty="0" smtClean="0"/>
              <a:t>The lower costs come because testing is done in one team, or with one person. The changes are also discrete in that there aren’t a large bundle of changes being put together over time for deployment. Small bits of change are occurring.</a:t>
            </a:r>
          </a:p>
          <a:p>
            <a:r>
              <a:rPr lang="en-GB" baseline="0" dirty="0" smtClean="0"/>
              <a:t>However there are more changes, which means more costs to the tests and running a suite of tests.</a:t>
            </a:r>
          </a:p>
          <a:p>
            <a:r>
              <a:rPr lang="en-GB" baseline="0" dirty="0" smtClean="0"/>
              <a:t>The key here is automation.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 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atches issues that arise when developers have failed run tests locally, also solving a different problem: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Two incompatible changes committed by different developers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“Works on my machine” in development.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 that only arise in more realistic integration environments.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Cachet Pro Book" pitchFamily="34" charset="0"/>
              </a:rPr>
              <a:t>Creates database packages, used for reliable and repeatable</a:t>
            </a:r>
            <a:r>
              <a:rPr lang="en-GB" baseline="0" dirty="0" smtClean="0">
                <a:latin typeface="Cachet Pro Book" pitchFamily="34" charset="0"/>
              </a:rPr>
              <a:t> deployments</a:t>
            </a:r>
            <a:endParaRPr lang="en-GB" dirty="0" smtClean="0">
              <a:latin typeface="Cachet Pro Book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4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http://www.manageware.co.il/solution/portfolio/auto-deploy/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CI server is set up by one person and the whole team of developers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0061-F957-4E42-8046-7FAD0A0008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4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testing of deployment scripts is customarily left to the end.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Issues with upgrades only found at the end of a project.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90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chet Pro Book" panose="020B0506030504020203" pitchFamily="34" charset="0"/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Cachet Pro Book" panose="020B0506030504020203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automation-pac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sql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tst.codeplex.com/" TargetMode="External"/><Relationship Id="rId5" Type="http://schemas.openxmlformats.org/officeDocument/2006/relationships/hyperlink" Target="http://sourceforge.net/apps/trac/tsqlunit/" TargetMode="External"/><Relationship Id="rId4" Type="http://schemas.openxmlformats.org/officeDocument/2006/relationships/hyperlink" Target="http://www.red-gate.com/products/sql-development/sql-te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data-genera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way0utwest" TargetMode="External"/><Relationship Id="rId2" Type="http://schemas.openxmlformats.org/officeDocument/2006/relationships/hyperlink" Target="https://twitter.com/way0utwes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voiceofthedba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iceofthedba.com/talks" TargetMode="Externa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2" Type="http://schemas.openxmlformats.org/officeDocument/2006/relationships/hyperlink" Target="http://developers.slashdot.org/story/03/10/21/0141215/software-defects---do-late-bugs-really-cost-more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tech.lds.org/index.php?option=com_content&amp;view=article&amp;id=238:the-cost-of-bugs&amp;catid=1:miscellano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7" Type="http://schemas.openxmlformats.org/officeDocument/2006/relationships/hyperlink" Target="http://cruisecontrol.sourceforge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msdn.microsoft.com/en-us/library/ms181710(v=vs.90).aspx" TargetMode="External"/><Relationship Id="rId5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://jenkins-ci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7" Type="http://schemas.openxmlformats.org/officeDocument/2006/relationships/hyperlink" Target="http://cruisecontrol.sourceforge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msdn.microsoft.com/en-us/library/ms181710(v=vs.90).aspx" TargetMode="External"/><Relationship Id="rId5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://jenkins-c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Automated Build and Test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Steve Jones</a:t>
            </a:r>
          </a:p>
          <a:p>
            <a:r>
              <a:rPr lang="en-US" smtClean="0"/>
              <a:t>Editor, SQLServerCentral</a:t>
            </a:r>
          </a:p>
          <a:p>
            <a:r>
              <a:rPr lang="en-US" smtClean="0"/>
              <a:t>Red Gate Software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Database Integration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Check out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schema from VCS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Execute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against a SQL Server instance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.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Run tests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Red Gate SQL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Automation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Pack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</a:rPr>
              <a:t>PoSh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.NET scripts/program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?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22393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Version Control 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Store our database DDL and DML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Subversion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Team Foundation Server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Git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Mercurial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Visual SourceSafe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?</a:t>
            </a:r>
            <a:endParaRPr lang="en-GB" sz="26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69622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framework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We need a way to unit test our code easily.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A framework allows us to write tests that we can maintain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err="1" smtClean="0">
                <a:latin typeface="Cachet Pro Book" pitchFamily="34" charset="0"/>
                <a:cs typeface="Cachet Pro Book"/>
                <a:hlinkClick r:id="rId3"/>
              </a:rPr>
              <a:t>tSQLt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 and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4"/>
              </a:rPr>
              <a:t>SQL Test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  <a:hlinkClick r:id="rId5"/>
              </a:rPr>
              <a:t>TSQLUnit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6"/>
              </a:rPr>
              <a:t>TST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61860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 data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We want to have data for our tests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3"/>
              </a:rPr>
              <a:t>Red Gate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SQL Data Generator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Restore known backup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Custom scripts for data load (DML and or BCP)</a:t>
            </a:r>
          </a:p>
        </p:txBody>
      </p:sp>
    </p:spTree>
    <p:extLst>
      <p:ext uri="{BB962C8B-B14F-4D97-AF65-F5344CB8AC3E}">
        <p14:creationId xmlns:p14="http://schemas.microsoft.com/office/powerpoint/2010/main" val="514899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33054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1061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1806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566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74" y="3082369"/>
            <a:ext cx="969516" cy="1074256"/>
          </a:xfrm>
        </p:spPr>
      </p:pic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>
            <a:stCxn id="7" idx="4"/>
            <a:endCxn id="8" idx="1"/>
          </p:cNvCxnSpPr>
          <p:nvPr/>
        </p:nvCxnSpPr>
        <p:spPr bwMode="auto">
          <a:xfrm>
            <a:off x="6808975" y="2785755"/>
            <a:ext cx="784899" cy="833742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6255883" y="1295434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Random Test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8078633" y="1664766"/>
            <a:ext cx="121938" cy="126986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5496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9912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Goals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W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hy continuous integration?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is important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It’s easy – setup and running in an hour</a:t>
            </a:r>
          </a:p>
          <a:p>
            <a:pPr marL="0" indent="0" algn="ctr">
              <a:buNone/>
            </a:pPr>
            <a:endParaRPr lang="en-GB" b="0" dirty="0" smtClean="0">
              <a:latin typeface="Cachet Pro Book" pitchFamily="34" charset="0"/>
              <a:cs typeface="Cachet Pro Book"/>
            </a:endParaRPr>
          </a:p>
          <a:p>
            <a:pPr marL="0" indent="0" algn="ctr">
              <a:buNone/>
            </a:pPr>
            <a:r>
              <a:rPr lang="en-GB" sz="3200" b="0" dirty="0" smtClean="0">
                <a:latin typeface="Cachet Pro Book" pitchFamily="34" charset="0"/>
                <a:cs typeface="Cachet Pro Book"/>
              </a:rPr>
              <a:t>Do feel free to ask questions!</a:t>
            </a:r>
            <a:endParaRPr lang="en-GB" sz="32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Keeping a database up to date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With?</a:t>
            </a:r>
          </a:p>
          <a:p>
            <a:r>
              <a:rPr lang="en-GB" sz="2800" b="0" dirty="0" smtClean="0">
                <a:latin typeface="Cachet Pro Book" pitchFamily="34" charset="0"/>
              </a:rPr>
              <a:t>Schema</a:t>
            </a:r>
          </a:p>
          <a:p>
            <a:r>
              <a:rPr lang="en-GB" sz="2800" b="0" dirty="0" smtClean="0">
                <a:latin typeface="Cachet Pro Book" pitchFamily="34" charset="0"/>
              </a:rPr>
              <a:t>Static data</a:t>
            </a:r>
          </a:p>
          <a:p>
            <a:pPr marL="0" indent="0">
              <a:buNone/>
            </a:pPr>
            <a:endParaRPr lang="en-GB" sz="2800" b="0" dirty="0" smtClean="0">
              <a:latin typeface="Cachet Pro Book" pitchFamily="34" charset="0"/>
            </a:endParaRPr>
          </a:p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Why?</a:t>
            </a:r>
          </a:p>
          <a:p>
            <a:r>
              <a:rPr lang="en-GB" sz="2800" b="0" dirty="0" smtClean="0">
                <a:latin typeface="Cachet Pro Book" pitchFamily="34" charset="0"/>
              </a:rPr>
              <a:t>A corresponding </a:t>
            </a:r>
            <a:r>
              <a:rPr lang="en-GB" sz="2800" b="0" dirty="0">
                <a:latin typeface="Cachet Pro Book" pitchFamily="34" charset="0"/>
              </a:rPr>
              <a:t>database </a:t>
            </a:r>
            <a:r>
              <a:rPr lang="en-GB" sz="2800" b="0" dirty="0" smtClean="0">
                <a:latin typeface="Cachet Pro Book" pitchFamily="34" charset="0"/>
              </a:rPr>
              <a:t>for the application</a:t>
            </a:r>
          </a:p>
          <a:p>
            <a:r>
              <a:rPr lang="en-GB" sz="2800" b="0" dirty="0" smtClean="0">
                <a:latin typeface="Cachet Pro Book" pitchFamily="34" charset="0"/>
              </a:rPr>
              <a:t>Maintaining a test database with the latest changes</a:t>
            </a:r>
            <a:endParaRPr lang="en-GB" sz="2800" b="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2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Where does testing happen?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itchFamily="34" charset="0"/>
              </a:rPr>
              <a:t>Testing isn’t just done in QA</a:t>
            </a:r>
          </a:p>
          <a:p>
            <a:r>
              <a:rPr lang="en-US" dirty="0" smtClean="0">
                <a:latin typeface="Cachet Pro Book" pitchFamily="34" charset="0"/>
              </a:rPr>
              <a:t>Be aware of the cost of fixing a bug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01" y="3038962"/>
            <a:ext cx="4096173" cy="2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6" y="1306116"/>
            <a:ext cx="5739649" cy="4245768"/>
          </a:xfrm>
        </p:spPr>
      </p:pic>
    </p:spTree>
    <p:extLst>
      <p:ext uri="{BB962C8B-B14F-4D97-AF65-F5344CB8AC3E}">
        <p14:creationId xmlns:p14="http://schemas.microsoft.com/office/powerpoint/2010/main" val="88032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</p:spTree>
    <p:extLst>
      <p:ext uri="{BB962C8B-B14F-4D97-AF65-F5344CB8AC3E}">
        <p14:creationId xmlns:p14="http://schemas.microsoft.com/office/powerpoint/2010/main" val="2235046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  <p:sp>
        <p:nvSpPr>
          <p:cNvPr id="3" name="Rectangle 2"/>
          <p:cNvSpPr/>
          <p:nvPr/>
        </p:nvSpPr>
        <p:spPr>
          <a:xfrm>
            <a:off x="6299200" y="2641600"/>
            <a:ext cx="2387600" cy="40640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</p:spTree>
    <p:extLst>
      <p:ext uri="{BB962C8B-B14F-4D97-AF65-F5344CB8AC3E}">
        <p14:creationId xmlns:p14="http://schemas.microsoft.com/office/powerpoint/2010/main" val="327182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  <p:sp>
        <p:nvSpPr>
          <p:cNvPr id="2" name="Rectangle 1"/>
          <p:cNvSpPr/>
          <p:nvPr/>
        </p:nvSpPr>
        <p:spPr>
          <a:xfrm>
            <a:off x="5660571" y="3846286"/>
            <a:ext cx="2075543" cy="2902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6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Testing in Development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514"/>
            <a:ext cx="8229600" cy="45876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chet Pro Book" pitchFamily="34" charset="0"/>
              </a:rPr>
              <a:t>Low(</a:t>
            </a:r>
            <a:r>
              <a:rPr lang="en-US" sz="2800" dirty="0" err="1" smtClean="0">
                <a:latin typeface="Cachet Pro Book" pitchFamily="34" charset="0"/>
              </a:rPr>
              <a:t>er</a:t>
            </a:r>
            <a:r>
              <a:rPr lang="en-US" sz="2800" dirty="0" smtClean="0">
                <a:latin typeface="Cachet Pro Book" pitchFamily="34" charset="0"/>
              </a:rPr>
              <a:t>) costs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No inter-team interactions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Changes are discrete</a:t>
            </a:r>
          </a:p>
          <a:p>
            <a:r>
              <a:rPr lang="en-US" sz="2800" dirty="0" smtClean="0">
                <a:latin typeface="Cachet Pro Book" pitchFamily="34" charset="0"/>
              </a:rPr>
              <a:t>However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Increased frequency of changes (higher cost)</a:t>
            </a:r>
            <a:endParaRPr lang="en-US" sz="2800" dirty="0">
              <a:latin typeface="Cachet Pro Book" pitchFamily="34" charset="0"/>
            </a:endParaRPr>
          </a:p>
          <a:p>
            <a:pPr marL="0" indent="0">
              <a:buNone/>
            </a:pPr>
            <a:endParaRPr lang="en-US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test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.NET code, </a:t>
            </a:r>
            <a:r>
              <a:rPr lang="en-GB" sz="2800" dirty="0" err="1" smtClean="0">
                <a:latin typeface="Cachet Pro Book" pitchFamily="34" charset="0"/>
              </a:rPr>
              <a:t>Nunit</a:t>
            </a:r>
            <a:endParaRPr lang="en-GB" sz="2800" dirty="0" smtClean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Runs on a developer’s machine and build server</a:t>
            </a:r>
          </a:p>
          <a:p>
            <a:r>
              <a:rPr lang="en-GB" sz="2800" dirty="0" smtClean="0">
                <a:latin typeface="Cachet Pro Book" pitchFamily="34" charset="0"/>
              </a:rPr>
              <a:t>What about the database?</a:t>
            </a:r>
          </a:p>
          <a:p>
            <a:pPr lvl="1"/>
            <a:r>
              <a:rPr lang="en-GB" sz="2800" dirty="0" err="1" smtClean="0">
                <a:latin typeface="Cachet Pro Book" pitchFamily="34" charset="0"/>
              </a:rPr>
              <a:t>tSQLt</a:t>
            </a:r>
            <a:r>
              <a:rPr lang="en-GB" sz="2800" dirty="0" smtClean="0">
                <a:latin typeface="Cachet Pro Book" pitchFamily="34" charset="0"/>
              </a:rPr>
              <a:t> is an open source framework for testing SQL Server databases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tSQLt.org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Support via </a:t>
            </a:r>
            <a:r>
              <a:rPr lang="en-GB" sz="2600" b="0" dirty="0" err="1">
                <a:latin typeface="Cachet Pro Book" pitchFamily="34" charset="0"/>
              </a:rPr>
              <a:t>GoogleGroups</a:t>
            </a:r>
            <a:endParaRPr lang="en-GB" sz="2600" b="0" dirty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SQL Test provides SSMS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7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Introduction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Steve Jones</a:t>
            </a:r>
          </a:p>
          <a:p>
            <a:pPr lvl="1"/>
            <a:r>
              <a:rPr lang="en-US" altLang="en-US" dirty="0" smtClean="0"/>
              <a:t>Editor and Founder, </a:t>
            </a:r>
            <a:r>
              <a:rPr lang="en-US" altLang="en-US" dirty="0" err="1" smtClean="0"/>
              <a:t>SQLServerCentral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Evangelist, Red Gate Software</a:t>
            </a:r>
          </a:p>
          <a:p>
            <a:pPr lvl="1"/>
            <a:r>
              <a:rPr lang="en-US" altLang="en-US" dirty="0" smtClean="0"/>
              <a:t>23 years experience with SQL Server</a:t>
            </a:r>
          </a:p>
          <a:p>
            <a:r>
              <a:rPr lang="en-US" altLang="en-US" dirty="0" smtClean="0"/>
              <a:t>Contact</a:t>
            </a:r>
          </a:p>
          <a:p>
            <a:pPr lvl="1"/>
            <a:r>
              <a:rPr lang="en-US" altLang="en-US" dirty="0" smtClean="0">
                <a:hlinkClick r:id="rId2"/>
              </a:rPr>
              <a:t>@way0utwest</a:t>
            </a:r>
            <a:r>
              <a:rPr lang="en-US" altLang="en-US" dirty="0" smtClean="0"/>
              <a:t> (Twitter)</a:t>
            </a:r>
          </a:p>
          <a:p>
            <a:pPr lvl="1"/>
            <a:r>
              <a:rPr lang="en-US" altLang="en-US" dirty="0">
                <a:hlinkClick r:id="rId3"/>
              </a:rPr>
              <a:t>http://</a:t>
            </a:r>
            <a:r>
              <a:rPr lang="en-US" altLang="en-US" dirty="0" smtClean="0">
                <a:hlinkClick r:id="rId3"/>
              </a:rPr>
              <a:t>www.linkedin.com/in/way0utwest</a:t>
            </a:r>
            <a:endParaRPr lang="en-US" altLang="en-US" dirty="0" smtClean="0"/>
          </a:p>
          <a:p>
            <a:pPr lvl="1"/>
            <a:r>
              <a:rPr lang="en-US" altLang="en-US" dirty="0" smtClean="0">
                <a:hlinkClick r:id="rId4"/>
              </a:rPr>
              <a:t>www.voiceofthedba.com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SQLServerCentral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sjones</a:t>
            </a:r>
            <a:r>
              <a:rPr lang="en-US" altLang="en-US" dirty="0" smtClean="0"/>
              <a:t>@)</a:t>
            </a:r>
          </a:p>
        </p:txBody>
      </p:sp>
    </p:spTree>
    <p:extLst>
      <p:ext uri="{BB962C8B-B14F-4D97-AF65-F5344CB8AC3E}">
        <p14:creationId xmlns:p14="http://schemas.microsoft.com/office/powerpoint/2010/main" val="924700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the Build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069570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24"/>
            <a:ext cx="8229600" cy="1143000"/>
          </a:xfrm>
        </p:spPr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Why generate test data?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 smtClean="0">
                <a:latin typeface="Cachet Pro Book" pitchFamily="34" charset="0"/>
              </a:rPr>
              <a:t>Dev environments are often not realistic</a:t>
            </a:r>
          </a:p>
          <a:p>
            <a:r>
              <a:rPr lang="en-GB" sz="2800" b="0" dirty="0" smtClean="0">
                <a:latin typeface="Cachet Pro Book" pitchFamily="34" charset="0"/>
              </a:rPr>
              <a:t>Getting production data not always possible</a:t>
            </a:r>
          </a:p>
          <a:p>
            <a:r>
              <a:rPr lang="en-GB" sz="2800" b="0" dirty="0" smtClean="0">
                <a:latin typeface="Cachet Pro Book" pitchFamily="34" charset="0"/>
              </a:rPr>
              <a:t>Random data can result in surprises</a:t>
            </a:r>
          </a:p>
          <a:p>
            <a:r>
              <a:rPr lang="en-GB" sz="2800" b="0" dirty="0" smtClean="0">
                <a:latin typeface="Cachet Pro Book" pitchFamily="34" charset="0"/>
              </a:rPr>
              <a:t>Volume testing can find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2485431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with larger data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8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Two bugs found by Test Data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NULL Dates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App code assumed [Date] wouldn’t be NULL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Test data didn’t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Fix was to change [Date] to be 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 Performance of </a:t>
            </a:r>
            <a:r>
              <a:rPr lang="en-GB" sz="2800" dirty="0" err="1" smtClean="0">
                <a:latin typeface="Cachet Pro Book" pitchFamily="34" charset="0"/>
              </a:rPr>
              <a:t>v_Articles</a:t>
            </a:r>
            <a:endParaRPr lang="en-GB" sz="2800" dirty="0" smtClean="0">
              <a:latin typeface="Cachet Pro Book" pitchFamily="34" charset="0"/>
            </a:endParaRP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Test passed on </a:t>
            </a:r>
            <a:r>
              <a:rPr lang="en-GB" sz="2800" dirty="0" err="1" smtClean="0">
                <a:latin typeface="Cachet Pro Book" pitchFamily="34" charset="0"/>
              </a:rPr>
              <a:t>dev</a:t>
            </a:r>
            <a:r>
              <a:rPr lang="en-GB" sz="2800" dirty="0" smtClean="0">
                <a:latin typeface="Cachet Pro Book" pitchFamily="34" charset="0"/>
              </a:rPr>
              <a:t> box</a:t>
            </a: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Failed in more “realistic” CI environment</a:t>
            </a: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1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Deployments Scripts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Creation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new installations</a:t>
            </a:r>
          </a:p>
          <a:p>
            <a:r>
              <a:rPr lang="en-GB" sz="2800" dirty="0" smtClean="0">
                <a:latin typeface="Cachet Pro Book" pitchFamily="34" charset="0"/>
              </a:rPr>
              <a:t>Upgrade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existing </a:t>
            </a:r>
            <a:r>
              <a:rPr lang="en-GB" sz="2800" dirty="0" smtClean="0">
                <a:latin typeface="Cachet Pro Book" pitchFamily="34" charset="0"/>
              </a:rPr>
              <a:t>installations</a:t>
            </a:r>
          </a:p>
          <a:p>
            <a:r>
              <a:rPr lang="en-GB" sz="3000" dirty="0" smtClean="0">
                <a:latin typeface="Cachet Pro Book" pitchFamily="34" charset="0"/>
              </a:rPr>
              <a:t>Developed by comparing our up-to-date database to production/test</a:t>
            </a:r>
            <a:endParaRPr lang="en-GB" sz="3000" dirty="0" smtClean="0">
              <a:latin typeface="Cachet Pro Book" pitchFamily="34" charset="0"/>
            </a:endParaRPr>
          </a:p>
          <a:p>
            <a:endParaRPr lang="en-GB" sz="30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0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3" y="1953236"/>
            <a:ext cx="8455025" cy="2422012"/>
          </a:xfrm>
        </p:spPr>
      </p:pic>
    </p:spTree>
    <p:extLst>
      <p:ext uri="{BB962C8B-B14F-4D97-AF65-F5344CB8AC3E}">
        <p14:creationId xmlns:p14="http://schemas.microsoft.com/office/powerpoint/2010/main" val="2094552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The End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>
                <a:latin typeface="Cachet Pro Book" panose="020B0506030504020203" pitchFamily="34" charset="0"/>
              </a:rPr>
              <a:t>Questions?</a:t>
            </a: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More information: </a:t>
            </a:r>
            <a:r>
              <a:rPr lang="en-GB" sz="2800" b="0" dirty="0">
                <a:latin typeface="Cachet Pro Book" pitchFamily="34" charset="0"/>
              </a:rPr>
              <a:t>www.red-gate.com/CI</a:t>
            </a:r>
            <a:endParaRPr lang="en-US" sz="2800" b="0" dirty="0" smtClean="0">
              <a:latin typeface="Cachet Pro Book" panose="020B0506030504020203" pitchFamily="34" charset="0"/>
            </a:endParaRP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Please fill out your feedback forms</a:t>
            </a:r>
          </a:p>
          <a:p>
            <a:r>
              <a:rPr lang="en-US" sz="2800" b="0" dirty="0" smtClean="0">
                <a:latin typeface="Cachet Pro Book" panose="020B0506030504020203" pitchFamily="34" charset="0"/>
                <a:hlinkClick r:id="rId2"/>
              </a:rPr>
              <a:t>www.voiceofthedba.com/talks</a:t>
            </a:r>
            <a:endParaRPr lang="en-US" sz="2800" b="0" dirty="0" smtClean="0">
              <a:latin typeface="Cachet Pro Book" panose="020B0506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1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assets.red-gate.com/products/sql-development/assets/continuous-integration-using-red-gate-tools.pdf</a:t>
            </a:r>
          </a:p>
          <a:p>
            <a:r>
              <a:rPr lang="en-US" dirty="0">
                <a:hlinkClick r:id="rId3"/>
              </a:rPr>
              <a:t>http://www.jetbrains.com/teamcity/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://developers.slashdot.org/story/03/10/21/0141215/software-defects---do-late-bugs-really-cost-more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tech.lds.org/index.php?option=com_content&amp;view=article&amp;id=238:the-cost-of-bugs&amp;catid=1:miscellanous</a:t>
            </a:r>
            <a:endParaRPr lang="en-US" dirty="0" smtClean="0"/>
          </a:p>
          <a:p>
            <a:r>
              <a:rPr lang="en-US" dirty="0"/>
              <a:t>http://www.manageware.co.il/solution/portfolio/auto-deploy/</a:t>
            </a:r>
          </a:p>
        </p:txBody>
      </p:sp>
    </p:spTree>
    <p:extLst>
      <p:ext uri="{BB962C8B-B14F-4D97-AF65-F5344CB8AC3E}">
        <p14:creationId xmlns:p14="http://schemas.microsoft.com/office/powerpoint/2010/main" val="23044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78500" y="1593138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Cachet Pro Book" pitchFamily="34" charset="0"/>
              </a:rPr>
              <a:t>	“Continuous Integration is a </a:t>
            </a:r>
            <a:r>
              <a:rPr lang="en-US" i="1" dirty="0" smtClean="0">
                <a:latin typeface="Cachet Pro Book" pitchFamily="34" charset="0"/>
              </a:rPr>
              <a:t>practice</a:t>
            </a:r>
            <a:r>
              <a:rPr lang="en-US" dirty="0" smtClean="0">
                <a:latin typeface="Cachet Pro Book" pitchFamily="34" charset="0"/>
              </a:rPr>
              <a:t> designed to ensure that your software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dirty="0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8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5091" y="1599796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>
                <a:latin typeface="Cachet Pro Book" pitchFamily="34" charset="0"/>
              </a:rPr>
              <a:t>	“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Continuous Integration is a </a:t>
            </a:r>
            <a:r>
              <a:rPr lang="en-US" i="1" smtClean="0">
                <a:latin typeface="Cachet Pro Book" pitchFamily="34" charset="0"/>
              </a:rPr>
              <a:t>practice</a:t>
            </a:r>
            <a:r>
              <a:rPr lang="en-US" smtClean="0">
                <a:latin typeface="Cachet Pro Book" pitchFamily="34" charset="0"/>
              </a:rPr>
              <a:t> designed to ensure that your 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</a:t>
            </a:r>
            <a:r>
              <a:rPr lang="en-US" strike="sngStrike" smtClean="0">
                <a:latin typeface="Cachet Pro Book" pitchFamily="34" charset="0"/>
              </a:rPr>
              <a:t>software</a:t>
            </a:r>
            <a:r>
              <a:rPr lang="en-US" smtClean="0">
                <a:latin typeface="Cachet Pro Book" pitchFamily="34" charset="0"/>
              </a:rPr>
              <a:t>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18589" y="203044"/>
            <a:ext cx="2441357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</a:p>
          <a:p>
            <a:endParaRPr lang="en-GB" sz="2800" dirty="0" smtClean="0">
              <a:solidFill>
                <a:srgbClr val="FF0000"/>
              </a:solidFill>
              <a:latin typeface="Cachet Pro Book" pitchFamily="34" charset="0"/>
            </a:endParaRPr>
          </a:p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^</a:t>
            </a:r>
            <a:endParaRPr lang="en-GB" sz="2800" dirty="0">
              <a:solidFill>
                <a:srgbClr val="FF0000"/>
              </a:solidFill>
              <a:latin typeface="Cache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894" y="171134"/>
            <a:ext cx="8640960" cy="638944"/>
          </a:xfrm>
        </p:spPr>
        <p:txBody>
          <a:bodyPr>
            <a:normAutofit/>
          </a:bodyPr>
          <a:lstStyle/>
          <a:p>
            <a:pPr algn="ctr"/>
            <a:r>
              <a:rPr lang="en-GB" b="0" dirty="0" smtClean="0">
                <a:latin typeface="Cachet Pro Medium" pitchFamily="34" charset="0"/>
              </a:rPr>
              <a:t>Database Continuous Integration</a:t>
            </a:r>
            <a:endParaRPr lang="en-GB" b="0" dirty="0">
              <a:latin typeface="Cachet Pro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2" y="1462031"/>
            <a:ext cx="5314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0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build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application code = compile</a:t>
            </a:r>
          </a:p>
          <a:p>
            <a:r>
              <a:rPr lang="en-GB" sz="2800" dirty="0" smtClean="0">
                <a:latin typeface="Cachet Pro Book" pitchFamily="34" charset="0"/>
              </a:rPr>
              <a:t>For database code</a:t>
            </a:r>
            <a:r>
              <a:rPr lang="en-GB" sz="2800" dirty="0">
                <a:latin typeface="Cachet Pro Book" pitchFamily="34" charset="0"/>
              </a:rPr>
              <a:t> </a:t>
            </a:r>
            <a:r>
              <a:rPr lang="en-GB" sz="2800" dirty="0" smtClean="0">
                <a:latin typeface="Cachet Pro Book" pitchFamily="34" charset="0"/>
              </a:rPr>
              <a:t>= database creation script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But only for a new installation!</a:t>
            </a:r>
          </a:p>
          <a:p>
            <a:pPr lvl="1"/>
            <a:r>
              <a:rPr lang="en-GB" sz="2600" dirty="0" smtClean="0">
                <a:latin typeface="Cachet Pro Book" pitchFamily="34" charset="0"/>
              </a:rPr>
              <a:t>Upgrade scripts required for </a:t>
            </a:r>
            <a:r>
              <a:rPr lang="en-GB" sz="2600" b="1" i="1" dirty="0" smtClean="0">
                <a:latin typeface="Cachet Pro Book" pitchFamily="34" charset="0"/>
              </a:rPr>
              <a:t>existing </a:t>
            </a:r>
            <a:r>
              <a:rPr lang="en-GB" sz="2600" dirty="0" smtClean="0">
                <a:latin typeface="Cachet Pro Book" pitchFamily="34" charset="0"/>
              </a:rPr>
              <a:t>installations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Need to preserve the state of the data</a:t>
            </a:r>
            <a:endParaRPr lang="en-GB" sz="280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1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CI server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Perform the build for us 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Execute steps we program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  <a:hlinkClick r:id="rId3"/>
              </a:rPr>
              <a:t>TeamCity</a:t>
            </a:r>
            <a:r>
              <a:rPr lang="en-GB" sz="2600" dirty="0" smtClean="0">
                <a:latin typeface="Cachet Pro Book" pitchFamily="34" charset="0"/>
                <a:cs typeface="Cachet Pro Book"/>
                <a:hlinkClick r:id="rId3"/>
              </a:rPr>
              <a:t>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by </a:t>
            </a:r>
            <a:r>
              <a:rPr lang="en-GB" sz="2600" dirty="0" err="1" smtClean="0">
                <a:latin typeface="Cachet Pro Book" pitchFamily="34" charset="0"/>
                <a:cs typeface="Cachet Pro Book"/>
              </a:rPr>
              <a:t>JetBrains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4"/>
              </a:rPr>
              <a:t>Jenkins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5"/>
              </a:rPr>
              <a:t>Bamboo 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– </a:t>
            </a:r>
            <a:r>
              <a:rPr lang="en-GB" sz="2600" b="0" dirty="0" err="1" smtClean="0">
                <a:latin typeface="Cachet Pro Book" pitchFamily="34" charset="0"/>
                <a:cs typeface="Cachet Pro Book"/>
              </a:rPr>
              <a:t>Atlassian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 algn="just"/>
            <a:r>
              <a:rPr lang="en-GB" sz="2600" dirty="0" smtClean="0">
                <a:latin typeface="Cachet Pro Book" pitchFamily="34" charset="0"/>
                <a:cs typeface="Cachet Pro Book"/>
                <a:hlinkClick r:id="rId6"/>
              </a:rPr>
              <a:t>TFS Build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 - Microsoft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7"/>
              </a:rPr>
              <a:t>Cruise Control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795111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CI server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Perform the build for us 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Execute steps we program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 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1" dirty="0" err="1" smtClean="0">
                <a:latin typeface="Cachet Pro Book" pitchFamily="34" charset="0"/>
                <a:cs typeface="Cachet Pro Book"/>
                <a:hlinkClick r:id="rId3"/>
              </a:rPr>
              <a:t>TeamCity</a:t>
            </a:r>
            <a:r>
              <a:rPr lang="en-GB" sz="2600" b="1" dirty="0" smtClean="0">
                <a:latin typeface="Cachet Pro Book" pitchFamily="34" charset="0"/>
                <a:cs typeface="Cachet Pro Book"/>
                <a:hlinkClick r:id="rId3"/>
              </a:rPr>
              <a:t> </a:t>
            </a:r>
            <a:r>
              <a:rPr lang="en-GB" sz="2600" b="1" dirty="0" smtClean="0">
                <a:latin typeface="Cachet Pro Book" pitchFamily="34" charset="0"/>
                <a:cs typeface="Cachet Pro Book"/>
              </a:rPr>
              <a:t>by </a:t>
            </a:r>
            <a:r>
              <a:rPr lang="en-GB" sz="2600" b="1" dirty="0" err="1" smtClean="0">
                <a:latin typeface="Cachet Pro Book" pitchFamily="34" charset="0"/>
                <a:cs typeface="Cachet Pro Book"/>
              </a:rPr>
              <a:t>JetBrains</a:t>
            </a:r>
            <a:endParaRPr lang="en-GB" sz="2600" b="1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4"/>
              </a:rPr>
              <a:t>Jenkins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5"/>
              </a:rPr>
              <a:t>Bamboo 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– </a:t>
            </a:r>
            <a:r>
              <a:rPr lang="en-GB" sz="2600" b="0" dirty="0" err="1" smtClean="0">
                <a:latin typeface="Cachet Pro Book" pitchFamily="34" charset="0"/>
                <a:cs typeface="Cachet Pro Book"/>
              </a:rPr>
              <a:t>Atlassian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  <a:hlinkClick r:id="rId6"/>
              </a:rPr>
              <a:t>TFS Build</a:t>
            </a:r>
            <a:r>
              <a:rPr lang="en-GB" sz="2600" dirty="0">
                <a:latin typeface="Cachet Pro Book" pitchFamily="34" charset="0"/>
                <a:cs typeface="Cachet Pro Book"/>
              </a:rPr>
              <a:t> -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Microsoft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7"/>
              </a:rPr>
              <a:t>Cruise Control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423359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7g9rDm1EcCnKUZZt8Qkw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ITC13_PPT_update.potx" id="{5AF91B14-2A39-491A-A3BD-F8379BE90EBD}" vid="{BF63E6B5-D09C-44C8-94C4-6826313174BD}"/>
    </a:ext>
  </a:extLst>
</a:theme>
</file>

<file path=ppt/theme/theme2.xml><?xml version="1.0" encoding="utf-8"?>
<a:theme xmlns:a="http://schemas.openxmlformats.org/drawingml/2006/main" name="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18510</TotalTime>
  <Words>1221</Words>
  <Application>Microsoft Office PowerPoint</Application>
  <PresentationFormat>On-screen Show (4:3)</PresentationFormat>
  <Paragraphs>241</Paragraphs>
  <Slides>37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Theme</vt:lpstr>
      <vt:lpstr>SQLintersection</vt:lpstr>
      <vt:lpstr>Automated Build and Test </vt:lpstr>
      <vt:lpstr>Goals</vt:lpstr>
      <vt:lpstr>Introduction</vt:lpstr>
      <vt:lpstr>PowerPoint Presentation</vt:lpstr>
      <vt:lpstr>PowerPoint Presentation</vt:lpstr>
      <vt:lpstr>Database Continuous Integration</vt:lpstr>
      <vt:lpstr>What is build?</vt:lpstr>
      <vt:lpstr>Tools we need</vt:lpstr>
      <vt:lpstr>Tools we need</vt:lpstr>
      <vt:lpstr>Tools we need</vt:lpstr>
      <vt:lpstr>Tools we need</vt:lpstr>
      <vt:lpstr>Tools we need</vt:lpstr>
      <vt:lpstr>Tools we need</vt:lpstr>
      <vt:lpstr>PowerPoint Presentation</vt:lpstr>
      <vt:lpstr>The CI Database Setup</vt:lpstr>
      <vt:lpstr>The CI Database Setup</vt:lpstr>
      <vt:lpstr>The CI Database Setup</vt:lpstr>
      <vt:lpstr>The CI Database Setup</vt:lpstr>
      <vt:lpstr>The CI Database Setup</vt:lpstr>
      <vt:lpstr>Keeping a database up to date</vt:lpstr>
      <vt:lpstr>Testing</vt:lpstr>
      <vt:lpstr>Where does testing happen?</vt:lpstr>
      <vt:lpstr>Cost of Bugs</vt:lpstr>
      <vt:lpstr>Does the cost of bugs rise?</vt:lpstr>
      <vt:lpstr>Does the cost of bugs rise?</vt:lpstr>
      <vt:lpstr>PowerPoint Presentation</vt:lpstr>
      <vt:lpstr>PowerPoint Presentation</vt:lpstr>
      <vt:lpstr>Testing in Development</vt:lpstr>
      <vt:lpstr>What is test?</vt:lpstr>
      <vt:lpstr>PowerPoint Presentation</vt:lpstr>
      <vt:lpstr>Why generate test data?</vt:lpstr>
      <vt:lpstr>PowerPoint Presentation</vt:lpstr>
      <vt:lpstr>Two bugs found by Test Data</vt:lpstr>
      <vt:lpstr>Deployments Scripts</vt:lpstr>
      <vt:lpstr>Next Steps</vt:lpstr>
      <vt:lpstr>The End</vt:lpstr>
      <vt:lpstr>References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180</cp:revision>
  <dcterms:created xsi:type="dcterms:W3CDTF">2011-06-22T09:06:31Z</dcterms:created>
  <dcterms:modified xsi:type="dcterms:W3CDTF">2014-04-15T14:10:37Z</dcterms:modified>
</cp:coreProperties>
</file>