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77" r:id="rId6"/>
    <p:sldId id="275" r:id="rId7"/>
    <p:sldId id="276" r:id="rId8"/>
    <p:sldId id="278" r:id="rId9"/>
    <p:sldId id="264" r:id="rId10"/>
    <p:sldId id="267" r:id="rId11"/>
    <p:sldId id="263" r:id="rId12"/>
    <p:sldId id="265" r:id="rId13"/>
    <p:sldId id="271" r:id="rId14"/>
    <p:sldId id="273" r:id="rId15"/>
    <p:sldId id="274" r:id="rId16"/>
    <p:sldId id="268" r:id="rId17"/>
    <p:sldId id="272" r:id="rId18"/>
    <p:sldId id="269" r:id="rId19"/>
    <p:sldId id="258" r:id="rId20"/>
    <p:sldId id="270" r:id="rId21"/>
    <p:sldId id="280" r:id="rId22"/>
    <p:sldId id="266" r:id="rId23"/>
    <p:sldId id="262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172" autoAdjust="0"/>
  </p:normalViewPr>
  <p:slideViewPr>
    <p:cSldViewPr snapToGrid="0">
      <p:cViewPr varScale="1">
        <p:scale>
          <a:sx n="75" d="100"/>
          <a:sy n="75" d="100"/>
        </p:scale>
        <p:origin x="19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103D5-940C-4BC6-8DD6-EC56A2463EE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1749C-2C7E-467C-B17D-61D5024F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141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102394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functions and keys, here’s an example. </a:t>
            </a:r>
          </a:p>
          <a:p>
            <a:r>
              <a:rPr lang="en-US" baseline="0" dirty="0"/>
              <a:t>Describe</a:t>
            </a:r>
          </a:p>
          <a:p>
            <a:r>
              <a:rPr lang="en-US" baseline="0" dirty="0"/>
              <a:t>The function’s complexity determines the resources required to perform encryption, and usually, the security of the encryption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Banks use a two stage</a:t>
            </a:r>
            <a:r>
              <a:rPr lang="en-US" baseline="0" dirty="0"/>
              <a:t> protection. They use a very strong outer lock., the bank vault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 relatively weaker</a:t>
            </a:r>
            <a:r>
              <a:rPr lang="en-US" baseline="0" dirty="0"/>
              <a:t> locks inside. These are easier to break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new table</a:t>
            </a:r>
          </a:p>
          <a:p>
            <a:r>
              <a:rPr lang="en-US" dirty="0"/>
              <a:t>Add</a:t>
            </a:r>
            <a:r>
              <a:rPr lang="en-US" baseline="0" dirty="0"/>
              <a:t> some data</a:t>
            </a:r>
          </a:p>
          <a:p>
            <a:r>
              <a:rPr lang="en-US" baseline="0" dirty="0"/>
              <a:t>Encrypt with wizard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query</a:t>
            </a:r>
            <a:r>
              <a:rPr lang="en-US" baseline="0" dirty="0"/>
              <a:t> data? Encrypted.</a:t>
            </a:r>
          </a:p>
          <a:p>
            <a:r>
              <a:rPr lang="en-US" baseline="0" dirty="0"/>
              <a:t>Try to add data, fails.</a:t>
            </a:r>
          </a:p>
          <a:p>
            <a:r>
              <a:rPr lang="en-US" baseline="0" dirty="0"/>
              <a:t>Add data in non encrypted columns – OK</a:t>
            </a:r>
          </a:p>
          <a:p>
            <a:r>
              <a:rPr lang="en-US" baseline="0" dirty="0"/>
              <a:t>Use client app to add data</a:t>
            </a:r>
          </a:p>
          <a:p>
            <a:r>
              <a:rPr lang="en-US" baseline="0"/>
              <a:t>Use flag in SSMS to view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2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8CCF-C73F-479B-94EC-A5E54FF894E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security/2015/07/06/always-encrypted-key-metadata/" TargetMode="External"/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hemarkconsulting.com/wp-content/uploads/2015/04/Bank_Vault_3D_Wallpaper-HD.jpg" TargetMode="External"/><Relationship Id="rId2" Type="http://schemas.openxmlformats.org/officeDocument/2006/relationships/hyperlink" Target="http://excellentsecurityinc.com/media/1281/boxinternal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-msdn.sec.s-msft.com/dynimg/IC797953.jpeg" TargetMode="External"/><Relationship Id="rId4" Type="http://schemas.openxmlformats.org/officeDocument/2006/relationships/hyperlink" Target="https://www.fcbweb.net/wp-content/uploads/2009/10/Safe.jp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to End Always Encrypted</a:t>
            </a:r>
            <a:br>
              <a:rPr lang="en-US" dirty="0"/>
            </a:br>
            <a:r>
              <a:rPr lang="en-US" dirty="0"/>
              <a:t>in SQL Server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 err="1"/>
              <a:t>SQLServerCentral</a:t>
            </a:r>
            <a:endParaRPr lang="en-US" dirty="0"/>
          </a:p>
          <a:p>
            <a:r>
              <a:rPr lang="en-US" dirty="0" err="1"/>
              <a:t>Redgate</a:t>
            </a:r>
            <a:r>
              <a:rPr lang="en-US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82829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is different.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in SQL Server 2016 and Azure SQL Database</a:t>
            </a:r>
          </a:p>
          <a:p>
            <a:r>
              <a:rPr lang="en-US" dirty="0"/>
              <a:t>SQL Server does not (necessarily) know how to decrypt data</a:t>
            </a:r>
          </a:p>
          <a:p>
            <a:r>
              <a:rPr lang="en-US" dirty="0"/>
              <a:t>Client manages the encryption protection</a:t>
            </a:r>
          </a:p>
          <a:p>
            <a:r>
              <a:rPr lang="en-US" dirty="0"/>
              <a:t>Data is encrypted in transit and on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64" y="1723604"/>
            <a:ext cx="6006034" cy="4125356"/>
          </a:xfrm>
        </p:spPr>
      </p:pic>
    </p:spTree>
    <p:extLst>
      <p:ext uri="{BB962C8B-B14F-4D97-AF65-F5344CB8AC3E}">
        <p14:creationId xmlns:p14="http://schemas.microsoft.com/office/powerpoint/2010/main" val="267129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Setup</a:t>
            </a:r>
          </a:p>
          <a:p>
            <a:r>
              <a:rPr lang="en-US" dirty="0"/>
              <a:t>0x_xx.sql </a:t>
            </a:r>
          </a:p>
        </p:txBody>
      </p:sp>
    </p:spTree>
    <p:extLst>
      <p:ext uri="{BB962C8B-B14F-4D97-AF65-F5344CB8AC3E}">
        <p14:creationId xmlns:p14="http://schemas.microsoft.com/office/powerpoint/2010/main" val="173350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ADO.NET 4.6 driver</a:t>
            </a:r>
          </a:p>
          <a:p>
            <a:r>
              <a:rPr lang="en-US" dirty="0"/>
              <a:t>Client side encryption store access</a:t>
            </a:r>
          </a:p>
          <a:p>
            <a:pPr lvl="1"/>
            <a:r>
              <a:rPr lang="en-US" dirty="0"/>
              <a:t>Local Certificate Store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Column Master Key (CMK)</a:t>
            </a:r>
          </a:p>
          <a:p>
            <a:r>
              <a:rPr lang="en-US" dirty="0"/>
              <a:t>Column Encryption Key (CEK)</a:t>
            </a:r>
          </a:p>
        </p:txBody>
      </p:sp>
    </p:spTree>
    <p:extLst>
      <p:ext uri="{BB962C8B-B14F-4D97-AF65-F5344CB8AC3E}">
        <p14:creationId xmlns:p14="http://schemas.microsoft.com/office/powerpoint/2010/main" val="65113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Entering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a client application</a:t>
            </a:r>
          </a:p>
          <a:p>
            <a:r>
              <a:rPr lang="en-US" dirty="0"/>
              <a:t>Queries must be parameterized</a:t>
            </a:r>
          </a:p>
          <a:p>
            <a:r>
              <a:rPr lang="en-US" dirty="0"/>
              <a:t>Only equals operations on 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06177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Data – Working with data</a:t>
            </a:r>
          </a:p>
          <a:p>
            <a:r>
              <a:rPr lang="en-US" dirty="0"/>
              <a:t>1x_xx.sql queries </a:t>
            </a:r>
          </a:p>
        </p:txBody>
      </p:sp>
    </p:spTree>
    <p:extLst>
      <p:ext uri="{BB962C8B-B14F-4D97-AF65-F5344CB8AC3E}">
        <p14:creationId xmlns:p14="http://schemas.microsoft.com/office/powerpoint/2010/main" val="274202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require consistency, or determinism</a:t>
            </a:r>
          </a:p>
          <a:p>
            <a:r>
              <a:rPr lang="en-US" dirty="0"/>
              <a:t>Always Encrypted allows encryption that is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185226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Encryption – Same plaintext value with same key = same encrypted value*</a:t>
            </a:r>
          </a:p>
          <a:p>
            <a:r>
              <a:rPr lang="en-US" dirty="0"/>
              <a:t>Random Encryption – Same plaintext value with same key &lt;&gt; same encrypted value (maybe)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Note: This does not necessarily mean that someone can derive the plaintext value from the encrypted values.</a:t>
            </a:r>
          </a:p>
        </p:txBody>
      </p:sp>
    </p:spTree>
    <p:extLst>
      <p:ext uri="{BB962C8B-B14F-4D97-AF65-F5344CB8AC3E}">
        <p14:creationId xmlns:p14="http://schemas.microsoft.com/office/powerpoint/2010/main" val="253632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Types and Indexing</a:t>
            </a:r>
          </a:p>
        </p:txBody>
      </p:sp>
    </p:spTree>
    <p:extLst>
      <p:ext uri="{BB962C8B-B14F-4D97-AF65-F5344CB8AC3E}">
        <p14:creationId xmlns:p14="http://schemas.microsoft.com/office/powerpoint/2010/main" val="103827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25" y="1825625"/>
            <a:ext cx="107464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Deterministic Encryption requires _BIN2 collation.</a:t>
            </a:r>
          </a:p>
          <a:p>
            <a:r>
              <a:rPr lang="en-US" sz="2400" dirty="0"/>
              <a:t>A CEK can have two encrypted values (for key rotation)</a:t>
            </a:r>
          </a:p>
          <a:p>
            <a:r>
              <a:rPr lang="en-US" sz="2400" dirty="0"/>
              <a:t>Queries can only perform operations on deterministic encryption</a:t>
            </a:r>
          </a:p>
          <a:p>
            <a:r>
              <a:rPr lang="en-US" sz="2400" dirty="0"/>
              <a:t>Only the equals (=) operation is allowed in queries. (No &gt;, &lt;, &lt;&gt;, like, etc.)</a:t>
            </a:r>
          </a:p>
          <a:p>
            <a:r>
              <a:rPr lang="en-US" sz="2400" dirty="0"/>
              <a:t>Queries must pass values as parameters, not literals.</a:t>
            </a:r>
          </a:p>
          <a:p>
            <a:r>
              <a:rPr lang="en-US" sz="2400" dirty="0"/>
              <a:t>Limited data types</a:t>
            </a:r>
          </a:p>
          <a:p>
            <a:r>
              <a:rPr lang="en-US" sz="2400" dirty="0"/>
              <a:t>Key columns in indexes only allow deterministic encryption</a:t>
            </a:r>
          </a:p>
          <a:p>
            <a:r>
              <a:rPr lang="en-US" sz="2400" dirty="0"/>
              <a:t>No CDC</a:t>
            </a:r>
          </a:p>
          <a:p>
            <a:r>
              <a:rPr lang="en-US" sz="2400" dirty="0">
                <a:hlinkClick r:id="rId2"/>
              </a:rPr>
              <a:t>More</a:t>
            </a:r>
            <a:r>
              <a:rPr lang="en-US" sz="2400" dirty="0"/>
              <a:t> (See the Feature Details section)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926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Encryption Concepts</a:t>
            </a:r>
          </a:p>
          <a:p>
            <a:r>
              <a:rPr lang="en-US" dirty="0"/>
              <a:t>Always Encrypted Overview</a:t>
            </a:r>
          </a:p>
          <a:p>
            <a:r>
              <a:rPr lang="en-US" dirty="0"/>
              <a:t>Requirements and Setup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919596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</p:spTree>
    <p:extLst>
      <p:ext uri="{BB962C8B-B14F-4D97-AF65-F5344CB8AC3E}">
        <p14:creationId xmlns:p14="http://schemas.microsoft.com/office/powerpoint/2010/main" val="3449462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protected from system administrators on the server</a:t>
            </a:r>
          </a:p>
          <a:p>
            <a:r>
              <a:rPr lang="en-US" dirty="0"/>
              <a:t>Certificate management is crucial to protecting data</a:t>
            </a:r>
          </a:p>
        </p:txBody>
      </p:sp>
    </p:spTree>
    <p:extLst>
      <p:ext uri="{BB962C8B-B14F-4D97-AF65-F5344CB8AC3E}">
        <p14:creationId xmlns:p14="http://schemas.microsoft.com/office/powerpoint/2010/main" val="213543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505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Encrypted (BOL) - </a:t>
            </a:r>
            <a:r>
              <a:rPr lang="en-US" dirty="0">
                <a:hlinkClick r:id="rId2"/>
              </a:rPr>
              <a:t>https://msdn.microsoft.com/en-us/library/mt163865.aspx</a:t>
            </a:r>
            <a:endParaRPr lang="en-US" dirty="0"/>
          </a:p>
          <a:p>
            <a:r>
              <a:rPr lang="en-US" dirty="0"/>
              <a:t>Column Encryption Metadata - </a:t>
            </a:r>
            <a:r>
              <a:rPr lang="en-US" dirty="0">
                <a:hlinkClick r:id="rId3"/>
              </a:rPr>
              <a:t>https://blogs.msdn.microsoft.com/sqlsecurity/2015/07/06/always-encrypted-key-metadata/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46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http://excellentsecurityinc.com/media/1281/boxinternal2.jpg</a:t>
            </a:r>
            <a:endParaRPr lang="en-US" dirty="0"/>
          </a:p>
          <a:p>
            <a:r>
              <a:rPr lang="en-US" dirty="0">
                <a:hlinkClick r:id="rId3"/>
              </a:rPr>
              <a:t>http://themarkconsulting.com/wp-content/uploads/2015/04/Bank_Vault_3D_Wallpaper-HD.jpg</a:t>
            </a:r>
            <a:endParaRPr lang="en-US" dirty="0"/>
          </a:p>
          <a:p>
            <a:r>
              <a:rPr lang="en-US" dirty="0">
                <a:hlinkClick r:id="rId4"/>
              </a:rPr>
              <a:t>https://www.fcbweb.net/wp-content/uploads/2009/10/Safe.jpg</a:t>
            </a:r>
            <a:endParaRPr lang="en-US" dirty="0"/>
          </a:p>
          <a:p>
            <a:r>
              <a:rPr lang="en-US" dirty="0">
                <a:hlinkClick r:id="rId5"/>
              </a:rPr>
              <a:t>https://i-msdn.sec.s-msft.com/dynimg/IC797953.jpeg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655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3938460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works with Functions and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673" y="2292131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05425"/>
            <a:ext cx="2238375" cy="70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900" y="3539906"/>
            <a:ext cx="2933700" cy="1339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>
                <a:alpha val="28000"/>
              </a:schemeClr>
            </a:solidFill>
          </a:ln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/>
              <a:t>Encryption Function</a:t>
            </a:r>
          </a:p>
        </p:txBody>
      </p:sp>
      <p:sp>
        <p:nvSpPr>
          <p:cNvPr id="8" name="Right Arrow 7"/>
          <p:cNvSpPr/>
          <p:nvPr/>
        </p:nvSpPr>
        <p:spPr>
          <a:xfrm rot="2450832">
            <a:off x="3279714" y="3226515"/>
            <a:ext cx="838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42236">
            <a:off x="3056307" y="4883703"/>
            <a:ext cx="10699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04197" y="3972531"/>
            <a:ext cx="1200150" cy="47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5294" y="3072527"/>
            <a:ext cx="30670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0x00059E2EC7419F590E79D7F1B774BFE601000000DB80B8AC1B295E367FEAC63C4BD7B8F8FACD0151B57DF97FF2BBA1ED9626B0316043C62387BB8E5D4A17B33C48A554F2A9B28626BB250A153FEEF2BFEBCF92ECF6C421D47C84BF93074E54EF85C85B1C</a:t>
            </a:r>
          </a:p>
        </p:txBody>
      </p:sp>
    </p:spTree>
    <p:extLst>
      <p:ext uri="{BB962C8B-B14F-4D97-AF65-F5344CB8AC3E}">
        <p14:creationId xmlns:p14="http://schemas.microsoft.com/office/powerpoint/2010/main" val="142165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1319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969096"/>
            <a:ext cx="6653213" cy="4919809"/>
          </a:xfrm>
        </p:spPr>
      </p:pic>
    </p:spTree>
    <p:extLst>
      <p:ext uri="{BB962C8B-B14F-4D97-AF65-F5344CB8AC3E}">
        <p14:creationId xmlns:p14="http://schemas.microsoft.com/office/powerpoint/2010/main" val="335818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2" y="2835191"/>
            <a:ext cx="1717968" cy="1269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00" y="591671"/>
            <a:ext cx="2680116" cy="150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490818"/>
            <a:ext cx="1073150" cy="107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1576016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X.509 Certificate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7" y="2744525"/>
            <a:ext cx="2238375" cy="6572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381999" y="2099236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86224" y="21931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7437" y="3523819"/>
            <a:ext cx="343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Symmetric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6" y="4930990"/>
            <a:ext cx="2463800" cy="138629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911624" y="42505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381999" y="4071191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83572" y="5148456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76518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4385" y="5585913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jumped.</a:t>
            </a:r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95" y="3820956"/>
            <a:ext cx="116522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c 5"/>
          <p:cNvSpPr/>
          <p:nvPr/>
        </p:nvSpPr>
        <p:spPr>
          <a:xfrm rot="5400000" flipH="1" flipV="1">
            <a:off x="1792299" y="918431"/>
            <a:ext cx="4936192" cy="569143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6973" y="1033845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722" y="5063624"/>
            <a:ext cx="2529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2559" y="537388"/>
            <a:ext cx="2529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pic>
        <p:nvPicPr>
          <p:cNvPr id="1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07" y="3206654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585960" y="2529840"/>
            <a:ext cx="2324100" cy="3340448"/>
            <a:chOff x="9364980" y="1630680"/>
            <a:chExt cx="2324100" cy="3340448"/>
          </a:xfrm>
        </p:grpSpPr>
        <p:sp>
          <p:nvSpPr>
            <p:cNvPr id="11" name="TextBox 10"/>
            <p:cNvSpPr txBox="1"/>
            <p:nvPr/>
          </p:nvSpPr>
          <p:spPr>
            <a:xfrm>
              <a:off x="9364980" y="1630680"/>
              <a:ext cx="23241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 memory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64980" y="1993965"/>
              <a:ext cx="2324100" cy="2977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753830" y="3037905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61450" y="5064825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0x043db59a9eb32d42a43b45fed9</a:t>
            </a:r>
          </a:p>
        </p:txBody>
      </p:sp>
      <p:sp>
        <p:nvSpPr>
          <p:cNvPr id="18" name="Up-Down Arrow 17"/>
          <p:cNvSpPr/>
          <p:nvPr/>
        </p:nvSpPr>
        <p:spPr>
          <a:xfrm>
            <a:off x="10317480" y="3726180"/>
            <a:ext cx="830580" cy="12954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 flipV="1">
            <a:off x="4295204" y="429850"/>
            <a:ext cx="3976481" cy="570888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84" y="5276025"/>
            <a:ext cx="1216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373564" y="5731340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0x043db59a9eb32d42a43b45fed9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43" y="3873410"/>
            <a:ext cx="1278521" cy="402598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7500336" y="4011008"/>
            <a:ext cx="729264" cy="2017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08644" y="4781394"/>
            <a:ext cx="2529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storage</a:t>
            </a:r>
          </a:p>
        </p:txBody>
      </p:sp>
    </p:spTree>
    <p:extLst>
      <p:ext uri="{BB962C8B-B14F-4D97-AF65-F5344CB8AC3E}">
        <p14:creationId xmlns:p14="http://schemas.microsoft.com/office/powerpoint/2010/main" val="144336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605</Words>
  <Application>Microsoft Office PowerPoint</Application>
  <PresentationFormat>Widescreen</PresentationFormat>
  <Paragraphs>123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Lucida Grande</vt:lpstr>
      <vt:lpstr>Microsoft Sans Serif</vt:lpstr>
      <vt:lpstr>Times New Roman Bold</vt:lpstr>
      <vt:lpstr>ヒラギノ角ゴ ProN W3</vt:lpstr>
      <vt:lpstr>Office Theme</vt:lpstr>
      <vt:lpstr>End to End Always Encrypted in SQL Server 2016</vt:lpstr>
      <vt:lpstr>Agenda</vt:lpstr>
      <vt:lpstr>Who am I?</vt:lpstr>
      <vt:lpstr>PowerPoint Presentation</vt:lpstr>
      <vt:lpstr>Encryption works with Functions and Keys</vt:lpstr>
      <vt:lpstr>PowerPoint Presentation</vt:lpstr>
      <vt:lpstr>PowerPoint Presentation</vt:lpstr>
      <vt:lpstr>PowerPoint Presentation</vt:lpstr>
      <vt:lpstr>PowerPoint Presentation</vt:lpstr>
      <vt:lpstr>Always Encrypted is different.</vt:lpstr>
      <vt:lpstr>Always Encrypted </vt:lpstr>
      <vt:lpstr>Demo</vt:lpstr>
      <vt:lpstr>Requirements</vt:lpstr>
      <vt:lpstr>Accessing and Entering Data</vt:lpstr>
      <vt:lpstr>Demo</vt:lpstr>
      <vt:lpstr>Indexing and Performance</vt:lpstr>
      <vt:lpstr>Encryption Types</vt:lpstr>
      <vt:lpstr>Demo</vt:lpstr>
      <vt:lpstr>Limitations</vt:lpstr>
      <vt:lpstr>Demo</vt:lpstr>
      <vt:lpstr>Summary</vt:lpstr>
      <vt:lpstr>The End</vt:lpstr>
      <vt:lpstr>References</vt:lpstr>
      <vt:lpstr>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Always Encrypted in SQL Server 2016</dc:title>
  <dc:creator>Steve Jones</dc:creator>
  <cp:lastModifiedBy>Steve Jones</cp:lastModifiedBy>
  <cp:revision>26</cp:revision>
  <dcterms:created xsi:type="dcterms:W3CDTF">2016-04-04T19:16:30Z</dcterms:created>
  <dcterms:modified xsi:type="dcterms:W3CDTF">2016-04-10T23:01:51Z</dcterms:modified>
</cp:coreProperties>
</file>