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61" r:id="rId5"/>
    <p:sldId id="277" r:id="rId6"/>
    <p:sldId id="275" r:id="rId7"/>
    <p:sldId id="276" r:id="rId8"/>
    <p:sldId id="278" r:id="rId9"/>
    <p:sldId id="264" r:id="rId10"/>
    <p:sldId id="267" r:id="rId11"/>
    <p:sldId id="263" r:id="rId12"/>
    <p:sldId id="265" r:id="rId13"/>
    <p:sldId id="271" r:id="rId14"/>
    <p:sldId id="273" r:id="rId15"/>
    <p:sldId id="274" r:id="rId16"/>
    <p:sldId id="283" r:id="rId17"/>
    <p:sldId id="284" r:id="rId18"/>
    <p:sldId id="268" r:id="rId19"/>
    <p:sldId id="272" r:id="rId20"/>
    <p:sldId id="269" r:id="rId21"/>
    <p:sldId id="258" r:id="rId22"/>
    <p:sldId id="281" r:id="rId23"/>
    <p:sldId id="270" r:id="rId24"/>
    <p:sldId id="282" r:id="rId25"/>
    <p:sldId id="280" r:id="rId26"/>
    <p:sldId id="266" r:id="rId27"/>
    <p:sldId id="262"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72" autoAdjust="0"/>
  </p:normalViewPr>
  <p:slideViewPr>
    <p:cSldViewPr snapToGrid="0">
      <p:cViewPr varScale="1">
        <p:scale>
          <a:sx n="54" d="100"/>
          <a:sy n="54" d="100"/>
        </p:scale>
        <p:origin x="112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103D5-940C-4BC6-8DD6-EC56A2463EE0}"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749C-2C7E-467C-B17D-61D5024F7C8E}" type="slidenum">
              <a:rPr lang="en-US" smtClean="0"/>
              <a:t>‹#›</a:t>
            </a:fld>
            <a:endParaRPr lang="en-US"/>
          </a:p>
        </p:txBody>
      </p:sp>
    </p:spTree>
    <p:extLst>
      <p:ext uri="{BB962C8B-B14F-4D97-AF65-F5344CB8AC3E}">
        <p14:creationId xmlns:p14="http://schemas.microsoft.com/office/powerpoint/2010/main" val="83282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User</a:t>
            </a:r>
            <a:r>
              <a:rPr lang="en-US" baseline="0" dirty="0"/>
              <a:t> Certificates</a:t>
            </a:r>
          </a:p>
          <a:p>
            <a:r>
              <a:rPr lang="en-US" baseline="0" dirty="0"/>
              <a:t>Open SSMS as </a:t>
            </a:r>
            <a:r>
              <a:rPr lang="en-US" baseline="0" dirty="0" err="1"/>
              <a:t>Administator</a:t>
            </a:r>
            <a:r>
              <a:rPr lang="en-US" baseline="0" dirty="0"/>
              <a:t>, open </a:t>
            </a:r>
            <a:r>
              <a:rPr lang="en-US" baseline="0" dirty="0" err="1"/>
              <a:t>db</a:t>
            </a:r>
            <a:r>
              <a:rPr lang="en-US" baseline="0" dirty="0"/>
              <a:t> setup (00_xx)</a:t>
            </a:r>
          </a:p>
          <a:p>
            <a:r>
              <a:rPr lang="en-US" baseline="0" dirty="0"/>
              <a:t>  - connect to local .\2016, .\2014, </a:t>
            </a:r>
            <a:r>
              <a:rPr lang="en-US" baseline="0" dirty="0" err="1"/>
              <a:t>vm</a:t>
            </a:r>
            <a:r>
              <a:rPr lang="en-US" baseline="0" dirty="0"/>
              <a:t>\2016</a:t>
            </a:r>
          </a:p>
          <a:p>
            <a:r>
              <a:rPr lang="en-US" baseline="0" dirty="0"/>
              <a:t>Open VS, solution for Always Encrypted</a:t>
            </a:r>
          </a:p>
          <a:p>
            <a:endParaRPr lang="en-US" dirty="0"/>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a:t>
            </a:fld>
            <a:endParaRPr lang="en-US"/>
          </a:p>
        </p:txBody>
      </p:sp>
    </p:spTree>
    <p:extLst>
      <p:ext uri="{BB962C8B-B14F-4D97-AF65-F5344CB8AC3E}">
        <p14:creationId xmlns:p14="http://schemas.microsoft.com/office/powerpoint/2010/main" val="85306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fld id="{821413B9-D79F-4DA9-9D65-C536735DCA0C}" type="slidenum">
              <a:rPr lang="en-GB" altLang="en-US" smtClean="0"/>
              <a:pPr/>
              <a:t>3</a:t>
            </a:fld>
            <a:endParaRPr lang="en-GB" altLang="en-US"/>
          </a:p>
        </p:txBody>
      </p:sp>
    </p:spTree>
    <p:extLst>
      <p:ext uri="{BB962C8B-B14F-4D97-AF65-F5344CB8AC3E}">
        <p14:creationId xmlns:p14="http://schemas.microsoft.com/office/powerpoint/2010/main" val="249141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solidFill>
            <a:srgbClr val="FFFFFF"/>
          </a:solidFill>
          <a:ln/>
        </p:spPr>
      </p:sp>
      <p:sp>
        <p:nvSpPr>
          <p:cNvPr id="860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altLang="en-US">
                <a:solidFill>
                  <a:srgbClr val="000000"/>
                </a:solidFill>
                <a:latin typeface="Lucida Grande" charset="0"/>
                <a:ea typeface="Lucida Grande" charset="0"/>
                <a:cs typeface="Lucida Grande" charset="0"/>
                <a:sym typeface="Lucida Grande" charset="0"/>
              </a:rPr>
              <a:t>From Wikipedia</a:t>
            </a:r>
          </a:p>
        </p:txBody>
      </p:sp>
    </p:spTree>
    <p:extLst>
      <p:ext uri="{BB962C8B-B14F-4D97-AF65-F5344CB8AC3E}">
        <p14:creationId xmlns:p14="http://schemas.microsoft.com/office/powerpoint/2010/main" val="10239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a:t>
            </a:r>
            <a:r>
              <a:rPr lang="en-US" baseline="0" dirty="0"/>
              <a:t> functions and keys, here’s an example. </a:t>
            </a:r>
          </a:p>
          <a:p>
            <a:r>
              <a:rPr lang="en-US" baseline="0" dirty="0"/>
              <a:t>Describe</a:t>
            </a:r>
          </a:p>
          <a:p>
            <a:r>
              <a:rPr lang="en-US" baseline="0" dirty="0"/>
              <a:t>The function’s complexity determines the resources required to perform encryption, and usually, the security of the encryption process.</a:t>
            </a:r>
          </a:p>
        </p:txBody>
      </p:sp>
      <p:sp>
        <p:nvSpPr>
          <p:cNvPr id="4" name="Slide Number Placeholder 3"/>
          <p:cNvSpPr>
            <a:spLocks noGrp="1"/>
          </p:cNvSpPr>
          <p:nvPr>
            <p:ph type="sldNum" sz="quarter" idx="10"/>
          </p:nvPr>
        </p:nvSpPr>
        <p:spPr/>
        <p:txBody>
          <a:bodyPr/>
          <a:lstStyle/>
          <a:p>
            <a:fld id="{FA11749C-2C7E-467C-B17D-61D5024F7C8E}" type="slidenum">
              <a:rPr lang="en-US" smtClean="0"/>
              <a:t>5</a:t>
            </a:fld>
            <a:endParaRPr lang="en-US"/>
          </a:p>
        </p:txBody>
      </p:sp>
    </p:spTree>
    <p:extLst>
      <p:ext uri="{BB962C8B-B14F-4D97-AF65-F5344CB8AC3E}">
        <p14:creationId xmlns:p14="http://schemas.microsoft.com/office/powerpoint/2010/main" val="155579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Banks use a two stage</a:t>
            </a:r>
            <a:r>
              <a:rPr lang="en-US" baseline="0" dirty="0"/>
              <a:t> protection. They use a very strong outer lock., the bank vault door.</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6</a:t>
            </a:fld>
            <a:endParaRPr lang="en-US"/>
          </a:p>
        </p:txBody>
      </p:sp>
    </p:spTree>
    <p:extLst>
      <p:ext uri="{BB962C8B-B14F-4D97-AF65-F5344CB8AC3E}">
        <p14:creationId xmlns:p14="http://schemas.microsoft.com/office/powerpoint/2010/main" val="396399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use relatively weaker</a:t>
            </a:r>
            <a:r>
              <a:rPr lang="en-US" baseline="0" dirty="0"/>
              <a:t> locks inside. These are easier to break into.</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7</a:t>
            </a:fld>
            <a:endParaRPr lang="en-US"/>
          </a:p>
        </p:txBody>
      </p:sp>
    </p:spTree>
    <p:extLst>
      <p:ext uri="{BB962C8B-B14F-4D97-AF65-F5344CB8AC3E}">
        <p14:creationId xmlns:p14="http://schemas.microsoft.com/office/powerpoint/2010/main" val="41474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table</a:t>
            </a:r>
          </a:p>
          <a:p>
            <a:r>
              <a:rPr lang="en-US" dirty="0"/>
              <a:t>Add</a:t>
            </a:r>
            <a:r>
              <a:rPr lang="en-US" baseline="0" dirty="0"/>
              <a:t> some data</a:t>
            </a:r>
          </a:p>
          <a:p>
            <a:r>
              <a:rPr lang="en-US" baseline="0" dirty="0"/>
              <a:t>Encrypt with wizard</a:t>
            </a:r>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12</a:t>
            </a:fld>
            <a:endParaRPr lang="en-US"/>
          </a:p>
        </p:txBody>
      </p:sp>
    </p:spTree>
    <p:extLst>
      <p:ext uri="{BB962C8B-B14F-4D97-AF65-F5344CB8AC3E}">
        <p14:creationId xmlns:p14="http://schemas.microsoft.com/office/powerpoint/2010/main" val="324374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15</a:t>
            </a:fld>
            <a:endParaRPr lang="en-US"/>
          </a:p>
        </p:txBody>
      </p:sp>
    </p:spTree>
    <p:extLst>
      <p:ext uri="{BB962C8B-B14F-4D97-AF65-F5344CB8AC3E}">
        <p14:creationId xmlns:p14="http://schemas.microsoft.com/office/powerpoint/2010/main" val="6610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17</a:t>
            </a:fld>
            <a:endParaRPr lang="en-US"/>
          </a:p>
        </p:txBody>
      </p:sp>
    </p:spTree>
    <p:extLst>
      <p:ext uri="{BB962C8B-B14F-4D97-AF65-F5344CB8AC3E}">
        <p14:creationId xmlns:p14="http://schemas.microsoft.com/office/powerpoint/2010/main" val="59047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E28CCF-C73F-479B-94EC-A5E54FF894ED}"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7951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85001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860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00342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8CCF-C73F-479B-94EC-A5E54FF894ED}"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39158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E28CCF-C73F-479B-94EC-A5E54FF894ED}"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91717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E28CCF-C73F-479B-94EC-A5E54FF894ED}"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41834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E28CCF-C73F-479B-94EC-A5E54FF894ED}"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490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28CCF-C73F-479B-94EC-A5E54FF894ED}" type="datetimeFigureOut">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2179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2484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93854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28CCF-C73F-479B-94EC-A5E54FF894ED}" type="datetimeFigureOut">
              <a:rPr lang="en-US" smtClean="0"/>
              <a:t>4/20/2016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0B814-2B07-4ED5-BA97-A3B843AB62AA}" type="slidenum">
              <a:rPr lang="en-US" smtClean="0"/>
              <a:t>‹#›</a:t>
            </a:fld>
            <a:endParaRPr lang="en-US"/>
          </a:p>
        </p:txBody>
      </p:sp>
    </p:spTree>
    <p:extLst>
      <p:ext uri="{BB962C8B-B14F-4D97-AF65-F5344CB8AC3E}">
        <p14:creationId xmlns:p14="http://schemas.microsoft.com/office/powerpoint/2010/main" val="24836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s.msdn.microsoft.com/sqlsecurity/2015/10/31/ssms-encryption-wizard-enabling-always-encrypted-in-a-few-easy-ste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voiceofthedba.com/talks" TargetMode="External"/><Relationship Id="rId7" Type="http://schemas.openxmlformats.org/officeDocument/2006/relationships/image" Target="../media/image7.jpeg"/><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hyperlink" Target="https://blogs.msdn.microsoft.com/sqlsecurity/2015/07/06/always-encrypted-key-metadata/" TargetMode="External"/><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hemarkconsulting.com/wp-content/uploads/2015/04/Bank_Vault_3D_Wallpaper-HD.jpg" TargetMode="External"/><Relationship Id="rId2" Type="http://schemas.openxmlformats.org/officeDocument/2006/relationships/hyperlink" Target="http://excellentsecurityinc.com/media/1281/boxinternal2.jpg" TargetMode="External"/><Relationship Id="rId1" Type="http://schemas.openxmlformats.org/officeDocument/2006/relationships/slideLayout" Target="../slideLayouts/slideLayout2.xml"/><Relationship Id="rId5" Type="http://schemas.openxmlformats.org/officeDocument/2006/relationships/hyperlink" Target="https://i-msdn.sec.s-msft.com/dynimg/IC797953.jpeg" TargetMode="External"/><Relationship Id="rId4" Type="http://schemas.openxmlformats.org/officeDocument/2006/relationships/hyperlink" Target="https://www.fcbweb.net/wp-content/uploads/2009/10/Safe.jp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Ciphertext" TargetMode="External"/><Relationship Id="rId3" Type="http://schemas.openxmlformats.org/officeDocument/2006/relationships/hyperlink" Target="http://en.wikipedia.org/wiki/Information" TargetMode="External"/><Relationship Id="rId7" Type="http://schemas.openxmlformats.org/officeDocument/2006/relationships/hyperlink" Target="http://en.wikipedia.org/wiki/Key_(cryptograph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ipher" TargetMode="External"/><Relationship Id="rId5" Type="http://schemas.openxmlformats.org/officeDocument/2006/relationships/hyperlink" Target="http://en.wikipedia.org/wiki/Algorithm" TargetMode="External"/><Relationship Id="rId4" Type="http://schemas.openxmlformats.org/officeDocument/2006/relationships/hyperlink" Target="http://en.wikipedia.org/wiki/Plainte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9.png"/><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 to End Always Encrypted</a:t>
            </a:r>
            <a:br>
              <a:rPr lang="en-US" dirty="0"/>
            </a:br>
            <a:r>
              <a:rPr lang="en-US" dirty="0"/>
              <a:t>in SQL Server 2016</a:t>
            </a:r>
          </a:p>
        </p:txBody>
      </p:sp>
      <p:sp>
        <p:nvSpPr>
          <p:cNvPr id="3" name="Subtitle 2"/>
          <p:cNvSpPr>
            <a:spLocks noGrp="1"/>
          </p:cNvSpPr>
          <p:nvPr>
            <p:ph type="subTitle" idx="1"/>
          </p:nvPr>
        </p:nvSpPr>
        <p:spPr/>
        <p:txBody>
          <a:bodyPr/>
          <a:lstStyle/>
          <a:p>
            <a:r>
              <a:rPr lang="en-US" dirty="0"/>
              <a:t>Steve Jones</a:t>
            </a:r>
          </a:p>
          <a:p>
            <a:r>
              <a:rPr lang="en-US" dirty="0" err="1"/>
              <a:t>SQLServerCentral</a:t>
            </a:r>
            <a:endParaRPr lang="en-US" dirty="0"/>
          </a:p>
          <a:p>
            <a:r>
              <a:rPr lang="en-US" dirty="0" err="1"/>
              <a:t>Redgate</a:t>
            </a:r>
            <a:r>
              <a:rPr lang="en-US" dirty="0"/>
              <a:t> Software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1227" y="3982710"/>
            <a:ext cx="2801551" cy="67158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222" y="3851938"/>
            <a:ext cx="2634712" cy="933127"/>
          </a:xfrm>
          <a:prstGeom prst="rect">
            <a:avLst/>
          </a:prstGeom>
        </p:spPr>
      </p:pic>
    </p:spTree>
    <p:extLst>
      <p:ext uri="{BB962C8B-B14F-4D97-AF65-F5344CB8AC3E}">
        <p14:creationId xmlns:p14="http://schemas.microsoft.com/office/powerpoint/2010/main" val="82829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is different.</a:t>
            </a:r>
          </a:p>
        </p:txBody>
      </p:sp>
      <p:sp>
        <p:nvSpPr>
          <p:cNvPr id="3" name="Content Placeholder 2"/>
          <p:cNvSpPr>
            <a:spLocks noGrp="1"/>
          </p:cNvSpPr>
          <p:nvPr>
            <p:ph idx="1"/>
          </p:nvPr>
        </p:nvSpPr>
        <p:spPr/>
        <p:txBody>
          <a:bodyPr/>
          <a:lstStyle/>
          <a:p>
            <a:r>
              <a:rPr lang="en-US" dirty="0"/>
              <a:t>Added in SQL Server 2016 and Azure SQL Database</a:t>
            </a:r>
          </a:p>
          <a:p>
            <a:r>
              <a:rPr lang="en-US" dirty="0"/>
              <a:t>SQL Server does not (necessarily) know how to decrypt data</a:t>
            </a:r>
          </a:p>
          <a:p>
            <a:r>
              <a:rPr lang="en-US" dirty="0"/>
              <a:t>Client manages the encryption protection</a:t>
            </a:r>
          </a:p>
          <a:p>
            <a:r>
              <a:rPr lang="en-US" dirty="0"/>
              <a:t>Data is encrypted in transit and on the server</a:t>
            </a:r>
          </a:p>
          <a:p>
            <a:endParaRPr lang="en-US" dirty="0"/>
          </a:p>
        </p:txBody>
      </p:sp>
    </p:spTree>
    <p:extLst>
      <p:ext uri="{BB962C8B-B14F-4D97-AF65-F5344CB8AC3E}">
        <p14:creationId xmlns:p14="http://schemas.microsoft.com/office/powerpoint/2010/main" val="367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864" y="1723604"/>
            <a:ext cx="6006034" cy="4125356"/>
          </a:xfrm>
        </p:spPr>
      </p:pic>
    </p:spTree>
    <p:extLst>
      <p:ext uri="{BB962C8B-B14F-4D97-AF65-F5344CB8AC3E}">
        <p14:creationId xmlns:p14="http://schemas.microsoft.com/office/powerpoint/2010/main" val="267129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Setup</a:t>
            </a:r>
          </a:p>
          <a:p>
            <a:r>
              <a:rPr lang="en-US" dirty="0"/>
              <a:t>0x_xx.sql </a:t>
            </a:r>
          </a:p>
        </p:txBody>
      </p:sp>
    </p:spTree>
    <p:extLst>
      <p:ext uri="{BB962C8B-B14F-4D97-AF65-F5344CB8AC3E}">
        <p14:creationId xmlns:p14="http://schemas.microsoft.com/office/powerpoint/2010/main" val="173350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ADO.NET 4.6 driver</a:t>
            </a:r>
          </a:p>
          <a:p>
            <a:r>
              <a:rPr lang="en-US" dirty="0"/>
              <a:t>Client side encryption store access</a:t>
            </a:r>
          </a:p>
          <a:p>
            <a:pPr lvl="1"/>
            <a:r>
              <a:rPr lang="en-US" dirty="0"/>
              <a:t>Local Certificate Store</a:t>
            </a:r>
          </a:p>
          <a:p>
            <a:pPr lvl="1"/>
            <a:r>
              <a:rPr lang="en-US" dirty="0"/>
              <a:t>Azure Key Vault</a:t>
            </a:r>
          </a:p>
          <a:p>
            <a:r>
              <a:rPr lang="en-US" dirty="0"/>
              <a:t>Column Master Key (CMK)</a:t>
            </a:r>
          </a:p>
          <a:p>
            <a:r>
              <a:rPr lang="en-US" dirty="0"/>
              <a:t>Column Encryption Key (CEK)</a:t>
            </a:r>
          </a:p>
        </p:txBody>
      </p:sp>
    </p:spTree>
    <p:extLst>
      <p:ext uri="{BB962C8B-B14F-4D97-AF65-F5344CB8AC3E}">
        <p14:creationId xmlns:p14="http://schemas.microsoft.com/office/powerpoint/2010/main" val="65113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and Entering Data</a:t>
            </a:r>
          </a:p>
        </p:txBody>
      </p:sp>
      <p:sp>
        <p:nvSpPr>
          <p:cNvPr id="5" name="Content Placeholder 4"/>
          <p:cNvSpPr>
            <a:spLocks noGrp="1"/>
          </p:cNvSpPr>
          <p:nvPr>
            <p:ph idx="1"/>
          </p:nvPr>
        </p:nvSpPr>
        <p:spPr/>
        <p:txBody>
          <a:bodyPr/>
          <a:lstStyle/>
          <a:p>
            <a:r>
              <a:rPr lang="en-US" dirty="0"/>
              <a:t>Must use a client application</a:t>
            </a:r>
          </a:p>
          <a:p>
            <a:r>
              <a:rPr lang="en-US" dirty="0"/>
              <a:t>Queries must be parameterized</a:t>
            </a:r>
          </a:p>
          <a:p>
            <a:r>
              <a:rPr lang="en-US" dirty="0"/>
              <a:t>Only equals operations on encrypted data</a:t>
            </a:r>
          </a:p>
        </p:txBody>
      </p:sp>
    </p:spTree>
    <p:extLst>
      <p:ext uri="{BB962C8B-B14F-4D97-AF65-F5344CB8AC3E}">
        <p14:creationId xmlns:p14="http://schemas.microsoft.com/office/powerpoint/2010/main" val="106177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Working with data</a:t>
            </a:r>
          </a:p>
          <a:p>
            <a:r>
              <a:rPr lang="en-US" dirty="0"/>
              <a:t>1x_xx.sql queries </a:t>
            </a:r>
          </a:p>
        </p:txBody>
      </p:sp>
    </p:spTree>
    <p:extLst>
      <p:ext uri="{BB962C8B-B14F-4D97-AF65-F5344CB8AC3E}">
        <p14:creationId xmlns:p14="http://schemas.microsoft.com/office/powerpoint/2010/main" val="274202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Certificates Matter</a:t>
            </a:r>
          </a:p>
        </p:txBody>
      </p:sp>
      <p:sp>
        <p:nvSpPr>
          <p:cNvPr id="5" name="Content Placeholder 4"/>
          <p:cNvSpPr>
            <a:spLocks noGrp="1"/>
          </p:cNvSpPr>
          <p:nvPr>
            <p:ph idx="1"/>
          </p:nvPr>
        </p:nvSpPr>
        <p:spPr/>
        <p:txBody>
          <a:bodyPr/>
          <a:lstStyle/>
          <a:p>
            <a:r>
              <a:rPr lang="en-US" dirty="0"/>
              <a:t>The Certificate protects the key and is needed for encryption/decryption</a:t>
            </a:r>
          </a:p>
          <a:p>
            <a:r>
              <a:rPr lang="en-US" dirty="0"/>
              <a:t>The Certificate is needed on the client, not the server</a:t>
            </a:r>
          </a:p>
          <a:p>
            <a:r>
              <a:rPr lang="en-US" dirty="0"/>
              <a:t>Certificates can be created by</a:t>
            </a:r>
          </a:p>
          <a:p>
            <a:pPr lvl="1"/>
            <a:r>
              <a:rPr lang="en-US" dirty="0"/>
              <a:t>SQL Server </a:t>
            </a:r>
          </a:p>
          <a:p>
            <a:pPr lvl="1"/>
            <a:r>
              <a:rPr lang="en-US" dirty="0" err="1"/>
              <a:t>Makecert</a:t>
            </a:r>
            <a:endParaRPr lang="en-US" dirty="0"/>
          </a:p>
          <a:p>
            <a:pPr lvl="1"/>
            <a:r>
              <a:rPr lang="en-US" dirty="0"/>
              <a:t>New-</a:t>
            </a:r>
            <a:r>
              <a:rPr lang="en-US" dirty="0" err="1"/>
              <a:t>SelfSignedCertificate</a:t>
            </a:r>
            <a:endParaRPr lang="en-US" dirty="0"/>
          </a:p>
        </p:txBody>
      </p:sp>
    </p:spTree>
    <p:extLst>
      <p:ext uri="{BB962C8B-B14F-4D97-AF65-F5344CB8AC3E}">
        <p14:creationId xmlns:p14="http://schemas.microsoft.com/office/powerpoint/2010/main" val="237888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Certificates</a:t>
            </a:r>
          </a:p>
          <a:p>
            <a:r>
              <a:rPr lang="en-US" dirty="0"/>
              <a:t>2</a:t>
            </a:r>
            <a:r>
              <a:rPr lang="en-US"/>
              <a:t>x_xx.sql </a:t>
            </a:r>
            <a:r>
              <a:rPr lang="en-US" dirty="0"/>
              <a:t>queries </a:t>
            </a:r>
          </a:p>
        </p:txBody>
      </p:sp>
    </p:spTree>
    <p:extLst>
      <p:ext uri="{BB962C8B-B14F-4D97-AF65-F5344CB8AC3E}">
        <p14:creationId xmlns:p14="http://schemas.microsoft.com/office/powerpoint/2010/main" val="165443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Indexing and Performance</a:t>
            </a:r>
          </a:p>
        </p:txBody>
      </p:sp>
      <p:sp>
        <p:nvSpPr>
          <p:cNvPr id="5" name="Content Placeholder 4"/>
          <p:cNvSpPr>
            <a:spLocks noGrp="1"/>
          </p:cNvSpPr>
          <p:nvPr>
            <p:ph idx="1"/>
          </p:nvPr>
        </p:nvSpPr>
        <p:spPr/>
        <p:txBody>
          <a:bodyPr/>
          <a:lstStyle/>
          <a:p>
            <a:r>
              <a:rPr lang="en-US" dirty="0"/>
              <a:t>Indexes require consistency, or determinism</a:t>
            </a:r>
          </a:p>
          <a:p>
            <a:r>
              <a:rPr lang="en-US" dirty="0"/>
              <a:t>Always Encrypted allows encryption that is</a:t>
            </a:r>
          </a:p>
          <a:p>
            <a:pPr lvl="1"/>
            <a:r>
              <a:rPr lang="en-US" dirty="0"/>
              <a:t>Deterministic</a:t>
            </a:r>
          </a:p>
          <a:p>
            <a:pPr lvl="1"/>
            <a:r>
              <a:rPr lang="en-US" dirty="0"/>
              <a:t>Random</a:t>
            </a:r>
          </a:p>
        </p:txBody>
      </p:sp>
    </p:spTree>
    <p:extLst>
      <p:ext uri="{BB962C8B-B14F-4D97-AF65-F5344CB8AC3E}">
        <p14:creationId xmlns:p14="http://schemas.microsoft.com/office/powerpoint/2010/main" val="185226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Types</a:t>
            </a:r>
          </a:p>
        </p:txBody>
      </p:sp>
      <p:sp>
        <p:nvSpPr>
          <p:cNvPr id="3" name="Content Placeholder 2"/>
          <p:cNvSpPr>
            <a:spLocks noGrp="1"/>
          </p:cNvSpPr>
          <p:nvPr>
            <p:ph idx="1"/>
          </p:nvPr>
        </p:nvSpPr>
        <p:spPr/>
        <p:txBody>
          <a:bodyPr/>
          <a:lstStyle/>
          <a:p>
            <a:r>
              <a:rPr lang="en-US" dirty="0"/>
              <a:t>Deterministic Encryption – Same plaintext value with same key = same encrypted value*</a:t>
            </a:r>
          </a:p>
          <a:p>
            <a:r>
              <a:rPr lang="en-US" dirty="0"/>
              <a:t>Random Encryption – Same plaintext value with same key &lt;&gt; same encrypted value (maybe)</a:t>
            </a:r>
          </a:p>
          <a:p>
            <a:endParaRPr lang="en-US" dirty="0"/>
          </a:p>
          <a:p>
            <a:pPr marL="0" indent="0">
              <a:buNone/>
            </a:pPr>
            <a:r>
              <a:rPr lang="en-US" dirty="0"/>
              <a:t>* Note: This does not necessarily mean that someone can derive the plaintext value from the encrypted values.</a:t>
            </a:r>
          </a:p>
        </p:txBody>
      </p:sp>
    </p:spTree>
    <p:extLst>
      <p:ext uri="{BB962C8B-B14F-4D97-AF65-F5344CB8AC3E}">
        <p14:creationId xmlns:p14="http://schemas.microsoft.com/office/powerpoint/2010/main" val="25363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Encryption Concepts</a:t>
            </a:r>
          </a:p>
          <a:p>
            <a:r>
              <a:rPr lang="en-US" dirty="0"/>
              <a:t>Always Encrypted Overview</a:t>
            </a:r>
          </a:p>
          <a:p>
            <a:r>
              <a:rPr lang="en-US" dirty="0"/>
              <a:t>Requirements and Setup</a:t>
            </a:r>
          </a:p>
          <a:p>
            <a:r>
              <a:rPr lang="en-US" dirty="0"/>
              <a:t>Indexing</a:t>
            </a:r>
          </a:p>
          <a:p>
            <a:r>
              <a:rPr lang="en-US" dirty="0"/>
              <a:t>Limitations</a:t>
            </a:r>
          </a:p>
        </p:txBody>
      </p:sp>
    </p:spTree>
    <p:extLst>
      <p:ext uri="{BB962C8B-B14F-4D97-AF65-F5344CB8AC3E}">
        <p14:creationId xmlns:p14="http://schemas.microsoft.com/office/powerpoint/2010/main" val="1919596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Types and Indexing</a:t>
            </a:r>
          </a:p>
          <a:p>
            <a:r>
              <a:rPr lang="en-US" dirty="0"/>
              <a:t>3x_xx.sql</a:t>
            </a:r>
          </a:p>
        </p:txBody>
      </p:sp>
    </p:spTree>
    <p:extLst>
      <p:ext uri="{BB962C8B-B14F-4D97-AF65-F5344CB8AC3E}">
        <p14:creationId xmlns:p14="http://schemas.microsoft.com/office/powerpoint/2010/main" val="103827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607325" y="1825625"/>
            <a:ext cx="10746475" cy="4351338"/>
          </a:xfrm>
        </p:spPr>
        <p:txBody>
          <a:bodyPr>
            <a:normAutofit/>
          </a:bodyPr>
          <a:lstStyle/>
          <a:p>
            <a:r>
              <a:rPr lang="en-US" sz="2400" dirty="0"/>
              <a:t>Deterministic Encryption requires _BIN2 collation.</a:t>
            </a:r>
          </a:p>
          <a:p>
            <a:r>
              <a:rPr lang="en-US" sz="2400" dirty="0"/>
              <a:t>A CEK can have two encrypted values (for key rotation)</a:t>
            </a:r>
          </a:p>
          <a:p>
            <a:r>
              <a:rPr lang="en-US" sz="2400" dirty="0"/>
              <a:t>Queries can only perform operations on deterministic encryption</a:t>
            </a:r>
          </a:p>
          <a:p>
            <a:r>
              <a:rPr lang="en-US" sz="2400" dirty="0"/>
              <a:t>Only the equals (=) operation is allowed in queries. (No &gt;, &lt;, &lt;&gt;, like, etc.)</a:t>
            </a:r>
          </a:p>
          <a:p>
            <a:r>
              <a:rPr lang="en-US" sz="2400" dirty="0"/>
              <a:t>Queries must pass values as parameters, not literals.</a:t>
            </a:r>
          </a:p>
          <a:p>
            <a:r>
              <a:rPr lang="en-US" sz="2400" dirty="0"/>
              <a:t>Limited data types</a:t>
            </a:r>
          </a:p>
          <a:p>
            <a:r>
              <a:rPr lang="en-US" sz="2400" dirty="0"/>
              <a:t>Key columns in indexes only allow deterministic encryption</a:t>
            </a:r>
          </a:p>
          <a:p>
            <a:r>
              <a:rPr lang="en-US" sz="2400" dirty="0"/>
              <a:t>No CDC</a:t>
            </a:r>
          </a:p>
          <a:p>
            <a:r>
              <a:rPr lang="en-US" sz="2400" dirty="0">
                <a:hlinkClick r:id="rId2"/>
              </a:rPr>
              <a:t>More</a:t>
            </a:r>
            <a:r>
              <a:rPr lang="en-US" sz="2400" dirty="0"/>
              <a:t> (See the Feature Details section)</a:t>
            </a:r>
          </a:p>
          <a:p>
            <a:endParaRPr lang="en-US" sz="2400" dirty="0"/>
          </a:p>
          <a:p>
            <a:endParaRPr lang="en-US" sz="2400" dirty="0"/>
          </a:p>
        </p:txBody>
      </p:sp>
    </p:spTree>
    <p:extLst>
      <p:ext uri="{BB962C8B-B14F-4D97-AF65-F5344CB8AC3E}">
        <p14:creationId xmlns:p14="http://schemas.microsoft.com/office/powerpoint/2010/main" val="248926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 </a:t>
            </a:r>
            <a:r>
              <a:rPr lang="en-US" dirty="0" err="1"/>
              <a:t>Quiese</a:t>
            </a:r>
            <a:r>
              <a:rPr lang="en-US" dirty="0"/>
              <a:t> the Table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One big limitation (</a:t>
            </a:r>
            <a:r>
              <a:rPr lang="en-US" sz="1900" dirty="0"/>
              <a:t>from</a:t>
            </a:r>
            <a:r>
              <a:rPr lang="en-US" dirty="0"/>
              <a:t> </a:t>
            </a:r>
            <a:r>
              <a:rPr lang="en-US" sz="1900" dirty="0">
                <a:hlinkClick r:id="rId2"/>
              </a:rPr>
              <a:t>https://blogs.msdn.microsoft.com/sqlsecurity/2015/10/31/ssms-encryption-wizard-enabling-always-encrypted-in-a-few-easy-steps/</a:t>
            </a:r>
            <a:r>
              <a:rPr lang="en-US" dirty="0"/>
              <a:t>)</a:t>
            </a:r>
          </a:p>
          <a:p>
            <a:r>
              <a:rPr lang="en-US" b="1" i="1" dirty="0"/>
              <a:t>Note:</a:t>
            </a:r>
            <a:r>
              <a:rPr lang="en-US" i="1" dirty="0"/>
              <a:t> When using the current version of the wizard, you need to make sure no other application inserts or updates rows in the tables, containing encrypted columns, while the encryption workflow is running. During the encryption workflow, the wizard creates a temporary table, downloads the data from your original table, encrypts the data and uploads it to the temporary table. Finally, the wizard deletes the original table and renames the temporary table to the original table. If another app is inserting or modifying data in the original table, the new or updated data may be lost. Make sure, you only run the encryption workflow in a planned maintenance window. This issue will be addressed in a later version of SSMS.</a:t>
            </a:r>
          </a:p>
        </p:txBody>
      </p:sp>
    </p:spTree>
    <p:extLst>
      <p:ext uri="{BB962C8B-B14F-4D97-AF65-F5344CB8AC3E}">
        <p14:creationId xmlns:p14="http://schemas.microsoft.com/office/powerpoint/2010/main" val="261124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Limitations</a:t>
            </a:r>
          </a:p>
        </p:txBody>
      </p:sp>
    </p:spTree>
    <p:extLst>
      <p:ext uri="{BB962C8B-B14F-4D97-AF65-F5344CB8AC3E}">
        <p14:creationId xmlns:p14="http://schemas.microsoft.com/office/powerpoint/2010/main" val="344946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Bonus Demo</a:t>
            </a:r>
          </a:p>
        </p:txBody>
      </p:sp>
      <p:sp>
        <p:nvSpPr>
          <p:cNvPr id="5" name="Text Placeholder 4"/>
          <p:cNvSpPr>
            <a:spLocks noGrp="1"/>
          </p:cNvSpPr>
          <p:nvPr>
            <p:ph type="body" idx="1"/>
          </p:nvPr>
        </p:nvSpPr>
        <p:spPr/>
        <p:txBody>
          <a:bodyPr/>
          <a:lstStyle/>
          <a:p>
            <a:r>
              <a:rPr lang="en-US" dirty="0"/>
              <a:t>Always Encrypted Key Rotation</a:t>
            </a:r>
          </a:p>
          <a:p>
            <a:r>
              <a:rPr lang="en-US" dirty="0"/>
              <a:t>50_KeyRotation.sql</a:t>
            </a:r>
          </a:p>
        </p:txBody>
      </p:sp>
    </p:spTree>
    <p:extLst>
      <p:ext uri="{BB962C8B-B14F-4D97-AF65-F5344CB8AC3E}">
        <p14:creationId xmlns:p14="http://schemas.microsoft.com/office/powerpoint/2010/main" val="4067089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Always Encrypted only requires a change to the connection </a:t>
            </a:r>
            <a:r>
              <a:rPr lang="en-US" dirty="0" smtClean="0"/>
              <a:t>string</a:t>
            </a:r>
          </a:p>
          <a:p>
            <a:pPr lvl="1"/>
            <a:r>
              <a:rPr lang="en-US" dirty="0" smtClean="0"/>
              <a:t>Caveat - collation</a:t>
            </a:r>
            <a:endParaRPr lang="en-US" dirty="0"/>
          </a:p>
          <a:p>
            <a:r>
              <a:rPr lang="en-US" dirty="0"/>
              <a:t>Data is protected once it leave the client</a:t>
            </a:r>
          </a:p>
          <a:p>
            <a:r>
              <a:rPr lang="en-US" dirty="0"/>
              <a:t>Encrypted data is protected from system administrators on the server</a:t>
            </a:r>
          </a:p>
          <a:p>
            <a:r>
              <a:rPr lang="en-US" dirty="0"/>
              <a:t>Certificate management is crucial to protecting data</a:t>
            </a:r>
          </a:p>
        </p:txBody>
      </p:sp>
    </p:spTree>
    <p:extLst>
      <p:ext uri="{BB962C8B-B14F-4D97-AF65-F5344CB8AC3E}">
        <p14:creationId xmlns:p14="http://schemas.microsoft.com/office/powerpoint/2010/main" val="2135432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a:xfrm>
            <a:off x="838200" y="1656947"/>
            <a:ext cx="10515600" cy="4351338"/>
          </a:xfrm>
        </p:spPr>
        <p:txBody>
          <a:bodyPr/>
          <a:lstStyle/>
          <a:p>
            <a:r>
              <a:rPr lang="en-US" dirty="0"/>
              <a:t>Thank you for coming</a:t>
            </a:r>
          </a:p>
          <a:p>
            <a:r>
              <a:rPr lang="en-US" dirty="0"/>
              <a:t>Questions?</a:t>
            </a:r>
          </a:p>
          <a:p>
            <a:r>
              <a:rPr lang="en-US" dirty="0"/>
              <a:t>Ask at </a:t>
            </a:r>
            <a:r>
              <a:rPr lang="en-US" dirty="0" smtClean="0">
                <a:hlinkClick r:id="rId2"/>
              </a:rPr>
              <a:t>www.sqlservercentral.com/forums</a:t>
            </a:r>
            <a:endParaRPr lang="en-US" dirty="0" smtClean="0"/>
          </a:p>
          <a:p>
            <a:r>
              <a:rPr lang="en-US" dirty="0" smtClean="0"/>
              <a:t>Slides/Code at </a:t>
            </a:r>
            <a:r>
              <a:rPr lang="en-US" dirty="0" smtClean="0">
                <a:hlinkClick r:id="rId3"/>
              </a:rPr>
              <a:t>www.voiceofthedba.com/talks</a:t>
            </a:r>
            <a:endParaRPr lang="en-US" dirty="0" smtClean="0"/>
          </a:p>
          <a:p>
            <a:endParaRPr lang="en-US" dirty="0"/>
          </a:p>
          <a:p>
            <a:endParaRPr lang="en-US" dirty="0"/>
          </a:p>
        </p:txBody>
      </p:sp>
      <p:grpSp>
        <p:nvGrpSpPr>
          <p:cNvPr id="21" name="Group 20"/>
          <p:cNvGrpSpPr/>
          <p:nvPr/>
        </p:nvGrpSpPr>
        <p:grpSpPr>
          <a:xfrm>
            <a:off x="2779712" y="3831752"/>
            <a:ext cx="6632576" cy="2562226"/>
            <a:chOff x="2689225" y="3398838"/>
            <a:chExt cx="6632576" cy="2562226"/>
          </a:xfrm>
        </p:grpSpPr>
        <p:sp>
          <p:nvSpPr>
            <p:cNvPr id="12" name="Rectangle 11"/>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3" name="Rectangle 12"/>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14" name="Rectangle 13"/>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1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20"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267450" y="52911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55055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Always Encrypted (BOL) - </a:t>
            </a:r>
            <a:r>
              <a:rPr lang="en-US" dirty="0">
                <a:hlinkClick r:id="rId2"/>
              </a:rPr>
              <a:t>https://msdn.microsoft.com/en-us/library/mt163865.aspx</a:t>
            </a:r>
            <a:endParaRPr lang="en-US" dirty="0"/>
          </a:p>
          <a:p>
            <a:r>
              <a:rPr lang="en-US" dirty="0"/>
              <a:t>Column Encryption Metadata - </a:t>
            </a:r>
            <a:r>
              <a:rPr lang="en-US" dirty="0">
                <a:hlinkClick r:id="rId3"/>
              </a:rPr>
              <a:t>https://blogs.msdn.microsoft.com/sqlsecurity/2015/07/06/always-encrypted-key-metadata/</a:t>
            </a:r>
            <a:endParaRPr lang="en-US" dirty="0"/>
          </a:p>
          <a:p>
            <a:endParaRPr lang="en-US" dirty="0"/>
          </a:p>
          <a:p>
            <a:endParaRPr lang="en-US" dirty="0"/>
          </a:p>
        </p:txBody>
      </p:sp>
    </p:spTree>
    <p:extLst>
      <p:ext uri="{BB962C8B-B14F-4D97-AF65-F5344CB8AC3E}">
        <p14:creationId xmlns:p14="http://schemas.microsoft.com/office/powerpoint/2010/main" val="2672446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hlinkClick r:id="rId2"/>
              </a:rPr>
              <a:t>http://excellentsecurityinc.com/media/1281/boxinternal2.jpg</a:t>
            </a:r>
            <a:endParaRPr lang="en-US" dirty="0"/>
          </a:p>
          <a:p>
            <a:r>
              <a:rPr lang="en-US" dirty="0">
                <a:hlinkClick r:id="rId3"/>
              </a:rPr>
              <a:t>http://themarkconsulting.com/wp-content/uploads/2015/04/Bank_Vault_3D_Wallpaper-HD.jpg</a:t>
            </a:r>
            <a:endParaRPr lang="en-US" dirty="0"/>
          </a:p>
          <a:p>
            <a:r>
              <a:rPr lang="en-US" dirty="0">
                <a:hlinkClick r:id="rId4"/>
              </a:rPr>
              <a:t>https://www.fcbweb.net/wp-content/uploads/2009/10/Safe.jpg</a:t>
            </a:r>
            <a:endParaRPr lang="en-US" dirty="0"/>
          </a:p>
          <a:p>
            <a:r>
              <a:rPr lang="en-US" dirty="0">
                <a:hlinkClick r:id="rId5"/>
              </a:rPr>
              <a:t>https://i-msdn.sec.s-msft.com/dynimg/IC797953.jpeg</a:t>
            </a:r>
            <a:endParaRPr lang="en-US" dirty="0"/>
          </a:p>
          <a:p>
            <a:endParaRPr lang="en-US" dirty="0"/>
          </a:p>
          <a:p>
            <a:endParaRPr lang="en-US" dirty="0"/>
          </a:p>
        </p:txBody>
      </p:sp>
    </p:spTree>
    <p:extLst>
      <p:ext uri="{BB962C8B-B14F-4D97-AF65-F5344CB8AC3E}">
        <p14:creationId xmlns:p14="http://schemas.microsoft.com/office/powerpoint/2010/main" val="8264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600"/>
              <a:t>Who am I?</a:t>
            </a:r>
          </a:p>
        </p:txBody>
      </p:sp>
      <p:pic>
        <p:nvPicPr>
          <p:cNvPr id="17411" name="Picture 2" descr="Steve J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9" y="2162176"/>
            <a:ext cx="25749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5749926" y="29162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9" name="Rectangle 18"/>
          <p:cNvSpPr/>
          <p:nvPr/>
        </p:nvSpPr>
        <p:spPr>
          <a:xfrm>
            <a:off x="5749926" y="36163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20" name="Rectangle 19"/>
          <p:cNvSpPr/>
          <p:nvPr/>
        </p:nvSpPr>
        <p:spPr>
          <a:xfrm>
            <a:off x="5749926" y="43005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sp>
        <p:nvSpPr>
          <p:cNvPr id="17415" name="TextBox 20"/>
          <p:cNvSpPr txBox="1">
            <a:spLocks noChangeArrowheads="1"/>
          </p:cNvSpPr>
          <p:nvPr/>
        </p:nvSpPr>
        <p:spPr bwMode="auto">
          <a:xfrm>
            <a:off x="5072064" y="1379539"/>
            <a:ext cx="5310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rgbClr val="CC0000"/>
                </a:solidFill>
                <a:latin typeface="Arial" panose="020B0604020202020204" pitchFamily="34" charset="0"/>
                <a:ea typeface="ヒラギノ角ゴ ProN W3" charset="0"/>
                <a:cs typeface="Arial" panose="020B0604020202020204" pitchFamily="34" charset="0"/>
              </a:rPr>
              <a:t>Steve Jones</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SQLServerCentral founder</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Redgate Software Evangelist</a:t>
            </a:r>
          </a:p>
        </p:txBody>
      </p:sp>
      <p:pic>
        <p:nvPicPr>
          <p:cNvPr id="17416"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78426" y="29464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37115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78426" y="43386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78425" y="49720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749926" y="49720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7421"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756650" y="48085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9814" y="4630739"/>
            <a:ext cx="21923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655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81200" y="1341438"/>
            <a:ext cx="8229600" cy="4525962"/>
          </a:xfrm>
        </p:spPr>
        <p:txBody>
          <a:bodyPr vert="horz" lIns="91440" tIns="45720" rIns="81279" bIns="45720" rtlCol="0">
            <a:normAutofit/>
          </a:bodyPr>
          <a:lstStyle/>
          <a:p>
            <a:pPr eaLnBrk="1" hangingPunct="1">
              <a:lnSpc>
                <a:spcPct val="90000"/>
              </a:lnSpc>
              <a:buFont typeface="Arial" panose="020B0604020202020204" pitchFamily="34" charset="0"/>
              <a:buNone/>
            </a:pP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encryption</a:t>
            </a:r>
            <a:r>
              <a:rPr lang="en-US" altLang="en-US"/>
              <a:t> is the process of transforming </a:t>
            </a:r>
            <a:r>
              <a:rPr lang="en-US" altLang="en-US" u="sng">
                <a:solidFill>
                  <a:srgbClr val="009999"/>
                </a:solidFill>
                <a:hlinkClick r:id="rId3"/>
              </a:rPr>
              <a:t>information</a:t>
            </a:r>
            <a:r>
              <a:rPr lang="en-US" altLang="en-US"/>
              <a:t> (referred to as </a:t>
            </a:r>
            <a:r>
              <a:rPr lang="en-US" altLang="en-US" u="sng">
                <a:solidFill>
                  <a:srgbClr val="009999"/>
                </a:solidFill>
                <a:hlinkClick r:id="rId4"/>
              </a:rPr>
              <a:t>plaintext</a:t>
            </a:r>
            <a:r>
              <a:rPr lang="en-US" altLang="en-US"/>
              <a:t>) using an </a:t>
            </a:r>
            <a:r>
              <a:rPr lang="en-US" altLang="en-US" u="sng">
                <a:solidFill>
                  <a:srgbClr val="009999"/>
                </a:solidFill>
                <a:hlinkClick r:id="rId5"/>
              </a:rPr>
              <a:t>algorithm</a:t>
            </a:r>
            <a:r>
              <a:rPr lang="en-US" altLang="en-US"/>
              <a:t> (called a </a:t>
            </a:r>
            <a:r>
              <a:rPr lang="en-US" altLang="en-US" u="sng">
                <a:solidFill>
                  <a:srgbClr val="009999"/>
                </a:solidFill>
                <a:hlinkClick r:id="rId6"/>
              </a:rPr>
              <a:t>cipher</a:t>
            </a:r>
            <a:r>
              <a:rPr lang="en-US" altLang="en-US"/>
              <a:t>) to make it unreadable to anyone except those possessing special knowledge, usually referred to as a </a:t>
            </a:r>
            <a:r>
              <a:rPr lang="en-US" altLang="en-US" u="sng">
                <a:solidFill>
                  <a:srgbClr val="009999"/>
                </a:solidFill>
                <a:hlinkClick r:id="rId7"/>
              </a:rPr>
              <a:t>key</a:t>
            </a:r>
            <a:r>
              <a:rPr lang="en-US" altLang="en-US"/>
              <a:t>. The result of the process is </a:t>
            </a: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encrypted</a:t>
            </a:r>
            <a:r>
              <a:rPr lang="en-US" altLang="en-US"/>
              <a:t> information (in cryptography, referred to as </a:t>
            </a:r>
            <a:r>
              <a:rPr lang="en-US" altLang="en-US" u="sng">
                <a:solidFill>
                  <a:srgbClr val="009999"/>
                </a:solidFill>
                <a:hlinkClick r:id="rId8"/>
              </a:rPr>
              <a:t>ciphertext</a:t>
            </a:r>
            <a:r>
              <a:rPr lang="en-US" altLang="en-US"/>
              <a:t>).</a:t>
            </a:r>
          </a:p>
          <a:p>
            <a:pPr algn="r" eaLnBrk="1" hangingPunct="1">
              <a:lnSpc>
                <a:spcPct val="90000"/>
              </a:lnSpc>
              <a:buFont typeface="Arial" panose="020B0604020202020204" pitchFamily="34" charset="0"/>
              <a:buNone/>
            </a:pPr>
            <a:r>
              <a:rPr lang="en-US" altLang="en-US"/>
              <a:t>- Wikipedia</a:t>
            </a:r>
          </a:p>
        </p:txBody>
      </p:sp>
    </p:spTree>
    <p:extLst>
      <p:ext uri="{BB962C8B-B14F-4D97-AF65-F5344CB8AC3E}">
        <p14:creationId xmlns:p14="http://schemas.microsoft.com/office/powerpoint/2010/main" val="3938460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works with Functions and Keys</a:t>
            </a:r>
          </a:p>
        </p:txBody>
      </p:sp>
      <p:sp>
        <p:nvSpPr>
          <p:cNvPr id="5" name="TextBox 4"/>
          <p:cNvSpPr txBox="1"/>
          <p:nvPr/>
        </p:nvSpPr>
        <p:spPr>
          <a:xfrm>
            <a:off x="582673" y="2292131"/>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305425"/>
            <a:ext cx="2238375" cy="704850"/>
          </a:xfrm>
          <a:prstGeom prst="rect">
            <a:avLst/>
          </a:prstGeom>
        </p:spPr>
      </p:pic>
      <p:sp>
        <p:nvSpPr>
          <p:cNvPr id="7" name="TextBox 6"/>
          <p:cNvSpPr txBox="1"/>
          <p:nvPr/>
        </p:nvSpPr>
        <p:spPr>
          <a:xfrm>
            <a:off x="4152900" y="3539906"/>
            <a:ext cx="2933700" cy="1339960"/>
          </a:xfrm>
          <a:prstGeom prst="rect">
            <a:avLst/>
          </a:prstGeom>
          <a:solidFill>
            <a:schemeClr val="tx2">
              <a:lumMod val="20000"/>
              <a:lumOff val="80000"/>
            </a:schemeClr>
          </a:solidFill>
          <a:ln w="19050" cmpd="sng">
            <a:solidFill>
              <a:schemeClr val="tx1">
                <a:alpha val="28000"/>
              </a:schemeClr>
            </a:solidFill>
          </a:ln>
          <a:effectLst>
            <a:softEdge rad="31750"/>
          </a:effectLst>
        </p:spPr>
        <p:txBody>
          <a:bodyPr wrap="square" rtlCol="0" anchor="ctr" anchorCtr="0">
            <a:noAutofit/>
          </a:bodyPr>
          <a:lstStyle/>
          <a:p>
            <a:pPr algn="ctr"/>
            <a:r>
              <a:rPr lang="en-US" sz="2400" b="1" dirty="0"/>
              <a:t>Encryption Function</a:t>
            </a:r>
          </a:p>
        </p:txBody>
      </p:sp>
      <p:sp>
        <p:nvSpPr>
          <p:cNvPr id="8" name="Right Arrow 7"/>
          <p:cNvSpPr/>
          <p:nvPr/>
        </p:nvSpPr>
        <p:spPr>
          <a:xfrm rot="2450832">
            <a:off x="3279714" y="3226515"/>
            <a:ext cx="8382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9742236">
            <a:off x="3056307" y="4883703"/>
            <a:ext cx="1069914"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04197" y="3972531"/>
            <a:ext cx="1200150" cy="474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55294" y="3072527"/>
            <a:ext cx="3067050" cy="2585323"/>
          </a:xfrm>
          <a:prstGeom prst="rect">
            <a:avLst/>
          </a:prstGeom>
          <a:noFill/>
          <a:ln>
            <a:solidFill>
              <a:schemeClr val="tx1"/>
            </a:solidFill>
          </a:ln>
        </p:spPr>
        <p:txBody>
          <a:bodyPr wrap="square" rtlCol="0">
            <a:spAutoFit/>
          </a:bodyPr>
          <a:lstStyle/>
          <a:p>
            <a:r>
              <a:rPr lang="en-US" dirty="0"/>
              <a:t>0x00059E2EC7419F590E79D7F1B774BFE601000000DB80B8AC1B295E367FEAC63C4BD7B8F8FACD0151B57DF97FF2BBA1ED9626B0316043C62387BB8E5D4A17B33C48A554F2A9B28626BB250A153FEEF2BFEBCF92ECF6C421D47C84BF93074E54EF85C85B1C</a:t>
            </a:r>
          </a:p>
        </p:txBody>
      </p:sp>
    </p:spTree>
    <p:extLst>
      <p:ext uri="{BB962C8B-B14F-4D97-AF65-F5344CB8AC3E}">
        <p14:creationId xmlns:p14="http://schemas.microsoft.com/office/powerpoint/2010/main" val="14216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8144" y="1253331"/>
            <a:ext cx="7735712" cy="4351338"/>
          </a:xfrm>
        </p:spPr>
      </p:pic>
    </p:spTree>
    <p:extLst>
      <p:ext uri="{BB962C8B-B14F-4D97-AF65-F5344CB8AC3E}">
        <p14:creationId xmlns:p14="http://schemas.microsoft.com/office/powerpoint/2010/main" val="111319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9394" y="969096"/>
            <a:ext cx="6653213" cy="4919809"/>
          </a:xfrm>
        </p:spPr>
      </p:pic>
    </p:spTree>
    <p:extLst>
      <p:ext uri="{BB962C8B-B14F-4D97-AF65-F5344CB8AC3E}">
        <p14:creationId xmlns:p14="http://schemas.microsoft.com/office/powerpoint/2010/main" val="335818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32" y="2835191"/>
            <a:ext cx="1717968" cy="12693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00" y="591671"/>
            <a:ext cx="2680116" cy="1507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050" y="694018"/>
            <a:ext cx="1073150" cy="1073150"/>
          </a:xfrm>
          <a:prstGeom prst="rect">
            <a:avLst/>
          </a:prstGeom>
        </p:spPr>
      </p:pic>
      <p:sp>
        <p:nvSpPr>
          <p:cNvPr id="7" name="TextBox 6"/>
          <p:cNvSpPr txBox="1"/>
          <p:nvPr/>
        </p:nvSpPr>
        <p:spPr>
          <a:xfrm>
            <a:off x="7327900" y="1779216"/>
            <a:ext cx="2705100" cy="523220"/>
          </a:xfrm>
          <a:prstGeom prst="rect">
            <a:avLst/>
          </a:prstGeom>
          <a:noFill/>
        </p:spPr>
        <p:txBody>
          <a:bodyPr wrap="square" rtlCol="0">
            <a:spAutoFit/>
          </a:bodyPr>
          <a:lstStyle/>
          <a:p>
            <a:r>
              <a:rPr lang="en-US" sz="2800" b="1" dirty="0"/>
              <a:t>X.509 Certificate</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437" y="2947725"/>
            <a:ext cx="2238375" cy="657225"/>
          </a:xfrm>
          <a:prstGeom prst="rect">
            <a:avLst/>
          </a:prstGeom>
        </p:spPr>
      </p:pic>
      <p:sp>
        <p:nvSpPr>
          <p:cNvPr id="10" name="Down Arrow 9"/>
          <p:cNvSpPr/>
          <p:nvPr/>
        </p:nvSpPr>
        <p:spPr>
          <a:xfrm>
            <a:off x="8381999" y="2302436"/>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886224" y="21931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37437" y="3727019"/>
            <a:ext cx="3435351" cy="523220"/>
          </a:xfrm>
          <a:prstGeom prst="rect">
            <a:avLst/>
          </a:prstGeom>
          <a:noFill/>
        </p:spPr>
        <p:txBody>
          <a:bodyPr wrap="square" rtlCol="0">
            <a:spAutoFit/>
          </a:bodyPr>
          <a:lstStyle/>
          <a:p>
            <a:r>
              <a:rPr lang="en-US" sz="2800" b="1" dirty="0"/>
              <a:t>Symmetric Key</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8816" y="4930990"/>
            <a:ext cx="2463800" cy="1386298"/>
          </a:xfrm>
          <a:prstGeom prst="rect">
            <a:avLst/>
          </a:prstGeom>
        </p:spPr>
      </p:pic>
      <p:sp>
        <p:nvSpPr>
          <p:cNvPr id="13" name="Down Arrow 12"/>
          <p:cNvSpPr/>
          <p:nvPr/>
        </p:nvSpPr>
        <p:spPr>
          <a:xfrm>
            <a:off x="2911624" y="42505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381999" y="4274391"/>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283572" y="5351656"/>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spTree>
    <p:extLst>
      <p:ext uri="{BB962C8B-B14F-4D97-AF65-F5344CB8AC3E}">
        <p14:creationId xmlns:p14="http://schemas.microsoft.com/office/powerpoint/2010/main" val="76518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385" y="5585913"/>
            <a:ext cx="1988360" cy="646331"/>
          </a:xfrm>
          <a:prstGeom prst="rect">
            <a:avLst/>
          </a:prstGeom>
          <a:noFill/>
          <a:ln w="19050">
            <a:solidFill>
              <a:schemeClr val="tx1"/>
            </a:solidFill>
          </a:ln>
        </p:spPr>
        <p:txBody>
          <a:bodyPr wrap="square" rtlCol="0">
            <a:spAutoFit/>
          </a:bodyPr>
          <a:lstStyle/>
          <a:p>
            <a:r>
              <a:rPr lang="en-US" dirty="0"/>
              <a:t>The quick brown fox jumped.</a:t>
            </a:r>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95" y="3820956"/>
            <a:ext cx="11652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c 5"/>
          <p:cNvSpPr/>
          <p:nvPr/>
        </p:nvSpPr>
        <p:spPr>
          <a:xfrm rot="5400000" flipH="1" flipV="1">
            <a:off x="1792299" y="918431"/>
            <a:ext cx="4936192" cy="569143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66973" y="103384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8" name="TextBox 7"/>
          <p:cNvSpPr txBox="1"/>
          <p:nvPr/>
        </p:nvSpPr>
        <p:spPr>
          <a:xfrm>
            <a:off x="1306722" y="5063624"/>
            <a:ext cx="2529840" cy="381000"/>
          </a:xfrm>
          <a:prstGeom prst="rect">
            <a:avLst/>
          </a:prstGeom>
          <a:noFill/>
        </p:spPr>
        <p:txBody>
          <a:bodyPr wrap="square" rtlCol="0">
            <a:spAutoFit/>
          </a:bodyPr>
          <a:lstStyle/>
          <a:p>
            <a:r>
              <a:rPr lang="en-US" dirty="0"/>
              <a:t>Client memory</a:t>
            </a:r>
          </a:p>
        </p:txBody>
      </p:sp>
      <p:sp>
        <p:nvSpPr>
          <p:cNvPr id="9" name="TextBox 8"/>
          <p:cNvSpPr txBox="1"/>
          <p:nvPr/>
        </p:nvSpPr>
        <p:spPr>
          <a:xfrm>
            <a:off x="4422559" y="537388"/>
            <a:ext cx="2529840" cy="381000"/>
          </a:xfrm>
          <a:prstGeom prst="rect">
            <a:avLst/>
          </a:prstGeom>
          <a:noFill/>
        </p:spPr>
        <p:txBody>
          <a:bodyPr wrap="square" rtlCol="0">
            <a:spAutoFit/>
          </a:bodyPr>
          <a:lstStyle/>
          <a:p>
            <a:r>
              <a:rPr lang="en-US" dirty="0"/>
              <a:t>Network</a:t>
            </a:r>
          </a:p>
        </p:txBody>
      </p:sp>
      <p:pic>
        <p:nvPicPr>
          <p:cNvPr id="1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07" y="320665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9585960" y="2529840"/>
            <a:ext cx="2324100" cy="3340448"/>
            <a:chOff x="9364980" y="1630680"/>
            <a:chExt cx="2324100" cy="3340448"/>
          </a:xfrm>
        </p:grpSpPr>
        <p:sp>
          <p:nvSpPr>
            <p:cNvPr id="11" name="TextBox 10"/>
            <p:cNvSpPr txBox="1"/>
            <p:nvPr/>
          </p:nvSpPr>
          <p:spPr>
            <a:xfrm>
              <a:off x="9364980" y="1630680"/>
              <a:ext cx="2324100" cy="369332"/>
            </a:xfrm>
            <a:prstGeom prst="rect">
              <a:avLst/>
            </a:prstGeom>
            <a:noFill/>
            <a:ln w="19050">
              <a:solidFill>
                <a:schemeClr val="tx1"/>
              </a:solidFill>
            </a:ln>
          </p:spPr>
          <p:txBody>
            <a:bodyPr wrap="square" rtlCol="0">
              <a:spAutoFit/>
            </a:bodyPr>
            <a:lstStyle/>
            <a:p>
              <a:r>
                <a:rPr lang="en-US" dirty="0"/>
                <a:t>Server memory</a:t>
              </a:r>
            </a:p>
          </p:txBody>
        </p:sp>
        <p:sp>
          <p:nvSpPr>
            <p:cNvPr id="14" name="Rectangle 13"/>
            <p:cNvSpPr/>
            <p:nvPr/>
          </p:nvSpPr>
          <p:spPr>
            <a:xfrm>
              <a:off x="9364980" y="1993965"/>
              <a:ext cx="2324100" cy="2977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9753830" y="303790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17" name="TextBox 16"/>
          <p:cNvSpPr txBox="1"/>
          <p:nvPr/>
        </p:nvSpPr>
        <p:spPr>
          <a:xfrm>
            <a:off x="9761450" y="5064825"/>
            <a:ext cx="1988360" cy="646331"/>
          </a:xfrm>
          <a:prstGeom prst="rect">
            <a:avLst/>
          </a:prstGeom>
          <a:noFill/>
          <a:ln w="19050">
            <a:solidFill>
              <a:schemeClr val="tx1"/>
            </a:solidFill>
          </a:ln>
        </p:spPr>
        <p:txBody>
          <a:bodyPr wrap="square" rtlCol="0">
            <a:spAutoFit/>
          </a:bodyPr>
          <a:lstStyle/>
          <a:p>
            <a:r>
              <a:rPr lang="en-US" dirty="0"/>
              <a:t>0x043db59a9eb32d42a43b45fed9</a:t>
            </a:r>
          </a:p>
        </p:txBody>
      </p:sp>
      <p:sp>
        <p:nvSpPr>
          <p:cNvPr id="18" name="Up-Down Arrow 17"/>
          <p:cNvSpPr/>
          <p:nvPr/>
        </p:nvSpPr>
        <p:spPr>
          <a:xfrm>
            <a:off x="10317480" y="3726180"/>
            <a:ext cx="830580" cy="12954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p:cNvSpPr/>
          <p:nvPr/>
        </p:nvSpPr>
        <p:spPr>
          <a:xfrm rot="16200000" flipV="1">
            <a:off x="4295204" y="429850"/>
            <a:ext cx="3976481" cy="5708885"/>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084" y="5276025"/>
            <a:ext cx="12160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7373564" y="5731340"/>
            <a:ext cx="1988360" cy="646331"/>
          </a:xfrm>
          <a:prstGeom prst="rect">
            <a:avLst/>
          </a:prstGeom>
          <a:noFill/>
          <a:ln w="19050">
            <a:solidFill>
              <a:schemeClr val="tx1"/>
            </a:solidFill>
          </a:ln>
        </p:spPr>
        <p:txBody>
          <a:bodyPr wrap="square" rtlCol="0">
            <a:spAutoFit/>
          </a:bodyPr>
          <a:lstStyle/>
          <a:p>
            <a:r>
              <a:rPr lang="en-US" dirty="0"/>
              <a:t>0x043db59a9eb32d42a43b45fed9</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3" y="3873410"/>
            <a:ext cx="1278521" cy="402598"/>
          </a:xfrm>
          <a:prstGeom prst="rect">
            <a:avLst/>
          </a:prstGeom>
        </p:spPr>
      </p:pic>
      <p:sp>
        <p:nvSpPr>
          <p:cNvPr id="23" name="Right Arrow 22"/>
          <p:cNvSpPr/>
          <p:nvPr/>
        </p:nvSpPr>
        <p:spPr>
          <a:xfrm>
            <a:off x="7500336" y="4011008"/>
            <a:ext cx="729264" cy="2017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08644" y="4781394"/>
            <a:ext cx="2529840" cy="381000"/>
          </a:xfrm>
          <a:prstGeom prst="rect">
            <a:avLst/>
          </a:prstGeom>
          <a:noFill/>
        </p:spPr>
        <p:txBody>
          <a:bodyPr wrap="square" rtlCol="0">
            <a:spAutoFit/>
          </a:bodyPr>
          <a:lstStyle/>
          <a:p>
            <a:r>
              <a:rPr lang="en-US" dirty="0"/>
              <a:t>Server storage</a:t>
            </a:r>
          </a:p>
        </p:txBody>
      </p:sp>
    </p:spTree>
    <p:extLst>
      <p:ext uri="{BB962C8B-B14F-4D97-AF65-F5344CB8AC3E}">
        <p14:creationId xmlns:p14="http://schemas.microsoft.com/office/powerpoint/2010/main" val="144336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899</Words>
  <Application>Microsoft Office PowerPoint</Application>
  <PresentationFormat>Widescreen</PresentationFormat>
  <Paragraphs>155</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Lucida Grande</vt:lpstr>
      <vt:lpstr>Microsoft Sans Serif</vt:lpstr>
      <vt:lpstr>Times New Roman Bold</vt:lpstr>
      <vt:lpstr>ヒラギノ角ゴ ProN W3</vt:lpstr>
      <vt:lpstr>Office Theme</vt:lpstr>
      <vt:lpstr>End to End Always Encrypted in SQL Server 2016</vt:lpstr>
      <vt:lpstr>Agenda</vt:lpstr>
      <vt:lpstr>Who am I?</vt:lpstr>
      <vt:lpstr>PowerPoint Presentation</vt:lpstr>
      <vt:lpstr>Encryption works with Functions and Keys</vt:lpstr>
      <vt:lpstr>PowerPoint Presentation</vt:lpstr>
      <vt:lpstr>PowerPoint Presentation</vt:lpstr>
      <vt:lpstr>PowerPoint Presentation</vt:lpstr>
      <vt:lpstr>PowerPoint Presentation</vt:lpstr>
      <vt:lpstr>Always Encrypted is different.</vt:lpstr>
      <vt:lpstr>Always Encrypted </vt:lpstr>
      <vt:lpstr>Demo</vt:lpstr>
      <vt:lpstr>Requirements</vt:lpstr>
      <vt:lpstr>Accessing and Entering Data</vt:lpstr>
      <vt:lpstr>Demo</vt:lpstr>
      <vt:lpstr>Certificates Matter</vt:lpstr>
      <vt:lpstr>Demo</vt:lpstr>
      <vt:lpstr>Indexing and Performance</vt:lpstr>
      <vt:lpstr>Encryption Types</vt:lpstr>
      <vt:lpstr>Demo</vt:lpstr>
      <vt:lpstr>Limitations</vt:lpstr>
      <vt:lpstr>Limitations – Quiese the Table</vt:lpstr>
      <vt:lpstr>Demo</vt:lpstr>
      <vt:lpstr>Bonus Demo</vt:lpstr>
      <vt:lpstr>Summary</vt:lpstr>
      <vt:lpstr>The End</vt:lpstr>
      <vt:lpstr>References</vt:lpstr>
      <vt:lpstr>Images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Always Encrypted in SQL Server 2016</dc:title>
  <dc:creator>Steve Jones</dc:creator>
  <cp:lastModifiedBy>Steve Jones</cp:lastModifiedBy>
  <cp:revision>37</cp:revision>
  <dcterms:created xsi:type="dcterms:W3CDTF">2016-04-04T19:16:30Z</dcterms:created>
  <dcterms:modified xsi:type="dcterms:W3CDTF">2016-04-20T22:40:24Z</dcterms:modified>
</cp:coreProperties>
</file>