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4" r:id="rId6"/>
    <p:sldId id="267" r:id="rId7"/>
    <p:sldId id="263" r:id="rId8"/>
    <p:sldId id="271" r:id="rId9"/>
    <p:sldId id="265" r:id="rId10"/>
    <p:sldId id="273" r:id="rId11"/>
    <p:sldId id="274" r:id="rId12"/>
    <p:sldId id="268" r:id="rId13"/>
    <p:sldId id="272" r:id="rId14"/>
    <p:sldId id="269" r:id="rId15"/>
    <p:sldId id="258" r:id="rId16"/>
    <p:sldId id="270" r:id="rId17"/>
    <p:sldId id="266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172" autoAdjust="0"/>
  </p:normalViewPr>
  <p:slideViewPr>
    <p:cSldViewPr snapToGrid="0">
      <p:cViewPr>
        <p:scale>
          <a:sx n="70" d="100"/>
          <a:sy n="70" d="100"/>
        </p:scale>
        <p:origin x="50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103D5-940C-4BC6-8DD6-EC56A2463EE0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1749C-2C7E-467C-B17D-61D5024F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fld id="{821413B9-D79F-4DA9-9D65-C536735DCA0C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1418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altLang="en-US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1023941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new table</a:t>
            </a:r>
          </a:p>
          <a:p>
            <a:r>
              <a:rPr lang="en-US" dirty="0" smtClean="0"/>
              <a:t>Add</a:t>
            </a:r>
            <a:r>
              <a:rPr lang="en-US" baseline="0" dirty="0" smtClean="0"/>
              <a:t> some data</a:t>
            </a:r>
          </a:p>
          <a:p>
            <a:r>
              <a:rPr lang="en-US" baseline="0" dirty="0" smtClean="0"/>
              <a:t>Encrypt with wizard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45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to query</a:t>
            </a:r>
            <a:r>
              <a:rPr lang="en-US" baseline="0" dirty="0" smtClean="0"/>
              <a:t> data? Encrypted.</a:t>
            </a:r>
          </a:p>
          <a:p>
            <a:r>
              <a:rPr lang="en-US" baseline="0" dirty="0" smtClean="0"/>
              <a:t>Try to add data, fails.</a:t>
            </a:r>
          </a:p>
          <a:p>
            <a:r>
              <a:rPr lang="en-US" baseline="0" dirty="0" smtClean="0"/>
              <a:t>Add data in non encrypted columns – OK</a:t>
            </a:r>
          </a:p>
          <a:p>
            <a:r>
              <a:rPr lang="en-US" baseline="0" dirty="0" smtClean="0"/>
              <a:t>Use client app to add data</a:t>
            </a:r>
          </a:p>
          <a:p>
            <a:r>
              <a:rPr lang="en-US" baseline="0" smtClean="0"/>
              <a:t>Use flag in SSMS to view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1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1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2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7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4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8CCF-C73F-479B-94EC-A5E54FF894E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163865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163865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iphertext" TargetMode="External"/><Relationship Id="rId3" Type="http://schemas.openxmlformats.org/officeDocument/2006/relationships/hyperlink" Target="http://en.wikipedia.org/wiki/Information" TargetMode="External"/><Relationship Id="rId7" Type="http://schemas.openxmlformats.org/officeDocument/2006/relationships/hyperlink" Target="http://en.wikipedia.org/wiki/Key_(cryptography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ipher" TargetMode="External"/><Relationship Id="rId5" Type="http://schemas.openxmlformats.org/officeDocument/2006/relationships/hyperlink" Target="http://en.wikipedia.org/wiki/Algorithm" TargetMode="External"/><Relationship Id="rId4" Type="http://schemas.openxmlformats.org/officeDocument/2006/relationships/hyperlink" Target="http://en.wikipedia.org/wiki/Plaintex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to End Always Encrypted</a:t>
            </a:r>
            <a:br>
              <a:rPr lang="en-US" dirty="0" smtClean="0"/>
            </a:br>
            <a:r>
              <a:rPr lang="en-US" dirty="0" smtClean="0"/>
              <a:t>in SQL Server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 Jones</a:t>
            </a:r>
          </a:p>
          <a:p>
            <a:r>
              <a:rPr lang="en-US" dirty="0" err="1" smtClean="0"/>
              <a:t>SQLServerCentral</a:t>
            </a:r>
            <a:endParaRPr lang="en-US" dirty="0" smtClean="0"/>
          </a:p>
          <a:p>
            <a:r>
              <a:rPr lang="en-US" dirty="0" err="1" smtClean="0"/>
              <a:t>Redgate</a:t>
            </a:r>
            <a:r>
              <a:rPr lang="en-US" dirty="0" smtClean="0"/>
              <a:t>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9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and Entering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 a client application</a:t>
            </a:r>
          </a:p>
          <a:p>
            <a:r>
              <a:rPr lang="en-US" dirty="0" smtClean="0"/>
              <a:t>Queries must be parameterized</a:t>
            </a:r>
          </a:p>
          <a:p>
            <a:r>
              <a:rPr lang="en-US" dirty="0" smtClean="0"/>
              <a:t>Only equals operations on encrypted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7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dirty="0" smtClean="0"/>
              <a:t>Encrypted </a:t>
            </a:r>
            <a:r>
              <a:rPr lang="en-US" dirty="0" smtClean="0"/>
              <a:t>Data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2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require consistency, or determinism</a:t>
            </a:r>
          </a:p>
          <a:p>
            <a:r>
              <a:rPr lang="en-US" dirty="0" smtClean="0"/>
              <a:t>Always Encrypted allows encryption that is</a:t>
            </a:r>
          </a:p>
          <a:p>
            <a:pPr lvl="1"/>
            <a:r>
              <a:rPr lang="en-US" dirty="0" smtClean="0"/>
              <a:t>Deterministic</a:t>
            </a:r>
          </a:p>
          <a:p>
            <a:pPr lvl="1"/>
            <a:r>
              <a:rPr lang="en-US" dirty="0" smtClean="0"/>
              <a:t>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6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Deterministic Encryption – Same plaintext value with same key = same encrypted value*</a:t>
            </a:r>
          </a:p>
          <a:p>
            <a:r>
              <a:rPr lang="en-US" dirty="0" smtClean="0"/>
              <a:t>Random Encryption – Same plaintext value with same key &lt;&gt; same encrypted value (maybe)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* Note: This does not necessarily mean that someone can derive the plaintext value from the encrypted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2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dirty="0" smtClean="0"/>
              <a:t>Encrypted Types and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7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325" y="1825625"/>
            <a:ext cx="10746475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Deterministic Encryption requires _BIN2 collation.</a:t>
            </a:r>
          </a:p>
          <a:p>
            <a:r>
              <a:rPr lang="en-US" sz="2400" dirty="0" smtClean="0"/>
              <a:t>A CEK can have two encrypted values (for key rotation)</a:t>
            </a:r>
          </a:p>
          <a:p>
            <a:r>
              <a:rPr lang="en-US" sz="2400" dirty="0" smtClean="0"/>
              <a:t>Queries can only perform operations on deterministic encryption</a:t>
            </a:r>
          </a:p>
          <a:p>
            <a:r>
              <a:rPr lang="en-US" sz="2400" dirty="0" smtClean="0"/>
              <a:t>Only the equals (=) operation is allowed in queries. (No &gt;, &lt;, &lt;&gt;, like, etc.)</a:t>
            </a:r>
          </a:p>
          <a:p>
            <a:r>
              <a:rPr lang="en-US" sz="2400" dirty="0" smtClean="0"/>
              <a:t>Queries must pass values as parameters, not literals.</a:t>
            </a:r>
          </a:p>
          <a:p>
            <a:r>
              <a:rPr lang="en-US" sz="2400" dirty="0" smtClean="0"/>
              <a:t>Limited data types</a:t>
            </a:r>
          </a:p>
          <a:p>
            <a:r>
              <a:rPr lang="en-US" sz="2400" dirty="0" smtClean="0"/>
              <a:t>Key columns in indexes only allow deterministic encryption</a:t>
            </a:r>
          </a:p>
          <a:p>
            <a:r>
              <a:rPr lang="en-US" sz="2400" dirty="0" smtClean="0"/>
              <a:t>No CDC</a:t>
            </a:r>
          </a:p>
          <a:p>
            <a:r>
              <a:rPr lang="en-US" sz="2400" dirty="0" smtClean="0">
                <a:hlinkClick r:id="rId2"/>
              </a:rPr>
              <a:t>More</a:t>
            </a:r>
            <a:r>
              <a:rPr lang="en-US" sz="2400" dirty="0" smtClean="0"/>
              <a:t> (See the Feature Details section)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9264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dirty="0" smtClean="0"/>
              <a:t>Encrypted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62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Ask at </a:t>
            </a:r>
            <a:r>
              <a:rPr lang="en-US" dirty="0">
                <a:hlinkClick r:id="rId2"/>
              </a:rPr>
              <a:t>www.sqlservercentral.com/forums</a:t>
            </a:r>
            <a:endParaRPr lang="en-US" dirty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79712" y="3716338"/>
            <a:ext cx="6632576" cy="2562226"/>
            <a:chOff x="2689225" y="3398838"/>
            <a:chExt cx="6632576" cy="2562226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  <a:endPara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06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5291138"/>
              <a:ext cx="1511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505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Encrypted (BOL) - </a:t>
            </a:r>
            <a:r>
              <a:rPr lang="en-US" dirty="0" smtClean="0">
                <a:hlinkClick r:id="rId2"/>
              </a:rPr>
              <a:t>https://msdn.microsoft.com/en-us/library/mt163865.aspx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4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Encryption Concepts</a:t>
            </a:r>
          </a:p>
          <a:p>
            <a:r>
              <a:rPr lang="en-US" dirty="0" smtClean="0"/>
              <a:t>Always Encrypted Overview</a:t>
            </a:r>
          </a:p>
          <a:p>
            <a:r>
              <a:rPr lang="en-US" dirty="0" smtClean="0"/>
              <a:t>Requirements and Setup</a:t>
            </a:r>
          </a:p>
          <a:p>
            <a:r>
              <a:rPr lang="en-US" dirty="0" smtClean="0"/>
              <a:t>Indexing</a:t>
            </a:r>
          </a:p>
          <a:p>
            <a:r>
              <a:rPr lang="en-US" dirty="0" smtClean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91959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Who am I?</a:t>
            </a:r>
          </a:p>
        </p:txBody>
      </p:sp>
      <p:pic>
        <p:nvPicPr>
          <p:cNvPr id="17411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9" y="2162176"/>
            <a:ext cx="25749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749926" y="2916238"/>
            <a:ext cx="397351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9926" y="3616325"/>
            <a:ext cx="6061075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sjones@sqlservercentral.com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  <a:ea typeface="ヒラギノ角ゴ ProN W3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49926" y="4300538"/>
            <a:ext cx="356076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@way0utwest</a:t>
            </a:r>
          </a:p>
        </p:txBody>
      </p:sp>
      <p:sp>
        <p:nvSpPr>
          <p:cNvPr id="17415" name="TextBox 20"/>
          <p:cNvSpPr txBox="1">
            <a:spLocks noChangeArrowheads="1"/>
          </p:cNvSpPr>
          <p:nvPr/>
        </p:nvSpPr>
        <p:spPr bwMode="auto">
          <a:xfrm>
            <a:off x="5072064" y="1379539"/>
            <a:ext cx="531018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Steve Jones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SQLServerCentral founder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Redgate Software Evangelist</a:t>
            </a:r>
          </a:p>
        </p:txBody>
      </p:sp>
      <p:pic>
        <p:nvPicPr>
          <p:cNvPr id="17416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2946400"/>
            <a:ext cx="4349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3711576"/>
            <a:ext cx="4635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4338638"/>
            <a:ext cx="50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4972050"/>
            <a:ext cx="496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9926" y="4972051"/>
            <a:ext cx="3006725" cy="50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/in/way0utwest</a:t>
            </a:r>
          </a:p>
        </p:txBody>
      </p:sp>
      <p:pic>
        <p:nvPicPr>
          <p:cNvPr id="17421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50" y="4808538"/>
            <a:ext cx="1511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4" y="4630739"/>
            <a:ext cx="219233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6553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41438"/>
            <a:ext cx="8229600" cy="4525962"/>
          </a:xfrm>
        </p:spPr>
        <p:txBody>
          <a:bodyPr vert="horz" lIns="91440" tIns="45720" rIns="81279" bIns="45720" rtlCol="0">
            <a:norm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mtClean="0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encryption</a:t>
            </a:r>
            <a:r>
              <a:rPr lang="en-US" altLang="en-US" smtClean="0"/>
              <a:t> is the process of transforming </a:t>
            </a:r>
            <a:r>
              <a:rPr lang="en-US" altLang="en-US" u="sng" smtClean="0">
                <a:solidFill>
                  <a:srgbClr val="009999"/>
                </a:solidFill>
                <a:hlinkClick r:id="rId3"/>
              </a:rPr>
              <a:t>information</a:t>
            </a:r>
            <a:r>
              <a:rPr lang="en-US" altLang="en-US" smtClean="0"/>
              <a:t> (referred to as </a:t>
            </a:r>
            <a:r>
              <a:rPr lang="en-US" altLang="en-US" u="sng" smtClean="0">
                <a:solidFill>
                  <a:srgbClr val="009999"/>
                </a:solidFill>
                <a:hlinkClick r:id="rId4"/>
              </a:rPr>
              <a:t>plaintext</a:t>
            </a:r>
            <a:r>
              <a:rPr lang="en-US" altLang="en-US" smtClean="0"/>
              <a:t>) using an </a:t>
            </a:r>
            <a:r>
              <a:rPr lang="en-US" altLang="en-US" u="sng" smtClean="0">
                <a:solidFill>
                  <a:srgbClr val="009999"/>
                </a:solidFill>
                <a:hlinkClick r:id="rId5"/>
              </a:rPr>
              <a:t>algorithm</a:t>
            </a:r>
            <a:r>
              <a:rPr lang="en-US" altLang="en-US" smtClean="0"/>
              <a:t> (called a </a:t>
            </a:r>
            <a:r>
              <a:rPr lang="en-US" altLang="en-US" u="sng" smtClean="0">
                <a:solidFill>
                  <a:srgbClr val="009999"/>
                </a:solidFill>
                <a:hlinkClick r:id="rId6"/>
              </a:rPr>
              <a:t>cipher</a:t>
            </a:r>
            <a:r>
              <a:rPr lang="en-US" altLang="en-US" smtClean="0"/>
              <a:t>) to make it unreadable to anyone except those possessing special knowledge, usually referred to as a </a:t>
            </a:r>
            <a:r>
              <a:rPr lang="en-US" altLang="en-US" u="sng" smtClean="0">
                <a:solidFill>
                  <a:srgbClr val="009999"/>
                </a:solidFill>
                <a:hlinkClick r:id="rId7"/>
              </a:rPr>
              <a:t>key</a:t>
            </a:r>
            <a:r>
              <a:rPr lang="en-US" altLang="en-US" smtClean="0"/>
              <a:t>. The result of the process is </a:t>
            </a:r>
            <a:r>
              <a:rPr lang="en-US" altLang="en-US" smtClean="0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encrypted</a:t>
            </a:r>
            <a:r>
              <a:rPr lang="en-US" altLang="en-US" smtClean="0"/>
              <a:t> information (in cryptography, referred to as </a:t>
            </a:r>
            <a:r>
              <a:rPr lang="en-US" altLang="en-US" u="sng" smtClean="0">
                <a:solidFill>
                  <a:srgbClr val="009999"/>
                </a:solidFill>
                <a:hlinkClick r:id="rId8"/>
              </a:rPr>
              <a:t>ciphertext</a:t>
            </a:r>
            <a:r>
              <a:rPr lang="en-US" altLang="en-US" smtClean="0"/>
              <a:t>).</a:t>
            </a:r>
          </a:p>
          <a:p>
            <a:pPr algn="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393846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4385" y="5585913"/>
            <a:ext cx="198836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quick brown fox jumped.</a:t>
            </a:r>
            <a:endParaRPr lang="en-US" dirty="0"/>
          </a:p>
        </p:txBody>
      </p:sp>
      <p:pic>
        <p:nvPicPr>
          <p:cNvPr id="5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95" y="3820956"/>
            <a:ext cx="116522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rc 5"/>
          <p:cNvSpPr/>
          <p:nvPr/>
        </p:nvSpPr>
        <p:spPr>
          <a:xfrm rot="5400000" flipH="1" flipV="1">
            <a:off x="1792299" y="918431"/>
            <a:ext cx="4936192" cy="5691434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66973" y="1033845"/>
            <a:ext cx="198836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quick brown fox jumped.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6722" y="5063624"/>
            <a:ext cx="25298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memory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2559" y="537388"/>
            <a:ext cx="25298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pic>
        <p:nvPicPr>
          <p:cNvPr id="10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07" y="3206654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9585960" y="2529840"/>
            <a:ext cx="2324100" cy="3340448"/>
            <a:chOff x="9364980" y="1630680"/>
            <a:chExt cx="2324100" cy="3340448"/>
          </a:xfrm>
        </p:grpSpPr>
        <p:sp>
          <p:nvSpPr>
            <p:cNvPr id="11" name="TextBox 10"/>
            <p:cNvSpPr txBox="1"/>
            <p:nvPr/>
          </p:nvSpPr>
          <p:spPr>
            <a:xfrm>
              <a:off x="9364980" y="1630680"/>
              <a:ext cx="23241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Server memory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64980" y="1993965"/>
              <a:ext cx="2324100" cy="29771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753830" y="3037905"/>
            <a:ext cx="198836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quick brown fox jumped.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61450" y="5064825"/>
            <a:ext cx="198836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0x043db59a9eb32d42a43b45fed9</a:t>
            </a:r>
            <a:endParaRPr lang="en-US" dirty="0"/>
          </a:p>
        </p:txBody>
      </p:sp>
      <p:sp>
        <p:nvSpPr>
          <p:cNvPr id="18" name="Up-Down Arrow 17"/>
          <p:cNvSpPr/>
          <p:nvPr/>
        </p:nvSpPr>
        <p:spPr>
          <a:xfrm>
            <a:off x="10317480" y="3726180"/>
            <a:ext cx="830580" cy="1295400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6200000" flipV="1">
            <a:off x="4295204" y="429850"/>
            <a:ext cx="3976481" cy="5708885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84" y="5276025"/>
            <a:ext cx="1216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373564" y="5731340"/>
            <a:ext cx="198836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0x043db59a9eb32d42a43b45fed9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43" y="3873410"/>
            <a:ext cx="1278521" cy="402598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7500336" y="4011008"/>
            <a:ext cx="729264" cy="2017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08644" y="4781394"/>
            <a:ext cx="25298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6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is different.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in SQL Server 2016 and Azure SQL Database</a:t>
            </a:r>
          </a:p>
          <a:p>
            <a:r>
              <a:rPr lang="en-US" dirty="0" smtClean="0"/>
              <a:t>SQL Server does not (necessarily) know how to decrypt data</a:t>
            </a:r>
          </a:p>
          <a:p>
            <a:r>
              <a:rPr lang="en-US" dirty="0" smtClean="0"/>
              <a:t>Client manages the encryption protection</a:t>
            </a:r>
          </a:p>
          <a:p>
            <a:r>
              <a:rPr lang="en-US" dirty="0" smtClean="0"/>
              <a:t>Data is encrypted in transit and on the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864" y="1723604"/>
            <a:ext cx="6006034" cy="4125356"/>
          </a:xfrm>
        </p:spPr>
      </p:pic>
    </p:spTree>
    <p:extLst>
      <p:ext uri="{BB962C8B-B14F-4D97-AF65-F5344CB8AC3E}">
        <p14:creationId xmlns:p14="http://schemas.microsoft.com/office/powerpoint/2010/main" val="267129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ADO.NET 4.6 driver</a:t>
            </a:r>
          </a:p>
          <a:p>
            <a:r>
              <a:rPr lang="en-US" dirty="0" smtClean="0"/>
              <a:t>Client side encryption store access</a:t>
            </a:r>
          </a:p>
          <a:p>
            <a:pPr lvl="1"/>
            <a:r>
              <a:rPr lang="en-US" dirty="0" smtClean="0"/>
              <a:t>Local Certificate Store</a:t>
            </a:r>
          </a:p>
          <a:p>
            <a:pPr lvl="1"/>
            <a:r>
              <a:rPr lang="en-US" dirty="0" smtClean="0"/>
              <a:t>Azure Key Vault</a:t>
            </a:r>
          </a:p>
          <a:p>
            <a:r>
              <a:rPr lang="en-US" dirty="0" smtClean="0"/>
              <a:t>Column Master Key (CMK)</a:t>
            </a:r>
          </a:p>
          <a:p>
            <a:r>
              <a:rPr lang="en-US" dirty="0" smtClean="0"/>
              <a:t>Column Encryption Key (CEK)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3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dirty="0" smtClean="0"/>
              <a:t>Encrypted Setup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0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458</Words>
  <Application>Microsoft Office PowerPoint</Application>
  <PresentationFormat>Widescreen</PresentationFormat>
  <Paragraphs>97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Lucida Grande</vt:lpstr>
      <vt:lpstr>Microsoft Sans Serif</vt:lpstr>
      <vt:lpstr>Times New Roman Bold</vt:lpstr>
      <vt:lpstr>ヒラギノ角ゴ ProN W3</vt:lpstr>
      <vt:lpstr>Office Theme</vt:lpstr>
      <vt:lpstr>End to End Always Encrypted in SQL Server 2016</vt:lpstr>
      <vt:lpstr>Agenda</vt:lpstr>
      <vt:lpstr>Who am I?</vt:lpstr>
      <vt:lpstr>PowerPoint Presentation</vt:lpstr>
      <vt:lpstr>PowerPoint Presentation</vt:lpstr>
      <vt:lpstr>Always Encrypted is different.</vt:lpstr>
      <vt:lpstr>Always Encrypted </vt:lpstr>
      <vt:lpstr>Requirements</vt:lpstr>
      <vt:lpstr>Demo</vt:lpstr>
      <vt:lpstr>Accessing and Entering Data</vt:lpstr>
      <vt:lpstr>Demo</vt:lpstr>
      <vt:lpstr>Indexing and Performance</vt:lpstr>
      <vt:lpstr>Encryption Types</vt:lpstr>
      <vt:lpstr>Demo</vt:lpstr>
      <vt:lpstr>Limitations</vt:lpstr>
      <vt:lpstr>Demo</vt:lpstr>
      <vt:lpstr>The End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Always Encrypted in SQL Server 2016</dc:title>
  <dc:creator>Steve Jones</dc:creator>
  <cp:lastModifiedBy>Steve Jones</cp:lastModifiedBy>
  <cp:revision>16</cp:revision>
  <dcterms:created xsi:type="dcterms:W3CDTF">2016-04-04T19:16:30Z</dcterms:created>
  <dcterms:modified xsi:type="dcterms:W3CDTF">2016-04-04T20:12:30Z</dcterms:modified>
</cp:coreProperties>
</file>