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5" r:id="rId4"/>
    <p:sldId id="281" r:id="rId5"/>
    <p:sldId id="282" r:id="rId6"/>
    <p:sldId id="272" r:id="rId7"/>
    <p:sldId id="259" r:id="rId8"/>
    <p:sldId id="263" r:id="rId9"/>
    <p:sldId id="271" r:id="rId10"/>
    <p:sldId id="274" r:id="rId11"/>
    <p:sldId id="269" r:id="rId12"/>
    <p:sldId id="270" r:id="rId13"/>
    <p:sldId id="266" r:id="rId14"/>
    <p:sldId id="279" r:id="rId15"/>
    <p:sldId id="273" r:id="rId16"/>
    <p:sldId id="280" r:id="rId17"/>
    <p:sldId id="265" r:id="rId18"/>
    <p:sldId id="283" r:id="rId19"/>
    <p:sldId id="267" r:id="rId20"/>
    <p:sldId id="260" r:id="rId21"/>
    <p:sldId id="261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66254" autoAdjust="0"/>
  </p:normalViewPr>
  <p:slideViewPr>
    <p:cSldViewPr snapToGrid="0">
      <p:cViewPr varScale="1">
        <p:scale>
          <a:sx n="54" d="100"/>
          <a:sy n="54" d="100"/>
        </p:scale>
        <p:origin x="6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1D33F-78D8-4750-A964-FE7F02492D2E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283A2-F39A-4F0A-A468-BFC2D30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fld id="{821413B9-D79F-4DA9-9D65-C536735DCA0C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49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2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altLang="en-US" smtClean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310302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Image: </a:t>
            </a:r>
          </a:p>
          <a:p>
            <a:r>
              <a:rPr lang="en-US" dirty="0" smtClean="0"/>
              <a:t>https://blogs.technet.microsoft.com/dataplatforminsider/2016/01/25/use-dynamic-data-masking-to-obfuscate-your-sensitive-data/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Image: </a:t>
            </a:r>
          </a:p>
          <a:p>
            <a:r>
              <a:rPr lang="en-US" dirty="0" smtClean="0"/>
              <a:t>https://blogs.technet.microsoft.com/dataplatforminsider/2016/01/25/use-dynamic-data-masking-to-obfuscate-your-sensitive-data/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3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Image: </a:t>
            </a:r>
          </a:p>
          <a:p>
            <a:r>
              <a:rPr lang="en-US" dirty="0" smtClean="0"/>
              <a:t>https://blogs.technet.microsoft.com/dataplatforminsider/2016/01/25/use-dynamic-data-masking-to-obfuscate-your-sensitive-data/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7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7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2EED-EC5D-481D-8393-A7289D5F8955}" type="datetimeFigureOut">
              <a:rPr lang="en-US" smtClean="0"/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blogs/2015/06/10/a-very-quick-post-on-sql-server-2016-dynamic-data-masking/" TargetMode="External"/><Relationship Id="rId2" Type="http://schemas.openxmlformats.org/officeDocument/2006/relationships/hyperlink" Target="https://msdn.microsoft.com/en-us/library/mt130841.aspx?f=255&amp;MSPPError=-214721739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81860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iphertext" TargetMode="External"/><Relationship Id="rId3" Type="http://schemas.openxmlformats.org/officeDocument/2006/relationships/hyperlink" Target="http://en.wikipedia.org/wiki/Information" TargetMode="External"/><Relationship Id="rId7" Type="http://schemas.openxmlformats.org/officeDocument/2006/relationships/hyperlink" Target="http://en.wikipedia.org/wiki/Key_(cryptography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ipher" TargetMode="External"/><Relationship Id="rId5" Type="http://schemas.openxmlformats.org/officeDocument/2006/relationships/hyperlink" Target="http://en.wikipedia.org/wiki/Algorithm" TargetMode="External"/><Relationship Id="rId4" Type="http://schemas.openxmlformats.org/officeDocument/2006/relationships/hyperlink" Target="http://en.wikipedia.org/wiki/Plaintex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End to End Encryption 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SQL Server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Jones</a:t>
            </a:r>
          </a:p>
          <a:p>
            <a:r>
              <a:rPr lang="en-US" dirty="0" err="1"/>
              <a:t>SQLServerCentral</a:t>
            </a:r>
            <a:endParaRPr lang="en-US" dirty="0"/>
          </a:p>
          <a:p>
            <a:r>
              <a:rPr lang="en-US" dirty="0"/>
              <a:t>Red-gate Software</a:t>
            </a:r>
          </a:p>
        </p:txBody>
      </p:sp>
    </p:spTree>
    <p:extLst>
      <p:ext uri="{BB962C8B-B14F-4D97-AF65-F5344CB8AC3E}">
        <p14:creationId xmlns:p14="http://schemas.microsoft.com/office/powerpoint/2010/main" val="4660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(RLS)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rows of data to be screened based on user characteristics</a:t>
            </a:r>
          </a:p>
          <a:p>
            <a:r>
              <a:rPr lang="en-US" dirty="0"/>
              <a:t>Independent of other SQL Server security.</a:t>
            </a:r>
          </a:p>
          <a:p>
            <a:r>
              <a:rPr lang="en-US" dirty="0"/>
              <a:t>Available in SQL Server 2016+ and Azure SQL Database</a:t>
            </a:r>
          </a:p>
        </p:txBody>
      </p:sp>
    </p:spTree>
    <p:extLst>
      <p:ext uri="{BB962C8B-B14F-4D97-AF65-F5344CB8AC3E}">
        <p14:creationId xmlns:p14="http://schemas.microsoft.com/office/powerpoint/2010/main" val="140830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96753"/>
              </p:ext>
            </p:extLst>
          </p:nvPr>
        </p:nvGraphicFramePr>
        <p:xfrm>
          <a:off x="3797053" y="848912"/>
          <a:ext cx="4124415" cy="302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56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7266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 smtClean="0"/>
                        <a:t>1006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1652.89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559483"/>
              </p:ext>
            </p:extLst>
          </p:nvPr>
        </p:nvGraphicFramePr>
        <p:xfrm>
          <a:off x="122467" y="4924312"/>
          <a:ext cx="4236494" cy="1290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6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4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929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760" y="1532039"/>
            <a:ext cx="270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Bob (</a:t>
            </a:r>
            <a:r>
              <a:rPr lang="en-US" dirty="0" err="1"/>
              <a:t>SalespersonID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155" y="293763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74346" y="317632"/>
            <a:ext cx="257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OrderHeader</a:t>
            </a:r>
            <a:r>
              <a:rPr lang="en-US" sz="2400" b="1" dirty="0"/>
              <a:t> table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2839"/>
              </p:ext>
            </p:extLst>
          </p:nvPr>
        </p:nvGraphicFramePr>
        <p:xfrm>
          <a:off x="8024619" y="4571866"/>
          <a:ext cx="41323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 smtClean="0"/>
                        <a:t>1006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1652.89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57521" y="1538198"/>
            <a:ext cx="389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sally (</a:t>
            </a:r>
            <a:r>
              <a:rPr lang="en-US" dirty="0" err="1"/>
              <a:t>SalespersonID</a:t>
            </a:r>
            <a:r>
              <a:rPr lang="en-US" dirty="0"/>
              <a:t>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32347" y="307296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83" y="374384"/>
            <a:ext cx="1062561" cy="10625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39" y="374384"/>
            <a:ext cx="1062561" cy="106256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63411" y="3542913"/>
            <a:ext cx="1424418" cy="1117864"/>
            <a:chOff x="9814712" y="3477283"/>
            <a:chExt cx="1424418" cy="805289"/>
          </a:xfrm>
        </p:grpSpPr>
        <p:sp>
          <p:nvSpPr>
            <p:cNvPr id="9" name="Down Arrow 8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Results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022264" y="3663098"/>
            <a:ext cx="1424418" cy="805289"/>
            <a:chOff x="9814712" y="3477283"/>
            <a:chExt cx="1424418" cy="805289"/>
          </a:xfrm>
        </p:grpSpPr>
        <p:sp>
          <p:nvSpPr>
            <p:cNvPr id="20" name="Down Arrow 19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58524" y="1980300"/>
            <a:ext cx="1287337" cy="957333"/>
            <a:chOff x="9871967" y="1923548"/>
            <a:chExt cx="1287337" cy="957333"/>
          </a:xfrm>
        </p:grpSpPr>
        <p:sp>
          <p:nvSpPr>
            <p:cNvPr id="8" name="Down Arrow 7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Issue</a:t>
              </a:r>
            </a:p>
            <a:p>
              <a:r>
                <a:rPr lang="en-US" dirty="0" smtClean="0"/>
                <a:t>query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90804" y="2103650"/>
            <a:ext cx="1287337" cy="957333"/>
            <a:chOff x="9871967" y="1923548"/>
            <a:chExt cx="1287337" cy="957333"/>
          </a:xfrm>
        </p:grpSpPr>
        <p:sp>
          <p:nvSpPr>
            <p:cNvPr id="24" name="Down Arrow 23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Issue</a:t>
              </a:r>
            </a:p>
            <a:p>
              <a:r>
                <a:rPr lang="en-US" dirty="0" smtClean="0"/>
                <a:t>query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 rot="18765059">
            <a:off x="6927506" y="3528414"/>
            <a:ext cx="1287337" cy="957333"/>
            <a:chOff x="9871967" y="1923548"/>
            <a:chExt cx="1287337" cy="957333"/>
          </a:xfrm>
        </p:grpSpPr>
        <p:sp>
          <p:nvSpPr>
            <p:cNvPr id="27" name="Down Arrow 26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</p:txBody>
        </p:sp>
      </p:grpSp>
      <p:grpSp>
        <p:nvGrpSpPr>
          <p:cNvPr id="29" name="Group 28"/>
          <p:cNvGrpSpPr/>
          <p:nvPr/>
        </p:nvGrpSpPr>
        <p:grpSpPr>
          <a:xfrm rot="2232773">
            <a:off x="4482876" y="4247650"/>
            <a:ext cx="1287337" cy="957333"/>
            <a:chOff x="9871967" y="1923548"/>
            <a:chExt cx="1287337" cy="957333"/>
          </a:xfrm>
        </p:grpSpPr>
        <p:sp>
          <p:nvSpPr>
            <p:cNvPr id="30" name="Down Arrow 29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17051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Level Security </a:t>
            </a:r>
          </a:p>
        </p:txBody>
      </p:sp>
    </p:spTree>
    <p:extLst>
      <p:ext uri="{BB962C8B-B14F-4D97-AF65-F5344CB8AC3E}">
        <p14:creationId xmlns:p14="http://schemas.microsoft.com/office/powerpoint/2010/main" val="157463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</a:t>
            </a:r>
            <a:r>
              <a:rPr lang="en-US" dirty="0" smtClean="0"/>
              <a:t>Masking (DDM)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34" y="2026265"/>
            <a:ext cx="4885714" cy="2991267"/>
          </a:xfrm>
        </p:spPr>
      </p:pic>
    </p:spTree>
    <p:extLst>
      <p:ext uri="{BB962C8B-B14F-4D97-AF65-F5344CB8AC3E}">
        <p14:creationId xmlns:p14="http://schemas.microsoft.com/office/powerpoint/2010/main" val="262961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</a:t>
            </a:r>
            <a:r>
              <a:rPr lang="en-US" dirty="0" smtClean="0"/>
              <a:t>Masking (DDM)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changes to data or storage</a:t>
            </a:r>
          </a:p>
          <a:p>
            <a:r>
              <a:rPr lang="en-US" dirty="0" smtClean="0"/>
              <a:t>DDM defines how data appears when queried.</a:t>
            </a:r>
          </a:p>
          <a:p>
            <a:r>
              <a:rPr lang="en-US" dirty="0" smtClean="0"/>
              <a:t>Does not require changes to application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29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299082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</a:t>
            </a:r>
            <a:r>
              <a:rPr lang="en-US" dirty="0" smtClean="0"/>
              <a:t>Masking - Limitations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work with Always Encrypted columns.</a:t>
            </a:r>
          </a:p>
          <a:p>
            <a:r>
              <a:rPr lang="en-US" dirty="0" smtClean="0"/>
              <a:t>UNMASK is by database, not by table or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6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available in SQL Server 2005+</a:t>
            </a:r>
          </a:p>
          <a:p>
            <a:r>
              <a:rPr lang="en-US" dirty="0" smtClean="0"/>
              <a:t>Uses symmetric or asymmetric keys to protect data</a:t>
            </a:r>
          </a:p>
          <a:p>
            <a:r>
              <a:rPr lang="en-US" dirty="0" smtClean="0"/>
              <a:t>Encryption is really by field, not column.</a:t>
            </a:r>
          </a:p>
          <a:p>
            <a:r>
              <a:rPr lang="en-US" dirty="0" smtClean="0"/>
              <a:t>Encryption operations occur in SQL Server</a:t>
            </a:r>
          </a:p>
          <a:p>
            <a:r>
              <a:rPr lang="en-US" dirty="0" smtClean="0"/>
              <a:t>Temporary keys may be used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0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Column Level Encryption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27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–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Quiet a few algorithms are old</a:t>
            </a:r>
          </a:p>
          <a:p>
            <a:r>
              <a:rPr lang="en-US" dirty="0" smtClean="0"/>
              <a:t>Data is not necessarily protected from the DBA (can be. A little)</a:t>
            </a:r>
          </a:p>
          <a:p>
            <a:r>
              <a:rPr lang="en-US" dirty="0" smtClean="0"/>
              <a:t>Requires CPU resources on the server.</a:t>
            </a:r>
          </a:p>
          <a:p>
            <a:r>
              <a:rPr lang="en-US" dirty="0" smtClean="0"/>
              <a:t>Encrypted data does not compress. (compress, then encrypt)</a:t>
            </a:r>
          </a:p>
          <a:p>
            <a:r>
              <a:rPr lang="en-US" dirty="0" smtClean="0"/>
              <a:t>Symmetric keys are deterministic</a:t>
            </a:r>
          </a:p>
          <a:p>
            <a:r>
              <a:rPr lang="en-US" dirty="0" smtClean="0"/>
              <a:t>Requires code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8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Encryption Overview</a:t>
            </a:r>
          </a:p>
          <a:p>
            <a:r>
              <a:rPr lang="en-US" dirty="0"/>
              <a:t>Transparent Data Encryption (TDE)</a:t>
            </a:r>
          </a:p>
          <a:p>
            <a:r>
              <a:rPr lang="en-US" dirty="0"/>
              <a:t>Always Encrypted </a:t>
            </a:r>
          </a:p>
          <a:p>
            <a:r>
              <a:rPr lang="en-US" dirty="0"/>
              <a:t>Row Level Security (RLS)</a:t>
            </a:r>
          </a:p>
          <a:p>
            <a:r>
              <a:rPr lang="en-US" dirty="0"/>
              <a:t>Dynamic Data Masking (DDM)</a:t>
            </a:r>
          </a:p>
          <a:p>
            <a:r>
              <a:rPr lang="en-US" dirty="0"/>
              <a:t>Column Level Encryption 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39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includes a variety of encryption functions for server and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3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Ask at </a:t>
            </a:r>
            <a:r>
              <a:rPr lang="en-US" dirty="0">
                <a:hlinkClick r:id="rId2"/>
              </a:rPr>
              <a:t>www.sqlservercentral.com/forums</a:t>
            </a:r>
            <a:endParaRPr lang="en-US" dirty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79712" y="3716338"/>
            <a:ext cx="6632576" cy="2562226"/>
            <a:chOff x="2689225" y="3398838"/>
            <a:chExt cx="6632576" cy="2562226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  <a:endPara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06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5291138"/>
              <a:ext cx="1511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4245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DDM</a:t>
            </a:r>
          </a:p>
          <a:p>
            <a:pPr lvl="1"/>
            <a:r>
              <a:rPr lang="en-US" dirty="0" smtClean="0">
                <a:hlinkClick r:id="rId2"/>
              </a:rPr>
              <a:t>Dynamic </a:t>
            </a:r>
            <a:r>
              <a:rPr lang="en-US" dirty="0">
                <a:hlinkClick r:id="rId2"/>
              </a:rPr>
              <a:t>Data Masking </a:t>
            </a:r>
            <a:r>
              <a:rPr lang="en-US" dirty="0" smtClean="0">
                <a:hlinkClick r:id="rId2"/>
              </a:rPr>
              <a:t>(BOL</a:t>
            </a:r>
            <a:r>
              <a:rPr lang="en-US" dirty="0">
                <a:hlinkClick r:id="rId2"/>
              </a:rPr>
              <a:t>) - https://msdn.microsoft.com/en-us/library/mt130841.aspx?f=255&amp;MSPPError=-2147217396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://blogs.technet.microsoft.com/dataplatforminsider/2016/01/25/use-dynamic-data-masking-to-obfuscate-your-sensitive-data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A Very Quick Post on SQL Server 2016 Dynamic Data Masking - </a:t>
            </a:r>
            <a:r>
              <a:rPr lang="en-US" dirty="0">
                <a:hlinkClick r:id="rId3"/>
              </a:rPr>
              <a:t>https://www.simple-talk.com/blogs/2015/06/10/a-very-quick-post-on-sql-server-2016-dynamic-data-masking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52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Level Encryption</a:t>
            </a:r>
          </a:p>
          <a:p>
            <a:pPr lvl="1"/>
            <a:r>
              <a:rPr lang="en-US" dirty="0" err="1" smtClean="0"/>
              <a:t>DecryptbyKey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msdn.microsoft.com/en-us/library/ms181860.aspx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3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Who am I?</a:t>
            </a:r>
          </a:p>
        </p:txBody>
      </p:sp>
      <p:pic>
        <p:nvPicPr>
          <p:cNvPr id="17411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9" y="2162176"/>
            <a:ext cx="25749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749926" y="2916238"/>
            <a:ext cx="397351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9926" y="3616325"/>
            <a:ext cx="6061075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sjones@sqlservercentral.com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  <a:ea typeface="ヒラギノ角ゴ ProN W3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49926" y="4300538"/>
            <a:ext cx="356076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@way0utwest</a:t>
            </a:r>
          </a:p>
        </p:txBody>
      </p:sp>
      <p:sp>
        <p:nvSpPr>
          <p:cNvPr id="17415" name="TextBox 20"/>
          <p:cNvSpPr txBox="1">
            <a:spLocks noChangeArrowheads="1"/>
          </p:cNvSpPr>
          <p:nvPr/>
        </p:nvSpPr>
        <p:spPr bwMode="auto">
          <a:xfrm>
            <a:off x="5072064" y="1379539"/>
            <a:ext cx="531018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Steve Jones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SQLServerCentral founder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Redgate Software Evangelist</a:t>
            </a:r>
          </a:p>
        </p:txBody>
      </p:sp>
      <p:pic>
        <p:nvPicPr>
          <p:cNvPr id="17416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2946400"/>
            <a:ext cx="4349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3711576"/>
            <a:ext cx="4635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4338638"/>
            <a:ext cx="50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4972050"/>
            <a:ext cx="496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9926" y="4972051"/>
            <a:ext cx="3006725" cy="50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/in/way0utwest</a:t>
            </a:r>
          </a:p>
        </p:txBody>
      </p:sp>
      <p:pic>
        <p:nvPicPr>
          <p:cNvPr id="17421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50" y="4808538"/>
            <a:ext cx="1511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4" y="4630739"/>
            <a:ext cx="219233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037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41438"/>
            <a:ext cx="8229600" cy="4525962"/>
          </a:xfrm>
        </p:spPr>
        <p:txBody>
          <a:bodyPr vert="horz" lIns="91440" tIns="45720" rIns="81279" bIns="45720" rtlCol="0">
            <a:norm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mtClean="0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encryption</a:t>
            </a:r>
            <a:r>
              <a:rPr lang="en-US" altLang="en-US" smtClean="0"/>
              <a:t> is the process of transforming </a:t>
            </a:r>
            <a:r>
              <a:rPr lang="en-US" altLang="en-US" u="sng" smtClean="0">
                <a:solidFill>
                  <a:srgbClr val="009999"/>
                </a:solidFill>
                <a:hlinkClick r:id="rId3"/>
              </a:rPr>
              <a:t>information</a:t>
            </a:r>
            <a:r>
              <a:rPr lang="en-US" altLang="en-US" smtClean="0"/>
              <a:t> (referred to as </a:t>
            </a:r>
            <a:r>
              <a:rPr lang="en-US" altLang="en-US" u="sng" smtClean="0">
                <a:solidFill>
                  <a:srgbClr val="009999"/>
                </a:solidFill>
                <a:hlinkClick r:id="rId4"/>
              </a:rPr>
              <a:t>plaintext</a:t>
            </a:r>
            <a:r>
              <a:rPr lang="en-US" altLang="en-US" smtClean="0"/>
              <a:t>) using an </a:t>
            </a:r>
            <a:r>
              <a:rPr lang="en-US" altLang="en-US" u="sng" smtClean="0">
                <a:solidFill>
                  <a:srgbClr val="009999"/>
                </a:solidFill>
                <a:hlinkClick r:id="rId5"/>
              </a:rPr>
              <a:t>algorithm</a:t>
            </a:r>
            <a:r>
              <a:rPr lang="en-US" altLang="en-US" smtClean="0"/>
              <a:t> (called a </a:t>
            </a:r>
            <a:r>
              <a:rPr lang="en-US" altLang="en-US" u="sng" smtClean="0">
                <a:solidFill>
                  <a:srgbClr val="009999"/>
                </a:solidFill>
                <a:hlinkClick r:id="rId6"/>
              </a:rPr>
              <a:t>cipher</a:t>
            </a:r>
            <a:r>
              <a:rPr lang="en-US" altLang="en-US" smtClean="0"/>
              <a:t>) to make it unreadable to anyone except those possessing special knowledge, usually referred to as a </a:t>
            </a:r>
            <a:r>
              <a:rPr lang="en-US" altLang="en-US" u="sng" smtClean="0">
                <a:solidFill>
                  <a:srgbClr val="009999"/>
                </a:solidFill>
                <a:hlinkClick r:id="rId7"/>
              </a:rPr>
              <a:t>key</a:t>
            </a:r>
            <a:r>
              <a:rPr lang="en-US" altLang="en-US" smtClean="0"/>
              <a:t>. The result of the process is </a:t>
            </a:r>
            <a:r>
              <a:rPr lang="en-US" altLang="en-US" smtClean="0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encrypted</a:t>
            </a:r>
            <a:r>
              <a:rPr lang="en-US" altLang="en-US" smtClean="0"/>
              <a:t> information (in cryptography, referred to as </a:t>
            </a:r>
            <a:r>
              <a:rPr lang="en-US" altLang="en-US" u="sng" smtClean="0">
                <a:solidFill>
                  <a:srgbClr val="009999"/>
                </a:solidFill>
                <a:hlinkClick r:id="rId8"/>
              </a:rPr>
              <a:t>ciphertext</a:t>
            </a:r>
            <a:r>
              <a:rPr lang="en-US" altLang="en-US" smtClean="0"/>
              <a:t>).</a:t>
            </a:r>
          </a:p>
          <a:p>
            <a:pPr algn="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mtClean="0"/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528054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81279" bIns="45720" rtlCol="0" anchor="ctr">
            <a:normAutofit/>
          </a:bodyPr>
          <a:lstStyle/>
          <a:p>
            <a:pPr eaLnBrk="1" hangingPunct="1"/>
            <a:r>
              <a:rPr lang="en-US" altLang="en-US" smtClean="0"/>
              <a:t>Encryption Hierarchy</a:t>
            </a:r>
          </a:p>
        </p:txBody>
      </p:sp>
      <p:pic>
        <p:nvPicPr>
          <p:cNvPr id="33795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371600"/>
            <a:ext cx="4652963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4306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Data Encryption  </a:t>
            </a:r>
          </a:p>
        </p:txBody>
      </p:sp>
    </p:spTree>
    <p:extLst>
      <p:ext uri="{BB962C8B-B14F-4D97-AF65-F5344CB8AC3E}">
        <p14:creationId xmlns:p14="http://schemas.microsoft.com/office/powerpoint/2010/main" val="428661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Protects </a:t>
            </a:r>
            <a:r>
              <a:rPr lang="en-US" dirty="0"/>
              <a:t>data at rest</a:t>
            </a:r>
          </a:p>
          <a:p>
            <a:r>
              <a:rPr lang="en-US" dirty="0"/>
              <a:t>Encrypts data and log files (</a:t>
            </a:r>
            <a:r>
              <a:rPr lang="en-US" dirty="0" err="1"/>
              <a:t>mdf</a:t>
            </a:r>
            <a:r>
              <a:rPr lang="en-US" dirty="0"/>
              <a:t>, </a:t>
            </a:r>
            <a:r>
              <a:rPr lang="en-US" dirty="0" err="1"/>
              <a:t>ndf</a:t>
            </a:r>
            <a:r>
              <a:rPr lang="en-US" dirty="0"/>
              <a:t>, </a:t>
            </a:r>
            <a:r>
              <a:rPr lang="en-US" dirty="0" err="1"/>
              <a:t>ldf</a:t>
            </a:r>
            <a:r>
              <a:rPr lang="en-US" dirty="0"/>
              <a:t>)</a:t>
            </a:r>
          </a:p>
          <a:p>
            <a:r>
              <a:rPr lang="en-US" dirty="0"/>
              <a:t>SQL Server 2008+ and Azure</a:t>
            </a:r>
          </a:p>
          <a:p>
            <a:r>
              <a:rPr lang="en-US" dirty="0"/>
              <a:t>Backup files encrypted </a:t>
            </a:r>
          </a:p>
          <a:p>
            <a:r>
              <a:rPr lang="en-US" dirty="0" err="1"/>
              <a:t>Tempdb</a:t>
            </a:r>
            <a:r>
              <a:rPr lang="en-US" dirty="0"/>
              <a:t> </a:t>
            </a:r>
            <a:r>
              <a:rPr lang="en-US" dirty="0" smtClean="0"/>
              <a:t>encrypted</a:t>
            </a:r>
          </a:p>
          <a:p>
            <a:r>
              <a:rPr lang="en-US" dirty="0" smtClean="0"/>
              <a:t>Many auditors will want this</a:t>
            </a:r>
          </a:p>
          <a:p>
            <a:r>
              <a:rPr lang="en-US" dirty="0" smtClean="0"/>
              <a:t>Enterprise Edition only.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8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57" y="1805198"/>
            <a:ext cx="4714286" cy="3238095"/>
          </a:xfrm>
        </p:spPr>
      </p:pic>
    </p:spTree>
    <p:extLst>
      <p:ext uri="{BB962C8B-B14F-4D97-AF65-F5344CB8AC3E}">
        <p14:creationId xmlns:p14="http://schemas.microsoft.com/office/powerpoint/2010/main" val="82206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223725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527</Words>
  <Application>Microsoft Office PowerPoint</Application>
  <PresentationFormat>Widescreen</PresentationFormat>
  <Paragraphs>153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Lucida Grande</vt:lpstr>
      <vt:lpstr>Microsoft Sans Serif</vt:lpstr>
      <vt:lpstr>Times New Roman Bold</vt:lpstr>
      <vt:lpstr>ヒラギノ角ゴ ProN W3</vt:lpstr>
      <vt:lpstr>Office Theme</vt:lpstr>
      <vt:lpstr>End to End Encryption  with SQL Server 2016</vt:lpstr>
      <vt:lpstr>Agenda</vt:lpstr>
      <vt:lpstr>Who am I?</vt:lpstr>
      <vt:lpstr>PowerPoint Presentation</vt:lpstr>
      <vt:lpstr>Encryption Hierarchy</vt:lpstr>
      <vt:lpstr>Demo</vt:lpstr>
      <vt:lpstr>Transparent Data Encryption </vt:lpstr>
      <vt:lpstr>Always Encrypted </vt:lpstr>
      <vt:lpstr>Demo</vt:lpstr>
      <vt:lpstr>Row Level Security (RLS) </vt:lpstr>
      <vt:lpstr>PowerPoint Presentation</vt:lpstr>
      <vt:lpstr>Demo</vt:lpstr>
      <vt:lpstr>Dynamic Data Masking (DDM) </vt:lpstr>
      <vt:lpstr>Dynamic Data Masking (DDM) </vt:lpstr>
      <vt:lpstr>Demo</vt:lpstr>
      <vt:lpstr>Dynamic Data Masking - Limitations </vt:lpstr>
      <vt:lpstr>Column Level Encryption </vt:lpstr>
      <vt:lpstr>Demo</vt:lpstr>
      <vt:lpstr>Column Level Encryption – Limitations </vt:lpstr>
      <vt:lpstr>Summary </vt:lpstr>
      <vt:lpstr>The End</vt:lpstr>
      <vt:lpstr>References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Encryption  with SQL Server 2016</dc:title>
  <dc:creator>Steve Jones</dc:creator>
  <cp:lastModifiedBy>Steve Jones</cp:lastModifiedBy>
  <cp:revision>32</cp:revision>
  <dcterms:created xsi:type="dcterms:W3CDTF">2016-02-27T16:38:42Z</dcterms:created>
  <dcterms:modified xsi:type="dcterms:W3CDTF">2016-03-07T04:15:34Z</dcterms:modified>
</cp:coreProperties>
</file>