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11" r:id="rId4"/>
    <p:sldMasterId id="2147483723" r:id="rId5"/>
    <p:sldMasterId id="2147483738" r:id="rId6"/>
    <p:sldMasterId id="2147483750" r:id="rId7"/>
    <p:sldMasterId id="2147483762" r:id="rId8"/>
  </p:sldMasterIdLst>
  <p:notesMasterIdLst>
    <p:notesMasterId r:id="rId46"/>
  </p:notesMasterIdLst>
  <p:sldIdLst>
    <p:sldId id="304" r:id="rId9"/>
    <p:sldId id="257" r:id="rId10"/>
    <p:sldId id="292" r:id="rId11"/>
    <p:sldId id="293" r:id="rId12"/>
    <p:sldId id="301" r:id="rId13"/>
    <p:sldId id="302" r:id="rId14"/>
    <p:sldId id="281" r:id="rId15"/>
    <p:sldId id="287" r:id="rId16"/>
    <p:sldId id="288" r:id="rId17"/>
    <p:sldId id="289" r:id="rId18"/>
    <p:sldId id="290" r:id="rId19"/>
    <p:sldId id="263" r:id="rId20"/>
    <p:sldId id="298" r:id="rId21"/>
    <p:sldId id="299" r:id="rId22"/>
    <p:sldId id="300" r:id="rId23"/>
    <p:sldId id="271" r:id="rId24"/>
    <p:sldId id="285" r:id="rId25"/>
    <p:sldId id="296" r:id="rId26"/>
    <p:sldId id="274" r:id="rId27"/>
    <p:sldId id="269" r:id="rId28"/>
    <p:sldId id="270" r:id="rId29"/>
    <p:sldId id="286" r:id="rId30"/>
    <p:sldId id="265" r:id="rId31"/>
    <p:sldId id="297" r:id="rId32"/>
    <p:sldId id="283" r:id="rId33"/>
    <p:sldId id="267" r:id="rId34"/>
    <p:sldId id="259" r:id="rId35"/>
    <p:sldId id="272" r:id="rId36"/>
    <p:sldId id="284" r:id="rId37"/>
    <p:sldId id="266" r:id="rId38"/>
    <p:sldId id="279" r:id="rId39"/>
    <p:sldId id="273" r:id="rId40"/>
    <p:sldId id="280" r:id="rId41"/>
    <p:sldId id="260" r:id="rId42"/>
    <p:sldId id="261" r:id="rId43"/>
    <p:sldId id="277" r:id="rId44"/>
    <p:sldId id="27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7216" autoAdjust="0"/>
  </p:normalViewPr>
  <p:slideViewPr>
    <p:cSldViewPr snapToGrid="0">
      <p:cViewPr varScale="1">
        <p:scale>
          <a:sx n="77" d="100"/>
          <a:sy n="77" d="100"/>
        </p:scale>
        <p:origin x="158" y="58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Protecting data from unauthorized access becomes more important all the time. SQL Server includes a number of features that make data protection and security easier for developers and DBAs with a framework for protecting data. Come learn how Always Encrypted, TDE, Row Level Security, Dynamic Data Masking, and column level encryption can protect your systems.</a:t>
            </a:r>
          </a:p>
          <a:p>
            <a:r>
              <a:rPr lang="en-US" dirty="0"/>
              <a:t>You will learn:</a:t>
            </a:r>
          </a:p>
          <a:p>
            <a:r>
              <a:rPr lang="en-US" dirty="0"/>
              <a:t>About the different encryption and security features in SQL Server </a:t>
            </a:r>
          </a:p>
          <a:p>
            <a:r>
              <a:rPr lang="en-US" dirty="0"/>
              <a:t>Understand the code changes required for encryption mechanisms </a:t>
            </a:r>
          </a:p>
          <a:p>
            <a:r>
              <a:rPr lang="en-US" dirty="0"/>
              <a:t>Gain a basic understanding of RLS and DDM, which do not require code changes to help protect data 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88B0C-D0FA-4593-BF38-A7BA3E9A5D6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72" charset="-128"/>
                <a:cs typeface="ＭＳ Ｐゴシック" pitchFamily="-72" charset="-128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3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6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10302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functions and keys, here’s an example. </a:t>
            </a:r>
          </a:p>
          <a:p>
            <a:r>
              <a:rPr lang="en-US" baseline="0" dirty="0"/>
              <a:t>Describe</a:t>
            </a:r>
          </a:p>
          <a:p>
            <a:r>
              <a:rPr lang="en-US" baseline="0" dirty="0"/>
              <a:t>The function’s complexity determines the resources required to perform encryption, and usually, the security of the encryption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Banks use a two stage</a:t>
            </a:r>
            <a:r>
              <a:rPr lang="en-US" baseline="0" dirty="0"/>
              <a:t> protection. They use a very strong outer lock., the bank vault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 relatively weaker</a:t>
            </a:r>
            <a:r>
              <a:rPr lang="en-US" baseline="0" dirty="0"/>
              <a:t> locks inside. These are easier to break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8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2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9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8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7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32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8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0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2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6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0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86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0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7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910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6621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873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60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3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95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8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79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0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9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1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4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0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02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71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94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22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194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54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27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74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8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85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56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277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845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329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2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50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35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1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62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04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83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20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69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67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50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83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84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80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58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65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41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07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683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38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348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99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52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10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12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23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81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50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80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5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2">
              <a:lumMod val="75000"/>
            </a:schemeClr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1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765131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934049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dn765131.aspx" TargetMode="External"/><Relationship Id="rId2" Type="http://schemas.openxmlformats.org/officeDocument/2006/relationships/hyperlink" Target="https://msdn.microsoft.com/en-us/library/ms1818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Shows/Data-Exposed/Getting-Started-with-Always-Encrypted-with-SSMS?ocid=relatedentry" TargetMode="External"/><Relationship Id="rId5" Type="http://schemas.openxmlformats.org/officeDocument/2006/relationships/hyperlink" Target="https://msdn.microsoft.com/en-us/library/mt163865.aspx" TargetMode="External"/><Relationship Id="rId4" Type="http://schemas.openxmlformats.org/officeDocument/2006/relationships/hyperlink" Target="https://channel9.msdn.com/Shows/Data-Exposed/SQL-Server-2016-Row-Level-Secu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database-engine/configure-windows/clr-strict-security" TargetMode="External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467" y="1762787"/>
            <a:ext cx="9751484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20505" tIns="59264" rIns="120505" bIns="59264" anchor="b">
            <a:prstTxWarp prst="textNoShape">
              <a:avLst/>
            </a:prstTxWarp>
          </a:bodyPr>
          <a:lstStyle/>
          <a:p>
            <a:pPr algn="ctr" defTabSz="119588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333" b="1" dirty="0">
                <a:solidFill>
                  <a:prstClr val="white"/>
                </a:solidFill>
                <a:latin typeface="Arial Bold" pitchFamily="-72" charset="0"/>
                <a:ea typeface="ＭＳ Ｐゴシック" pitchFamily="-72" charset="-128"/>
              </a:rPr>
              <a:t>A Tour of SQL Server Security Features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3619" y="3332989"/>
            <a:ext cx="5317067" cy="173596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14564" tIns="57283" rIns="114564" bIns="57283">
            <a:prstTxWarp prst="textNoShape">
              <a:avLst/>
            </a:prstTxWarp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733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Steve Jones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Editor, 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err="1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SQLServerCentral</a:t>
            </a:r>
            <a:endParaRPr lang="en-US" sz="3200" b="1" dirty="0">
              <a:solidFill>
                <a:prstClr val="white">
                  <a:lumMod val="85000"/>
                </a:prstClr>
              </a:solidFill>
              <a:latin typeface="Arial" pitchFamily="-72" charset="0"/>
              <a:ea typeface="ＭＳ Ｐゴシック" pitchFamily="-72" charset="-128"/>
            </a:endParaRP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Redgate Software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1D6"/>
              </a:solidFill>
              <a:latin typeface="Arial" pitchFamily="-72" charset="0"/>
              <a:ea typeface="ＭＳ Ｐゴシック" pitchFamily="-72" charset="-128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prstClr val="black"/>
              </a:solidFill>
              <a:latin typeface="Times New Roman" pitchFamily="-72" charset="0"/>
              <a:ea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8060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969096"/>
            <a:ext cx="6653213" cy="4919809"/>
          </a:xfrm>
        </p:spPr>
      </p:pic>
    </p:spTree>
    <p:extLst>
      <p:ext uri="{BB962C8B-B14F-4D97-AF65-F5344CB8AC3E}">
        <p14:creationId xmlns:p14="http://schemas.microsoft.com/office/powerpoint/2010/main" val="8464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2" y="2835191"/>
            <a:ext cx="1717968" cy="1269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00" y="591671"/>
            <a:ext cx="2680116" cy="150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694018"/>
            <a:ext cx="1073150" cy="107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1779216"/>
            <a:ext cx="374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X.509 Certificate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7" y="2947725"/>
            <a:ext cx="2238375" cy="6572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381999" y="2302436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86224" y="21931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7437" y="3727019"/>
            <a:ext cx="343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Symmetric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6" y="4930990"/>
            <a:ext cx="2463800" cy="138629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911624" y="42505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381999" y="4274391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83572" y="5351656"/>
            <a:ext cx="3589216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77954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7" y="1805198"/>
            <a:ext cx="4714286" cy="3238095"/>
          </a:xfrm>
        </p:spPr>
      </p:pic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44546"/>
              </p:ext>
            </p:extLst>
          </p:nvPr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13863" y="2636353"/>
            <a:ext cx="790203" cy="646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5493178" y="3260060"/>
            <a:ext cx="2791674" cy="5598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AE Query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</p:spTree>
    <p:extLst>
      <p:ext uri="{BB962C8B-B14F-4D97-AF65-F5344CB8AC3E}">
        <p14:creationId xmlns:p14="http://schemas.microsoft.com/office/powerpoint/2010/main" val="19540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0" grpId="0"/>
      <p:bldP spid="59" grpId="0"/>
      <p:bldP spid="60" grpId="0" animBg="1"/>
      <p:bldP spid="61" grpId="0" animBg="1"/>
      <p:bldP spid="66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sp>
        <p:nvSpPr>
          <p:cNvPr id="2" name="Arrow: Right 1"/>
          <p:cNvSpPr/>
          <p:nvPr/>
        </p:nvSpPr>
        <p:spPr>
          <a:xfrm flipH="1">
            <a:off x="5751443" y="3361960"/>
            <a:ext cx="2782957" cy="5474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Encrypted CEK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754157" y="4411022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3" name="Arrow: Down 2"/>
          <p:cNvSpPr/>
          <p:nvPr/>
        </p:nvSpPr>
        <p:spPr>
          <a:xfrm>
            <a:off x="4352947" y="4984048"/>
            <a:ext cx="207043" cy="4065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 rot="17537232">
            <a:off x="2513618" y="1956413"/>
            <a:ext cx="344557" cy="1717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49" y="5318544"/>
            <a:ext cx="1035686" cy="30409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64732" y="5539995"/>
            <a:ext cx="186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Symmetric Key</a:t>
            </a:r>
          </a:p>
        </p:txBody>
      </p:sp>
    </p:spTree>
    <p:extLst>
      <p:ext uri="{BB962C8B-B14F-4D97-AF65-F5344CB8AC3E}">
        <p14:creationId xmlns:p14="http://schemas.microsoft.com/office/powerpoint/2010/main" val="37873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8" grpId="0" animBg="1"/>
      <p:bldP spid="3" grpId="0" animBg="1"/>
      <p:bldP spid="43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13863" y="2636353"/>
            <a:ext cx="790203" cy="646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5705413"/>
            <a:ext cx="1035686" cy="30409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84836" y="6044674"/>
            <a:ext cx="186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Symmetric Key</a:t>
            </a:r>
          </a:p>
        </p:txBody>
      </p:sp>
      <p:sp>
        <p:nvSpPr>
          <p:cNvPr id="48" name="Arrow: Right 47"/>
          <p:cNvSpPr/>
          <p:nvPr/>
        </p:nvSpPr>
        <p:spPr>
          <a:xfrm rot="19710236">
            <a:off x="1380709" y="4853209"/>
            <a:ext cx="2550796" cy="2749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/>
          <p:cNvSpPr/>
          <p:nvPr/>
        </p:nvSpPr>
        <p:spPr>
          <a:xfrm>
            <a:off x="3101199" y="3539057"/>
            <a:ext cx="631991" cy="2927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/>
          <p:cNvSpPr/>
          <p:nvPr/>
        </p:nvSpPr>
        <p:spPr>
          <a:xfrm>
            <a:off x="5420139" y="3456379"/>
            <a:ext cx="1378226" cy="3753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992679" y="3223743"/>
            <a:ext cx="24914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'7de8a76'</a:t>
            </a:r>
          </a:p>
        </p:txBody>
      </p:sp>
      <p:sp>
        <p:nvSpPr>
          <p:cNvPr id="56" name="Arrow: Right 55"/>
          <p:cNvSpPr/>
          <p:nvPr/>
        </p:nvSpPr>
        <p:spPr>
          <a:xfrm flipH="1">
            <a:off x="5330104" y="3408939"/>
            <a:ext cx="1453270" cy="3968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16450"/>
              </p:ext>
            </p:extLst>
          </p:nvPr>
        </p:nvGraphicFramePr>
        <p:xfrm>
          <a:off x="6992679" y="3319648"/>
          <a:ext cx="31185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63">
                  <a:extLst>
                    <a:ext uri="{9D8B030D-6E8A-4147-A177-3AD203B41FA5}">
                      <a16:colId xmlns:a16="http://schemas.microsoft.com/office/drawing/2014/main" val="3949450548"/>
                    </a:ext>
                  </a:extLst>
                </a:gridCol>
                <a:gridCol w="1559263">
                  <a:extLst>
                    <a:ext uri="{9D8B030D-6E8A-4147-A177-3AD203B41FA5}">
                      <a16:colId xmlns:a16="http://schemas.microsoft.com/office/drawing/2014/main" val="417828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6524"/>
                  </a:ext>
                </a:extLst>
              </a:tr>
              <a:tr h="32388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34253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15497"/>
              </p:ext>
            </p:extLst>
          </p:nvPr>
        </p:nvGraphicFramePr>
        <p:xfrm>
          <a:off x="3140098" y="5093053"/>
          <a:ext cx="31185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63">
                  <a:extLst>
                    <a:ext uri="{9D8B030D-6E8A-4147-A177-3AD203B41FA5}">
                      <a16:colId xmlns:a16="http://schemas.microsoft.com/office/drawing/2014/main" val="3949450548"/>
                    </a:ext>
                  </a:extLst>
                </a:gridCol>
                <a:gridCol w="1559263">
                  <a:extLst>
                    <a:ext uri="{9D8B030D-6E8A-4147-A177-3AD203B41FA5}">
                      <a16:colId xmlns:a16="http://schemas.microsoft.com/office/drawing/2014/main" val="417828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6524"/>
                  </a:ext>
                </a:extLst>
              </a:tr>
              <a:tr h="32388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5555</a:t>
                      </a:r>
                      <a:r>
                        <a:rPr lang="en-US" baseline="0" dirty="0"/>
                        <a:t> 4444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34253"/>
                  </a:ext>
                </a:extLst>
              </a:tr>
            </a:tbl>
          </a:graphicData>
        </a:graphic>
      </p:graphicFrame>
      <p:sp>
        <p:nvSpPr>
          <p:cNvPr id="3" name="Arrow: Right 2"/>
          <p:cNvSpPr/>
          <p:nvPr/>
        </p:nvSpPr>
        <p:spPr>
          <a:xfrm rot="20327670">
            <a:off x="1888703" y="5627197"/>
            <a:ext cx="1133503" cy="2172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>
            <a:off x="4386805" y="4379709"/>
            <a:ext cx="312556" cy="527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2" grpId="0" animBg="1"/>
      <p:bldP spid="53" grpId="0" animBg="1"/>
      <p:bldP spid="53" grpId="1" animBg="1"/>
      <p:bldP spid="69" grpId="0" animBg="1"/>
      <p:bldP spid="69" grpId="1" animBg="1"/>
      <p:bldP spid="56" grpId="0" animBg="1"/>
      <p:bldP spid="56" grpId="1" animBg="1"/>
      <p:bldP spid="3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Strings require _BIN2 collation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Limited datatypes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Only </a:t>
            </a:r>
            <a:r>
              <a:rPr lang="en-US" altLang="en-US"/>
              <a:t>equality comparisons (no &lt;, &gt;, like)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statistics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Max two Column Master Keys can be used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Defaults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replication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31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92" y="3120128"/>
            <a:ext cx="3334215" cy="1486107"/>
          </a:xfrm>
        </p:spPr>
      </p:pic>
    </p:spTree>
    <p:extLst>
      <p:ext uri="{BB962C8B-B14F-4D97-AF65-F5344CB8AC3E}">
        <p14:creationId xmlns:p14="http://schemas.microsoft.com/office/powerpoint/2010/main" val="211967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  <a:p>
            <a:r>
              <a:rPr lang="en-US" dirty="0"/>
              <a:t>The screening is done with a security predicate that examines the “user </a:t>
            </a:r>
            <a:r>
              <a:rPr lang="en-US" dirty="0" err="1"/>
              <a:t>chracteristics</a:t>
            </a:r>
            <a:r>
              <a:rPr lang="en-US" dirty="0"/>
              <a:t>” and returns a 1 for visible rows</a:t>
            </a:r>
          </a:p>
          <a:p>
            <a:r>
              <a:rPr lang="en-US" dirty="0"/>
              <a:t>A security policy links a predicate to a particular table</a:t>
            </a:r>
          </a:p>
          <a:p>
            <a:pPr lvl="1"/>
            <a:r>
              <a:rPr lang="en-US" dirty="0"/>
              <a:t>Filter predicates apply to reads</a:t>
            </a:r>
          </a:p>
          <a:p>
            <a:pPr lvl="1"/>
            <a:r>
              <a:rPr lang="en-US" dirty="0"/>
              <a:t>Block predicates apply to writes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Bio</a:t>
            </a:r>
          </a:p>
          <a:p>
            <a:r>
              <a:rPr lang="en-US" dirty="0"/>
              <a:t>SQL Server 2016 Security Enhancements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Transparent Data Encryption (TDE)</a:t>
            </a:r>
          </a:p>
          <a:p>
            <a:r>
              <a:rPr lang="en-US" dirty="0"/>
              <a:t>Dynamic Data Masking (DDM)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9483"/>
              </p:ext>
            </p:extLst>
          </p:nvPr>
        </p:nvGraphicFramePr>
        <p:xfrm>
          <a:off x="122467" y="4924312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467" y="1532039"/>
            <a:ext cx="334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55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36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0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3411" y="3542913"/>
            <a:ext cx="1424418" cy="1117864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8524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rot="18765059">
            <a:off x="6927506" y="3528414"/>
            <a:ext cx="1287337" cy="957333"/>
            <a:chOff x="9871967" y="1923548"/>
            <a:chExt cx="1287337" cy="957333"/>
          </a:xfrm>
        </p:grpSpPr>
        <p:sp>
          <p:nvSpPr>
            <p:cNvPr id="27" name="Down Arrow 26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 rot="2232773">
            <a:off x="4482876" y="4247650"/>
            <a:ext cx="1287337" cy="957333"/>
            <a:chOff x="9871967" y="1923548"/>
            <a:chExt cx="1287337" cy="957333"/>
          </a:xfrm>
        </p:grpSpPr>
        <p:sp>
          <p:nvSpPr>
            <p:cNvPr id="30" name="Down Arrow 29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Data Leakage – From stats , CDC, queries</a:t>
            </a:r>
          </a:p>
          <a:p>
            <a:r>
              <a:rPr lang="en-US" dirty="0">
                <a:hlinkClick r:id="rId2"/>
              </a:rPr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371600"/>
            <a:ext cx="4652963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available in SQL Server 2005+</a:t>
            </a:r>
          </a:p>
          <a:p>
            <a:r>
              <a:rPr lang="en-US" dirty="0"/>
              <a:t>Uses symmetric or asymmetric keys to protect data</a:t>
            </a:r>
          </a:p>
          <a:p>
            <a:r>
              <a:rPr lang="en-US" dirty="0"/>
              <a:t>Encryption is really by field, not column.</a:t>
            </a:r>
          </a:p>
          <a:p>
            <a:r>
              <a:rPr lang="en-US" dirty="0"/>
              <a:t>Encryption operations occur in SQL Server</a:t>
            </a:r>
          </a:p>
          <a:p>
            <a:r>
              <a:rPr lang="en-US" dirty="0"/>
              <a:t>Temporary keys may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8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</p:spTree>
    <p:extLst>
      <p:ext uri="{BB962C8B-B14F-4D97-AF65-F5344CB8AC3E}">
        <p14:creationId xmlns:p14="http://schemas.microsoft.com/office/powerpoint/2010/main" val="145412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Quiet a few algorithms are old</a:t>
            </a:r>
          </a:p>
          <a:p>
            <a:r>
              <a:rPr lang="en-US" dirty="0"/>
              <a:t>Data is not necessarily protected from the DBA (can be. A little)</a:t>
            </a:r>
          </a:p>
          <a:p>
            <a:r>
              <a:rPr lang="en-US" dirty="0"/>
              <a:t>Requires CPU resources on the server.</a:t>
            </a:r>
          </a:p>
          <a:p>
            <a:r>
              <a:rPr lang="en-US" dirty="0"/>
              <a:t>Encrypted data does not compress. (compress, then encrypt)</a:t>
            </a:r>
          </a:p>
          <a:p>
            <a:r>
              <a:rPr lang="en-US" dirty="0"/>
              <a:t>Symmetric keys are deterministic</a:t>
            </a:r>
          </a:p>
          <a:p>
            <a:r>
              <a:rPr lang="en-US" dirty="0"/>
              <a:t>Requires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Protects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In SQL Server 2016 support for Intel AES-NI almost eliminates CPU impact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</a:t>
            </a:r>
          </a:p>
          <a:p>
            <a:r>
              <a:rPr lang="en-US" dirty="0"/>
              <a:t>Enterprise Edition only.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Replication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 err="1"/>
              <a:t>Filestream</a:t>
            </a:r>
            <a:r>
              <a:rPr lang="en-US" altLang="en-US" dirty="0"/>
              <a:t>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BPE files are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Overhead (usually &lt; 5%, workload dependent)</a:t>
            </a:r>
          </a:p>
        </p:txBody>
      </p:sp>
    </p:spTree>
    <p:extLst>
      <p:ext uri="{BB962C8B-B14F-4D97-AF65-F5344CB8AC3E}">
        <p14:creationId xmlns:p14="http://schemas.microsoft.com/office/powerpoint/2010/main" val="263902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34574" y="2745757"/>
            <a:ext cx="5298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34572" y="3679724"/>
            <a:ext cx="5947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4572" y="4590938"/>
            <a:ext cx="474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0301" y="696291"/>
            <a:ext cx="7080699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  <a:p>
            <a:r>
              <a:rPr lang="en-US" sz="2667" b="1" dirty="0" err="1">
                <a:solidFill>
                  <a:srgbClr val="CC0000"/>
                </a:solidFill>
                <a:latin typeface="Arial"/>
                <a:cs typeface="Arial"/>
              </a:rPr>
              <a:t>SQLServerCentral</a:t>
            </a:r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 founder</a:t>
            </a:r>
          </a:p>
          <a:p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Redgate Software Evangelist</a:t>
            </a:r>
          </a:p>
          <a:p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10 year Microsoft Data Platform MVP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02" y="2785699"/>
            <a:ext cx="579705" cy="6376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402" y="3806721"/>
            <a:ext cx="617980" cy="505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399" y="4641736"/>
            <a:ext cx="673123" cy="61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99" y="5485533"/>
            <a:ext cx="661235" cy="661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4574" y="5485534"/>
            <a:ext cx="400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71" y="5268046"/>
            <a:ext cx="2014815" cy="711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8" y="5032217"/>
            <a:ext cx="2922244" cy="1034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90" y="1871203"/>
            <a:ext cx="1904762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9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to data or storage</a:t>
            </a:r>
          </a:p>
          <a:p>
            <a:r>
              <a:rPr lang="en-US" dirty="0"/>
              <a:t>DDM defines how data appears when queried.</a:t>
            </a:r>
          </a:p>
          <a:p>
            <a:r>
              <a:rPr lang="en-US" dirty="0"/>
              <a:t>Does not require changes to application code</a:t>
            </a:r>
          </a:p>
          <a:p>
            <a:r>
              <a:rPr lang="en-US" dirty="0"/>
              <a:t>This is a NOT ENCRYPTION</a:t>
            </a:r>
          </a:p>
          <a:p>
            <a:r>
              <a:rPr lang="en-US" dirty="0"/>
              <a:t>This is an application programming convenience feature</a:t>
            </a:r>
          </a:p>
          <a:p>
            <a:r>
              <a:rPr lang="en-US" dirty="0"/>
              <a:t>NOT SECURITY</a:t>
            </a:r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Data Masking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-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work with Always Encrypted columns</a:t>
            </a:r>
          </a:p>
          <a:p>
            <a:r>
              <a:rPr lang="en-US" dirty="0"/>
              <a:t>UNMASK is by database, not by table or column</a:t>
            </a:r>
          </a:p>
          <a:p>
            <a:r>
              <a:rPr lang="en-US" dirty="0"/>
              <a:t>This is an all or nothing feature - data is masked for all rows, no exceptions</a:t>
            </a:r>
          </a:p>
          <a:p>
            <a:r>
              <a:rPr lang="en-US" dirty="0"/>
              <a:t>The query plan, statistics, etc. do not mask data</a:t>
            </a:r>
          </a:p>
          <a:p>
            <a:r>
              <a:rPr lang="en-US" dirty="0"/>
              <a:t>Attacks against the data are possible with </a:t>
            </a:r>
            <a:r>
              <a:rPr lang="en-US" dirty="0" err="1"/>
              <a:t>adhoc</a:t>
            </a:r>
            <a:r>
              <a:rPr lang="en-US" dirty="0"/>
              <a:t>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4962"/>
            <a:ext cx="10972800" cy="4525433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2016+ includes a variety of encryption (and data protection) functions for server and client</a:t>
            </a:r>
          </a:p>
          <a:p>
            <a:r>
              <a:rPr lang="en-US" dirty="0"/>
              <a:t>TDE protects data at rest</a:t>
            </a:r>
          </a:p>
          <a:p>
            <a:r>
              <a:rPr lang="en-US" dirty="0"/>
              <a:t>Always Encrypted is for cases where the client is trusted, but not the server</a:t>
            </a:r>
          </a:p>
          <a:p>
            <a:r>
              <a:rPr lang="en-US" dirty="0"/>
              <a:t>RLS is independent of other security mechanisms, but not perfect</a:t>
            </a:r>
          </a:p>
          <a:p>
            <a:r>
              <a:rPr lang="en-US" dirty="0"/>
              <a:t>DDM is a security convenience feature</a:t>
            </a:r>
          </a:p>
          <a:p>
            <a:r>
              <a:rPr lang="en-US" dirty="0"/>
              <a:t>Column Level encryption protects the data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DDM</a:t>
            </a:r>
          </a:p>
          <a:p>
            <a:pPr lvl="1"/>
            <a:r>
              <a:rPr lang="en-US" dirty="0">
                <a:hlinkClick r:id="rId2"/>
              </a:rPr>
              <a:t>Dynamic Data Masking (BOL) - https://msdn.microsoft.com/en-us/library/mt130841.aspx?f=255&amp;MSPPError=-2147217396</a:t>
            </a:r>
          </a:p>
          <a:p>
            <a:pPr lvl="1"/>
            <a:r>
              <a:rPr lang="en-US" dirty="0">
                <a:hlinkClick r:id="rId2"/>
              </a:rPr>
              <a:t>https://blogs.technet.microsoft.com/dataplatforminsider/2016/01/25/use-dynamic-data-masking-to-obfuscate-your-sensitive-data/</a:t>
            </a:r>
            <a:endParaRPr lang="en-US" dirty="0"/>
          </a:p>
          <a:p>
            <a:pPr lvl="1"/>
            <a:r>
              <a:rPr lang="en-US" dirty="0"/>
              <a:t>A Very Quick Post on SQL Server 2016 Dynamic Data 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Column Level Encryption</a:t>
            </a:r>
          </a:p>
          <a:p>
            <a:pPr lvl="1"/>
            <a:r>
              <a:rPr lang="en-US" dirty="0" err="1"/>
              <a:t>DecryptbyKey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https://msdn.microsoft.com/en-us/library/ms181860.aspx</a:t>
            </a:r>
            <a:endParaRPr lang="en-US" dirty="0"/>
          </a:p>
          <a:p>
            <a:r>
              <a:rPr lang="en-US" dirty="0"/>
              <a:t>Row Level Security</a:t>
            </a:r>
          </a:p>
          <a:p>
            <a:pPr lvl="1"/>
            <a:r>
              <a:rPr lang="en-US" dirty="0"/>
              <a:t>MSDN - </a:t>
            </a:r>
            <a:r>
              <a:rPr lang="en-US" dirty="0">
                <a:hlinkClick r:id="rId3"/>
              </a:rPr>
              <a:t>https://msdn.microsoft.com/library/dn765131.aspx</a:t>
            </a:r>
            <a:endParaRPr lang="en-US" dirty="0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4"/>
              </a:rPr>
              <a:t>https://channel9.msdn.com/Shows/Data-Exposed/SQL-Server-2016-Row-Level-Security</a:t>
            </a:r>
            <a:endParaRPr lang="en-US" dirty="0"/>
          </a:p>
          <a:p>
            <a:r>
              <a:rPr lang="en-US" dirty="0"/>
              <a:t>Always Encrypted</a:t>
            </a:r>
          </a:p>
          <a:p>
            <a:pPr lvl="1"/>
            <a:r>
              <a:rPr lang="en-US"/>
              <a:t>BOL - </a:t>
            </a:r>
            <a:r>
              <a:rPr lang="en-US">
                <a:hlinkClick r:id="rId5"/>
              </a:rPr>
              <a:t>https://msdn.microsoft.com/en-us/library/mt163865.aspx</a:t>
            </a:r>
            <a:endParaRPr lang="en-US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6"/>
              </a:rPr>
              <a:t>https://channel9.msdn.com/Shows/Data-Exposed/Getting-Started-with-Always-Encrypted-with-SSMS?ocid=relatedentry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endpoint encryption changed (RC4 -&gt; AES)</a:t>
            </a:r>
          </a:p>
          <a:p>
            <a:r>
              <a:rPr lang="en-US" dirty="0"/>
              <a:t>Dynamic Data Masking</a:t>
            </a:r>
          </a:p>
          <a:p>
            <a:r>
              <a:rPr lang="en-US" dirty="0"/>
              <a:t>Always Encrypted</a:t>
            </a:r>
          </a:p>
          <a:p>
            <a:r>
              <a:rPr lang="en-US" dirty="0"/>
              <a:t>Row Level Security</a:t>
            </a:r>
          </a:p>
          <a:p>
            <a:r>
              <a:rPr lang="en-US" dirty="0"/>
              <a:t>Credentials can be added at the database level</a:t>
            </a:r>
          </a:p>
          <a:p>
            <a:r>
              <a:rPr lang="en-US" dirty="0"/>
              <a:t>TDE supports Intel AES-NI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2017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  <a:hlinkClick r:id="rId2"/>
              </a:rPr>
              <a:t>CLR Strict Security</a:t>
            </a:r>
            <a:r>
              <a:rPr lang="en-US" dirty="0">
                <a:sym typeface="Wingdings" panose="05000000000000000000" pitchFamily="2" charset="2"/>
              </a:rPr>
              <a:t> implemented by default</a:t>
            </a:r>
          </a:p>
          <a:p>
            <a:r>
              <a:rPr lang="en-US" dirty="0">
                <a:sym typeface="Wingdings" panose="05000000000000000000" pitchFamily="2" charset="2"/>
              </a:rPr>
              <a:t>Database Scoped Credentials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new security features in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316787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Server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TDE Enabled by default (after June 1)</a:t>
            </a:r>
          </a:p>
          <a:p>
            <a:r>
              <a:rPr lang="en-US" dirty="0">
                <a:sym typeface="Wingdings" panose="05000000000000000000" pitchFamily="2" charset="2"/>
              </a:rPr>
              <a:t>Threat Detection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5280547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works with Functions and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673" y="2292131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05425"/>
            <a:ext cx="2238375" cy="70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900" y="3539906"/>
            <a:ext cx="2933700" cy="1339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>
                <a:alpha val="28000"/>
              </a:schemeClr>
            </a:solidFill>
          </a:ln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/>
              <a:t>Encryption Function</a:t>
            </a:r>
          </a:p>
        </p:txBody>
      </p:sp>
      <p:sp>
        <p:nvSpPr>
          <p:cNvPr id="8" name="Right Arrow 7"/>
          <p:cNvSpPr/>
          <p:nvPr/>
        </p:nvSpPr>
        <p:spPr>
          <a:xfrm rot="2450832">
            <a:off x="3279714" y="3226515"/>
            <a:ext cx="838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42236">
            <a:off x="3056307" y="4883703"/>
            <a:ext cx="10699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04197" y="3972531"/>
            <a:ext cx="1200150" cy="47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5294" y="3072527"/>
            <a:ext cx="30670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0x00059E2EC7419F590E79D7F1B774BFE601000000DB80B8AC1B295E367FEAC63C4BD7B8F8FACD0151B57DF97FF2BBA1ED9626B0316043C62387BB8E5D4A17B33C48A554F2A9B28626BB250A153FEEF2BFEBCF92ECF6C421D47C84BF93074E54EF85C85B1C</a:t>
            </a:r>
          </a:p>
        </p:txBody>
      </p:sp>
    </p:spTree>
    <p:extLst>
      <p:ext uri="{BB962C8B-B14F-4D97-AF65-F5344CB8AC3E}">
        <p14:creationId xmlns:p14="http://schemas.microsoft.com/office/powerpoint/2010/main" val="34654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7125494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Austin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Visual Studio Live! Austin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Visual Studio Live! Anaheim 2017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VSLAU17_speaker_template_4x3</Template>
  <TotalTime>9634</TotalTime>
  <Words>1372</Words>
  <Application>Microsoft Office PowerPoint</Application>
  <PresentationFormat>Widescreen</PresentationFormat>
  <Paragraphs>318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ＭＳ Ｐゴシック</vt:lpstr>
      <vt:lpstr>Arial</vt:lpstr>
      <vt:lpstr>Arial Bold</vt:lpstr>
      <vt:lpstr>Calibri</vt:lpstr>
      <vt:lpstr>Lucida Grande</vt:lpstr>
      <vt:lpstr>Microsoft Sans Serif</vt:lpstr>
      <vt:lpstr>Times New Roman</vt:lpstr>
      <vt:lpstr>Times New Roman Bold</vt:lpstr>
      <vt:lpstr>Wingdings</vt:lpstr>
      <vt:lpstr>ヒラギノ角ゴ ProN W3</vt:lpstr>
      <vt:lpstr>Visual Studio Live! Austin 2017</vt:lpstr>
      <vt:lpstr>Custom Design</vt:lpstr>
      <vt:lpstr>Visual Studio Live! Las Vegas 2017</vt:lpstr>
      <vt:lpstr>1_Custom Design</vt:lpstr>
      <vt:lpstr>1_Visual Studio Live! Las Vegas 2017</vt:lpstr>
      <vt:lpstr>2_Custom Design</vt:lpstr>
      <vt:lpstr>1_Visual Studio Live! Austin 2017</vt:lpstr>
      <vt:lpstr>Visual Studio Live! Anaheim 2017</vt:lpstr>
      <vt:lpstr>PowerPoint Presentation</vt:lpstr>
      <vt:lpstr>Agenda</vt:lpstr>
      <vt:lpstr>PowerPoint Presentation</vt:lpstr>
      <vt:lpstr>SQL Server 2016 Security Enhancements</vt:lpstr>
      <vt:lpstr>SQL Server 2017 Security Enhancements</vt:lpstr>
      <vt:lpstr>Azure SQL Server Security Enhancements</vt:lpstr>
      <vt:lpstr>PowerPoint Presentation</vt:lpstr>
      <vt:lpstr>Encryption works with Functions and Keys</vt:lpstr>
      <vt:lpstr>PowerPoint Presentation</vt:lpstr>
      <vt:lpstr>PowerPoint Presentation</vt:lpstr>
      <vt:lpstr>PowerPoint Presentation</vt:lpstr>
      <vt:lpstr>Always Encrypted </vt:lpstr>
      <vt:lpstr>PowerPoint Presentation</vt:lpstr>
      <vt:lpstr>PowerPoint Presentation</vt:lpstr>
      <vt:lpstr>PowerPoint Presentation</vt:lpstr>
      <vt:lpstr>Demo</vt:lpstr>
      <vt:lpstr>Always Encrypted Limitations</vt:lpstr>
      <vt:lpstr>Row-Level Security</vt:lpstr>
      <vt:lpstr>Row Level Security (RLS) </vt:lpstr>
      <vt:lpstr>PowerPoint Presentation</vt:lpstr>
      <vt:lpstr>Demo</vt:lpstr>
      <vt:lpstr>Row Level Security Limitations </vt:lpstr>
      <vt:lpstr>Column Level Encryption </vt:lpstr>
      <vt:lpstr>Column Level Encryption </vt:lpstr>
      <vt:lpstr>Demo</vt:lpstr>
      <vt:lpstr>Column Level Encryption – Limitations </vt:lpstr>
      <vt:lpstr>Transparent Data Encryption </vt:lpstr>
      <vt:lpstr>Demo</vt:lpstr>
      <vt:lpstr>Transparent Data Encryption Limitations</vt:lpstr>
      <vt:lpstr>Dynamic Data Masking (DDM) </vt:lpstr>
      <vt:lpstr>Dynamic Data Masking (DDM) </vt:lpstr>
      <vt:lpstr>Demo</vt:lpstr>
      <vt:lpstr>Dynamic Data Masking - Limitations </vt:lpstr>
      <vt:lpstr>Summary </vt:lpstr>
      <vt:lpstr>The End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81</cp:revision>
  <dcterms:created xsi:type="dcterms:W3CDTF">2016-02-27T16:38:42Z</dcterms:created>
  <dcterms:modified xsi:type="dcterms:W3CDTF">2017-10-13T23:10:46Z</dcterms:modified>
</cp:coreProperties>
</file>