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11" r:id="rId4"/>
    <p:sldMasterId id="2147483723" r:id="rId5"/>
    <p:sldMasterId id="2147483738" r:id="rId6"/>
    <p:sldMasterId id="2147483750" r:id="rId7"/>
    <p:sldMasterId id="2147483762" r:id="rId8"/>
  </p:sldMasterIdLst>
  <p:notesMasterIdLst>
    <p:notesMasterId r:id="rId46"/>
  </p:notesMasterIdLst>
  <p:sldIdLst>
    <p:sldId id="304" r:id="rId9"/>
    <p:sldId id="257" r:id="rId10"/>
    <p:sldId id="292" r:id="rId11"/>
    <p:sldId id="293" r:id="rId12"/>
    <p:sldId id="301" r:id="rId13"/>
    <p:sldId id="302" r:id="rId14"/>
    <p:sldId id="281" r:id="rId15"/>
    <p:sldId id="287" r:id="rId16"/>
    <p:sldId id="288" r:id="rId17"/>
    <p:sldId id="289" r:id="rId18"/>
    <p:sldId id="290" r:id="rId19"/>
    <p:sldId id="263" r:id="rId20"/>
    <p:sldId id="298" r:id="rId21"/>
    <p:sldId id="299" r:id="rId22"/>
    <p:sldId id="300" r:id="rId23"/>
    <p:sldId id="271" r:id="rId24"/>
    <p:sldId id="285" r:id="rId25"/>
    <p:sldId id="296" r:id="rId26"/>
    <p:sldId id="274" r:id="rId27"/>
    <p:sldId id="269" r:id="rId28"/>
    <p:sldId id="270" r:id="rId29"/>
    <p:sldId id="286" r:id="rId30"/>
    <p:sldId id="266" r:id="rId31"/>
    <p:sldId id="279" r:id="rId32"/>
    <p:sldId id="273" r:id="rId33"/>
    <p:sldId id="280" r:id="rId34"/>
    <p:sldId id="265" r:id="rId35"/>
    <p:sldId id="297" r:id="rId36"/>
    <p:sldId id="283" r:id="rId37"/>
    <p:sldId id="267" r:id="rId38"/>
    <p:sldId id="259" r:id="rId39"/>
    <p:sldId id="272" r:id="rId40"/>
    <p:sldId id="284" r:id="rId41"/>
    <p:sldId id="260" r:id="rId42"/>
    <p:sldId id="261" r:id="rId43"/>
    <p:sldId id="277" r:id="rId44"/>
    <p:sldId id="27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87216" autoAdjust="0"/>
  </p:normalViewPr>
  <p:slideViewPr>
    <p:cSldViewPr snapToGrid="0">
      <p:cViewPr varScale="1">
        <p:scale>
          <a:sx n="59" d="100"/>
          <a:sy n="59" d="100"/>
        </p:scale>
        <p:origin x="776" y="56"/>
      </p:cViewPr>
      <p:guideLst/>
    </p:cSldViewPr>
  </p:slideViewPr>
  <p:notesTextViewPr>
    <p:cViewPr>
      <p:scale>
        <a:sx n="33" d="100"/>
        <a:sy n="33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1D33F-78D8-4750-A964-FE7F02492D2E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283A2-F39A-4F0A-A468-BFC2D3071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04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Protecting data from unauthorized access becomes more important all the time. SQL Server includes a number of features that make data protection and security easier for developers and DBAs with a framework for protecting data. Come learn how Always Encrypted, TDE, Row Level Security, Dynamic Data Masking, and column level encryption can protect your systems.</a:t>
            </a:r>
          </a:p>
          <a:p>
            <a:r>
              <a:rPr lang="en-US" dirty="0"/>
              <a:t>You will learn:</a:t>
            </a:r>
          </a:p>
          <a:p>
            <a:r>
              <a:rPr lang="en-US" dirty="0"/>
              <a:t>About the different encryption and security features in SQL Server </a:t>
            </a:r>
          </a:p>
          <a:p>
            <a:r>
              <a:rPr lang="en-US" dirty="0"/>
              <a:t>Understand the code changes required for encryption mechanisms </a:t>
            </a:r>
          </a:p>
          <a:p>
            <a:r>
              <a:rPr lang="en-US" dirty="0"/>
              <a:t>Gain a basic understanding of RLS and DDM, which do not require code changes to help protect data </a:t>
            </a:r>
          </a:p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988B0C-D0FA-4593-BF38-A7BA3E9A5D6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72" charset="-128"/>
                <a:cs typeface="ＭＳ Ｐゴシック" pitchFamily="-72" charset="-128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-72" charset="-128"/>
              <a:cs typeface="ＭＳ Ｐゴシック" pitchFamily="-7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534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</a:t>
            </a:r>
          </a:p>
          <a:p>
            <a:r>
              <a:rPr lang="en-US" dirty="0"/>
              <a:t>https://blogs.technet.microsoft.com/dataplatforminsider/2016/01/25/use-dynamic-data-masking-to-obfuscate-your-sensitive-data/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0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</a:t>
            </a:r>
          </a:p>
          <a:p>
            <a:r>
              <a:rPr lang="en-US" dirty="0"/>
              <a:t>https://blogs.technet.microsoft.com/dataplatforminsider/2016/01/25/use-dynamic-data-masking-to-obfuscate-your-sensitive-data/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33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</a:t>
            </a:r>
          </a:p>
          <a:p>
            <a:r>
              <a:rPr lang="en-US" dirty="0"/>
              <a:t>https://blogs.technet.microsoft.com/dataplatforminsider/2016/01/25/use-dynamic-data-masking-to-obfuscate-your-sensitive-data/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77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03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7BA51-0EB4-4220-BB57-0E06A05A64BC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967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eaLnBrk="1" hangingPunct="1"/>
            <a:r>
              <a:rPr lang="en-US" altLang="en-US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From Wikipedia</a:t>
            </a:r>
          </a:p>
        </p:txBody>
      </p:sp>
    </p:spTree>
    <p:extLst>
      <p:ext uri="{BB962C8B-B14F-4D97-AF65-F5344CB8AC3E}">
        <p14:creationId xmlns:p14="http://schemas.microsoft.com/office/powerpoint/2010/main" val="3103029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</a:t>
            </a:r>
            <a:r>
              <a:rPr lang="en-US" baseline="0" dirty="0"/>
              <a:t> functions and keys, here’s an example. </a:t>
            </a:r>
          </a:p>
          <a:p>
            <a:r>
              <a:rPr lang="en-US" baseline="0" dirty="0"/>
              <a:t>Describe</a:t>
            </a:r>
          </a:p>
          <a:p>
            <a:r>
              <a:rPr lang="en-US" baseline="0" dirty="0"/>
              <a:t>The function’s complexity determines the resources required to perform encryption, and usually, the security of the encryption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1749C-2C7E-467C-B17D-61D5024F7C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08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Banks use a two stage</a:t>
            </a:r>
            <a:r>
              <a:rPr lang="en-US" baseline="0" dirty="0"/>
              <a:t> protection. They use a very strong outer lock., the bank vault door.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1749C-2C7E-467C-B17D-61D5024F7C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28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use relatively weaker</a:t>
            </a:r>
            <a:r>
              <a:rPr lang="en-US" baseline="0" dirty="0"/>
              <a:t> locks inside. These are easier to break into.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1749C-2C7E-467C-B17D-61D5024F7C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66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7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6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9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9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8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8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90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6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79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68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14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87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5"/>
            <a:ext cx="5386917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4585"/>
            <a:ext cx="5389033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5934"/>
            <a:ext cx="5389033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99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42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395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3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0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74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8"/>
            <a:ext cx="73152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78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079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8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8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324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37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485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6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200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129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465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900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45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2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186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001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070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18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99108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06621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38739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6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760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84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0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53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995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5"/>
            <a:ext cx="5386917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4585"/>
            <a:ext cx="5389033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5934"/>
            <a:ext cx="5389033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58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479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709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3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096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8"/>
            <a:ext cx="73152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212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147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8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8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3702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5027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4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5"/>
            <a:ext cx="5386917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4585"/>
            <a:ext cx="5389033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5934"/>
            <a:ext cx="5389033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571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6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0948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220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194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1545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46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2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427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2744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386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6857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756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2770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884521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632914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6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8208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650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5351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817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5"/>
            <a:ext cx="5386917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4585"/>
            <a:ext cx="5389033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5934"/>
            <a:ext cx="5389033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4621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6044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8831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3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6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8201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8"/>
            <a:ext cx="73152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36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0696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8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8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0673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6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7500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6837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3840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8804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5"/>
            <a:ext cx="5386917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4585"/>
            <a:ext cx="5389033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5934"/>
            <a:ext cx="5389033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5585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0659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9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3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3413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3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8078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8"/>
            <a:ext cx="73152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6833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1164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8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8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7382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 smtClean="0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3485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 smtClean="0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6997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6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 smtClean="0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451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 smtClean="0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2523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 smtClean="0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1100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 smtClean="0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8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8"/>
            <a:ext cx="73152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9122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 smtClean="0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4230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52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 smtClean="0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814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 smtClean="0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2502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 smtClean="0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0804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 smtClean="0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92EED-EC5D-481D-8393-A7289D5F895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7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1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25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1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38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3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3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2">
              <a:lumMod val="75000"/>
            </a:schemeClr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Font typeface="Arial" pitchFamily="-72" charset="0"/>
        <a:buChar char="•"/>
        <a:defRPr sz="42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Font typeface="Arial" pitchFamily="-72" charset="0"/>
        <a:buChar char="–"/>
        <a:defRPr sz="3733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Font typeface="Arial" pitchFamily="-72" charset="0"/>
        <a:buChar char="–"/>
        <a:defRPr sz="26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Font typeface="Arial" pitchFamily="-72" charset="0"/>
        <a:buChar char="»"/>
        <a:defRPr sz="26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1.png"/><Relationship Id="rId4" Type="http://schemas.openxmlformats.org/officeDocument/2006/relationships/image" Target="../media/image16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6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t163865.asp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dn765131.aspx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bb934049.aspx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hyperlink" Target="http://www.sqlservercentral.com/forum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talk.com/blogs/2015/06/10/a-very-quick-post-on-sql-server-2016-dynamic-data-masking/" TargetMode="External"/><Relationship Id="rId2" Type="http://schemas.openxmlformats.org/officeDocument/2006/relationships/hyperlink" Target="https://msdn.microsoft.com/en-us/library/mt130841.aspx?f=255&amp;MSPPError=-2147217396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library/dn765131.aspx" TargetMode="External"/><Relationship Id="rId2" Type="http://schemas.openxmlformats.org/officeDocument/2006/relationships/hyperlink" Target="https://msdn.microsoft.com/en-us/library/ms181860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annel9.msdn.com/Shows/Data-Exposed/Getting-Started-with-Always-Encrypted-with-SSMS?ocid=relatedentry" TargetMode="External"/><Relationship Id="rId5" Type="http://schemas.openxmlformats.org/officeDocument/2006/relationships/hyperlink" Target="https://msdn.microsoft.com/en-us/library/mt163865.aspx" TargetMode="External"/><Relationship Id="rId4" Type="http://schemas.openxmlformats.org/officeDocument/2006/relationships/hyperlink" Target="https://channel9.msdn.com/Shows/Data-Exposed/SQL-Server-2016-Row-Level-Securit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database-engine/configure-windows/clr-strict-security" TargetMode="External"/><Relationship Id="rId1" Type="http://schemas.openxmlformats.org/officeDocument/2006/relationships/slideLayout" Target="../slideLayouts/slideLayout7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iphertext" TargetMode="External"/><Relationship Id="rId3" Type="http://schemas.openxmlformats.org/officeDocument/2006/relationships/hyperlink" Target="http://en.wikipedia.org/wiki/Information" TargetMode="External"/><Relationship Id="rId7" Type="http://schemas.openxmlformats.org/officeDocument/2006/relationships/hyperlink" Target="http://en.wikipedia.org/wiki/Key_(cryptography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ipher" TargetMode="External"/><Relationship Id="rId5" Type="http://schemas.openxmlformats.org/officeDocument/2006/relationships/hyperlink" Target="http://en.wikipedia.org/wiki/Algorithm" TargetMode="External"/><Relationship Id="rId4" Type="http://schemas.openxmlformats.org/officeDocument/2006/relationships/hyperlink" Target="http://en.wikipedia.org/wiki/Plaintex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95467" y="1762787"/>
            <a:ext cx="9751484" cy="1371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20505" tIns="59264" rIns="120505" bIns="59264" anchor="b">
            <a:prstTxWarp prst="textNoShape">
              <a:avLst/>
            </a:prstTxWarp>
          </a:bodyPr>
          <a:lstStyle/>
          <a:p>
            <a:pPr algn="ctr" defTabSz="119588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333" b="1" dirty="0">
                <a:solidFill>
                  <a:prstClr val="white"/>
                </a:solidFill>
                <a:latin typeface="Arial Bold" pitchFamily="-72" charset="0"/>
                <a:ea typeface="ＭＳ Ｐゴシック" pitchFamily="-72" charset="-128"/>
              </a:rPr>
              <a:t>A Tour of SQL Server Security Features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53619" y="3332989"/>
            <a:ext cx="5317067" cy="173596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14564" tIns="57283" rIns="114564" bIns="57283">
            <a:prstTxWarp prst="textNoShape">
              <a:avLst/>
            </a:prstTxWarp>
          </a:bodyPr>
          <a:lstStyle/>
          <a:p>
            <a:pPr algn="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3733" b="1" dirty="0">
                <a:solidFill>
                  <a:prstClr val="white">
                    <a:lumMod val="85000"/>
                  </a:prstClr>
                </a:solidFill>
                <a:latin typeface="Arial" pitchFamily="-72" charset="0"/>
                <a:ea typeface="ＭＳ Ｐゴシック" pitchFamily="-72" charset="-128"/>
              </a:rPr>
              <a:t>Steve Jones</a:t>
            </a:r>
          </a:p>
          <a:p>
            <a:pPr algn="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prstClr val="white">
                    <a:lumMod val="85000"/>
                  </a:prstClr>
                </a:solidFill>
                <a:latin typeface="Arial" pitchFamily="-72" charset="0"/>
                <a:ea typeface="ＭＳ Ｐゴシック" pitchFamily="-72" charset="-128"/>
              </a:rPr>
              <a:t>Editor, </a:t>
            </a:r>
          </a:p>
          <a:p>
            <a:pPr algn="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 err="1">
                <a:solidFill>
                  <a:prstClr val="white">
                    <a:lumMod val="85000"/>
                  </a:prstClr>
                </a:solidFill>
                <a:latin typeface="Arial" pitchFamily="-72" charset="0"/>
                <a:ea typeface="ＭＳ Ｐゴシック" pitchFamily="-72" charset="-128"/>
              </a:rPr>
              <a:t>SQLServerCentral</a:t>
            </a:r>
            <a:endParaRPr lang="en-US" sz="3200" b="1" dirty="0">
              <a:solidFill>
                <a:prstClr val="white">
                  <a:lumMod val="85000"/>
                </a:prstClr>
              </a:solidFill>
              <a:latin typeface="Arial" pitchFamily="-72" charset="0"/>
              <a:ea typeface="ＭＳ Ｐゴシック" pitchFamily="-72" charset="-128"/>
            </a:endParaRPr>
          </a:p>
          <a:p>
            <a:pPr algn="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prstClr val="white">
                    <a:lumMod val="85000"/>
                  </a:prstClr>
                </a:solidFill>
                <a:latin typeface="Arial" pitchFamily="-72" charset="0"/>
                <a:ea typeface="ＭＳ Ｐゴシック" pitchFamily="-72" charset="-128"/>
              </a:rPr>
              <a:t>Redgate Software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FFF1D6"/>
              </a:solidFill>
              <a:latin typeface="Arial" pitchFamily="-72" charset="0"/>
              <a:ea typeface="ＭＳ Ｐゴシック" pitchFamily="-72" charset="-128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sz="1867" dirty="0">
              <a:solidFill>
                <a:prstClr val="black"/>
              </a:solidFill>
              <a:latin typeface="Times New Roman" pitchFamily="-72" charset="0"/>
              <a:ea typeface="ＭＳ Ｐゴシック" pitchFamily="-7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28060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94" y="969096"/>
            <a:ext cx="6653213" cy="4919809"/>
          </a:xfrm>
        </p:spPr>
      </p:pic>
    </p:spTree>
    <p:extLst>
      <p:ext uri="{BB962C8B-B14F-4D97-AF65-F5344CB8AC3E}">
        <p14:creationId xmlns:p14="http://schemas.microsoft.com/office/powerpoint/2010/main" val="846433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32" y="2835191"/>
            <a:ext cx="1717968" cy="12693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00" y="591671"/>
            <a:ext cx="2680116" cy="15075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694018"/>
            <a:ext cx="1073150" cy="1073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27900" y="1779216"/>
            <a:ext cx="374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X.509 Certificate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437" y="2947725"/>
            <a:ext cx="2238375" cy="657225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8381999" y="2302436"/>
            <a:ext cx="419100" cy="66740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886224" y="2193187"/>
            <a:ext cx="352276" cy="51191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37437" y="3727019"/>
            <a:ext cx="3435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Symmetric Key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16" y="4930990"/>
            <a:ext cx="2463800" cy="1386298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2911624" y="4250587"/>
            <a:ext cx="352276" cy="51191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8381999" y="4274391"/>
            <a:ext cx="419100" cy="66740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283572" y="5351656"/>
            <a:ext cx="3589216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quick brown fox jumped over the lazy dog.</a:t>
            </a:r>
          </a:p>
        </p:txBody>
      </p:sp>
    </p:spTree>
    <p:extLst>
      <p:ext uri="{BB962C8B-B14F-4D97-AF65-F5344CB8AC3E}">
        <p14:creationId xmlns:p14="http://schemas.microsoft.com/office/powerpoint/2010/main" val="779544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Encrypted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857" y="1805198"/>
            <a:ext cx="4714286" cy="3238095"/>
          </a:xfrm>
        </p:spPr>
      </p:pic>
    </p:spTree>
    <p:extLst>
      <p:ext uri="{BB962C8B-B14F-4D97-AF65-F5344CB8AC3E}">
        <p14:creationId xmlns:p14="http://schemas.microsoft.com/office/powerpoint/2010/main" val="822060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3145" y="1505466"/>
            <a:ext cx="946169" cy="12715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8226" y="609600"/>
            <a:ext cx="381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Client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07917" y="609599"/>
            <a:ext cx="381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Server</a:t>
            </a: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2613863" y="1717991"/>
            <a:ext cx="2030523" cy="846468"/>
            <a:chOff x="3811" y="801"/>
            <a:chExt cx="3248" cy="1354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21" y="811"/>
              <a:ext cx="3238" cy="1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3811" y="1270"/>
              <a:ext cx="1038" cy="718"/>
            </a:xfrm>
            <a:custGeom>
              <a:avLst/>
              <a:gdLst>
                <a:gd name="T0" fmla="*/ 85 w 101"/>
                <a:gd name="T1" fmla="*/ 64 h 69"/>
                <a:gd name="T2" fmla="*/ 78 w 101"/>
                <a:gd name="T3" fmla="*/ 69 h 69"/>
                <a:gd name="T4" fmla="*/ 5 w 101"/>
                <a:gd name="T5" fmla="*/ 69 h 69"/>
                <a:gd name="T6" fmla="*/ 1 w 101"/>
                <a:gd name="T7" fmla="*/ 64 h 69"/>
                <a:gd name="T8" fmla="*/ 16 w 101"/>
                <a:gd name="T9" fmla="*/ 5 h 69"/>
                <a:gd name="T10" fmla="*/ 23 w 101"/>
                <a:gd name="T11" fmla="*/ 0 h 69"/>
                <a:gd name="T12" fmla="*/ 96 w 101"/>
                <a:gd name="T13" fmla="*/ 0 h 69"/>
                <a:gd name="T14" fmla="*/ 100 w 101"/>
                <a:gd name="T15" fmla="*/ 5 h 69"/>
                <a:gd name="T16" fmla="*/ 85 w 101"/>
                <a:gd name="T17" fmla="*/ 6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69">
                  <a:moveTo>
                    <a:pt x="85" y="64"/>
                  </a:moveTo>
                  <a:cubicBezTo>
                    <a:pt x="84" y="67"/>
                    <a:pt x="81" y="69"/>
                    <a:pt x="78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2" y="69"/>
                    <a:pt x="0" y="67"/>
                    <a:pt x="1" y="64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2"/>
                    <a:pt x="20" y="0"/>
                    <a:pt x="23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9" y="0"/>
                    <a:pt x="101" y="2"/>
                    <a:pt x="100" y="5"/>
                  </a:cubicBezTo>
                  <a:lnTo>
                    <a:pt x="85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841" y="801"/>
              <a:ext cx="2334" cy="1271"/>
            </a:xfrm>
            <a:custGeom>
              <a:avLst/>
              <a:gdLst>
                <a:gd name="T0" fmla="*/ 226 w 227"/>
                <a:gd name="T1" fmla="*/ 119 h 122"/>
                <a:gd name="T2" fmla="*/ 224 w 227"/>
                <a:gd name="T3" fmla="*/ 122 h 122"/>
                <a:gd name="T4" fmla="*/ 33 w 227"/>
                <a:gd name="T5" fmla="*/ 122 h 122"/>
                <a:gd name="T6" fmla="*/ 30 w 227"/>
                <a:gd name="T7" fmla="*/ 119 h 122"/>
                <a:gd name="T8" fmla="*/ 1 w 227"/>
                <a:gd name="T9" fmla="*/ 3 h 122"/>
                <a:gd name="T10" fmla="*/ 3 w 227"/>
                <a:gd name="T11" fmla="*/ 0 h 122"/>
                <a:gd name="T12" fmla="*/ 194 w 227"/>
                <a:gd name="T13" fmla="*/ 0 h 122"/>
                <a:gd name="T14" fmla="*/ 197 w 227"/>
                <a:gd name="T15" fmla="*/ 3 h 122"/>
                <a:gd name="T16" fmla="*/ 226 w 227"/>
                <a:gd name="T17" fmla="*/ 11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122">
                  <a:moveTo>
                    <a:pt x="226" y="119"/>
                  </a:moveTo>
                  <a:cubicBezTo>
                    <a:pt x="227" y="121"/>
                    <a:pt x="226" y="122"/>
                    <a:pt x="224" y="122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2" y="122"/>
                    <a:pt x="30" y="121"/>
                    <a:pt x="30" y="119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5" y="0"/>
                    <a:pt x="197" y="1"/>
                    <a:pt x="197" y="3"/>
                  </a:cubicBezTo>
                  <a:lnTo>
                    <a:pt x="226" y="119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4037" y="957"/>
              <a:ext cx="1932" cy="948"/>
            </a:xfrm>
            <a:custGeom>
              <a:avLst/>
              <a:gdLst>
                <a:gd name="T0" fmla="*/ 188 w 188"/>
                <a:gd name="T1" fmla="*/ 89 h 91"/>
                <a:gd name="T2" fmla="*/ 186 w 188"/>
                <a:gd name="T3" fmla="*/ 91 h 91"/>
                <a:gd name="T4" fmla="*/ 25 w 188"/>
                <a:gd name="T5" fmla="*/ 91 h 91"/>
                <a:gd name="T6" fmla="*/ 22 w 188"/>
                <a:gd name="T7" fmla="*/ 89 h 91"/>
                <a:gd name="T8" fmla="*/ 0 w 188"/>
                <a:gd name="T9" fmla="*/ 2 h 91"/>
                <a:gd name="T10" fmla="*/ 2 w 188"/>
                <a:gd name="T11" fmla="*/ 0 h 91"/>
                <a:gd name="T12" fmla="*/ 163 w 188"/>
                <a:gd name="T13" fmla="*/ 0 h 91"/>
                <a:gd name="T14" fmla="*/ 166 w 188"/>
                <a:gd name="T15" fmla="*/ 2 h 91"/>
                <a:gd name="T16" fmla="*/ 188 w 188"/>
                <a:gd name="T17" fmla="*/ 8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91">
                  <a:moveTo>
                    <a:pt x="188" y="89"/>
                  </a:moveTo>
                  <a:cubicBezTo>
                    <a:pt x="188" y="90"/>
                    <a:pt x="188" y="91"/>
                    <a:pt x="186" y="91"/>
                  </a:cubicBezTo>
                  <a:cubicBezTo>
                    <a:pt x="25" y="91"/>
                    <a:pt x="25" y="91"/>
                    <a:pt x="25" y="91"/>
                  </a:cubicBezTo>
                  <a:cubicBezTo>
                    <a:pt x="24" y="91"/>
                    <a:pt x="23" y="90"/>
                    <a:pt x="22" y="8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5" y="0"/>
                    <a:pt x="166" y="1"/>
                    <a:pt x="166" y="2"/>
                  </a:cubicBezTo>
                  <a:lnTo>
                    <a:pt x="188" y="89"/>
                  </a:lnTo>
                  <a:close/>
                </a:path>
              </a:pathLst>
            </a:custGeom>
            <a:solidFill>
              <a:srgbClr val="3430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4222" y="1176"/>
              <a:ext cx="442" cy="187"/>
            </a:xfrm>
            <a:custGeom>
              <a:avLst/>
              <a:gdLst>
                <a:gd name="T0" fmla="*/ 442 w 442"/>
                <a:gd name="T1" fmla="*/ 187 h 187"/>
                <a:gd name="T2" fmla="*/ 51 w 442"/>
                <a:gd name="T3" fmla="*/ 187 h 187"/>
                <a:gd name="T4" fmla="*/ 0 w 442"/>
                <a:gd name="T5" fmla="*/ 0 h 187"/>
                <a:gd name="T6" fmla="*/ 401 w 442"/>
                <a:gd name="T7" fmla="*/ 0 h 187"/>
                <a:gd name="T8" fmla="*/ 442 w 442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87">
                  <a:moveTo>
                    <a:pt x="442" y="187"/>
                  </a:moveTo>
                  <a:lnTo>
                    <a:pt x="51" y="187"/>
                  </a:lnTo>
                  <a:lnTo>
                    <a:pt x="0" y="0"/>
                  </a:lnTo>
                  <a:lnTo>
                    <a:pt x="401" y="0"/>
                  </a:lnTo>
                  <a:lnTo>
                    <a:pt x="442" y="187"/>
                  </a:lnTo>
                  <a:close/>
                </a:path>
              </a:pathLst>
            </a:custGeom>
            <a:solidFill>
              <a:srgbClr val="079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4633" y="1176"/>
              <a:ext cx="442" cy="187"/>
            </a:xfrm>
            <a:custGeom>
              <a:avLst/>
              <a:gdLst>
                <a:gd name="T0" fmla="*/ 442 w 442"/>
                <a:gd name="T1" fmla="*/ 187 h 187"/>
                <a:gd name="T2" fmla="*/ 51 w 442"/>
                <a:gd name="T3" fmla="*/ 187 h 187"/>
                <a:gd name="T4" fmla="*/ 0 w 442"/>
                <a:gd name="T5" fmla="*/ 0 h 187"/>
                <a:gd name="T6" fmla="*/ 401 w 442"/>
                <a:gd name="T7" fmla="*/ 0 h 187"/>
                <a:gd name="T8" fmla="*/ 442 w 442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87">
                  <a:moveTo>
                    <a:pt x="442" y="187"/>
                  </a:moveTo>
                  <a:lnTo>
                    <a:pt x="51" y="187"/>
                  </a:lnTo>
                  <a:lnTo>
                    <a:pt x="0" y="0"/>
                  </a:lnTo>
                  <a:lnTo>
                    <a:pt x="401" y="0"/>
                  </a:lnTo>
                  <a:lnTo>
                    <a:pt x="442" y="187"/>
                  </a:lnTo>
                  <a:close/>
                </a:path>
              </a:pathLst>
            </a:custGeom>
            <a:solidFill>
              <a:srgbClr val="5D4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5044" y="1176"/>
              <a:ext cx="237" cy="187"/>
            </a:xfrm>
            <a:custGeom>
              <a:avLst/>
              <a:gdLst>
                <a:gd name="T0" fmla="*/ 237 w 237"/>
                <a:gd name="T1" fmla="*/ 187 h 187"/>
                <a:gd name="T2" fmla="*/ 52 w 237"/>
                <a:gd name="T3" fmla="*/ 187 h 187"/>
                <a:gd name="T4" fmla="*/ 0 w 237"/>
                <a:gd name="T5" fmla="*/ 0 h 187"/>
                <a:gd name="T6" fmla="*/ 185 w 237"/>
                <a:gd name="T7" fmla="*/ 0 h 187"/>
                <a:gd name="T8" fmla="*/ 237 w 237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87">
                  <a:moveTo>
                    <a:pt x="237" y="187"/>
                  </a:moveTo>
                  <a:lnTo>
                    <a:pt x="52" y="187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237" y="187"/>
                  </a:lnTo>
                  <a:close/>
                </a:path>
              </a:pathLst>
            </a:custGeom>
            <a:solidFill>
              <a:srgbClr val="457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5239" y="1176"/>
              <a:ext cx="247" cy="187"/>
            </a:xfrm>
            <a:custGeom>
              <a:avLst/>
              <a:gdLst>
                <a:gd name="T0" fmla="*/ 247 w 247"/>
                <a:gd name="T1" fmla="*/ 187 h 187"/>
                <a:gd name="T2" fmla="*/ 52 w 247"/>
                <a:gd name="T3" fmla="*/ 187 h 187"/>
                <a:gd name="T4" fmla="*/ 0 w 247"/>
                <a:gd name="T5" fmla="*/ 0 h 187"/>
                <a:gd name="T6" fmla="*/ 196 w 247"/>
                <a:gd name="T7" fmla="*/ 0 h 187"/>
                <a:gd name="T8" fmla="*/ 247 w 247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87">
                  <a:moveTo>
                    <a:pt x="247" y="187"/>
                  </a:moveTo>
                  <a:lnTo>
                    <a:pt x="52" y="187"/>
                  </a:lnTo>
                  <a:lnTo>
                    <a:pt x="0" y="0"/>
                  </a:lnTo>
                  <a:lnTo>
                    <a:pt x="196" y="0"/>
                  </a:lnTo>
                  <a:lnTo>
                    <a:pt x="247" y="187"/>
                  </a:lnTo>
                  <a:close/>
                </a:path>
              </a:pathLst>
            </a:custGeom>
            <a:solidFill>
              <a:srgbClr val="0A8B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5096" y="1374"/>
              <a:ext cx="236" cy="198"/>
            </a:xfrm>
            <a:custGeom>
              <a:avLst/>
              <a:gdLst>
                <a:gd name="T0" fmla="*/ 236 w 236"/>
                <a:gd name="T1" fmla="*/ 198 h 198"/>
                <a:gd name="T2" fmla="*/ 51 w 236"/>
                <a:gd name="T3" fmla="*/ 198 h 198"/>
                <a:gd name="T4" fmla="*/ 0 w 236"/>
                <a:gd name="T5" fmla="*/ 0 h 198"/>
                <a:gd name="T6" fmla="*/ 185 w 236"/>
                <a:gd name="T7" fmla="*/ 0 h 198"/>
                <a:gd name="T8" fmla="*/ 236 w 236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198">
                  <a:moveTo>
                    <a:pt x="236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236" y="198"/>
                  </a:lnTo>
                  <a:close/>
                </a:path>
              </a:pathLst>
            </a:custGeom>
            <a:solidFill>
              <a:srgbClr val="9736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4273" y="1374"/>
              <a:ext cx="247" cy="198"/>
            </a:xfrm>
            <a:custGeom>
              <a:avLst/>
              <a:gdLst>
                <a:gd name="T0" fmla="*/ 247 w 247"/>
                <a:gd name="T1" fmla="*/ 198 h 198"/>
                <a:gd name="T2" fmla="*/ 52 w 247"/>
                <a:gd name="T3" fmla="*/ 198 h 198"/>
                <a:gd name="T4" fmla="*/ 0 w 247"/>
                <a:gd name="T5" fmla="*/ 0 h 198"/>
                <a:gd name="T6" fmla="*/ 195 w 247"/>
                <a:gd name="T7" fmla="*/ 0 h 198"/>
                <a:gd name="T8" fmla="*/ 247 w 247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98">
                  <a:moveTo>
                    <a:pt x="247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247" y="198"/>
                  </a:lnTo>
                  <a:close/>
                </a:path>
              </a:pathLst>
            </a:custGeom>
            <a:solidFill>
              <a:srgbClr val="588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4325" y="1582"/>
              <a:ext cx="246" cy="198"/>
            </a:xfrm>
            <a:custGeom>
              <a:avLst/>
              <a:gdLst>
                <a:gd name="T0" fmla="*/ 246 w 246"/>
                <a:gd name="T1" fmla="*/ 198 h 198"/>
                <a:gd name="T2" fmla="*/ 51 w 246"/>
                <a:gd name="T3" fmla="*/ 198 h 198"/>
                <a:gd name="T4" fmla="*/ 0 w 246"/>
                <a:gd name="T5" fmla="*/ 0 h 198"/>
                <a:gd name="T6" fmla="*/ 195 w 246"/>
                <a:gd name="T7" fmla="*/ 0 h 198"/>
                <a:gd name="T8" fmla="*/ 246 w 246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98">
                  <a:moveTo>
                    <a:pt x="246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246" y="198"/>
                  </a:lnTo>
                  <a:close/>
                </a:path>
              </a:pathLst>
            </a:custGeom>
            <a:solidFill>
              <a:srgbClr val="589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4530" y="1582"/>
              <a:ext cx="247" cy="198"/>
            </a:xfrm>
            <a:custGeom>
              <a:avLst/>
              <a:gdLst>
                <a:gd name="T0" fmla="*/ 247 w 247"/>
                <a:gd name="T1" fmla="*/ 198 h 198"/>
                <a:gd name="T2" fmla="*/ 52 w 247"/>
                <a:gd name="T3" fmla="*/ 198 h 198"/>
                <a:gd name="T4" fmla="*/ 0 w 247"/>
                <a:gd name="T5" fmla="*/ 0 h 198"/>
                <a:gd name="T6" fmla="*/ 195 w 247"/>
                <a:gd name="T7" fmla="*/ 0 h 198"/>
                <a:gd name="T8" fmla="*/ 247 w 247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98">
                  <a:moveTo>
                    <a:pt x="247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247" y="198"/>
                  </a:lnTo>
                  <a:close/>
                </a:path>
              </a:pathLst>
            </a:custGeom>
            <a:solidFill>
              <a:srgbClr val="9736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4684" y="1374"/>
              <a:ext cx="442" cy="198"/>
            </a:xfrm>
            <a:custGeom>
              <a:avLst/>
              <a:gdLst>
                <a:gd name="T0" fmla="*/ 442 w 442"/>
                <a:gd name="T1" fmla="*/ 198 h 198"/>
                <a:gd name="T2" fmla="*/ 52 w 442"/>
                <a:gd name="T3" fmla="*/ 198 h 198"/>
                <a:gd name="T4" fmla="*/ 0 w 442"/>
                <a:gd name="T5" fmla="*/ 0 h 198"/>
                <a:gd name="T6" fmla="*/ 401 w 442"/>
                <a:gd name="T7" fmla="*/ 0 h 198"/>
                <a:gd name="T8" fmla="*/ 442 w 442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98">
                  <a:moveTo>
                    <a:pt x="442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401" y="0"/>
                  </a:lnTo>
                  <a:lnTo>
                    <a:pt x="442" y="198"/>
                  </a:lnTo>
                  <a:close/>
                </a:path>
              </a:pathLst>
            </a:custGeom>
            <a:solidFill>
              <a:srgbClr val="F9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4736" y="1582"/>
              <a:ext cx="442" cy="198"/>
            </a:xfrm>
            <a:custGeom>
              <a:avLst/>
              <a:gdLst>
                <a:gd name="T0" fmla="*/ 442 w 442"/>
                <a:gd name="T1" fmla="*/ 198 h 198"/>
                <a:gd name="T2" fmla="*/ 51 w 442"/>
                <a:gd name="T3" fmla="*/ 198 h 198"/>
                <a:gd name="T4" fmla="*/ 0 w 442"/>
                <a:gd name="T5" fmla="*/ 0 h 198"/>
                <a:gd name="T6" fmla="*/ 401 w 442"/>
                <a:gd name="T7" fmla="*/ 0 h 198"/>
                <a:gd name="T8" fmla="*/ 442 w 442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98">
                  <a:moveTo>
                    <a:pt x="442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401" y="0"/>
                  </a:lnTo>
                  <a:lnTo>
                    <a:pt x="442" y="198"/>
                  </a:lnTo>
                  <a:close/>
                </a:path>
              </a:pathLst>
            </a:custGeom>
            <a:solidFill>
              <a:srgbClr val="315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5178" y="1718"/>
              <a:ext cx="411" cy="62"/>
            </a:xfrm>
            <a:custGeom>
              <a:avLst/>
              <a:gdLst>
                <a:gd name="T0" fmla="*/ 411 w 411"/>
                <a:gd name="T1" fmla="*/ 62 h 62"/>
                <a:gd name="T2" fmla="*/ 10 w 411"/>
                <a:gd name="T3" fmla="*/ 62 h 62"/>
                <a:gd name="T4" fmla="*/ 0 w 411"/>
                <a:gd name="T5" fmla="*/ 0 h 62"/>
                <a:gd name="T6" fmla="*/ 390 w 411"/>
                <a:gd name="T7" fmla="*/ 0 h 62"/>
                <a:gd name="T8" fmla="*/ 411 w 411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62">
                  <a:moveTo>
                    <a:pt x="411" y="62"/>
                  </a:moveTo>
                  <a:lnTo>
                    <a:pt x="10" y="62"/>
                  </a:lnTo>
                  <a:lnTo>
                    <a:pt x="0" y="0"/>
                  </a:lnTo>
                  <a:lnTo>
                    <a:pt x="390" y="0"/>
                  </a:lnTo>
                  <a:lnTo>
                    <a:pt x="411" y="62"/>
                  </a:lnTo>
                  <a:close/>
                </a:path>
              </a:pathLst>
            </a:custGeom>
            <a:solidFill>
              <a:srgbClr val="BC1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5147" y="1582"/>
              <a:ext cx="421" cy="136"/>
            </a:xfrm>
            <a:custGeom>
              <a:avLst/>
              <a:gdLst>
                <a:gd name="T0" fmla="*/ 391 w 421"/>
                <a:gd name="T1" fmla="*/ 0 h 136"/>
                <a:gd name="T2" fmla="*/ 0 w 421"/>
                <a:gd name="T3" fmla="*/ 0 h 136"/>
                <a:gd name="T4" fmla="*/ 31 w 421"/>
                <a:gd name="T5" fmla="*/ 136 h 136"/>
                <a:gd name="T6" fmla="*/ 421 w 421"/>
                <a:gd name="T7" fmla="*/ 136 h 136"/>
                <a:gd name="T8" fmla="*/ 391 w 421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136">
                  <a:moveTo>
                    <a:pt x="391" y="0"/>
                  </a:moveTo>
                  <a:lnTo>
                    <a:pt x="0" y="0"/>
                  </a:lnTo>
                  <a:lnTo>
                    <a:pt x="31" y="136"/>
                  </a:lnTo>
                  <a:lnTo>
                    <a:pt x="421" y="136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rgbClr val="F9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5291" y="1374"/>
              <a:ext cx="247" cy="198"/>
            </a:xfrm>
            <a:custGeom>
              <a:avLst/>
              <a:gdLst>
                <a:gd name="T0" fmla="*/ 247 w 247"/>
                <a:gd name="T1" fmla="*/ 198 h 198"/>
                <a:gd name="T2" fmla="*/ 51 w 247"/>
                <a:gd name="T3" fmla="*/ 198 h 198"/>
                <a:gd name="T4" fmla="*/ 0 w 247"/>
                <a:gd name="T5" fmla="*/ 0 h 198"/>
                <a:gd name="T6" fmla="*/ 195 w 247"/>
                <a:gd name="T7" fmla="*/ 0 h 198"/>
                <a:gd name="T8" fmla="*/ 247 w 247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98">
                  <a:moveTo>
                    <a:pt x="247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247" y="198"/>
                  </a:lnTo>
                  <a:close/>
                </a:path>
              </a:pathLst>
            </a:custGeom>
            <a:solidFill>
              <a:srgbClr val="315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5579" y="1374"/>
              <a:ext cx="236" cy="198"/>
            </a:xfrm>
            <a:custGeom>
              <a:avLst/>
              <a:gdLst>
                <a:gd name="T0" fmla="*/ 236 w 236"/>
                <a:gd name="T1" fmla="*/ 198 h 198"/>
                <a:gd name="T2" fmla="*/ 51 w 236"/>
                <a:gd name="T3" fmla="*/ 198 h 198"/>
                <a:gd name="T4" fmla="*/ 0 w 236"/>
                <a:gd name="T5" fmla="*/ 0 h 198"/>
                <a:gd name="T6" fmla="*/ 185 w 236"/>
                <a:gd name="T7" fmla="*/ 0 h 198"/>
                <a:gd name="T8" fmla="*/ 236 w 236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198">
                  <a:moveTo>
                    <a:pt x="236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236" y="198"/>
                  </a:lnTo>
                  <a:close/>
                </a:path>
              </a:pathLst>
            </a:custGeom>
            <a:solidFill>
              <a:srgbClr val="109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5630" y="1582"/>
              <a:ext cx="237" cy="198"/>
            </a:xfrm>
            <a:custGeom>
              <a:avLst/>
              <a:gdLst>
                <a:gd name="T0" fmla="*/ 237 w 237"/>
                <a:gd name="T1" fmla="*/ 198 h 198"/>
                <a:gd name="T2" fmla="*/ 52 w 237"/>
                <a:gd name="T3" fmla="*/ 198 h 198"/>
                <a:gd name="T4" fmla="*/ 0 w 237"/>
                <a:gd name="T5" fmla="*/ 0 h 198"/>
                <a:gd name="T6" fmla="*/ 185 w 237"/>
                <a:gd name="T7" fmla="*/ 0 h 198"/>
                <a:gd name="T8" fmla="*/ 237 w 237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98">
                  <a:moveTo>
                    <a:pt x="237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237" y="198"/>
                  </a:lnTo>
                  <a:close/>
                </a:path>
              </a:pathLst>
            </a:custGeom>
            <a:solidFill>
              <a:srgbClr val="DA5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5774" y="1374"/>
              <a:ext cx="123" cy="198"/>
            </a:xfrm>
            <a:custGeom>
              <a:avLst/>
              <a:gdLst>
                <a:gd name="T0" fmla="*/ 123 w 123"/>
                <a:gd name="T1" fmla="*/ 198 h 198"/>
                <a:gd name="T2" fmla="*/ 51 w 123"/>
                <a:gd name="T3" fmla="*/ 198 h 198"/>
                <a:gd name="T4" fmla="*/ 0 w 123"/>
                <a:gd name="T5" fmla="*/ 0 h 198"/>
                <a:gd name="T6" fmla="*/ 72 w 123"/>
                <a:gd name="T7" fmla="*/ 0 h 198"/>
                <a:gd name="T8" fmla="*/ 123 w 123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98">
                  <a:moveTo>
                    <a:pt x="123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72" y="0"/>
                  </a:lnTo>
                  <a:lnTo>
                    <a:pt x="123" y="198"/>
                  </a:lnTo>
                  <a:close/>
                </a:path>
              </a:pathLst>
            </a:custGeom>
            <a:solidFill>
              <a:srgbClr val="8A2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5825" y="1582"/>
              <a:ext cx="124" cy="198"/>
            </a:xfrm>
            <a:custGeom>
              <a:avLst/>
              <a:gdLst>
                <a:gd name="T0" fmla="*/ 124 w 124"/>
                <a:gd name="T1" fmla="*/ 198 h 198"/>
                <a:gd name="T2" fmla="*/ 52 w 124"/>
                <a:gd name="T3" fmla="*/ 198 h 198"/>
                <a:gd name="T4" fmla="*/ 0 w 124"/>
                <a:gd name="T5" fmla="*/ 0 h 198"/>
                <a:gd name="T6" fmla="*/ 72 w 124"/>
                <a:gd name="T7" fmla="*/ 0 h 198"/>
                <a:gd name="T8" fmla="*/ 124 w 124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98">
                  <a:moveTo>
                    <a:pt x="124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72" y="0"/>
                  </a:lnTo>
                  <a:lnTo>
                    <a:pt x="124" y="198"/>
                  </a:lnTo>
                  <a:close/>
                </a:path>
              </a:pathLst>
            </a:custGeom>
            <a:solidFill>
              <a:srgbClr val="B01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5527" y="1176"/>
              <a:ext cx="319" cy="187"/>
            </a:xfrm>
            <a:custGeom>
              <a:avLst/>
              <a:gdLst>
                <a:gd name="T0" fmla="*/ 319 w 319"/>
                <a:gd name="T1" fmla="*/ 187 h 187"/>
                <a:gd name="T2" fmla="*/ 52 w 319"/>
                <a:gd name="T3" fmla="*/ 187 h 187"/>
                <a:gd name="T4" fmla="*/ 0 w 319"/>
                <a:gd name="T5" fmla="*/ 0 h 187"/>
                <a:gd name="T6" fmla="*/ 268 w 319"/>
                <a:gd name="T7" fmla="*/ 0 h 187"/>
                <a:gd name="T8" fmla="*/ 319 w 319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87">
                  <a:moveTo>
                    <a:pt x="319" y="187"/>
                  </a:moveTo>
                  <a:lnTo>
                    <a:pt x="52" y="187"/>
                  </a:lnTo>
                  <a:lnTo>
                    <a:pt x="0" y="0"/>
                  </a:lnTo>
                  <a:lnTo>
                    <a:pt x="268" y="0"/>
                  </a:lnTo>
                  <a:lnTo>
                    <a:pt x="319" y="187"/>
                  </a:lnTo>
                  <a:close/>
                </a:path>
              </a:pathLst>
            </a:custGeom>
            <a:solidFill>
              <a:srgbClr val="F69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4479" y="1374"/>
              <a:ext cx="236" cy="198"/>
            </a:xfrm>
            <a:custGeom>
              <a:avLst/>
              <a:gdLst>
                <a:gd name="T0" fmla="*/ 92 w 236"/>
                <a:gd name="T1" fmla="*/ 0 h 198"/>
                <a:gd name="T2" fmla="*/ 0 w 236"/>
                <a:gd name="T3" fmla="*/ 0 h 198"/>
                <a:gd name="T4" fmla="*/ 20 w 236"/>
                <a:gd name="T5" fmla="*/ 104 h 198"/>
                <a:gd name="T6" fmla="*/ 51 w 236"/>
                <a:gd name="T7" fmla="*/ 198 h 198"/>
                <a:gd name="T8" fmla="*/ 144 w 236"/>
                <a:gd name="T9" fmla="*/ 198 h 198"/>
                <a:gd name="T10" fmla="*/ 236 w 236"/>
                <a:gd name="T11" fmla="*/ 198 h 198"/>
                <a:gd name="T12" fmla="*/ 216 w 236"/>
                <a:gd name="T13" fmla="*/ 104 h 198"/>
                <a:gd name="T14" fmla="*/ 195 w 236"/>
                <a:gd name="T15" fmla="*/ 0 h 198"/>
                <a:gd name="T16" fmla="*/ 92 w 236"/>
                <a:gd name="T1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198">
                  <a:moveTo>
                    <a:pt x="92" y="0"/>
                  </a:moveTo>
                  <a:lnTo>
                    <a:pt x="0" y="0"/>
                  </a:lnTo>
                  <a:lnTo>
                    <a:pt x="20" y="104"/>
                  </a:lnTo>
                  <a:lnTo>
                    <a:pt x="51" y="198"/>
                  </a:lnTo>
                  <a:lnTo>
                    <a:pt x="144" y="198"/>
                  </a:lnTo>
                  <a:lnTo>
                    <a:pt x="236" y="198"/>
                  </a:lnTo>
                  <a:lnTo>
                    <a:pt x="216" y="104"/>
                  </a:lnTo>
                  <a:lnTo>
                    <a:pt x="195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CBC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5661" y="1020"/>
              <a:ext cx="72" cy="52"/>
            </a:xfrm>
            <a:custGeom>
              <a:avLst/>
              <a:gdLst>
                <a:gd name="T0" fmla="*/ 72 w 72"/>
                <a:gd name="T1" fmla="*/ 52 h 52"/>
                <a:gd name="T2" fmla="*/ 21 w 72"/>
                <a:gd name="T3" fmla="*/ 52 h 52"/>
                <a:gd name="T4" fmla="*/ 0 w 72"/>
                <a:gd name="T5" fmla="*/ 0 h 52"/>
                <a:gd name="T6" fmla="*/ 51 w 72"/>
                <a:gd name="T7" fmla="*/ 0 h 52"/>
                <a:gd name="T8" fmla="*/ 72 w 72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2">
                  <a:moveTo>
                    <a:pt x="72" y="52"/>
                  </a:moveTo>
                  <a:lnTo>
                    <a:pt x="21" y="52"/>
                  </a:lnTo>
                  <a:lnTo>
                    <a:pt x="0" y="0"/>
                  </a:lnTo>
                  <a:lnTo>
                    <a:pt x="51" y="0"/>
                  </a:lnTo>
                  <a:lnTo>
                    <a:pt x="72" y="52"/>
                  </a:lnTo>
                  <a:close/>
                </a:path>
              </a:pathLst>
            </a:custGeom>
            <a:solidFill>
              <a:srgbClr val="F69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4201" y="1020"/>
              <a:ext cx="31" cy="52"/>
            </a:xfrm>
            <a:custGeom>
              <a:avLst/>
              <a:gdLst>
                <a:gd name="T0" fmla="*/ 0 w 3"/>
                <a:gd name="T1" fmla="*/ 5 h 5"/>
                <a:gd name="T2" fmla="*/ 0 w 3"/>
                <a:gd name="T3" fmla="*/ 5 h 5"/>
                <a:gd name="T4" fmla="*/ 2 w 3"/>
                <a:gd name="T5" fmla="*/ 5 h 5"/>
                <a:gd name="T6" fmla="*/ 2 w 3"/>
                <a:gd name="T7" fmla="*/ 5 h 5"/>
                <a:gd name="T8" fmla="*/ 2 w 3"/>
                <a:gd name="T9" fmla="*/ 4 h 5"/>
                <a:gd name="T10" fmla="*/ 2 w 3"/>
                <a:gd name="T11" fmla="*/ 3 h 5"/>
                <a:gd name="T12" fmla="*/ 1 w 3"/>
                <a:gd name="T13" fmla="*/ 3 h 5"/>
                <a:gd name="T14" fmla="*/ 0 w 3"/>
                <a:gd name="T15" fmla="*/ 2 h 5"/>
                <a:gd name="T16" fmla="*/ 0 w 3"/>
                <a:gd name="T17" fmla="*/ 2 h 5"/>
                <a:gd name="T18" fmla="*/ 0 w 3"/>
                <a:gd name="T19" fmla="*/ 1 h 5"/>
                <a:gd name="T20" fmla="*/ 0 w 3"/>
                <a:gd name="T21" fmla="*/ 1 h 5"/>
                <a:gd name="T22" fmla="*/ 1 w 3"/>
                <a:gd name="T23" fmla="*/ 0 h 5"/>
                <a:gd name="T24" fmla="*/ 2 w 3"/>
                <a:gd name="T25" fmla="*/ 0 h 5"/>
                <a:gd name="T26" fmla="*/ 2 w 3"/>
                <a:gd name="T27" fmla="*/ 1 h 5"/>
                <a:gd name="T28" fmla="*/ 1 w 3"/>
                <a:gd name="T29" fmla="*/ 1 h 5"/>
                <a:gd name="T30" fmla="*/ 0 w 3"/>
                <a:gd name="T31" fmla="*/ 1 h 5"/>
                <a:gd name="T32" fmla="*/ 0 w 3"/>
                <a:gd name="T33" fmla="*/ 2 h 5"/>
                <a:gd name="T34" fmla="*/ 0 w 3"/>
                <a:gd name="T35" fmla="*/ 2 h 5"/>
                <a:gd name="T36" fmla="*/ 0 w 3"/>
                <a:gd name="T37" fmla="*/ 2 h 5"/>
                <a:gd name="T38" fmla="*/ 1 w 3"/>
                <a:gd name="T39" fmla="*/ 3 h 5"/>
                <a:gd name="T40" fmla="*/ 2 w 3"/>
                <a:gd name="T41" fmla="*/ 3 h 5"/>
                <a:gd name="T42" fmla="*/ 3 w 3"/>
                <a:gd name="T43" fmla="*/ 4 h 5"/>
                <a:gd name="T44" fmla="*/ 3 w 3"/>
                <a:gd name="T45" fmla="*/ 4 h 5"/>
                <a:gd name="T46" fmla="*/ 3 w 3"/>
                <a:gd name="T47" fmla="*/ 5 h 5"/>
                <a:gd name="T48" fmla="*/ 2 w 3"/>
                <a:gd name="T49" fmla="*/ 5 h 5"/>
                <a:gd name="T50" fmla="*/ 1 w 3"/>
                <a:gd name="T51" fmla="*/ 5 h 5"/>
                <a:gd name="T52" fmla="*/ 0 w 3"/>
                <a:gd name="T5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4232" y="1030"/>
              <a:ext cx="21" cy="4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4 h 4"/>
                <a:gd name="T4" fmla="*/ 1 w 2"/>
                <a:gd name="T5" fmla="*/ 3 h 4"/>
                <a:gd name="T6" fmla="*/ 0 w 2"/>
                <a:gd name="T7" fmla="*/ 1 h 4"/>
                <a:gd name="T8" fmla="*/ 0 w 2"/>
                <a:gd name="T9" fmla="*/ 1 h 4"/>
                <a:gd name="T10" fmla="*/ 0 w 2"/>
                <a:gd name="T11" fmla="*/ 1 h 4"/>
                <a:gd name="T12" fmla="*/ 0 w 2"/>
                <a:gd name="T13" fmla="*/ 1 h 4"/>
                <a:gd name="T14" fmla="*/ 0 w 2"/>
                <a:gd name="T15" fmla="*/ 0 h 4"/>
                <a:gd name="T16" fmla="*/ 0 w 2"/>
                <a:gd name="T17" fmla="*/ 0 h 4"/>
                <a:gd name="T18" fmla="*/ 1 w 2"/>
                <a:gd name="T19" fmla="*/ 1 h 4"/>
                <a:gd name="T20" fmla="*/ 1 w 2"/>
                <a:gd name="T21" fmla="*/ 1 h 4"/>
                <a:gd name="T22" fmla="*/ 2 w 2"/>
                <a:gd name="T23" fmla="*/ 1 h 4"/>
                <a:gd name="T24" fmla="*/ 1 w 2"/>
                <a:gd name="T25" fmla="*/ 1 h 4"/>
                <a:gd name="T26" fmla="*/ 1 w 2"/>
                <a:gd name="T27" fmla="*/ 3 h 4"/>
                <a:gd name="T28" fmla="*/ 1 w 2"/>
                <a:gd name="T29" fmla="*/ 4 h 4"/>
                <a:gd name="T30" fmla="*/ 2 w 2"/>
                <a:gd name="T31" fmla="*/ 4 h 4"/>
                <a:gd name="T32" fmla="*/ 2 w 2"/>
                <a:gd name="T3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 noEditPoints="1"/>
            </p:cNvSpPr>
            <p:nvPr/>
          </p:nvSpPr>
          <p:spPr bwMode="auto">
            <a:xfrm>
              <a:off x="4253" y="1040"/>
              <a:ext cx="30" cy="32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2 h 3"/>
                <a:gd name="T4" fmla="*/ 3 w 3"/>
                <a:gd name="T5" fmla="*/ 2 h 3"/>
                <a:gd name="T6" fmla="*/ 3 w 3"/>
                <a:gd name="T7" fmla="*/ 3 h 3"/>
                <a:gd name="T8" fmla="*/ 2 w 3"/>
                <a:gd name="T9" fmla="*/ 3 h 3"/>
                <a:gd name="T10" fmla="*/ 1 w 3"/>
                <a:gd name="T11" fmla="*/ 3 h 3"/>
                <a:gd name="T12" fmla="*/ 1 w 3"/>
                <a:gd name="T13" fmla="*/ 2 h 3"/>
                <a:gd name="T14" fmla="*/ 2 w 3"/>
                <a:gd name="T15" fmla="*/ 1 h 3"/>
                <a:gd name="T16" fmla="*/ 3 w 3"/>
                <a:gd name="T17" fmla="*/ 1 h 3"/>
                <a:gd name="T18" fmla="*/ 2 w 3"/>
                <a:gd name="T19" fmla="*/ 0 h 3"/>
                <a:gd name="T20" fmla="*/ 1 w 3"/>
                <a:gd name="T21" fmla="*/ 0 h 3"/>
                <a:gd name="T22" fmla="*/ 0 w 3"/>
                <a:gd name="T23" fmla="*/ 0 h 3"/>
                <a:gd name="T24" fmla="*/ 1 w 3"/>
                <a:gd name="T25" fmla="*/ 0 h 3"/>
                <a:gd name="T26" fmla="*/ 2 w 3"/>
                <a:gd name="T27" fmla="*/ 0 h 3"/>
                <a:gd name="T28" fmla="*/ 2 w 3"/>
                <a:gd name="T29" fmla="*/ 0 h 3"/>
                <a:gd name="T30" fmla="*/ 3 w 3"/>
                <a:gd name="T31" fmla="*/ 1 h 3"/>
                <a:gd name="T32" fmla="*/ 3 w 3"/>
                <a:gd name="T33" fmla="*/ 3 h 3"/>
                <a:gd name="T34" fmla="*/ 1 w 3"/>
                <a:gd name="T35" fmla="*/ 2 h 3"/>
                <a:gd name="T36" fmla="*/ 1 w 3"/>
                <a:gd name="T37" fmla="*/ 3 h 3"/>
                <a:gd name="T38" fmla="*/ 2 w 3"/>
                <a:gd name="T39" fmla="*/ 3 h 3"/>
                <a:gd name="T40" fmla="*/ 3 w 3"/>
                <a:gd name="T41" fmla="*/ 3 h 3"/>
                <a:gd name="T42" fmla="*/ 3 w 3"/>
                <a:gd name="T43" fmla="*/ 2 h 3"/>
                <a:gd name="T44" fmla="*/ 3 w 3"/>
                <a:gd name="T45" fmla="*/ 1 h 3"/>
                <a:gd name="T46" fmla="*/ 2 w 3"/>
                <a:gd name="T47" fmla="*/ 1 h 3"/>
                <a:gd name="T48" fmla="*/ 1 w 3"/>
                <a:gd name="T49" fmla="*/ 2 h 3"/>
                <a:gd name="T50" fmla="*/ 1 w 3"/>
                <a:gd name="T5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3"/>
                    <a:pt x="3" y="3"/>
                    <a:pt x="3" y="3"/>
                  </a:cubicBezTo>
                  <a:close/>
                  <a:moveTo>
                    <a:pt x="1" y="2"/>
                  </a:move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/>
          </p:nvSpPr>
          <p:spPr bwMode="auto">
            <a:xfrm>
              <a:off x="4294" y="1040"/>
              <a:ext cx="10" cy="32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0 h 3"/>
                <a:gd name="T4" fmla="*/ 1 w 1"/>
                <a:gd name="T5" fmla="*/ 0 h 3"/>
                <a:gd name="T6" fmla="*/ 0 w 1"/>
                <a:gd name="T7" fmla="*/ 1 h 3"/>
                <a:gd name="T8" fmla="*/ 1 w 1"/>
                <a:gd name="T9" fmla="*/ 2 h 3"/>
                <a:gd name="T10" fmla="*/ 1 w 1"/>
                <a:gd name="T11" fmla="*/ 3 h 3"/>
                <a:gd name="T12" fmla="*/ 1 w 1"/>
                <a:gd name="T13" fmla="*/ 3 h 3"/>
                <a:gd name="T14" fmla="*/ 0 w 1"/>
                <a:gd name="T15" fmla="*/ 0 h 3"/>
                <a:gd name="T16" fmla="*/ 0 w 1"/>
                <a:gd name="T17" fmla="*/ 0 h 3"/>
                <a:gd name="T18" fmla="*/ 0 w 1"/>
                <a:gd name="T19" fmla="*/ 1 h 3"/>
                <a:gd name="T20" fmla="*/ 0 w 1"/>
                <a:gd name="T21" fmla="*/ 1 h 3"/>
                <a:gd name="T22" fmla="*/ 0 w 1"/>
                <a:gd name="T23" fmla="*/ 0 h 3"/>
                <a:gd name="T24" fmla="*/ 1 w 1"/>
                <a:gd name="T25" fmla="*/ 0 h 3"/>
                <a:gd name="T26" fmla="*/ 1 w 1"/>
                <a:gd name="T2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>
              <a:off x="4314" y="1030"/>
              <a:ext cx="31" cy="42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1 w 3"/>
                <a:gd name="T5" fmla="*/ 3 h 4"/>
                <a:gd name="T6" fmla="*/ 1 w 3"/>
                <a:gd name="T7" fmla="*/ 1 h 4"/>
                <a:gd name="T8" fmla="*/ 0 w 3"/>
                <a:gd name="T9" fmla="*/ 1 h 4"/>
                <a:gd name="T10" fmla="*/ 0 w 3"/>
                <a:gd name="T11" fmla="*/ 1 h 4"/>
                <a:gd name="T12" fmla="*/ 0 w 3"/>
                <a:gd name="T13" fmla="*/ 1 h 4"/>
                <a:gd name="T14" fmla="*/ 0 w 3"/>
                <a:gd name="T15" fmla="*/ 0 h 4"/>
                <a:gd name="T16" fmla="*/ 1 w 3"/>
                <a:gd name="T17" fmla="*/ 0 h 4"/>
                <a:gd name="T18" fmla="*/ 1 w 3"/>
                <a:gd name="T19" fmla="*/ 1 h 4"/>
                <a:gd name="T20" fmla="*/ 2 w 3"/>
                <a:gd name="T21" fmla="*/ 1 h 4"/>
                <a:gd name="T22" fmla="*/ 2 w 3"/>
                <a:gd name="T23" fmla="*/ 1 h 4"/>
                <a:gd name="T24" fmla="*/ 1 w 3"/>
                <a:gd name="T25" fmla="*/ 1 h 4"/>
                <a:gd name="T26" fmla="*/ 1 w 3"/>
                <a:gd name="T27" fmla="*/ 3 h 4"/>
                <a:gd name="T28" fmla="*/ 2 w 3"/>
                <a:gd name="T29" fmla="*/ 4 h 4"/>
                <a:gd name="T30" fmla="*/ 2 w 3"/>
                <a:gd name="T31" fmla="*/ 4 h 4"/>
                <a:gd name="T32" fmla="*/ 2 w 3"/>
                <a:gd name="T33" fmla="*/ 4 h 4"/>
                <a:gd name="T34" fmla="*/ 3 w 3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lnTo>
                    <a:pt x="3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>
              <a:off x="5568" y="1020"/>
              <a:ext cx="11" cy="20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0 w 1"/>
                <a:gd name="T5" fmla="*/ 2 h 2"/>
                <a:gd name="T6" fmla="*/ 0 w 1"/>
                <a:gd name="T7" fmla="*/ 2 h 2"/>
                <a:gd name="T8" fmla="*/ 1 w 1"/>
                <a:gd name="T9" fmla="*/ 2 h 2"/>
                <a:gd name="T10" fmla="*/ 1 w 1"/>
                <a:gd name="T11" fmla="*/ 2 h 2"/>
                <a:gd name="T12" fmla="*/ 1 w 1"/>
                <a:gd name="T13" fmla="*/ 2 h 2"/>
                <a:gd name="T14" fmla="*/ 0 w 1"/>
                <a:gd name="T15" fmla="*/ 0 h 2"/>
                <a:gd name="T16" fmla="*/ 1 w 1"/>
                <a:gd name="T17" fmla="*/ 0 h 2"/>
                <a:gd name="T18" fmla="*/ 1 w 1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>
              <a:off x="5579" y="1030"/>
              <a:ext cx="20" cy="10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1 h 1"/>
                <a:gd name="T4" fmla="*/ 2 w 2"/>
                <a:gd name="T5" fmla="*/ 1 h 1"/>
                <a:gd name="T6" fmla="*/ 1 w 2"/>
                <a:gd name="T7" fmla="*/ 1 h 1"/>
                <a:gd name="T8" fmla="*/ 1 w 2"/>
                <a:gd name="T9" fmla="*/ 1 h 1"/>
                <a:gd name="T10" fmla="*/ 0 w 2"/>
                <a:gd name="T11" fmla="*/ 0 h 1"/>
                <a:gd name="T12" fmla="*/ 1 w 2"/>
                <a:gd name="T13" fmla="*/ 0 h 1"/>
                <a:gd name="T14" fmla="*/ 1 w 2"/>
                <a:gd name="T15" fmla="*/ 1 h 1"/>
                <a:gd name="T16" fmla="*/ 1 w 2"/>
                <a:gd name="T17" fmla="*/ 1 h 1"/>
                <a:gd name="T18" fmla="*/ 1 w 2"/>
                <a:gd name="T19" fmla="*/ 1 h 1"/>
                <a:gd name="T20" fmla="*/ 2 w 2"/>
                <a:gd name="T21" fmla="*/ 1 h 1"/>
                <a:gd name="T22" fmla="*/ 2 w 2"/>
                <a:gd name="T23" fmla="*/ 1 h 1"/>
                <a:gd name="T24" fmla="*/ 2 w 2"/>
                <a:gd name="T25" fmla="*/ 0 h 1"/>
                <a:gd name="T26" fmla="*/ 2 w 2"/>
                <a:gd name="T27" fmla="*/ 0 h 1"/>
                <a:gd name="T28" fmla="*/ 2 w 2"/>
                <a:gd name="T2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5599" y="1030"/>
              <a:ext cx="21" cy="10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1 h 1"/>
                <a:gd name="T4" fmla="*/ 1 w 2"/>
                <a:gd name="T5" fmla="*/ 1 h 1"/>
                <a:gd name="T6" fmla="*/ 1 w 2"/>
                <a:gd name="T7" fmla="*/ 1 h 1"/>
                <a:gd name="T8" fmla="*/ 1 w 2"/>
                <a:gd name="T9" fmla="*/ 1 h 1"/>
                <a:gd name="T10" fmla="*/ 1 w 2"/>
                <a:gd name="T11" fmla="*/ 1 h 1"/>
                <a:gd name="T12" fmla="*/ 1 w 2"/>
                <a:gd name="T13" fmla="*/ 1 h 1"/>
                <a:gd name="T14" fmla="*/ 1 w 2"/>
                <a:gd name="T15" fmla="*/ 0 h 1"/>
                <a:gd name="T16" fmla="*/ 0 w 2"/>
                <a:gd name="T17" fmla="*/ 0 h 1"/>
                <a:gd name="T18" fmla="*/ 0 w 2"/>
                <a:gd name="T19" fmla="*/ 0 h 1"/>
                <a:gd name="T20" fmla="*/ 1 w 2"/>
                <a:gd name="T21" fmla="*/ 0 h 1"/>
                <a:gd name="T22" fmla="*/ 1 w 2"/>
                <a:gd name="T23" fmla="*/ 0 h 1"/>
                <a:gd name="T24" fmla="*/ 1 w 2"/>
                <a:gd name="T25" fmla="*/ 0 h 1"/>
                <a:gd name="T26" fmla="*/ 1 w 2"/>
                <a:gd name="T27" fmla="*/ 0 h 1"/>
                <a:gd name="T28" fmla="*/ 1 w 2"/>
                <a:gd name="T29" fmla="*/ 0 h 1"/>
                <a:gd name="T30" fmla="*/ 1 w 2"/>
                <a:gd name="T31" fmla="*/ 0 h 1"/>
                <a:gd name="T32" fmla="*/ 1 w 2"/>
                <a:gd name="T33" fmla="*/ 0 h 1"/>
                <a:gd name="T34" fmla="*/ 1 w 2"/>
                <a:gd name="T35" fmla="*/ 0 h 1"/>
                <a:gd name="T36" fmla="*/ 1 w 2"/>
                <a:gd name="T37" fmla="*/ 0 h 1"/>
                <a:gd name="T38" fmla="*/ 1 w 2"/>
                <a:gd name="T39" fmla="*/ 1 h 1"/>
                <a:gd name="T40" fmla="*/ 2 w 2"/>
                <a:gd name="T41" fmla="*/ 1 h 1"/>
                <a:gd name="T42" fmla="*/ 2 w 2"/>
                <a:gd name="T43" fmla="*/ 1 h 1"/>
                <a:gd name="T44" fmla="*/ 1 w 2"/>
                <a:gd name="T45" fmla="*/ 1 h 1"/>
                <a:gd name="T46" fmla="*/ 1 w 2"/>
                <a:gd name="T4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5620" y="1020"/>
              <a:ext cx="10" cy="20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0 w 1"/>
                <a:gd name="T5" fmla="*/ 2 h 2"/>
                <a:gd name="T6" fmla="*/ 0 w 1"/>
                <a:gd name="T7" fmla="*/ 1 h 2"/>
                <a:gd name="T8" fmla="*/ 0 w 1"/>
                <a:gd name="T9" fmla="*/ 1 h 2"/>
                <a:gd name="T10" fmla="*/ 0 w 1"/>
                <a:gd name="T11" fmla="*/ 1 h 2"/>
                <a:gd name="T12" fmla="*/ 0 w 1"/>
                <a:gd name="T13" fmla="*/ 1 h 2"/>
                <a:gd name="T14" fmla="*/ 0 w 1"/>
                <a:gd name="T15" fmla="*/ 0 h 2"/>
                <a:gd name="T16" fmla="*/ 0 w 1"/>
                <a:gd name="T17" fmla="*/ 0 h 2"/>
                <a:gd name="T18" fmla="*/ 0 w 1"/>
                <a:gd name="T19" fmla="*/ 1 h 2"/>
                <a:gd name="T20" fmla="*/ 0 w 1"/>
                <a:gd name="T21" fmla="*/ 1 h 2"/>
                <a:gd name="T22" fmla="*/ 1 w 1"/>
                <a:gd name="T23" fmla="*/ 1 h 2"/>
                <a:gd name="T24" fmla="*/ 0 w 1"/>
                <a:gd name="T25" fmla="*/ 1 h 2"/>
                <a:gd name="T26" fmla="*/ 0 w 1"/>
                <a:gd name="T27" fmla="*/ 2 h 2"/>
                <a:gd name="T28" fmla="*/ 0 w 1"/>
                <a:gd name="T29" fmla="*/ 2 h 2"/>
                <a:gd name="T30" fmla="*/ 1 w 1"/>
                <a:gd name="T31" fmla="*/ 2 h 2"/>
                <a:gd name="T32" fmla="*/ 1 w 1"/>
                <a:gd name="T3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 noEditPoints="1"/>
            </p:cNvSpPr>
            <p:nvPr/>
          </p:nvSpPr>
          <p:spPr bwMode="auto">
            <a:xfrm>
              <a:off x="5630" y="1020"/>
              <a:ext cx="10" cy="20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0 h 2"/>
                <a:gd name="T6" fmla="*/ 0 w 1"/>
                <a:gd name="T7" fmla="*/ 0 h 2"/>
                <a:gd name="T8" fmla="*/ 0 w 1"/>
                <a:gd name="T9" fmla="*/ 0 h 2"/>
                <a:gd name="T10" fmla="*/ 0 w 1"/>
                <a:gd name="T11" fmla="*/ 0 h 2"/>
                <a:gd name="T12" fmla="*/ 0 w 1"/>
                <a:gd name="T13" fmla="*/ 0 h 2"/>
                <a:gd name="T14" fmla="*/ 0 w 1"/>
                <a:gd name="T15" fmla="*/ 0 h 2"/>
                <a:gd name="T16" fmla="*/ 0 w 1"/>
                <a:gd name="T17" fmla="*/ 0 h 2"/>
                <a:gd name="T18" fmla="*/ 0 w 1"/>
                <a:gd name="T19" fmla="*/ 2 h 2"/>
                <a:gd name="T20" fmla="*/ 0 w 1"/>
                <a:gd name="T21" fmla="*/ 1 h 2"/>
                <a:gd name="T22" fmla="*/ 0 w 1"/>
                <a:gd name="T23" fmla="*/ 1 h 2"/>
                <a:gd name="T24" fmla="*/ 1 w 1"/>
                <a:gd name="T25" fmla="*/ 2 h 2"/>
                <a:gd name="T26" fmla="*/ 0 w 1"/>
                <a:gd name="T2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5640" y="1030"/>
              <a:ext cx="11" cy="1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1 h 1"/>
                <a:gd name="T12" fmla="*/ 0 w 1"/>
                <a:gd name="T13" fmla="*/ 1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w 1"/>
                <a:gd name="T21" fmla="*/ 0 h 1"/>
                <a:gd name="T22" fmla="*/ 0 w 1"/>
                <a:gd name="T23" fmla="*/ 0 h 1"/>
                <a:gd name="T24" fmla="*/ 1 w 1"/>
                <a:gd name="T25" fmla="*/ 0 h 1"/>
                <a:gd name="T26" fmla="*/ 1 w 1"/>
                <a:gd name="T27" fmla="*/ 0 h 1"/>
                <a:gd name="T28" fmla="*/ 1 w 1"/>
                <a:gd name="T2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44" name="Straight Connector 43"/>
          <p:cNvCxnSpPr/>
          <p:nvPr/>
        </p:nvCxnSpPr>
        <p:spPr>
          <a:xfrm>
            <a:off x="6255026" y="742122"/>
            <a:ext cx="53009" cy="55791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324413" y="5857461"/>
            <a:ext cx="24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trusted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075909" y="5857461"/>
            <a:ext cx="24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untrusted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31" y="1550994"/>
            <a:ext cx="1073150" cy="1073150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>
          <a:xfrm flipH="1" flipV="1">
            <a:off x="1792252" y="2017889"/>
            <a:ext cx="608244" cy="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5873" y="2650789"/>
            <a:ext cx="107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CMK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544546"/>
              </p:ext>
            </p:extLst>
          </p:nvPr>
        </p:nvGraphicFramePr>
        <p:xfrm>
          <a:off x="6992679" y="4459223"/>
          <a:ext cx="49121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035">
                  <a:extLst>
                    <a:ext uri="{9D8B030D-6E8A-4147-A177-3AD203B41FA5}">
                      <a16:colId xmlns:a16="http://schemas.microsoft.com/office/drawing/2014/main" val="3550097715"/>
                    </a:ext>
                  </a:extLst>
                </a:gridCol>
                <a:gridCol w="1228035">
                  <a:extLst>
                    <a:ext uri="{9D8B030D-6E8A-4147-A177-3AD203B41FA5}">
                      <a16:colId xmlns:a16="http://schemas.microsoft.com/office/drawing/2014/main" val="2363167548"/>
                    </a:ext>
                  </a:extLst>
                </a:gridCol>
                <a:gridCol w="1228035">
                  <a:extLst>
                    <a:ext uri="{9D8B030D-6E8A-4147-A177-3AD203B41FA5}">
                      <a16:colId xmlns:a16="http://schemas.microsoft.com/office/drawing/2014/main" val="118578474"/>
                    </a:ext>
                  </a:extLst>
                </a:gridCol>
                <a:gridCol w="1228035">
                  <a:extLst>
                    <a:ext uri="{9D8B030D-6E8A-4147-A177-3AD203B41FA5}">
                      <a16:colId xmlns:a16="http://schemas.microsoft.com/office/drawing/2014/main" val="4151662132"/>
                    </a:ext>
                  </a:extLst>
                </a:gridCol>
              </a:tblGrid>
              <a:tr h="252337">
                <a:tc>
                  <a:txBody>
                    <a:bodyPr/>
                    <a:lstStyle/>
                    <a:p>
                      <a:r>
                        <a:rPr lang="en-US" dirty="0" err="1"/>
                        <a:t>CustID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53381"/>
                  </a:ext>
                </a:extLst>
              </a:tr>
              <a:tr h="25233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7de8a76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sjones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15743"/>
                  </a:ext>
                </a:extLst>
              </a:tr>
              <a:tr h="25233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de527e7a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awarren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85823"/>
                  </a:ext>
                </a:extLst>
              </a:tr>
            </a:tbl>
          </a:graphicData>
        </a:graphic>
      </p:graphicFrame>
      <p:cxnSp>
        <p:nvCxnSpPr>
          <p:cNvPr id="55" name="Straight Arrow Connector 54"/>
          <p:cNvCxnSpPr/>
          <p:nvPr/>
        </p:nvCxnSpPr>
        <p:spPr>
          <a:xfrm>
            <a:off x="9316228" y="3020121"/>
            <a:ext cx="0" cy="1257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0045148" y="2564459"/>
            <a:ext cx="511400" cy="5763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07708" y="3740381"/>
            <a:ext cx="1033669" cy="37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CEK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556548" y="3361960"/>
            <a:ext cx="1348271" cy="3784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228ba8e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97796" y="3456379"/>
            <a:ext cx="204990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name, cc</a:t>
            </a:r>
          </a:p>
          <a:p>
            <a:r>
              <a:rPr lang="en-US" dirty="0"/>
              <a:t>From Cust</a:t>
            </a:r>
          </a:p>
          <a:p>
            <a:r>
              <a:rPr lang="en-US" dirty="0"/>
              <a:t>Where cc = '12345'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613863" y="2636353"/>
            <a:ext cx="790203" cy="646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Arrow: Right 65"/>
          <p:cNvSpPr/>
          <p:nvPr/>
        </p:nvSpPr>
        <p:spPr>
          <a:xfrm>
            <a:off x="5493178" y="3260060"/>
            <a:ext cx="2791674" cy="55982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Have AE Query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140561" y="3642403"/>
            <a:ext cx="452535" cy="6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886065" y="3140765"/>
            <a:ext cx="1308787" cy="9785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ADO.NET</a:t>
            </a:r>
          </a:p>
        </p:txBody>
      </p:sp>
    </p:spTree>
    <p:extLst>
      <p:ext uri="{BB962C8B-B14F-4D97-AF65-F5344CB8AC3E}">
        <p14:creationId xmlns:p14="http://schemas.microsoft.com/office/powerpoint/2010/main" val="195400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50" grpId="0"/>
      <p:bldP spid="59" grpId="0"/>
      <p:bldP spid="60" grpId="0" animBg="1"/>
      <p:bldP spid="61" grpId="0" animBg="1"/>
      <p:bldP spid="66" grpId="0" animBg="1"/>
      <p:bldP spid="7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3145" y="1505466"/>
            <a:ext cx="946169" cy="12715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8226" y="609600"/>
            <a:ext cx="381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Client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07917" y="609599"/>
            <a:ext cx="381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Server</a:t>
            </a: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2613863" y="1717991"/>
            <a:ext cx="2030523" cy="846468"/>
            <a:chOff x="3811" y="801"/>
            <a:chExt cx="3248" cy="1354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21" y="811"/>
              <a:ext cx="3238" cy="1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3811" y="1270"/>
              <a:ext cx="1038" cy="718"/>
            </a:xfrm>
            <a:custGeom>
              <a:avLst/>
              <a:gdLst>
                <a:gd name="T0" fmla="*/ 85 w 101"/>
                <a:gd name="T1" fmla="*/ 64 h 69"/>
                <a:gd name="T2" fmla="*/ 78 w 101"/>
                <a:gd name="T3" fmla="*/ 69 h 69"/>
                <a:gd name="T4" fmla="*/ 5 w 101"/>
                <a:gd name="T5" fmla="*/ 69 h 69"/>
                <a:gd name="T6" fmla="*/ 1 w 101"/>
                <a:gd name="T7" fmla="*/ 64 h 69"/>
                <a:gd name="T8" fmla="*/ 16 w 101"/>
                <a:gd name="T9" fmla="*/ 5 h 69"/>
                <a:gd name="T10" fmla="*/ 23 w 101"/>
                <a:gd name="T11" fmla="*/ 0 h 69"/>
                <a:gd name="T12" fmla="*/ 96 w 101"/>
                <a:gd name="T13" fmla="*/ 0 h 69"/>
                <a:gd name="T14" fmla="*/ 100 w 101"/>
                <a:gd name="T15" fmla="*/ 5 h 69"/>
                <a:gd name="T16" fmla="*/ 85 w 101"/>
                <a:gd name="T17" fmla="*/ 6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69">
                  <a:moveTo>
                    <a:pt x="85" y="64"/>
                  </a:moveTo>
                  <a:cubicBezTo>
                    <a:pt x="84" y="67"/>
                    <a:pt x="81" y="69"/>
                    <a:pt x="78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2" y="69"/>
                    <a:pt x="0" y="67"/>
                    <a:pt x="1" y="64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2"/>
                    <a:pt x="20" y="0"/>
                    <a:pt x="23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9" y="0"/>
                    <a:pt x="101" y="2"/>
                    <a:pt x="100" y="5"/>
                  </a:cubicBezTo>
                  <a:lnTo>
                    <a:pt x="85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841" y="801"/>
              <a:ext cx="2334" cy="1271"/>
            </a:xfrm>
            <a:custGeom>
              <a:avLst/>
              <a:gdLst>
                <a:gd name="T0" fmla="*/ 226 w 227"/>
                <a:gd name="T1" fmla="*/ 119 h 122"/>
                <a:gd name="T2" fmla="*/ 224 w 227"/>
                <a:gd name="T3" fmla="*/ 122 h 122"/>
                <a:gd name="T4" fmla="*/ 33 w 227"/>
                <a:gd name="T5" fmla="*/ 122 h 122"/>
                <a:gd name="T6" fmla="*/ 30 w 227"/>
                <a:gd name="T7" fmla="*/ 119 h 122"/>
                <a:gd name="T8" fmla="*/ 1 w 227"/>
                <a:gd name="T9" fmla="*/ 3 h 122"/>
                <a:gd name="T10" fmla="*/ 3 w 227"/>
                <a:gd name="T11" fmla="*/ 0 h 122"/>
                <a:gd name="T12" fmla="*/ 194 w 227"/>
                <a:gd name="T13" fmla="*/ 0 h 122"/>
                <a:gd name="T14" fmla="*/ 197 w 227"/>
                <a:gd name="T15" fmla="*/ 3 h 122"/>
                <a:gd name="T16" fmla="*/ 226 w 227"/>
                <a:gd name="T17" fmla="*/ 11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122">
                  <a:moveTo>
                    <a:pt x="226" y="119"/>
                  </a:moveTo>
                  <a:cubicBezTo>
                    <a:pt x="227" y="121"/>
                    <a:pt x="226" y="122"/>
                    <a:pt x="224" y="122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2" y="122"/>
                    <a:pt x="30" y="121"/>
                    <a:pt x="30" y="119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5" y="0"/>
                    <a:pt x="197" y="1"/>
                    <a:pt x="197" y="3"/>
                  </a:cubicBezTo>
                  <a:lnTo>
                    <a:pt x="226" y="119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4037" y="957"/>
              <a:ext cx="1932" cy="948"/>
            </a:xfrm>
            <a:custGeom>
              <a:avLst/>
              <a:gdLst>
                <a:gd name="T0" fmla="*/ 188 w 188"/>
                <a:gd name="T1" fmla="*/ 89 h 91"/>
                <a:gd name="T2" fmla="*/ 186 w 188"/>
                <a:gd name="T3" fmla="*/ 91 h 91"/>
                <a:gd name="T4" fmla="*/ 25 w 188"/>
                <a:gd name="T5" fmla="*/ 91 h 91"/>
                <a:gd name="T6" fmla="*/ 22 w 188"/>
                <a:gd name="T7" fmla="*/ 89 h 91"/>
                <a:gd name="T8" fmla="*/ 0 w 188"/>
                <a:gd name="T9" fmla="*/ 2 h 91"/>
                <a:gd name="T10" fmla="*/ 2 w 188"/>
                <a:gd name="T11" fmla="*/ 0 h 91"/>
                <a:gd name="T12" fmla="*/ 163 w 188"/>
                <a:gd name="T13" fmla="*/ 0 h 91"/>
                <a:gd name="T14" fmla="*/ 166 w 188"/>
                <a:gd name="T15" fmla="*/ 2 h 91"/>
                <a:gd name="T16" fmla="*/ 188 w 188"/>
                <a:gd name="T17" fmla="*/ 8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91">
                  <a:moveTo>
                    <a:pt x="188" y="89"/>
                  </a:moveTo>
                  <a:cubicBezTo>
                    <a:pt x="188" y="90"/>
                    <a:pt x="188" y="91"/>
                    <a:pt x="186" y="91"/>
                  </a:cubicBezTo>
                  <a:cubicBezTo>
                    <a:pt x="25" y="91"/>
                    <a:pt x="25" y="91"/>
                    <a:pt x="25" y="91"/>
                  </a:cubicBezTo>
                  <a:cubicBezTo>
                    <a:pt x="24" y="91"/>
                    <a:pt x="23" y="90"/>
                    <a:pt x="22" y="8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5" y="0"/>
                    <a:pt x="166" y="1"/>
                    <a:pt x="166" y="2"/>
                  </a:cubicBezTo>
                  <a:lnTo>
                    <a:pt x="188" y="89"/>
                  </a:lnTo>
                  <a:close/>
                </a:path>
              </a:pathLst>
            </a:custGeom>
            <a:solidFill>
              <a:srgbClr val="3430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4222" y="1176"/>
              <a:ext cx="442" cy="187"/>
            </a:xfrm>
            <a:custGeom>
              <a:avLst/>
              <a:gdLst>
                <a:gd name="T0" fmla="*/ 442 w 442"/>
                <a:gd name="T1" fmla="*/ 187 h 187"/>
                <a:gd name="T2" fmla="*/ 51 w 442"/>
                <a:gd name="T3" fmla="*/ 187 h 187"/>
                <a:gd name="T4" fmla="*/ 0 w 442"/>
                <a:gd name="T5" fmla="*/ 0 h 187"/>
                <a:gd name="T6" fmla="*/ 401 w 442"/>
                <a:gd name="T7" fmla="*/ 0 h 187"/>
                <a:gd name="T8" fmla="*/ 442 w 442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87">
                  <a:moveTo>
                    <a:pt x="442" y="187"/>
                  </a:moveTo>
                  <a:lnTo>
                    <a:pt x="51" y="187"/>
                  </a:lnTo>
                  <a:lnTo>
                    <a:pt x="0" y="0"/>
                  </a:lnTo>
                  <a:lnTo>
                    <a:pt x="401" y="0"/>
                  </a:lnTo>
                  <a:lnTo>
                    <a:pt x="442" y="187"/>
                  </a:lnTo>
                  <a:close/>
                </a:path>
              </a:pathLst>
            </a:custGeom>
            <a:solidFill>
              <a:srgbClr val="079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4633" y="1176"/>
              <a:ext cx="442" cy="187"/>
            </a:xfrm>
            <a:custGeom>
              <a:avLst/>
              <a:gdLst>
                <a:gd name="T0" fmla="*/ 442 w 442"/>
                <a:gd name="T1" fmla="*/ 187 h 187"/>
                <a:gd name="T2" fmla="*/ 51 w 442"/>
                <a:gd name="T3" fmla="*/ 187 h 187"/>
                <a:gd name="T4" fmla="*/ 0 w 442"/>
                <a:gd name="T5" fmla="*/ 0 h 187"/>
                <a:gd name="T6" fmla="*/ 401 w 442"/>
                <a:gd name="T7" fmla="*/ 0 h 187"/>
                <a:gd name="T8" fmla="*/ 442 w 442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87">
                  <a:moveTo>
                    <a:pt x="442" y="187"/>
                  </a:moveTo>
                  <a:lnTo>
                    <a:pt x="51" y="187"/>
                  </a:lnTo>
                  <a:lnTo>
                    <a:pt x="0" y="0"/>
                  </a:lnTo>
                  <a:lnTo>
                    <a:pt x="401" y="0"/>
                  </a:lnTo>
                  <a:lnTo>
                    <a:pt x="442" y="187"/>
                  </a:lnTo>
                  <a:close/>
                </a:path>
              </a:pathLst>
            </a:custGeom>
            <a:solidFill>
              <a:srgbClr val="5D4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5044" y="1176"/>
              <a:ext cx="237" cy="187"/>
            </a:xfrm>
            <a:custGeom>
              <a:avLst/>
              <a:gdLst>
                <a:gd name="T0" fmla="*/ 237 w 237"/>
                <a:gd name="T1" fmla="*/ 187 h 187"/>
                <a:gd name="T2" fmla="*/ 52 w 237"/>
                <a:gd name="T3" fmla="*/ 187 h 187"/>
                <a:gd name="T4" fmla="*/ 0 w 237"/>
                <a:gd name="T5" fmla="*/ 0 h 187"/>
                <a:gd name="T6" fmla="*/ 185 w 237"/>
                <a:gd name="T7" fmla="*/ 0 h 187"/>
                <a:gd name="T8" fmla="*/ 237 w 237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87">
                  <a:moveTo>
                    <a:pt x="237" y="187"/>
                  </a:moveTo>
                  <a:lnTo>
                    <a:pt x="52" y="187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237" y="187"/>
                  </a:lnTo>
                  <a:close/>
                </a:path>
              </a:pathLst>
            </a:custGeom>
            <a:solidFill>
              <a:srgbClr val="457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5239" y="1176"/>
              <a:ext cx="247" cy="187"/>
            </a:xfrm>
            <a:custGeom>
              <a:avLst/>
              <a:gdLst>
                <a:gd name="T0" fmla="*/ 247 w 247"/>
                <a:gd name="T1" fmla="*/ 187 h 187"/>
                <a:gd name="T2" fmla="*/ 52 w 247"/>
                <a:gd name="T3" fmla="*/ 187 h 187"/>
                <a:gd name="T4" fmla="*/ 0 w 247"/>
                <a:gd name="T5" fmla="*/ 0 h 187"/>
                <a:gd name="T6" fmla="*/ 196 w 247"/>
                <a:gd name="T7" fmla="*/ 0 h 187"/>
                <a:gd name="T8" fmla="*/ 247 w 247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87">
                  <a:moveTo>
                    <a:pt x="247" y="187"/>
                  </a:moveTo>
                  <a:lnTo>
                    <a:pt x="52" y="187"/>
                  </a:lnTo>
                  <a:lnTo>
                    <a:pt x="0" y="0"/>
                  </a:lnTo>
                  <a:lnTo>
                    <a:pt x="196" y="0"/>
                  </a:lnTo>
                  <a:lnTo>
                    <a:pt x="247" y="187"/>
                  </a:lnTo>
                  <a:close/>
                </a:path>
              </a:pathLst>
            </a:custGeom>
            <a:solidFill>
              <a:srgbClr val="0A8B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5096" y="1374"/>
              <a:ext cx="236" cy="198"/>
            </a:xfrm>
            <a:custGeom>
              <a:avLst/>
              <a:gdLst>
                <a:gd name="T0" fmla="*/ 236 w 236"/>
                <a:gd name="T1" fmla="*/ 198 h 198"/>
                <a:gd name="T2" fmla="*/ 51 w 236"/>
                <a:gd name="T3" fmla="*/ 198 h 198"/>
                <a:gd name="T4" fmla="*/ 0 w 236"/>
                <a:gd name="T5" fmla="*/ 0 h 198"/>
                <a:gd name="T6" fmla="*/ 185 w 236"/>
                <a:gd name="T7" fmla="*/ 0 h 198"/>
                <a:gd name="T8" fmla="*/ 236 w 236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198">
                  <a:moveTo>
                    <a:pt x="236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236" y="198"/>
                  </a:lnTo>
                  <a:close/>
                </a:path>
              </a:pathLst>
            </a:custGeom>
            <a:solidFill>
              <a:srgbClr val="9736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4273" y="1374"/>
              <a:ext cx="247" cy="198"/>
            </a:xfrm>
            <a:custGeom>
              <a:avLst/>
              <a:gdLst>
                <a:gd name="T0" fmla="*/ 247 w 247"/>
                <a:gd name="T1" fmla="*/ 198 h 198"/>
                <a:gd name="T2" fmla="*/ 52 w 247"/>
                <a:gd name="T3" fmla="*/ 198 h 198"/>
                <a:gd name="T4" fmla="*/ 0 w 247"/>
                <a:gd name="T5" fmla="*/ 0 h 198"/>
                <a:gd name="T6" fmla="*/ 195 w 247"/>
                <a:gd name="T7" fmla="*/ 0 h 198"/>
                <a:gd name="T8" fmla="*/ 247 w 247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98">
                  <a:moveTo>
                    <a:pt x="247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247" y="198"/>
                  </a:lnTo>
                  <a:close/>
                </a:path>
              </a:pathLst>
            </a:custGeom>
            <a:solidFill>
              <a:srgbClr val="588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4325" y="1582"/>
              <a:ext cx="246" cy="198"/>
            </a:xfrm>
            <a:custGeom>
              <a:avLst/>
              <a:gdLst>
                <a:gd name="T0" fmla="*/ 246 w 246"/>
                <a:gd name="T1" fmla="*/ 198 h 198"/>
                <a:gd name="T2" fmla="*/ 51 w 246"/>
                <a:gd name="T3" fmla="*/ 198 h 198"/>
                <a:gd name="T4" fmla="*/ 0 w 246"/>
                <a:gd name="T5" fmla="*/ 0 h 198"/>
                <a:gd name="T6" fmla="*/ 195 w 246"/>
                <a:gd name="T7" fmla="*/ 0 h 198"/>
                <a:gd name="T8" fmla="*/ 246 w 246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98">
                  <a:moveTo>
                    <a:pt x="246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246" y="198"/>
                  </a:lnTo>
                  <a:close/>
                </a:path>
              </a:pathLst>
            </a:custGeom>
            <a:solidFill>
              <a:srgbClr val="589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4530" y="1582"/>
              <a:ext cx="247" cy="198"/>
            </a:xfrm>
            <a:custGeom>
              <a:avLst/>
              <a:gdLst>
                <a:gd name="T0" fmla="*/ 247 w 247"/>
                <a:gd name="T1" fmla="*/ 198 h 198"/>
                <a:gd name="T2" fmla="*/ 52 w 247"/>
                <a:gd name="T3" fmla="*/ 198 h 198"/>
                <a:gd name="T4" fmla="*/ 0 w 247"/>
                <a:gd name="T5" fmla="*/ 0 h 198"/>
                <a:gd name="T6" fmla="*/ 195 w 247"/>
                <a:gd name="T7" fmla="*/ 0 h 198"/>
                <a:gd name="T8" fmla="*/ 247 w 247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98">
                  <a:moveTo>
                    <a:pt x="247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247" y="198"/>
                  </a:lnTo>
                  <a:close/>
                </a:path>
              </a:pathLst>
            </a:custGeom>
            <a:solidFill>
              <a:srgbClr val="9736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4684" y="1374"/>
              <a:ext cx="442" cy="198"/>
            </a:xfrm>
            <a:custGeom>
              <a:avLst/>
              <a:gdLst>
                <a:gd name="T0" fmla="*/ 442 w 442"/>
                <a:gd name="T1" fmla="*/ 198 h 198"/>
                <a:gd name="T2" fmla="*/ 52 w 442"/>
                <a:gd name="T3" fmla="*/ 198 h 198"/>
                <a:gd name="T4" fmla="*/ 0 w 442"/>
                <a:gd name="T5" fmla="*/ 0 h 198"/>
                <a:gd name="T6" fmla="*/ 401 w 442"/>
                <a:gd name="T7" fmla="*/ 0 h 198"/>
                <a:gd name="T8" fmla="*/ 442 w 442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98">
                  <a:moveTo>
                    <a:pt x="442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401" y="0"/>
                  </a:lnTo>
                  <a:lnTo>
                    <a:pt x="442" y="198"/>
                  </a:lnTo>
                  <a:close/>
                </a:path>
              </a:pathLst>
            </a:custGeom>
            <a:solidFill>
              <a:srgbClr val="F9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4736" y="1582"/>
              <a:ext cx="442" cy="198"/>
            </a:xfrm>
            <a:custGeom>
              <a:avLst/>
              <a:gdLst>
                <a:gd name="T0" fmla="*/ 442 w 442"/>
                <a:gd name="T1" fmla="*/ 198 h 198"/>
                <a:gd name="T2" fmla="*/ 51 w 442"/>
                <a:gd name="T3" fmla="*/ 198 h 198"/>
                <a:gd name="T4" fmla="*/ 0 w 442"/>
                <a:gd name="T5" fmla="*/ 0 h 198"/>
                <a:gd name="T6" fmla="*/ 401 w 442"/>
                <a:gd name="T7" fmla="*/ 0 h 198"/>
                <a:gd name="T8" fmla="*/ 442 w 442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98">
                  <a:moveTo>
                    <a:pt x="442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401" y="0"/>
                  </a:lnTo>
                  <a:lnTo>
                    <a:pt x="442" y="198"/>
                  </a:lnTo>
                  <a:close/>
                </a:path>
              </a:pathLst>
            </a:custGeom>
            <a:solidFill>
              <a:srgbClr val="315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5178" y="1718"/>
              <a:ext cx="411" cy="62"/>
            </a:xfrm>
            <a:custGeom>
              <a:avLst/>
              <a:gdLst>
                <a:gd name="T0" fmla="*/ 411 w 411"/>
                <a:gd name="T1" fmla="*/ 62 h 62"/>
                <a:gd name="T2" fmla="*/ 10 w 411"/>
                <a:gd name="T3" fmla="*/ 62 h 62"/>
                <a:gd name="T4" fmla="*/ 0 w 411"/>
                <a:gd name="T5" fmla="*/ 0 h 62"/>
                <a:gd name="T6" fmla="*/ 390 w 411"/>
                <a:gd name="T7" fmla="*/ 0 h 62"/>
                <a:gd name="T8" fmla="*/ 411 w 411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62">
                  <a:moveTo>
                    <a:pt x="411" y="62"/>
                  </a:moveTo>
                  <a:lnTo>
                    <a:pt x="10" y="62"/>
                  </a:lnTo>
                  <a:lnTo>
                    <a:pt x="0" y="0"/>
                  </a:lnTo>
                  <a:lnTo>
                    <a:pt x="390" y="0"/>
                  </a:lnTo>
                  <a:lnTo>
                    <a:pt x="411" y="62"/>
                  </a:lnTo>
                  <a:close/>
                </a:path>
              </a:pathLst>
            </a:custGeom>
            <a:solidFill>
              <a:srgbClr val="BC1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5147" y="1582"/>
              <a:ext cx="421" cy="136"/>
            </a:xfrm>
            <a:custGeom>
              <a:avLst/>
              <a:gdLst>
                <a:gd name="T0" fmla="*/ 391 w 421"/>
                <a:gd name="T1" fmla="*/ 0 h 136"/>
                <a:gd name="T2" fmla="*/ 0 w 421"/>
                <a:gd name="T3" fmla="*/ 0 h 136"/>
                <a:gd name="T4" fmla="*/ 31 w 421"/>
                <a:gd name="T5" fmla="*/ 136 h 136"/>
                <a:gd name="T6" fmla="*/ 421 w 421"/>
                <a:gd name="T7" fmla="*/ 136 h 136"/>
                <a:gd name="T8" fmla="*/ 391 w 421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136">
                  <a:moveTo>
                    <a:pt x="391" y="0"/>
                  </a:moveTo>
                  <a:lnTo>
                    <a:pt x="0" y="0"/>
                  </a:lnTo>
                  <a:lnTo>
                    <a:pt x="31" y="136"/>
                  </a:lnTo>
                  <a:lnTo>
                    <a:pt x="421" y="136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rgbClr val="F9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5291" y="1374"/>
              <a:ext cx="247" cy="198"/>
            </a:xfrm>
            <a:custGeom>
              <a:avLst/>
              <a:gdLst>
                <a:gd name="T0" fmla="*/ 247 w 247"/>
                <a:gd name="T1" fmla="*/ 198 h 198"/>
                <a:gd name="T2" fmla="*/ 51 w 247"/>
                <a:gd name="T3" fmla="*/ 198 h 198"/>
                <a:gd name="T4" fmla="*/ 0 w 247"/>
                <a:gd name="T5" fmla="*/ 0 h 198"/>
                <a:gd name="T6" fmla="*/ 195 w 247"/>
                <a:gd name="T7" fmla="*/ 0 h 198"/>
                <a:gd name="T8" fmla="*/ 247 w 247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98">
                  <a:moveTo>
                    <a:pt x="247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247" y="198"/>
                  </a:lnTo>
                  <a:close/>
                </a:path>
              </a:pathLst>
            </a:custGeom>
            <a:solidFill>
              <a:srgbClr val="315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5579" y="1374"/>
              <a:ext cx="236" cy="198"/>
            </a:xfrm>
            <a:custGeom>
              <a:avLst/>
              <a:gdLst>
                <a:gd name="T0" fmla="*/ 236 w 236"/>
                <a:gd name="T1" fmla="*/ 198 h 198"/>
                <a:gd name="T2" fmla="*/ 51 w 236"/>
                <a:gd name="T3" fmla="*/ 198 h 198"/>
                <a:gd name="T4" fmla="*/ 0 w 236"/>
                <a:gd name="T5" fmla="*/ 0 h 198"/>
                <a:gd name="T6" fmla="*/ 185 w 236"/>
                <a:gd name="T7" fmla="*/ 0 h 198"/>
                <a:gd name="T8" fmla="*/ 236 w 236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198">
                  <a:moveTo>
                    <a:pt x="236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236" y="198"/>
                  </a:lnTo>
                  <a:close/>
                </a:path>
              </a:pathLst>
            </a:custGeom>
            <a:solidFill>
              <a:srgbClr val="109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5630" y="1582"/>
              <a:ext cx="237" cy="198"/>
            </a:xfrm>
            <a:custGeom>
              <a:avLst/>
              <a:gdLst>
                <a:gd name="T0" fmla="*/ 237 w 237"/>
                <a:gd name="T1" fmla="*/ 198 h 198"/>
                <a:gd name="T2" fmla="*/ 52 w 237"/>
                <a:gd name="T3" fmla="*/ 198 h 198"/>
                <a:gd name="T4" fmla="*/ 0 w 237"/>
                <a:gd name="T5" fmla="*/ 0 h 198"/>
                <a:gd name="T6" fmla="*/ 185 w 237"/>
                <a:gd name="T7" fmla="*/ 0 h 198"/>
                <a:gd name="T8" fmla="*/ 237 w 237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98">
                  <a:moveTo>
                    <a:pt x="237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237" y="198"/>
                  </a:lnTo>
                  <a:close/>
                </a:path>
              </a:pathLst>
            </a:custGeom>
            <a:solidFill>
              <a:srgbClr val="DA5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5774" y="1374"/>
              <a:ext cx="123" cy="198"/>
            </a:xfrm>
            <a:custGeom>
              <a:avLst/>
              <a:gdLst>
                <a:gd name="T0" fmla="*/ 123 w 123"/>
                <a:gd name="T1" fmla="*/ 198 h 198"/>
                <a:gd name="T2" fmla="*/ 51 w 123"/>
                <a:gd name="T3" fmla="*/ 198 h 198"/>
                <a:gd name="T4" fmla="*/ 0 w 123"/>
                <a:gd name="T5" fmla="*/ 0 h 198"/>
                <a:gd name="T6" fmla="*/ 72 w 123"/>
                <a:gd name="T7" fmla="*/ 0 h 198"/>
                <a:gd name="T8" fmla="*/ 123 w 123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98">
                  <a:moveTo>
                    <a:pt x="123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72" y="0"/>
                  </a:lnTo>
                  <a:lnTo>
                    <a:pt x="123" y="198"/>
                  </a:lnTo>
                  <a:close/>
                </a:path>
              </a:pathLst>
            </a:custGeom>
            <a:solidFill>
              <a:srgbClr val="8A2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5825" y="1582"/>
              <a:ext cx="124" cy="198"/>
            </a:xfrm>
            <a:custGeom>
              <a:avLst/>
              <a:gdLst>
                <a:gd name="T0" fmla="*/ 124 w 124"/>
                <a:gd name="T1" fmla="*/ 198 h 198"/>
                <a:gd name="T2" fmla="*/ 52 w 124"/>
                <a:gd name="T3" fmla="*/ 198 h 198"/>
                <a:gd name="T4" fmla="*/ 0 w 124"/>
                <a:gd name="T5" fmla="*/ 0 h 198"/>
                <a:gd name="T6" fmla="*/ 72 w 124"/>
                <a:gd name="T7" fmla="*/ 0 h 198"/>
                <a:gd name="T8" fmla="*/ 124 w 124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98">
                  <a:moveTo>
                    <a:pt x="124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72" y="0"/>
                  </a:lnTo>
                  <a:lnTo>
                    <a:pt x="124" y="198"/>
                  </a:lnTo>
                  <a:close/>
                </a:path>
              </a:pathLst>
            </a:custGeom>
            <a:solidFill>
              <a:srgbClr val="B01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5527" y="1176"/>
              <a:ext cx="319" cy="187"/>
            </a:xfrm>
            <a:custGeom>
              <a:avLst/>
              <a:gdLst>
                <a:gd name="T0" fmla="*/ 319 w 319"/>
                <a:gd name="T1" fmla="*/ 187 h 187"/>
                <a:gd name="T2" fmla="*/ 52 w 319"/>
                <a:gd name="T3" fmla="*/ 187 h 187"/>
                <a:gd name="T4" fmla="*/ 0 w 319"/>
                <a:gd name="T5" fmla="*/ 0 h 187"/>
                <a:gd name="T6" fmla="*/ 268 w 319"/>
                <a:gd name="T7" fmla="*/ 0 h 187"/>
                <a:gd name="T8" fmla="*/ 319 w 319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87">
                  <a:moveTo>
                    <a:pt x="319" y="187"/>
                  </a:moveTo>
                  <a:lnTo>
                    <a:pt x="52" y="187"/>
                  </a:lnTo>
                  <a:lnTo>
                    <a:pt x="0" y="0"/>
                  </a:lnTo>
                  <a:lnTo>
                    <a:pt x="268" y="0"/>
                  </a:lnTo>
                  <a:lnTo>
                    <a:pt x="319" y="187"/>
                  </a:lnTo>
                  <a:close/>
                </a:path>
              </a:pathLst>
            </a:custGeom>
            <a:solidFill>
              <a:srgbClr val="F69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4479" y="1374"/>
              <a:ext cx="236" cy="198"/>
            </a:xfrm>
            <a:custGeom>
              <a:avLst/>
              <a:gdLst>
                <a:gd name="T0" fmla="*/ 92 w 236"/>
                <a:gd name="T1" fmla="*/ 0 h 198"/>
                <a:gd name="T2" fmla="*/ 0 w 236"/>
                <a:gd name="T3" fmla="*/ 0 h 198"/>
                <a:gd name="T4" fmla="*/ 20 w 236"/>
                <a:gd name="T5" fmla="*/ 104 h 198"/>
                <a:gd name="T6" fmla="*/ 51 w 236"/>
                <a:gd name="T7" fmla="*/ 198 h 198"/>
                <a:gd name="T8" fmla="*/ 144 w 236"/>
                <a:gd name="T9" fmla="*/ 198 h 198"/>
                <a:gd name="T10" fmla="*/ 236 w 236"/>
                <a:gd name="T11" fmla="*/ 198 h 198"/>
                <a:gd name="T12" fmla="*/ 216 w 236"/>
                <a:gd name="T13" fmla="*/ 104 h 198"/>
                <a:gd name="T14" fmla="*/ 195 w 236"/>
                <a:gd name="T15" fmla="*/ 0 h 198"/>
                <a:gd name="T16" fmla="*/ 92 w 236"/>
                <a:gd name="T1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198">
                  <a:moveTo>
                    <a:pt x="92" y="0"/>
                  </a:moveTo>
                  <a:lnTo>
                    <a:pt x="0" y="0"/>
                  </a:lnTo>
                  <a:lnTo>
                    <a:pt x="20" y="104"/>
                  </a:lnTo>
                  <a:lnTo>
                    <a:pt x="51" y="198"/>
                  </a:lnTo>
                  <a:lnTo>
                    <a:pt x="144" y="198"/>
                  </a:lnTo>
                  <a:lnTo>
                    <a:pt x="236" y="198"/>
                  </a:lnTo>
                  <a:lnTo>
                    <a:pt x="216" y="104"/>
                  </a:lnTo>
                  <a:lnTo>
                    <a:pt x="195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CBC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5661" y="1020"/>
              <a:ext cx="72" cy="52"/>
            </a:xfrm>
            <a:custGeom>
              <a:avLst/>
              <a:gdLst>
                <a:gd name="T0" fmla="*/ 72 w 72"/>
                <a:gd name="T1" fmla="*/ 52 h 52"/>
                <a:gd name="T2" fmla="*/ 21 w 72"/>
                <a:gd name="T3" fmla="*/ 52 h 52"/>
                <a:gd name="T4" fmla="*/ 0 w 72"/>
                <a:gd name="T5" fmla="*/ 0 h 52"/>
                <a:gd name="T6" fmla="*/ 51 w 72"/>
                <a:gd name="T7" fmla="*/ 0 h 52"/>
                <a:gd name="T8" fmla="*/ 72 w 72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2">
                  <a:moveTo>
                    <a:pt x="72" y="52"/>
                  </a:moveTo>
                  <a:lnTo>
                    <a:pt x="21" y="52"/>
                  </a:lnTo>
                  <a:lnTo>
                    <a:pt x="0" y="0"/>
                  </a:lnTo>
                  <a:lnTo>
                    <a:pt x="51" y="0"/>
                  </a:lnTo>
                  <a:lnTo>
                    <a:pt x="72" y="52"/>
                  </a:lnTo>
                  <a:close/>
                </a:path>
              </a:pathLst>
            </a:custGeom>
            <a:solidFill>
              <a:srgbClr val="F69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4201" y="1020"/>
              <a:ext cx="31" cy="52"/>
            </a:xfrm>
            <a:custGeom>
              <a:avLst/>
              <a:gdLst>
                <a:gd name="T0" fmla="*/ 0 w 3"/>
                <a:gd name="T1" fmla="*/ 5 h 5"/>
                <a:gd name="T2" fmla="*/ 0 w 3"/>
                <a:gd name="T3" fmla="*/ 5 h 5"/>
                <a:gd name="T4" fmla="*/ 2 w 3"/>
                <a:gd name="T5" fmla="*/ 5 h 5"/>
                <a:gd name="T6" fmla="*/ 2 w 3"/>
                <a:gd name="T7" fmla="*/ 5 h 5"/>
                <a:gd name="T8" fmla="*/ 2 w 3"/>
                <a:gd name="T9" fmla="*/ 4 h 5"/>
                <a:gd name="T10" fmla="*/ 2 w 3"/>
                <a:gd name="T11" fmla="*/ 3 h 5"/>
                <a:gd name="T12" fmla="*/ 1 w 3"/>
                <a:gd name="T13" fmla="*/ 3 h 5"/>
                <a:gd name="T14" fmla="*/ 0 w 3"/>
                <a:gd name="T15" fmla="*/ 2 h 5"/>
                <a:gd name="T16" fmla="*/ 0 w 3"/>
                <a:gd name="T17" fmla="*/ 2 h 5"/>
                <a:gd name="T18" fmla="*/ 0 w 3"/>
                <a:gd name="T19" fmla="*/ 1 h 5"/>
                <a:gd name="T20" fmla="*/ 0 w 3"/>
                <a:gd name="T21" fmla="*/ 1 h 5"/>
                <a:gd name="T22" fmla="*/ 1 w 3"/>
                <a:gd name="T23" fmla="*/ 0 h 5"/>
                <a:gd name="T24" fmla="*/ 2 w 3"/>
                <a:gd name="T25" fmla="*/ 0 h 5"/>
                <a:gd name="T26" fmla="*/ 2 w 3"/>
                <a:gd name="T27" fmla="*/ 1 h 5"/>
                <a:gd name="T28" fmla="*/ 1 w 3"/>
                <a:gd name="T29" fmla="*/ 1 h 5"/>
                <a:gd name="T30" fmla="*/ 0 w 3"/>
                <a:gd name="T31" fmla="*/ 1 h 5"/>
                <a:gd name="T32" fmla="*/ 0 w 3"/>
                <a:gd name="T33" fmla="*/ 2 h 5"/>
                <a:gd name="T34" fmla="*/ 0 w 3"/>
                <a:gd name="T35" fmla="*/ 2 h 5"/>
                <a:gd name="T36" fmla="*/ 0 w 3"/>
                <a:gd name="T37" fmla="*/ 2 h 5"/>
                <a:gd name="T38" fmla="*/ 1 w 3"/>
                <a:gd name="T39" fmla="*/ 3 h 5"/>
                <a:gd name="T40" fmla="*/ 2 w 3"/>
                <a:gd name="T41" fmla="*/ 3 h 5"/>
                <a:gd name="T42" fmla="*/ 3 w 3"/>
                <a:gd name="T43" fmla="*/ 4 h 5"/>
                <a:gd name="T44" fmla="*/ 3 w 3"/>
                <a:gd name="T45" fmla="*/ 4 h 5"/>
                <a:gd name="T46" fmla="*/ 3 w 3"/>
                <a:gd name="T47" fmla="*/ 5 h 5"/>
                <a:gd name="T48" fmla="*/ 2 w 3"/>
                <a:gd name="T49" fmla="*/ 5 h 5"/>
                <a:gd name="T50" fmla="*/ 1 w 3"/>
                <a:gd name="T51" fmla="*/ 5 h 5"/>
                <a:gd name="T52" fmla="*/ 0 w 3"/>
                <a:gd name="T5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4232" y="1030"/>
              <a:ext cx="21" cy="4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4 h 4"/>
                <a:gd name="T4" fmla="*/ 1 w 2"/>
                <a:gd name="T5" fmla="*/ 3 h 4"/>
                <a:gd name="T6" fmla="*/ 0 w 2"/>
                <a:gd name="T7" fmla="*/ 1 h 4"/>
                <a:gd name="T8" fmla="*/ 0 w 2"/>
                <a:gd name="T9" fmla="*/ 1 h 4"/>
                <a:gd name="T10" fmla="*/ 0 w 2"/>
                <a:gd name="T11" fmla="*/ 1 h 4"/>
                <a:gd name="T12" fmla="*/ 0 w 2"/>
                <a:gd name="T13" fmla="*/ 1 h 4"/>
                <a:gd name="T14" fmla="*/ 0 w 2"/>
                <a:gd name="T15" fmla="*/ 0 h 4"/>
                <a:gd name="T16" fmla="*/ 0 w 2"/>
                <a:gd name="T17" fmla="*/ 0 h 4"/>
                <a:gd name="T18" fmla="*/ 1 w 2"/>
                <a:gd name="T19" fmla="*/ 1 h 4"/>
                <a:gd name="T20" fmla="*/ 1 w 2"/>
                <a:gd name="T21" fmla="*/ 1 h 4"/>
                <a:gd name="T22" fmla="*/ 2 w 2"/>
                <a:gd name="T23" fmla="*/ 1 h 4"/>
                <a:gd name="T24" fmla="*/ 1 w 2"/>
                <a:gd name="T25" fmla="*/ 1 h 4"/>
                <a:gd name="T26" fmla="*/ 1 w 2"/>
                <a:gd name="T27" fmla="*/ 3 h 4"/>
                <a:gd name="T28" fmla="*/ 1 w 2"/>
                <a:gd name="T29" fmla="*/ 4 h 4"/>
                <a:gd name="T30" fmla="*/ 2 w 2"/>
                <a:gd name="T31" fmla="*/ 4 h 4"/>
                <a:gd name="T32" fmla="*/ 2 w 2"/>
                <a:gd name="T3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 noEditPoints="1"/>
            </p:cNvSpPr>
            <p:nvPr/>
          </p:nvSpPr>
          <p:spPr bwMode="auto">
            <a:xfrm>
              <a:off x="4253" y="1040"/>
              <a:ext cx="30" cy="32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2 h 3"/>
                <a:gd name="T4" fmla="*/ 3 w 3"/>
                <a:gd name="T5" fmla="*/ 2 h 3"/>
                <a:gd name="T6" fmla="*/ 3 w 3"/>
                <a:gd name="T7" fmla="*/ 3 h 3"/>
                <a:gd name="T8" fmla="*/ 2 w 3"/>
                <a:gd name="T9" fmla="*/ 3 h 3"/>
                <a:gd name="T10" fmla="*/ 1 w 3"/>
                <a:gd name="T11" fmla="*/ 3 h 3"/>
                <a:gd name="T12" fmla="*/ 1 w 3"/>
                <a:gd name="T13" fmla="*/ 2 h 3"/>
                <a:gd name="T14" fmla="*/ 2 w 3"/>
                <a:gd name="T15" fmla="*/ 1 h 3"/>
                <a:gd name="T16" fmla="*/ 3 w 3"/>
                <a:gd name="T17" fmla="*/ 1 h 3"/>
                <a:gd name="T18" fmla="*/ 2 w 3"/>
                <a:gd name="T19" fmla="*/ 0 h 3"/>
                <a:gd name="T20" fmla="*/ 1 w 3"/>
                <a:gd name="T21" fmla="*/ 0 h 3"/>
                <a:gd name="T22" fmla="*/ 0 w 3"/>
                <a:gd name="T23" fmla="*/ 0 h 3"/>
                <a:gd name="T24" fmla="*/ 1 w 3"/>
                <a:gd name="T25" fmla="*/ 0 h 3"/>
                <a:gd name="T26" fmla="*/ 2 w 3"/>
                <a:gd name="T27" fmla="*/ 0 h 3"/>
                <a:gd name="T28" fmla="*/ 2 w 3"/>
                <a:gd name="T29" fmla="*/ 0 h 3"/>
                <a:gd name="T30" fmla="*/ 3 w 3"/>
                <a:gd name="T31" fmla="*/ 1 h 3"/>
                <a:gd name="T32" fmla="*/ 3 w 3"/>
                <a:gd name="T33" fmla="*/ 3 h 3"/>
                <a:gd name="T34" fmla="*/ 1 w 3"/>
                <a:gd name="T35" fmla="*/ 2 h 3"/>
                <a:gd name="T36" fmla="*/ 1 w 3"/>
                <a:gd name="T37" fmla="*/ 3 h 3"/>
                <a:gd name="T38" fmla="*/ 2 w 3"/>
                <a:gd name="T39" fmla="*/ 3 h 3"/>
                <a:gd name="T40" fmla="*/ 3 w 3"/>
                <a:gd name="T41" fmla="*/ 3 h 3"/>
                <a:gd name="T42" fmla="*/ 3 w 3"/>
                <a:gd name="T43" fmla="*/ 2 h 3"/>
                <a:gd name="T44" fmla="*/ 3 w 3"/>
                <a:gd name="T45" fmla="*/ 1 h 3"/>
                <a:gd name="T46" fmla="*/ 2 w 3"/>
                <a:gd name="T47" fmla="*/ 1 h 3"/>
                <a:gd name="T48" fmla="*/ 1 w 3"/>
                <a:gd name="T49" fmla="*/ 2 h 3"/>
                <a:gd name="T50" fmla="*/ 1 w 3"/>
                <a:gd name="T5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3"/>
                    <a:pt x="3" y="3"/>
                    <a:pt x="3" y="3"/>
                  </a:cubicBezTo>
                  <a:close/>
                  <a:moveTo>
                    <a:pt x="1" y="2"/>
                  </a:move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/>
          </p:nvSpPr>
          <p:spPr bwMode="auto">
            <a:xfrm>
              <a:off x="4294" y="1040"/>
              <a:ext cx="10" cy="32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0 h 3"/>
                <a:gd name="T4" fmla="*/ 1 w 1"/>
                <a:gd name="T5" fmla="*/ 0 h 3"/>
                <a:gd name="T6" fmla="*/ 0 w 1"/>
                <a:gd name="T7" fmla="*/ 1 h 3"/>
                <a:gd name="T8" fmla="*/ 1 w 1"/>
                <a:gd name="T9" fmla="*/ 2 h 3"/>
                <a:gd name="T10" fmla="*/ 1 w 1"/>
                <a:gd name="T11" fmla="*/ 3 h 3"/>
                <a:gd name="T12" fmla="*/ 1 w 1"/>
                <a:gd name="T13" fmla="*/ 3 h 3"/>
                <a:gd name="T14" fmla="*/ 0 w 1"/>
                <a:gd name="T15" fmla="*/ 0 h 3"/>
                <a:gd name="T16" fmla="*/ 0 w 1"/>
                <a:gd name="T17" fmla="*/ 0 h 3"/>
                <a:gd name="T18" fmla="*/ 0 w 1"/>
                <a:gd name="T19" fmla="*/ 1 h 3"/>
                <a:gd name="T20" fmla="*/ 0 w 1"/>
                <a:gd name="T21" fmla="*/ 1 h 3"/>
                <a:gd name="T22" fmla="*/ 0 w 1"/>
                <a:gd name="T23" fmla="*/ 0 h 3"/>
                <a:gd name="T24" fmla="*/ 1 w 1"/>
                <a:gd name="T25" fmla="*/ 0 h 3"/>
                <a:gd name="T26" fmla="*/ 1 w 1"/>
                <a:gd name="T2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>
              <a:off x="4314" y="1030"/>
              <a:ext cx="31" cy="42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1 w 3"/>
                <a:gd name="T5" fmla="*/ 3 h 4"/>
                <a:gd name="T6" fmla="*/ 1 w 3"/>
                <a:gd name="T7" fmla="*/ 1 h 4"/>
                <a:gd name="T8" fmla="*/ 0 w 3"/>
                <a:gd name="T9" fmla="*/ 1 h 4"/>
                <a:gd name="T10" fmla="*/ 0 w 3"/>
                <a:gd name="T11" fmla="*/ 1 h 4"/>
                <a:gd name="T12" fmla="*/ 0 w 3"/>
                <a:gd name="T13" fmla="*/ 1 h 4"/>
                <a:gd name="T14" fmla="*/ 0 w 3"/>
                <a:gd name="T15" fmla="*/ 0 h 4"/>
                <a:gd name="T16" fmla="*/ 1 w 3"/>
                <a:gd name="T17" fmla="*/ 0 h 4"/>
                <a:gd name="T18" fmla="*/ 1 w 3"/>
                <a:gd name="T19" fmla="*/ 1 h 4"/>
                <a:gd name="T20" fmla="*/ 2 w 3"/>
                <a:gd name="T21" fmla="*/ 1 h 4"/>
                <a:gd name="T22" fmla="*/ 2 w 3"/>
                <a:gd name="T23" fmla="*/ 1 h 4"/>
                <a:gd name="T24" fmla="*/ 1 w 3"/>
                <a:gd name="T25" fmla="*/ 1 h 4"/>
                <a:gd name="T26" fmla="*/ 1 w 3"/>
                <a:gd name="T27" fmla="*/ 3 h 4"/>
                <a:gd name="T28" fmla="*/ 2 w 3"/>
                <a:gd name="T29" fmla="*/ 4 h 4"/>
                <a:gd name="T30" fmla="*/ 2 w 3"/>
                <a:gd name="T31" fmla="*/ 4 h 4"/>
                <a:gd name="T32" fmla="*/ 2 w 3"/>
                <a:gd name="T33" fmla="*/ 4 h 4"/>
                <a:gd name="T34" fmla="*/ 3 w 3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lnTo>
                    <a:pt x="3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>
              <a:off x="5568" y="1020"/>
              <a:ext cx="11" cy="20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0 w 1"/>
                <a:gd name="T5" fmla="*/ 2 h 2"/>
                <a:gd name="T6" fmla="*/ 0 w 1"/>
                <a:gd name="T7" fmla="*/ 2 h 2"/>
                <a:gd name="T8" fmla="*/ 1 w 1"/>
                <a:gd name="T9" fmla="*/ 2 h 2"/>
                <a:gd name="T10" fmla="*/ 1 w 1"/>
                <a:gd name="T11" fmla="*/ 2 h 2"/>
                <a:gd name="T12" fmla="*/ 1 w 1"/>
                <a:gd name="T13" fmla="*/ 2 h 2"/>
                <a:gd name="T14" fmla="*/ 0 w 1"/>
                <a:gd name="T15" fmla="*/ 0 h 2"/>
                <a:gd name="T16" fmla="*/ 1 w 1"/>
                <a:gd name="T17" fmla="*/ 0 h 2"/>
                <a:gd name="T18" fmla="*/ 1 w 1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>
              <a:off x="5579" y="1030"/>
              <a:ext cx="20" cy="10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1 h 1"/>
                <a:gd name="T4" fmla="*/ 2 w 2"/>
                <a:gd name="T5" fmla="*/ 1 h 1"/>
                <a:gd name="T6" fmla="*/ 1 w 2"/>
                <a:gd name="T7" fmla="*/ 1 h 1"/>
                <a:gd name="T8" fmla="*/ 1 w 2"/>
                <a:gd name="T9" fmla="*/ 1 h 1"/>
                <a:gd name="T10" fmla="*/ 0 w 2"/>
                <a:gd name="T11" fmla="*/ 0 h 1"/>
                <a:gd name="T12" fmla="*/ 1 w 2"/>
                <a:gd name="T13" fmla="*/ 0 h 1"/>
                <a:gd name="T14" fmla="*/ 1 w 2"/>
                <a:gd name="T15" fmla="*/ 1 h 1"/>
                <a:gd name="T16" fmla="*/ 1 w 2"/>
                <a:gd name="T17" fmla="*/ 1 h 1"/>
                <a:gd name="T18" fmla="*/ 1 w 2"/>
                <a:gd name="T19" fmla="*/ 1 h 1"/>
                <a:gd name="T20" fmla="*/ 2 w 2"/>
                <a:gd name="T21" fmla="*/ 1 h 1"/>
                <a:gd name="T22" fmla="*/ 2 w 2"/>
                <a:gd name="T23" fmla="*/ 1 h 1"/>
                <a:gd name="T24" fmla="*/ 2 w 2"/>
                <a:gd name="T25" fmla="*/ 0 h 1"/>
                <a:gd name="T26" fmla="*/ 2 w 2"/>
                <a:gd name="T27" fmla="*/ 0 h 1"/>
                <a:gd name="T28" fmla="*/ 2 w 2"/>
                <a:gd name="T2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5599" y="1030"/>
              <a:ext cx="21" cy="10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1 h 1"/>
                <a:gd name="T4" fmla="*/ 1 w 2"/>
                <a:gd name="T5" fmla="*/ 1 h 1"/>
                <a:gd name="T6" fmla="*/ 1 w 2"/>
                <a:gd name="T7" fmla="*/ 1 h 1"/>
                <a:gd name="T8" fmla="*/ 1 w 2"/>
                <a:gd name="T9" fmla="*/ 1 h 1"/>
                <a:gd name="T10" fmla="*/ 1 w 2"/>
                <a:gd name="T11" fmla="*/ 1 h 1"/>
                <a:gd name="T12" fmla="*/ 1 w 2"/>
                <a:gd name="T13" fmla="*/ 1 h 1"/>
                <a:gd name="T14" fmla="*/ 1 w 2"/>
                <a:gd name="T15" fmla="*/ 0 h 1"/>
                <a:gd name="T16" fmla="*/ 0 w 2"/>
                <a:gd name="T17" fmla="*/ 0 h 1"/>
                <a:gd name="T18" fmla="*/ 0 w 2"/>
                <a:gd name="T19" fmla="*/ 0 h 1"/>
                <a:gd name="T20" fmla="*/ 1 w 2"/>
                <a:gd name="T21" fmla="*/ 0 h 1"/>
                <a:gd name="T22" fmla="*/ 1 w 2"/>
                <a:gd name="T23" fmla="*/ 0 h 1"/>
                <a:gd name="T24" fmla="*/ 1 w 2"/>
                <a:gd name="T25" fmla="*/ 0 h 1"/>
                <a:gd name="T26" fmla="*/ 1 w 2"/>
                <a:gd name="T27" fmla="*/ 0 h 1"/>
                <a:gd name="T28" fmla="*/ 1 w 2"/>
                <a:gd name="T29" fmla="*/ 0 h 1"/>
                <a:gd name="T30" fmla="*/ 1 w 2"/>
                <a:gd name="T31" fmla="*/ 0 h 1"/>
                <a:gd name="T32" fmla="*/ 1 w 2"/>
                <a:gd name="T33" fmla="*/ 0 h 1"/>
                <a:gd name="T34" fmla="*/ 1 w 2"/>
                <a:gd name="T35" fmla="*/ 0 h 1"/>
                <a:gd name="T36" fmla="*/ 1 w 2"/>
                <a:gd name="T37" fmla="*/ 0 h 1"/>
                <a:gd name="T38" fmla="*/ 1 w 2"/>
                <a:gd name="T39" fmla="*/ 1 h 1"/>
                <a:gd name="T40" fmla="*/ 2 w 2"/>
                <a:gd name="T41" fmla="*/ 1 h 1"/>
                <a:gd name="T42" fmla="*/ 2 w 2"/>
                <a:gd name="T43" fmla="*/ 1 h 1"/>
                <a:gd name="T44" fmla="*/ 1 w 2"/>
                <a:gd name="T45" fmla="*/ 1 h 1"/>
                <a:gd name="T46" fmla="*/ 1 w 2"/>
                <a:gd name="T4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5620" y="1020"/>
              <a:ext cx="10" cy="20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0 w 1"/>
                <a:gd name="T5" fmla="*/ 2 h 2"/>
                <a:gd name="T6" fmla="*/ 0 w 1"/>
                <a:gd name="T7" fmla="*/ 1 h 2"/>
                <a:gd name="T8" fmla="*/ 0 w 1"/>
                <a:gd name="T9" fmla="*/ 1 h 2"/>
                <a:gd name="T10" fmla="*/ 0 w 1"/>
                <a:gd name="T11" fmla="*/ 1 h 2"/>
                <a:gd name="T12" fmla="*/ 0 w 1"/>
                <a:gd name="T13" fmla="*/ 1 h 2"/>
                <a:gd name="T14" fmla="*/ 0 w 1"/>
                <a:gd name="T15" fmla="*/ 0 h 2"/>
                <a:gd name="T16" fmla="*/ 0 w 1"/>
                <a:gd name="T17" fmla="*/ 0 h 2"/>
                <a:gd name="T18" fmla="*/ 0 w 1"/>
                <a:gd name="T19" fmla="*/ 1 h 2"/>
                <a:gd name="T20" fmla="*/ 0 w 1"/>
                <a:gd name="T21" fmla="*/ 1 h 2"/>
                <a:gd name="T22" fmla="*/ 1 w 1"/>
                <a:gd name="T23" fmla="*/ 1 h 2"/>
                <a:gd name="T24" fmla="*/ 0 w 1"/>
                <a:gd name="T25" fmla="*/ 1 h 2"/>
                <a:gd name="T26" fmla="*/ 0 w 1"/>
                <a:gd name="T27" fmla="*/ 2 h 2"/>
                <a:gd name="T28" fmla="*/ 0 w 1"/>
                <a:gd name="T29" fmla="*/ 2 h 2"/>
                <a:gd name="T30" fmla="*/ 1 w 1"/>
                <a:gd name="T31" fmla="*/ 2 h 2"/>
                <a:gd name="T32" fmla="*/ 1 w 1"/>
                <a:gd name="T3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 noEditPoints="1"/>
            </p:cNvSpPr>
            <p:nvPr/>
          </p:nvSpPr>
          <p:spPr bwMode="auto">
            <a:xfrm>
              <a:off x="5630" y="1020"/>
              <a:ext cx="10" cy="20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0 h 2"/>
                <a:gd name="T6" fmla="*/ 0 w 1"/>
                <a:gd name="T7" fmla="*/ 0 h 2"/>
                <a:gd name="T8" fmla="*/ 0 w 1"/>
                <a:gd name="T9" fmla="*/ 0 h 2"/>
                <a:gd name="T10" fmla="*/ 0 w 1"/>
                <a:gd name="T11" fmla="*/ 0 h 2"/>
                <a:gd name="T12" fmla="*/ 0 w 1"/>
                <a:gd name="T13" fmla="*/ 0 h 2"/>
                <a:gd name="T14" fmla="*/ 0 w 1"/>
                <a:gd name="T15" fmla="*/ 0 h 2"/>
                <a:gd name="T16" fmla="*/ 0 w 1"/>
                <a:gd name="T17" fmla="*/ 0 h 2"/>
                <a:gd name="T18" fmla="*/ 0 w 1"/>
                <a:gd name="T19" fmla="*/ 2 h 2"/>
                <a:gd name="T20" fmla="*/ 0 w 1"/>
                <a:gd name="T21" fmla="*/ 1 h 2"/>
                <a:gd name="T22" fmla="*/ 0 w 1"/>
                <a:gd name="T23" fmla="*/ 1 h 2"/>
                <a:gd name="T24" fmla="*/ 1 w 1"/>
                <a:gd name="T25" fmla="*/ 2 h 2"/>
                <a:gd name="T26" fmla="*/ 0 w 1"/>
                <a:gd name="T2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5640" y="1030"/>
              <a:ext cx="11" cy="1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1 h 1"/>
                <a:gd name="T12" fmla="*/ 0 w 1"/>
                <a:gd name="T13" fmla="*/ 1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w 1"/>
                <a:gd name="T21" fmla="*/ 0 h 1"/>
                <a:gd name="T22" fmla="*/ 0 w 1"/>
                <a:gd name="T23" fmla="*/ 0 h 1"/>
                <a:gd name="T24" fmla="*/ 1 w 1"/>
                <a:gd name="T25" fmla="*/ 0 h 1"/>
                <a:gd name="T26" fmla="*/ 1 w 1"/>
                <a:gd name="T27" fmla="*/ 0 h 1"/>
                <a:gd name="T28" fmla="*/ 1 w 1"/>
                <a:gd name="T2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44" name="Straight Connector 43"/>
          <p:cNvCxnSpPr/>
          <p:nvPr/>
        </p:nvCxnSpPr>
        <p:spPr>
          <a:xfrm>
            <a:off x="6255026" y="742122"/>
            <a:ext cx="53009" cy="55791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324413" y="5857461"/>
            <a:ext cx="24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trusted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075909" y="5857461"/>
            <a:ext cx="24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untrusted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31" y="1550994"/>
            <a:ext cx="1073150" cy="1073150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>
          <a:xfrm flipH="1" flipV="1">
            <a:off x="1792252" y="2017889"/>
            <a:ext cx="608244" cy="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5873" y="2650789"/>
            <a:ext cx="107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CMK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6992679" y="4459223"/>
          <a:ext cx="49121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035">
                  <a:extLst>
                    <a:ext uri="{9D8B030D-6E8A-4147-A177-3AD203B41FA5}">
                      <a16:colId xmlns:a16="http://schemas.microsoft.com/office/drawing/2014/main" val="3550097715"/>
                    </a:ext>
                  </a:extLst>
                </a:gridCol>
                <a:gridCol w="1228035">
                  <a:extLst>
                    <a:ext uri="{9D8B030D-6E8A-4147-A177-3AD203B41FA5}">
                      <a16:colId xmlns:a16="http://schemas.microsoft.com/office/drawing/2014/main" val="2363167548"/>
                    </a:ext>
                  </a:extLst>
                </a:gridCol>
                <a:gridCol w="1228035">
                  <a:extLst>
                    <a:ext uri="{9D8B030D-6E8A-4147-A177-3AD203B41FA5}">
                      <a16:colId xmlns:a16="http://schemas.microsoft.com/office/drawing/2014/main" val="118578474"/>
                    </a:ext>
                  </a:extLst>
                </a:gridCol>
                <a:gridCol w="1228035">
                  <a:extLst>
                    <a:ext uri="{9D8B030D-6E8A-4147-A177-3AD203B41FA5}">
                      <a16:colId xmlns:a16="http://schemas.microsoft.com/office/drawing/2014/main" val="4151662132"/>
                    </a:ext>
                  </a:extLst>
                </a:gridCol>
              </a:tblGrid>
              <a:tr h="252337">
                <a:tc>
                  <a:txBody>
                    <a:bodyPr/>
                    <a:lstStyle/>
                    <a:p>
                      <a:r>
                        <a:rPr lang="en-US" dirty="0" err="1"/>
                        <a:t>CustID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53381"/>
                  </a:ext>
                </a:extLst>
              </a:tr>
              <a:tr h="25233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7de8a76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sjones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15743"/>
                  </a:ext>
                </a:extLst>
              </a:tr>
              <a:tr h="25233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de527e7a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awarren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85823"/>
                  </a:ext>
                </a:extLst>
              </a:tr>
            </a:tbl>
          </a:graphicData>
        </a:graphic>
      </p:graphicFrame>
      <p:cxnSp>
        <p:nvCxnSpPr>
          <p:cNvPr id="55" name="Straight Arrow Connector 54"/>
          <p:cNvCxnSpPr/>
          <p:nvPr/>
        </p:nvCxnSpPr>
        <p:spPr>
          <a:xfrm>
            <a:off x="9316228" y="3020121"/>
            <a:ext cx="0" cy="1257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0045148" y="2564459"/>
            <a:ext cx="511400" cy="5763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07708" y="3740381"/>
            <a:ext cx="1033669" cy="37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CEK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556548" y="3361960"/>
            <a:ext cx="1348271" cy="3784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228ba8e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97796" y="3456379"/>
            <a:ext cx="204990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name, cc</a:t>
            </a:r>
          </a:p>
          <a:p>
            <a:r>
              <a:rPr lang="en-US" dirty="0"/>
              <a:t>From Cust</a:t>
            </a:r>
          </a:p>
          <a:p>
            <a:r>
              <a:rPr lang="en-US" dirty="0"/>
              <a:t>Where cc = '12345'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140561" y="3642403"/>
            <a:ext cx="452535" cy="6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886065" y="3140765"/>
            <a:ext cx="1308787" cy="9785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ADO.NET</a:t>
            </a:r>
          </a:p>
        </p:txBody>
      </p:sp>
      <p:sp>
        <p:nvSpPr>
          <p:cNvPr id="2" name="Arrow: Right 1"/>
          <p:cNvSpPr/>
          <p:nvPr/>
        </p:nvSpPr>
        <p:spPr>
          <a:xfrm flipH="1">
            <a:off x="5751443" y="3361960"/>
            <a:ext cx="2782957" cy="54743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Encrypted CEK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754157" y="4411022"/>
            <a:ext cx="1348271" cy="3784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228ba8e</a:t>
            </a:r>
          </a:p>
        </p:txBody>
      </p:sp>
      <p:sp>
        <p:nvSpPr>
          <p:cNvPr id="3" name="Arrow: Down 2"/>
          <p:cNvSpPr/>
          <p:nvPr/>
        </p:nvSpPr>
        <p:spPr>
          <a:xfrm>
            <a:off x="4352947" y="4984048"/>
            <a:ext cx="207043" cy="40651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/>
          <p:cNvSpPr/>
          <p:nvPr/>
        </p:nvSpPr>
        <p:spPr>
          <a:xfrm rot="17537232">
            <a:off x="2513618" y="1956413"/>
            <a:ext cx="344557" cy="171733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449" y="5318544"/>
            <a:ext cx="1035686" cy="304095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3564732" y="5539995"/>
            <a:ext cx="1869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Symmetric Key</a:t>
            </a:r>
          </a:p>
        </p:txBody>
      </p:sp>
    </p:spTree>
    <p:extLst>
      <p:ext uri="{BB962C8B-B14F-4D97-AF65-F5344CB8AC3E}">
        <p14:creationId xmlns:p14="http://schemas.microsoft.com/office/powerpoint/2010/main" val="378736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8" grpId="0" animBg="1"/>
      <p:bldP spid="3" grpId="0" animBg="1"/>
      <p:bldP spid="43" grpId="0" animBg="1"/>
      <p:bldP spid="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145" y="1505466"/>
            <a:ext cx="946169" cy="12715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8226" y="609600"/>
            <a:ext cx="381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Client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07917" y="609599"/>
            <a:ext cx="381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Server</a:t>
            </a: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2613863" y="1717991"/>
            <a:ext cx="2030523" cy="846468"/>
            <a:chOff x="3811" y="801"/>
            <a:chExt cx="3248" cy="1354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21" y="811"/>
              <a:ext cx="3238" cy="1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3811" y="1270"/>
              <a:ext cx="1038" cy="718"/>
            </a:xfrm>
            <a:custGeom>
              <a:avLst/>
              <a:gdLst>
                <a:gd name="T0" fmla="*/ 85 w 101"/>
                <a:gd name="T1" fmla="*/ 64 h 69"/>
                <a:gd name="T2" fmla="*/ 78 w 101"/>
                <a:gd name="T3" fmla="*/ 69 h 69"/>
                <a:gd name="T4" fmla="*/ 5 w 101"/>
                <a:gd name="T5" fmla="*/ 69 h 69"/>
                <a:gd name="T6" fmla="*/ 1 w 101"/>
                <a:gd name="T7" fmla="*/ 64 h 69"/>
                <a:gd name="T8" fmla="*/ 16 w 101"/>
                <a:gd name="T9" fmla="*/ 5 h 69"/>
                <a:gd name="T10" fmla="*/ 23 w 101"/>
                <a:gd name="T11" fmla="*/ 0 h 69"/>
                <a:gd name="T12" fmla="*/ 96 w 101"/>
                <a:gd name="T13" fmla="*/ 0 h 69"/>
                <a:gd name="T14" fmla="*/ 100 w 101"/>
                <a:gd name="T15" fmla="*/ 5 h 69"/>
                <a:gd name="T16" fmla="*/ 85 w 101"/>
                <a:gd name="T17" fmla="*/ 6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69">
                  <a:moveTo>
                    <a:pt x="85" y="64"/>
                  </a:moveTo>
                  <a:cubicBezTo>
                    <a:pt x="84" y="67"/>
                    <a:pt x="81" y="69"/>
                    <a:pt x="78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2" y="69"/>
                    <a:pt x="0" y="67"/>
                    <a:pt x="1" y="64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2"/>
                    <a:pt x="20" y="0"/>
                    <a:pt x="23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9" y="0"/>
                    <a:pt x="101" y="2"/>
                    <a:pt x="100" y="5"/>
                  </a:cubicBezTo>
                  <a:lnTo>
                    <a:pt x="85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841" y="801"/>
              <a:ext cx="2334" cy="1271"/>
            </a:xfrm>
            <a:custGeom>
              <a:avLst/>
              <a:gdLst>
                <a:gd name="T0" fmla="*/ 226 w 227"/>
                <a:gd name="T1" fmla="*/ 119 h 122"/>
                <a:gd name="T2" fmla="*/ 224 w 227"/>
                <a:gd name="T3" fmla="*/ 122 h 122"/>
                <a:gd name="T4" fmla="*/ 33 w 227"/>
                <a:gd name="T5" fmla="*/ 122 h 122"/>
                <a:gd name="T6" fmla="*/ 30 w 227"/>
                <a:gd name="T7" fmla="*/ 119 h 122"/>
                <a:gd name="T8" fmla="*/ 1 w 227"/>
                <a:gd name="T9" fmla="*/ 3 h 122"/>
                <a:gd name="T10" fmla="*/ 3 w 227"/>
                <a:gd name="T11" fmla="*/ 0 h 122"/>
                <a:gd name="T12" fmla="*/ 194 w 227"/>
                <a:gd name="T13" fmla="*/ 0 h 122"/>
                <a:gd name="T14" fmla="*/ 197 w 227"/>
                <a:gd name="T15" fmla="*/ 3 h 122"/>
                <a:gd name="T16" fmla="*/ 226 w 227"/>
                <a:gd name="T17" fmla="*/ 11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122">
                  <a:moveTo>
                    <a:pt x="226" y="119"/>
                  </a:moveTo>
                  <a:cubicBezTo>
                    <a:pt x="227" y="121"/>
                    <a:pt x="226" y="122"/>
                    <a:pt x="224" y="122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2" y="122"/>
                    <a:pt x="30" y="121"/>
                    <a:pt x="30" y="119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5" y="0"/>
                    <a:pt x="197" y="1"/>
                    <a:pt x="197" y="3"/>
                  </a:cubicBezTo>
                  <a:lnTo>
                    <a:pt x="226" y="119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4037" y="957"/>
              <a:ext cx="1932" cy="948"/>
            </a:xfrm>
            <a:custGeom>
              <a:avLst/>
              <a:gdLst>
                <a:gd name="T0" fmla="*/ 188 w 188"/>
                <a:gd name="T1" fmla="*/ 89 h 91"/>
                <a:gd name="T2" fmla="*/ 186 w 188"/>
                <a:gd name="T3" fmla="*/ 91 h 91"/>
                <a:gd name="T4" fmla="*/ 25 w 188"/>
                <a:gd name="T5" fmla="*/ 91 h 91"/>
                <a:gd name="T6" fmla="*/ 22 w 188"/>
                <a:gd name="T7" fmla="*/ 89 h 91"/>
                <a:gd name="T8" fmla="*/ 0 w 188"/>
                <a:gd name="T9" fmla="*/ 2 h 91"/>
                <a:gd name="T10" fmla="*/ 2 w 188"/>
                <a:gd name="T11" fmla="*/ 0 h 91"/>
                <a:gd name="T12" fmla="*/ 163 w 188"/>
                <a:gd name="T13" fmla="*/ 0 h 91"/>
                <a:gd name="T14" fmla="*/ 166 w 188"/>
                <a:gd name="T15" fmla="*/ 2 h 91"/>
                <a:gd name="T16" fmla="*/ 188 w 188"/>
                <a:gd name="T17" fmla="*/ 8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91">
                  <a:moveTo>
                    <a:pt x="188" y="89"/>
                  </a:moveTo>
                  <a:cubicBezTo>
                    <a:pt x="188" y="90"/>
                    <a:pt x="188" y="91"/>
                    <a:pt x="186" y="91"/>
                  </a:cubicBezTo>
                  <a:cubicBezTo>
                    <a:pt x="25" y="91"/>
                    <a:pt x="25" y="91"/>
                    <a:pt x="25" y="91"/>
                  </a:cubicBezTo>
                  <a:cubicBezTo>
                    <a:pt x="24" y="91"/>
                    <a:pt x="23" y="90"/>
                    <a:pt x="22" y="8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5" y="0"/>
                    <a:pt x="166" y="1"/>
                    <a:pt x="166" y="2"/>
                  </a:cubicBezTo>
                  <a:lnTo>
                    <a:pt x="188" y="89"/>
                  </a:lnTo>
                  <a:close/>
                </a:path>
              </a:pathLst>
            </a:custGeom>
            <a:solidFill>
              <a:srgbClr val="3430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4222" y="1176"/>
              <a:ext cx="442" cy="187"/>
            </a:xfrm>
            <a:custGeom>
              <a:avLst/>
              <a:gdLst>
                <a:gd name="T0" fmla="*/ 442 w 442"/>
                <a:gd name="T1" fmla="*/ 187 h 187"/>
                <a:gd name="T2" fmla="*/ 51 w 442"/>
                <a:gd name="T3" fmla="*/ 187 h 187"/>
                <a:gd name="T4" fmla="*/ 0 w 442"/>
                <a:gd name="T5" fmla="*/ 0 h 187"/>
                <a:gd name="T6" fmla="*/ 401 w 442"/>
                <a:gd name="T7" fmla="*/ 0 h 187"/>
                <a:gd name="T8" fmla="*/ 442 w 442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87">
                  <a:moveTo>
                    <a:pt x="442" y="187"/>
                  </a:moveTo>
                  <a:lnTo>
                    <a:pt x="51" y="187"/>
                  </a:lnTo>
                  <a:lnTo>
                    <a:pt x="0" y="0"/>
                  </a:lnTo>
                  <a:lnTo>
                    <a:pt x="401" y="0"/>
                  </a:lnTo>
                  <a:lnTo>
                    <a:pt x="442" y="187"/>
                  </a:lnTo>
                  <a:close/>
                </a:path>
              </a:pathLst>
            </a:custGeom>
            <a:solidFill>
              <a:srgbClr val="079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4633" y="1176"/>
              <a:ext cx="442" cy="187"/>
            </a:xfrm>
            <a:custGeom>
              <a:avLst/>
              <a:gdLst>
                <a:gd name="T0" fmla="*/ 442 w 442"/>
                <a:gd name="T1" fmla="*/ 187 h 187"/>
                <a:gd name="T2" fmla="*/ 51 w 442"/>
                <a:gd name="T3" fmla="*/ 187 h 187"/>
                <a:gd name="T4" fmla="*/ 0 w 442"/>
                <a:gd name="T5" fmla="*/ 0 h 187"/>
                <a:gd name="T6" fmla="*/ 401 w 442"/>
                <a:gd name="T7" fmla="*/ 0 h 187"/>
                <a:gd name="T8" fmla="*/ 442 w 442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87">
                  <a:moveTo>
                    <a:pt x="442" y="187"/>
                  </a:moveTo>
                  <a:lnTo>
                    <a:pt x="51" y="187"/>
                  </a:lnTo>
                  <a:lnTo>
                    <a:pt x="0" y="0"/>
                  </a:lnTo>
                  <a:lnTo>
                    <a:pt x="401" y="0"/>
                  </a:lnTo>
                  <a:lnTo>
                    <a:pt x="442" y="187"/>
                  </a:lnTo>
                  <a:close/>
                </a:path>
              </a:pathLst>
            </a:custGeom>
            <a:solidFill>
              <a:srgbClr val="5D4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5044" y="1176"/>
              <a:ext cx="237" cy="187"/>
            </a:xfrm>
            <a:custGeom>
              <a:avLst/>
              <a:gdLst>
                <a:gd name="T0" fmla="*/ 237 w 237"/>
                <a:gd name="T1" fmla="*/ 187 h 187"/>
                <a:gd name="T2" fmla="*/ 52 w 237"/>
                <a:gd name="T3" fmla="*/ 187 h 187"/>
                <a:gd name="T4" fmla="*/ 0 w 237"/>
                <a:gd name="T5" fmla="*/ 0 h 187"/>
                <a:gd name="T6" fmla="*/ 185 w 237"/>
                <a:gd name="T7" fmla="*/ 0 h 187"/>
                <a:gd name="T8" fmla="*/ 237 w 237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87">
                  <a:moveTo>
                    <a:pt x="237" y="187"/>
                  </a:moveTo>
                  <a:lnTo>
                    <a:pt x="52" y="187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237" y="187"/>
                  </a:lnTo>
                  <a:close/>
                </a:path>
              </a:pathLst>
            </a:custGeom>
            <a:solidFill>
              <a:srgbClr val="457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5239" y="1176"/>
              <a:ext cx="247" cy="187"/>
            </a:xfrm>
            <a:custGeom>
              <a:avLst/>
              <a:gdLst>
                <a:gd name="T0" fmla="*/ 247 w 247"/>
                <a:gd name="T1" fmla="*/ 187 h 187"/>
                <a:gd name="T2" fmla="*/ 52 w 247"/>
                <a:gd name="T3" fmla="*/ 187 h 187"/>
                <a:gd name="T4" fmla="*/ 0 w 247"/>
                <a:gd name="T5" fmla="*/ 0 h 187"/>
                <a:gd name="T6" fmla="*/ 196 w 247"/>
                <a:gd name="T7" fmla="*/ 0 h 187"/>
                <a:gd name="T8" fmla="*/ 247 w 247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87">
                  <a:moveTo>
                    <a:pt x="247" y="187"/>
                  </a:moveTo>
                  <a:lnTo>
                    <a:pt x="52" y="187"/>
                  </a:lnTo>
                  <a:lnTo>
                    <a:pt x="0" y="0"/>
                  </a:lnTo>
                  <a:lnTo>
                    <a:pt x="196" y="0"/>
                  </a:lnTo>
                  <a:lnTo>
                    <a:pt x="247" y="187"/>
                  </a:lnTo>
                  <a:close/>
                </a:path>
              </a:pathLst>
            </a:custGeom>
            <a:solidFill>
              <a:srgbClr val="0A8B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5096" y="1374"/>
              <a:ext cx="236" cy="198"/>
            </a:xfrm>
            <a:custGeom>
              <a:avLst/>
              <a:gdLst>
                <a:gd name="T0" fmla="*/ 236 w 236"/>
                <a:gd name="T1" fmla="*/ 198 h 198"/>
                <a:gd name="T2" fmla="*/ 51 w 236"/>
                <a:gd name="T3" fmla="*/ 198 h 198"/>
                <a:gd name="T4" fmla="*/ 0 w 236"/>
                <a:gd name="T5" fmla="*/ 0 h 198"/>
                <a:gd name="T6" fmla="*/ 185 w 236"/>
                <a:gd name="T7" fmla="*/ 0 h 198"/>
                <a:gd name="T8" fmla="*/ 236 w 236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198">
                  <a:moveTo>
                    <a:pt x="236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236" y="198"/>
                  </a:lnTo>
                  <a:close/>
                </a:path>
              </a:pathLst>
            </a:custGeom>
            <a:solidFill>
              <a:srgbClr val="9736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4273" y="1374"/>
              <a:ext cx="247" cy="198"/>
            </a:xfrm>
            <a:custGeom>
              <a:avLst/>
              <a:gdLst>
                <a:gd name="T0" fmla="*/ 247 w 247"/>
                <a:gd name="T1" fmla="*/ 198 h 198"/>
                <a:gd name="T2" fmla="*/ 52 w 247"/>
                <a:gd name="T3" fmla="*/ 198 h 198"/>
                <a:gd name="T4" fmla="*/ 0 w 247"/>
                <a:gd name="T5" fmla="*/ 0 h 198"/>
                <a:gd name="T6" fmla="*/ 195 w 247"/>
                <a:gd name="T7" fmla="*/ 0 h 198"/>
                <a:gd name="T8" fmla="*/ 247 w 247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98">
                  <a:moveTo>
                    <a:pt x="247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247" y="198"/>
                  </a:lnTo>
                  <a:close/>
                </a:path>
              </a:pathLst>
            </a:custGeom>
            <a:solidFill>
              <a:srgbClr val="588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4325" y="1582"/>
              <a:ext cx="246" cy="198"/>
            </a:xfrm>
            <a:custGeom>
              <a:avLst/>
              <a:gdLst>
                <a:gd name="T0" fmla="*/ 246 w 246"/>
                <a:gd name="T1" fmla="*/ 198 h 198"/>
                <a:gd name="T2" fmla="*/ 51 w 246"/>
                <a:gd name="T3" fmla="*/ 198 h 198"/>
                <a:gd name="T4" fmla="*/ 0 w 246"/>
                <a:gd name="T5" fmla="*/ 0 h 198"/>
                <a:gd name="T6" fmla="*/ 195 w 246"/>
                <a:gd name="T7" fmla="*/ 0 h 198"/>
                <a:gd name="T8" fmla="*/ 246 w 246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98">
                  <a:moveTo>
                    <a:pt x="246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246" y="198"/>
                  </a:lnTo>
                  <a:close/>
                </a:path>
              </a:pathLst>
            </a:custGeom>
            <a:solidFill>
              <a:srgbClr val="589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4530" y="1582"/>
              <a:ext cx="247" cy="198"/>
            </a:xfrm>
            <a:custGeom>
              <a:avLst/>
              <a:gdLst>
                <a:gd name="T0" fmla="*/ 247 w 247"/>
                <a:gd name="T1" fmla="*/ 198 h 198"/>
                <a:gd name="T2" fmla="*/ 52 w 247"/>
                <a:gd name="T3" fmla="*/ 198 h 198"/>
                <a:gd name="T4" fmla="*/ 0 w 247"/>
                <a:gd name="T5" fmla="*/ 0 h 198"/>
                <a:gd name="T6" fmla="*/ 195 w 247"/>
                <a:gd name="T7" fmla="*/ 0 h 198"/>
                <a:gd name="T8" fmla="*/ 247 w 247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98">
                  <a:moveTo>
                    <a:pt x="247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247" y="198"/>
                  </a:lnTo>
                  <a:close/>
                </a:path>
              </a:pathLst>
            </a:custGeom>
            <a:solidFill>
              <a:srgbClr val="9736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4684" y="1374"/>
              <a:ext cx="442" cy="198"/>
            </a:xfrm>
            <a:custGeom>
              <a:avLst/>
              <a:gdLst>
                <a:gd name="T0" fmla="*/ 442 w 442"/>
                <a:gd name="T1" fmla="*/ 198 h 198"/>
                <a:gd name="T2" fmla="*/ 52 w 442"/>
                <a:gd name="T3" fmla="*/ 198 h 198"/>
                <a:gd name="T4" fmla="*/ 0 w 442"/>
                <a:gd name="T5" fmla="*/ 0 h 198"/>
                <a:gd name="T6" fmla="*/ 401 w 442"/>
                <a:gd name="T7" fmla="*/ 0 h 198"/>
                <a:gd name="T8" fmla="*/ 442 w 442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98">
                  <a:moveTo>
                    <a:pt x="442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401" y="0"/>
                  </a:lnTo>
                  <a:lnTo>
                    <a:pt x="442" y="198"/>
                  </a:lnTo>
                  <a:close/>
                </a:path>
              </a:pathLst>
            </a:custGeom>
            <a:solidFill>
              <a:srgbClr val="F9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4736" y="1582"/>
              <a:ext cx="442" cy="198"/>
            </a:xfrm>
            <a:custGeom>
              <a:avLst/>
              <a:gdLst>
                <a:gd name="T0" fmla="*/ 442 w 442"/>
                <a:gd name="T1" fmla="*/ 198 h 198"/>
                <a:gd name="T2" fmla="*/ 51 w 442"/>
                <a:gd name="T3" fmla="*/ 198 h 198"/>
                <a:gd name="T4" fmla="*/ 0 w 442"/>
                <a:gd name="T5" fmla="*/ 0 h 198"/>
                <a:gd name="T6" fmla="*/ 401 w 442"/>
                <a:gd name="T7" fmla="*/ 0 h 198"/>
                <a:gd name="T8" fmla="*/ 442 w 442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98">
                  <a:moveTo>
                    <a:pt x="442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401" y="0"/>
                  </a:lnTo>
                  <a:lnTo>
                    <a:pt x="442" y="198"/>
                  </a:lnTo>
                  <a:close/>
                </a:path>
              </a:pathLst>
            </a:custGeom>
            <a:solidFill>
              <a:srgbClr val="315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5178" y="1718"/>
              <a:ext cx="411" cy="62"/>
            </a:xfrm>
            <a:custGeom>
              <a:avLst/>
              <a:gdLst>
                <a:gd name="T0" fmla="*/ 411 w 411"/>
                <a:gd name="T1" fmla="*/ 62 h 62"/>
                <a:gd name="T2" fmla="*/ 10 w 411"/>
                <a:gd name="T3" fmla="*/ 62 h 62"/>
                <a:gd name="T4" fmla="*/ 0 w 411"/>
                <a:gd name="T5" fmla="*/ 0 h 62"/>
                <a:gd name="T6" fmla="*/ 390 w 411"/>
                <a:gd name="T7" fmla="*/ 0 h 62"/>
                <a:gd name="T8" fmla="*/ 411 w 411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62">
                  <a:moveTo>
                    <a:pt x="411" y="62"/>
                  </a:moveTo>
                  <a:lnTo>
                    <a:pt x="10" y="62"/>
                  </a:lnTo>
                  <a:lnTo>
                    <a:pt x="0" y="0"/>
                  </a:lnTo>
                  <a:lnTo>
                    <a:pt x="390" y="0"/>
                  </a:lnTo>
                  <a:lnTo>
                    <a:pt x="411" y="62"/>
                  </a:lnTo>
                  <a:close/>
                </a:path>
              </a:pathLst>
            </a:custGeom>
            <a:solidFill>
              <a:srgbClr val="BC1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5147" y="1582"/>
              <a:ext cx="421" cy="136"/>
            </a:xfrm>
            <a:custGeom>
              <a:avLst/>
              <a:gdLst>
                <a:gd name="T0" fmla="*/ 391 w 421"/>
                <a:gd name="T1" fmla="*/ 0 h 136"/>
                <a:gd name="T2" fmla="*/ 0 w 421"/>
                <a:gd name="T3" fmla="*/ 0 h 136"/>
                <a:gd name="T4" fmla="*/ 31 w 421"/>
                <a:gd name="T5" fmla="*/ 136 h 136"/>
                <a:gd name="T6" fmla="*/ 421 w 421"/>
                <a:gd name="T7" fmla="*/ 136 h 136"/>
                <a:gd name="T8" fmla="*/ 391 w 421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136">
                  <a:moveTo>
                    <a:pt x="391" y="0"/>
                  </a:moveTo>
                  <a:lnTo>
                    <a:pt x="0" y="0"/>
                  </a:lnTo>
                  <a:lnTo>
                    <a:pt x="31" y="136"/>
                  </a:lnTo>
                  <a:lnTo>
                    <a:pt x="421" y="136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rgbClr val="F9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5291" y="1374"/>
              <a:ext cx="247" cy="198"/>
            </a:xfrm>
            <a:custGeom>
              <a:avLst/>
              <a:gdLst>
                <a:gd name="T0" fmla="*/ 247 w 247"/>
                <a:gd name="T1" fmla="*/ 198 h 198"/>
                <a:gd name="T2" fmla="*/ 51 w 247"/>
                <a:gd name="T3" fmla="*/ 198 h 198"/>
                <a:gd name="T4" fmla="*/ 0 w 247"/>
                <a:gd name="T5" fmla="*/ 0 h 198"/>
                <a:gd name="T6" fmla="*/ 195 w 247"/>
                <a:gd name="T7" fmla="*/ 0 h 198"/>
                <a:gd name="T8" fmla="*/ 247 w 247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98">
                  <a:moveTo>
                    <a:pt x="247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247" y="198"/>
                  </a:lnTo>
                  <a:close/>
                </a:path>
              </a:pathLst>
            </a:custGeom>
            <a:solidFill>
              <a:srgbClr val="315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5579" y="1374"/>
              <a:ext cx="236" cy="198"/>
            </a:xfrm>
            <a:custGeom>
              <a:avLst/>
              <a:gdLst>
                <a:gd name="T0" fmla="*/ 236 w 236"/>
                <a:gd name="T1" fmla="*/ 198 h 198"/>
                <a:gd name="T2" fmla="*/ 51 w 236"/>
                <a:gd name="T3" fmla="*/ 198 h 198"/>
                <a:gd name="T4" fmla="*/ 0 w 236"/>
                <a:gd name="T5" fmla="*/ 0 h 198"/>
                <a:gd name="T6" fmla="*/ 185 w 236"/>
                <a:gd name="T7" fmla="*/ 0 h 198"/>
                <a:gd name="T8" fmla="*/ 236 w 236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198">
                  <a:moveTo>
                    <a:pt x="236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236" y="198"/>
                  </a:lnTo>
                  <a:close/>
                </a:path>
              </a:pathLst>
            </a:custGeom>
            <a:solidFill>
              <a:srgbClr val="109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5630" y="1582"/>
              <a:ext cx="237" cy="198"/>
            </a:xfrm>
            <a:custGeom>
              <a:avLst/>
              <a:gdLst>
                <a:gd name="T0" fmla="*/ 237 w 237"/>
                <a:gd name="T1" fmla="*/ 198 h 198"/>
                <a:gd name="T2" fmla="*/ 52 w 237"/>
                <a:gd name="T3" fmla="*/ 198 h 198"/>
                <a:gd name="T4" fmla="*/ 0 w 237"/>
                <a:gd name="T5" fmla="*/ 0 h 198"/>
                <a:gd name="T6" fmla="*/ 185 w 237"/>
                <a:gd name="T7" fmla="*/ 0 h 198"/>
                <a:gd name="T8" fmla="*/ 237 w 237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98">
                  <a:moveTo>
                    <a:pt x="237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237" y="198"/>
                  </a:lnTo>
                  <a:close/>
                </a:path>
              </a:pathLst>
            </a:custGeom>
            <a:solidFill>
              <a:srgbClr val="DA5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5774" y="1374"/>
              <a:ext cx="123" cy="198"/>
            </a:xfrm>
            <a:custGeom>
              <a:avLst/>
              <a:gdLst>
                <a:gd name="T0" fmla="*/ 123 w 123"/>
                <a:gd name="T1" fmla="*/ 198 h 198"/>
                <a:gd name="T2" fmla="*/ 51 w 123"/>
                <a:gd name="T3" fmla="*/ 198 h 198"/>
                <a:gd name="T4" fmla="*/ 0 w 123"/>
                <a:gd name="T5" fmla="*/ 0 h 198"/>
                <a:gd name="T6" fmla="*/ 72 w 123"/>
                <a:gd name="T7" fmla="*/ 0 h 198"/>
                <a:gd name="T8" fmla="*/ 123 w 123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98">
                  <a:moveTo>
                    <a:pt x="123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72" y="0"/>
                  </a:lnTo>
                  <a:lnTo>
                    <a:pt x="123" y="198"/>
                  </a:lnTo>
                  <a:close/>
                </a:path>
              </a:pathLst>
            </a:custGeom>
            <a:solidFill>
              <a:srgbClr val="8A2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5825" y="1582"/>
              <a:ext cx="124" cy="198"/>
            </a:xfrm>
            <a:custGeom>
              <a:avLst/>
              <a:gdLst>
                <a:gd name="T0" fmla="*/ 124 w 124"/>
                <a:gd name="T1" fmla="*/ 198 h 198"/>
                <a:gd name="T2" fmla="*/ 52 w 124"/>
                <a:gd name="T3" fmla="*/ 198 h 198"/>
                <a:gd name="T4" fmla="*/ 0 w 124"/>
                <a:gd name="T5" fmla="*/ 0 h 198"/>
                <a:gd name="T6" fmla="*/ 72 w 124"/>
                <a:gd name="T7" fmla="*/ 0 h 198"/>
                <a:gd name="T8" fmla="*/ 124 w 124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98">
                  <a:moveTo>
                    <a:pt x="124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72" y="0"/>
                  </a:lnTo>
                  <a:lnTo>
                    <a:pt x="124" y="198"/>
                  </a:lnTo>
                  <a:close/>
                </a:path>
              </a:pathLst>
            </a:custGeom>
            <a:solidFill>
              <a:srgbClr val="B01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5527" y="1176"/>
              <a:ext cx="319" cy="187"/>
            </a:xfrm>
            <a:custGeom>
              <a:avLst/>
              <a:gdLst>
                <a:gd name="T0" fmla="*/ 319 w 319"/>
                <a:gd name="T1" fmla="*/ 187 h 187"/>
                <a:gd name="T2" fmla="*/ 52 w 319"/>
                <a:gd name="T3" fmla="*/ 187 h 187"/>
                <a:gd name="T4" fmla="*/ 0 w 319"/>
                <a:gd name="T5" fmla="*/ 0 h 187"/>
                <a:gd name="T6" fmla="*/ 268 w 319"/>
                <a:gd name="T7" fmla="*/ 0 h 187"/>
                <a:gd name="T8" fmla="*/ 319 w 319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87">
                  <a:moveTo>
                    <a:pt x="319" y="187"/>
                  </a:moveTo>
                  <a:lnTo>
                    <a:pt x="52" y="187"/>
                  </a:lnTo>
                  <a:lnTo>
                    <a:pt x="0" y="0"/>
                  </a:lnTo>
                  <a:lnTo>
                    <a:pt x="268" y="0"/>
                  </a:lnTo>
                  <a:lnTo>
                    <a:pt x="319" y="187"/>
                  </a:lnTo>
                  <a:close/>
                </a:path>
              </a:pathLst>
            </a:custGeom>
            <a:solidFill>
              <a:srgbClr val="F69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4479" y="1374"/>
              <a:ext cx="236" cy="198"/>
            </a:xfrm>
            <a:custGeom>
              <a:avLst/>
              <a:gdLst>
                <a:gd name="T0" fmla="*/ 92 w 236"/>
                <a:gd name="T1" fmla="*/ 0 h 198"/>
                <a:gd name="T2" fmla="*/ 0 w 236"/>
                <a:gd name="T3" fmla="*/ 0 h 198"/>
                <a:gd name="T4" fmla="*/ 20 w 236"/>
                <a:gd name="T5" fmla="*/ 104 h 198"/>
                <a:gd name="T6" fmla="*/ 51 w 236"/>
                <a:gd name="T7" fmla="*/ 198 h 198"/>
                <a:gd name="T8" fmla="*/ 144 w 236"/>
                <a:gd name="T9" fmla="*/ 198 h 198"/>
                <a:gd name="T10" fmla="*/ 236 w 236"/>
                <a:gd name="T11" fmla="*/ 198 h 198"/>
                <a:gd name="T12" fmla="*/ 216 w 236"/>
                <a:gd name="T13" fmla="*/ 104 h 198"/>
                <a:gd name="T14" fmla="*/ 195 w 236"/>
                <a:gd name="T15" fmla="*/ 0 h 198"/>
                <a:gd name="T16" fmla="*/ 92 w 236"/>
                <a:gd name="T1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198">
                  <a:moveTo>
                    <a:pt x="92" y="0"/>
                  </a:moveTo>
                  <a:lnTo>
                    <a:pt x="0" y="0"/>
                  </a:lnTo>
                  <a:lnTo>
                    <a:pt x="20" y="104"/>
                  </a:lnTo>
                  <a:lnTo>
                    <a:pt x="51" y="198"/>
                  </a:lnTo>
                  <a:lnTo>
                    <a:pt x="144" y="198"/>
                  </a:lnTo>
                  <a:lnTo>
                    <a:pt x="236" y="198"/>
                  </a:lnTo>
                  <a:lnTo>
                    <a:pt x="216" y="104"/>
                  </a:lnTo>
                  <a:lnTo>
                    <a:pt x="195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CBC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5661" y="1020"/>
              <a:ext cx="72" cy="52"/>
            </a:xfrm>
            <a:custGeom>
              <a:avLst/>
              <a:gdLst>
                <a:gd name="T0" fmla="*/ 72 w 72"/>
                <a:gd name="T1" fmla="*/ 52 h 52"/>
                <a:gd name="T2" fmla="*/ 21 w 72"/>
                <a:gd name="T3" fmla="*/ 52 h 52"/>
                <a:gd name="T4" fmla="*/ 0 w 72"/>
                <a:gd name="T5" fmla="*/ 0 h 52"/>
                <a:gd name="T6" fmla="*/ 51 w 72"/>
                <a:gd name="T7" fmla="*/ 0 h 52"/>
                <a:gd name="T8" fmla="*/ 72 w 72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2">
                  <a:moveTo>
                    <a:pt x="72" y="52"/>
                  </a:moveTo>
                  <a:lnTo>
                    <a:pt x="21" y="52"/>
                  </a:lnTo>
                  <a:lnTo>
                    <a:pt x="0" y="0"/>
                  </a:lnTo>
                  <a:lnTo>
                    <a:pt x="51" y="0"/>
                  </a:lnTo>
                  <a:lnTo>
                    <a:pt x="72" y="52"/>
                  </a:lnTo>
                  <a:close/>
                </a:path>
              </a:pathLst>
            </a:custGeom>
            <a:solidFill>
              <a:srgbClr val="F69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4201" y="1020"/>
              <a:ext cx="31" cy="52"/>
            </a:xfrm>
            <a:custGeom>
              <a:avLst/>
              <a:gdLst>
                <a:gd name="T0" fmla="*/ 0 w 3"/>
                <a:gd name="T1" fmla="*/ 5 h 5"/>
                <a:gd name="T2" fmla="*/ 0 w 3"/>
                <a:gd name="T3" fmla="*/ 5 h 5"/>
                <a:gd name="T4" fmla="*/ 2 w 3"/>
                <a:gd name="T5" fmla="*/ 5 h 5"/>
                <a:gd name="T6" fmla="*/ 2 w 3"/>
                <a:gd name="T7" fmla="*/ 5 h 5"/>
                <a:gd name="T8" fmla="*/ 2 w 3"/>
                <a:gd name="T9" fmla="*/ 4 h 5"/>
                <a:gd name="T10" fmla="*/ 2 w 3"/>
                <a:gd name="T11" fmla="*/ 3 h 5"/>
                <a:gd name="T12" fmla="*/ 1 w 3"/>
                <a:gd name="T13" fmla="*/ 3 h 5"/>
                <a:gd name="T14" fmla="*/ 0 w 3"/>
                <a:gd name="T15" fmla="*/ 2 h 5"/>
                <a:gd name="T16" fmla="*/ 0 w 3"/>
                <a:gd name="T17" fmla="*/ 2 h 5"/>
                <a:gd name="T18" fmla="*/ 0 w 3"/>
                <a:gd name="T19" fmla="*/ 1 h 5"/>
                <a:gd name="T20" fmla="*/ 0 w 3"/>
                <a:gd name="T21" fmla="*/ 1 h 5"/>
                <a:gd name="T22" fmla="*/ 1 w 3"/>
                <a:gd name="T23" fmla="*/ 0 h 5"/>
                <a:gd name="T24" fmla="*/ 2 w 3"/>
                <a:gd name="T25" fmla="*/ 0 h 5"/>
                <a:gd name="T26" fmla="*/ 2 w 3"/>
                <a:gd name="T27" fmla="*/ 1 h 5"/>
                <a:gd name="T28" fmla="*/ 1 w 3"/>
                <a:gd name="T29" fmla="*/ 1 h 5"/>
                <a:gd name="T30" fmla="*/ 0 w 3"/>
                <a:gd name="T31" fmla="*/ 1 h 5"/>
                <a:gd name="T32" fmla="*/ 0 w 3"/>
                <a:gd name="T33" fmla="*/ 2 h 5"/>
                <a:gd name="T34" fmla="*/ 0 w 3"/>
                <a:gd name="T35" fmla="*/ 2 h 5"/>
                <a:gd name="T36" fmla="*/ 0 w 3"/>
                <a:gd name="T37" fmla="*/ 2 h 5"/>
                <a:gd name="T38" fmla="*/ 1 w 3"/>
                <a:gd name="T39" fmla="*/ 3 h 5"/>
                <a:gd name="T40" fmla="*/ 2 w 3"/>
                <a:gd name="T41" fmla="*/ 3 h 5"/>
                <a:gd name="T42" fmla="*/ 3 w 3"/>
                <a:gd name="T43" fmla="*/ 4 h 5"/>
                <a:gd name="T44" fmla="*/ 3 w 3"/>
                <a:gd name="T45" fmla="*/ 4 h 5"/>
                <a:gd name="T46" fmla="*/ 3 w 3"/>
                <a:gd name="T47" fmla="*/ 5 h 5"/>
                <a:gd name="T48" fmla="*/ 2 w 3"/>
                <a:gd name="T49" fmla="*/ 5 h 5"/>
                <a:gd name="T50" fmla="*/ 1 w 3"/>
                <a:gd name="T51" fmla="*/ 5 h 5"/>
                <a:gd name="T52" fmla="*/ 0 w 3"/>
                <a:gd name="T5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4232" y="1030"/>
              <a:ext cx="21" cy="4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4 h 4"/>
                <a:gd name="T4" fmla="*/ 1 w 2"/>
                <a:gd name="T5" fmla="*/ 3 h 4"/>
                <a:gd name="T6" fmla="*/ 0 w 2"/>
                <a:gd name="T7" fmla="*/ 1 h 4"/>
                <a:gd name="T8" fmla="*/ 0 w 2"/>
                <a:gd name="T9" fmla="*/ 1 h 4"/>
                <a:gd name="T10" fmla="*/ 0 w 2"/>
                <a:gd name="T11" fmla="*/ 1 h 4"/>
                <a:gd name="T12" fmla="*/ 0 w 2"/>
                <a:gd name="T13" fmla="*/ 1 h 4"/>
                <a:gd name="T14" fmla="*/ 0 w 2"/>
                <a:gd name="T15" fmla="*/ 0 h 4"/>
                <a:gd name="T16" fmla="*/ 0 w 2"/>
                <a:gd name="T17" fmla="*/ 0 h 4"/>
                <a:gd name="T18" fmla="*/ 1 w 2"/>
                <a:gd name="T19" fmla="*/ 1 h 4"/>
                <a:gd name="T20" fmla="*/ 1 w 2"/>
                <a:gd name="T21" fmla="*/ 1 h 4"/>
                <a:gd name="T22" fmla="*/ 2 w 2"/>
                <a:gd name="T23" fmla="*/ 1 h 4"/>
                <a:gd name="T24" fmla="*/ 1 w 2"/>
                <a:gd name="T25" fmla="*/ 1 h 4"/>
                <a:gd name="T26" fmla="*/ 1 w 2"/>
                <a:gd name="T27" fmla="*/ 3 h 4"/>
                <a:gd name="T28" fmla="*/ 1 w 2"/>
                <a:gd name="T29" fmla="*/ 4 h 4"/>
                <a:gd name="T30" fmla="*/ 2 w 2"/>
                <a:gd name="T31" fmla="*/ 4 h 4"/>
                <a:gd name="T32" fmla="*/ 2 w 2"/>
                <a:gd name="T3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 noEditPoints="1"/>
            </p:cNvSpPr>
            <p:nvPr/>
          </p:nvSpPr>
          <p:spPr bwMode="auto">
            <a:xfrm>
              <a:off x="4253" y="1040"/>
              <a:ext cx="30" cy="32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2 h 3"/>
                <a:gd name="T4" fmla="*/ 3 w 3"/>
                <a:gd name="T5" fmla="*/ 2 h 3"/>
                <a:gd name="T6" fmla="*/ 3 w 3"/>
                <a:gd name="T7" fmla="*/ 3 h 3"/>
                <a:gd name="T8" fmla="*/ 2 w 3"/>
                <a:gd name="T9" fmla="*/ 3 h 3"/>
                <a:gd name="T10" fmla="*/ 1 w 3"/>
                <a:gd name="T11" fmla="*/ 3 h 3"/>
                <a:gd name="T12" fmla="*/ 1 w 3"/>
                <a:gd name="T13" fmla="*/ 2 h 3"/>
                <a:gd name="T14" fmla="*/ 2 w 3"/>
                <a:gd name="T15" fmla="*/ 1 h 3"/>
                <a:gd name="T16" fmla="*/ 3 w 3"/>
                <a:gd name="T17" fmla="*/ 1 h 3"/>
                <a:gd name="T18" fmla="*/ 2 w 3"/>
                <a:gd name="T19" fmla="*/ 0 h 3"/>
                <a:gd name="T20" fmla="*/ 1 w 3"/>
                <a:gd name="T21" fmla="*/ 0 h 3"/>
                <a:gd name="T22" fmla="*/ 0 w 3"/>
                <a:gd name="T23" fmla="*/ 0 h 3"/>
                <a:gd name="T24" fmla="*/ 1 w 3"/>
                <a:gd name="T25" fmla="*/ 0 h 3"/>
                <a:gd name="T26" fmla="*/ 2 w 3"/>
                <a:gd name="T27" fmla="*/ 0 h 3"/>
                <a:gd name="T28" fmla="*/ 2 w 3"/>
                <a:gd name="T29" fmla="*/ 0 h 3"/>
                <a:gd name="T30" fmla="*/ 3 w 3"/>
                <a:gd name="T31" fmla="*/ 1 h 3"/>
                <a:gd name="T32" fmla="*/ 3 w 3"/>
                <a:gd name="T33" fmla="*/ 3 h 3"/>
                <a:gd name="T34" fmla="*/ 1 w 3"/>
                <a:gd name="T35" fmla="*/ 2 h 3"/>
                <a:gd name="T36" fmla="*/ 1 w 3"/>
                <a:gd name="T37" fmla="*/ 3 h 3"/>
                <a:gd name="T38" fmla="*/ 2 w 3"/>
                <a:gd name="T39" fmla="*/ 3 h 3"/>
                <a:gd name="T40" fmla="*/ 3 w 3"/>
                <a:gd name="T41" fmla="*/ 3 h 3"/>
                <a:gd name="T42" fmla="*/ 3 w 3"/>
                <a:gd name="T43" fmla="*/ 2 h 3"/>
                <a:gd name="T44" fmla="*/ 3 w 3"/>
                <a:gd name="T45" fmla="*/ 1 h 3"/>
                <a:gd name="T46" fmla="*/ 2 w 3"/>
                <a:gd name="T47" fmla="*/ 1 h 3"/>
                <a:gd name="T48" fmla="*/ 1 w 3"/>
                <a:gd name="T49" fmla="*/ 2 h 3"/>
                <a:gd name="T50" fmla="*/ 1 w 3"/>
                <a:gd name="T5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3"/>
                    <a:pt x="3" y="3"/>
                    <a:pt x="3" y="3"/>
                  </a:cubicBezTo>
                  <a:close/>
                  <a:moveTo>
                    <a:pt x="1" y="2"/>
                  </a:move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/>
          </p:nvSpPr>
          <p:spPr bwMode="auto">
            <a:xfrm>
              <a:off x="4294" y="1040"/>
              <a:ext cx="10" cy="32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0 h 3"/>
                <a:gd name="T4" fmla="*/ 1 w 1"/>
                <a:gd name="T5" fmla="*/ 0 h 3"/>
                <a:gd name="T6" fmla="*/ 0 w 1"/>
                <a:gd name="T7" fmla="*/ 1 h 3"/>
                <a:gd name="T8" fmla="*/ 1 w 1"/>
                <a:gd name="T9" fmla="*/ 2 h 3"/>
                <a:gd name="T10" fmla="*/ 1 w 1"/>
                <a:gd name="T11" fmla="*/ 3 h 3"/>
                <a:gd name="T12" fmla="*/ 1 w 1"/>
                <a:gd name="T13" fmla="*/ 3 h 3"/>
                <a:gd name="T14" fmla="*/ 0 w 1"/>
                <a:gd name="T15" fmla="*/ 0 h 3"/>
                <a:gd name="T16" fmla="*/ 0 w 1"/>
                <a:gd name="T17" fmla="*/ 0 h 3"/>
                <a:gd name="T18" fmla="*/ 0 w 1"/>
                <a:gd name="T19" fmla="*/ 1 h 3"/>
                <a:gd name="T20" fmla="*/ 0 w 1"/>
                <a:gd name="T21" fmla="*/ 1 h 3"/>
                <a:gd name="T22" fmla="*/ 0 w 1"/>
                <a:gd name="T23" fmla="*/ 0 h 3"/>
                <a:gd name="T24" fmla="*/ 1 w 1"/>
                <a:gd name="T25" fmla="*/ 0 h 3"/>
                <a:gd name="T26" fmla="*/ 1 w 1"/>
                <a:gd name="T2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>
              <a:off x="4314" y="1030"/>
              <a:ext cx="31" cy="42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1 w 3"/>
                <a:gd name="T5" fmla="*/ 3 h 4"/>
                <a:gd name="T6" fmla="*/ 1 w 3"/>
                <a:gd name="T7" fmla="*/ 1 h 4"/>
                <a:gd name="T8" fmla="*/ 0 w 3"/>
                <a:gd name="T9" fmla="*/ 1 h 4"/>
                <a:gd name="T10" fmla="*/ 0 w 3"/>
                <a:gd name="T11" fmla="*/ 1 h 4"/>
                <a:gd name="T12" fmla="*/ 0 w 3"/>
                <a:gd name="T13" fmla="*/ 1 h 4"/>
                <a:gd name="T14" fmla="*/ 0 w 3"/>
                <a:gd name="T15" fmla="*/ 0 h 4"/>
                <a:gd name="T16" fmla="*/ 1 w 3"/>
                <a:gd name="T17" fmla="*/ 0 h 4"/>
                <a:gd name="T18" fmla="*/ 1 w 3"/>
                <a:gd name="T19" fmla="*/ 1 h 4"/>
                <a:gd name="T20" fmla="*/ 2 w 3"/>
                <a:gd name="T21" fmla="*/ 1 h 4"/>
                <a:gd name="T22" fmla="*/ 2 w 3"/>
                <a:gd name="T23" fmla="*/ 1 h 4"/>
                <a:gd name="T24" fmla="*/ 1 w 3"/>
                <a:gd name="T25" fmla="*/ 1 h 4"/>
                <a:gd name="T26" fmla="*/ 1 w 3"/>
                <a:gd name="T27" fmla="*/ 3 h 4"/>
                <a:gd name="T28" fmla="*/ 2 w 3"/>
                <a:gd name="T29" fmla="*/ 4 h 4"/>
                <a:gd name="T30" fmla="*/ 2 w 3"/>
                <a:gd name="T31" fmla="*/ 4 h 4"/>
                <a:gd name="T32" fmla="*/ 2 w 3"/>
                <a:gd name="T33" fmla="*/ 4 h 4"/>
                <a:gd name="T34" fmla="*/ 3 w 3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lnTo>
                    <a:pt x="3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>
              <a:off x="5568" y="1020"/>
              <a:ext cx="11" cy="20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0 w 1"/>
                <a:gd name="T5" fmla="*/ 2 h 2"/>
                <a:gd name="T6" fmla="*/ 0 w 1"/>
                <a:gd name="T7" fmla="*/ 2 h 2"/>
                <a:gd name="T8" fmla="*/ 1 w 1"/>
                <a:gd name="T9" fmla="*/ 2 h 2"/>
                <a:gd name="T10" fmla="*/ 1 w 1"/>
                <a:gd name="T11" fmla="*/ 2 h 2"/>
                <a:gd name="T12" fmla="*/ 1 w 1"/>
                <a:gd name="T13" fmla="*/ 2 h 2"/>
                <a:gd name="T14" fmla="*/ 0 w 1"/>
                <a:gd name="T15" fmla="*/ 0 h 2"/>
                <a:gd name="T16" fmla="*/ 1 w 1"/>
                <a:gd name="T17" fmla="*/ 0 h 2"/>
                <a:gd name="T18" fmla="*/ 1 w 1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>
              <a:off x="5579" y="1030"/>
              <a:ext cx="20" cy="10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1 h 1"/>
                <a:gd name="T4" fmla="*/ 2 w 2"/>
                <a:gd name="T5" fmla="*/ 1 h 1"/>
                <a:gd name="T6" fmla="*/ 1 w 2"/>
                <a:gd name="T7" fmla="*/ 1 h 1"/>
                <a:gd name="T8" fmla="*/ 1 w 2"/>
                <a:gd name="T9" fmla="*/ 1 h 1"/>
                <a:gd name="T10" fmla="*/ 0 w 2"/>
                <a:gd name="T11" fmla="*/ 0 h 1"/>
                <a:gd name="T12" fmla="*/ 1 w 2"/>
                <a:gd name="T13" fmla="*/ 0 h 1"/>
                <a:gd name="T14" fmla="*/ 1 w 2"/>
                <a:gd name="T15" fmla="*/ 1 h 1"/>
                <a:gd name="T16" fmla="*/ 1 w 2"/>
                <a:gd name="T17" fmla="*/ 1 h 1"/>
                <a:gd name="T18" fmla="*/ 1 w 2"/>
                <a:gd name="T19" fmla="*/ 1 h 1"/>
                <a:gd name="T20" fmla="*/ 2 w 2"/>
                <a:gd name="T21" fmla="*/ 1 h 1"/>
                <a:gd name="T22" fmla="*/ 2 w 2"/>
                <a:gd name="T23" fmla="*/ 1 h 1"/>
                <a:gd name="T24" fmla="*/ 2 w 2"/>
                <a:gd name="T25" fmla="*/ 0 h 1"/>
                <a:gd name="T26" fmla="*/ 2 w 2"/>
                <a:gd name="T27" fmla="*/ 0 h 1"/>
                <a:gd name="T28" fmla="*/ 2 w 2"/>
                <a:gd name="T2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5599" y="1030"/>
              <a:ext cx="21" cy="10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1 h 1"/>
                <a:gd name="T4" fmla="*/ 1 w 2"/>
                <a:gd name="T5" fmla="*/ 1 h 1"/>
                <a:gd name="T6" fmla="*/ 1 w 2"/>
                <a:gd name="T7" fmla="*/ 1 h 1"/>
                <a:gd name="T8" fmla="*/ 1 w 2"/>
                <a:gd name="T9" fmla="*/ 1 h 1"/>
                <a:gd name="T10" fmla="*/ 1 w 2"/>
                <a:gd name="T11" fmla="*/ 1 h 1"/>
                <a:gd name="T12" fmla="*/ 1 w 2"/>
                <a:gd name="T13" fmla="*/ 1 h 1"/>
                <a:gd name="T14" fmla="*/ 1 w 2"/>
                <a:gd name="T15" fmla="*/ 0 h 1"/>
                <a:gd name="T16" fmla="*/ 0 w 2"/>
                <a:gd name="T17" fmla="*/ 0 h 1"/>
                <a:gd name="T18" fmla="*/ 0 w 2"/>
                <a:gd name="T19" fmla="*/ 0 h 1"/>
                <a:gd name="T20" fmla="*/ 1 w 2"/>
                <a:gd name="T21" fmla="*/ 0 h 1"/>
                <a:gd name="T22" fmla="*/ 1 w 2"/>
                <a:gd name="T23" fmla="*/ 0 h 1"/>
                <a:gd name="T24" fmla="*/ 1 w 2"/>
                <a:gd name="T25" fmla="*/ 0 h 1"/>
                <a:gd name="T26" fmla="*/ 1 w 2"/>
                <a:gd name="T27" fmla="*/ 0 h 1"/>
                <a:gd name="T28" fmla="*/ 1 w 2"/>
                <a:gd name="T29" fmla="*/ 0 h 1"/>
                <a:gd name="T30" fmla="*/ 1 w 2"/>
                <a:gd name="T31" fmla="*/ 0 h 1"/>
                <a:gd name="T32" fmla="*/ 1 w 2"/>
                <a:gd name="T33" fmla="*/ 0 h 1"/>
                <a:gd name="T34" fmla="*/ 1 w 2"/>
                <a:gd name="T35" fmla="*/ 0 h 1"/>
                <a:gd name="T36" fmla="*/ 1 w 2"/>
                <a:gd name="T37" fmla="*/ 0 h 1"/>
                <a:gd name="T38" fmla="*/ 1 w 2"/>
                <a:gd name="T39" fmla="*/ 1 h 1"/>
                <a:gd name="T40" fmla="*/ 2 w 2"/>
                <a:gd name="T41" fmla="*/ 1 h 1"/>
                <a:gd name="T42" fmla="*/ 2 w 2"/>
                <a:gd name="T43" fmla="*/ 1 h 1"/>
                <a:gd name="T44" fmla="*/ 1 w 2"/>
                <a:gd name="T45" fmla="*/ 1 h 1"/>
                <a:gd name="T46" fmla="*/ 1 w 2"/>
                <a:gd name="T4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5620" y="1020"/>
              <a:ext cx="10" cy="20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0 w 1"/>
                <a:gd name="T5" fmla="*/ 2 h 2"/>
                <a:gd name="T6" fmla="*/ 0 w 1"/>
                <a:gd name="T7" fmla="*/ 1 h 2"/>
                <a:gd name="T8" fmla="*/ 0 w 1"/>
                <a:gd name="T9" fmla="*/ 1 h 2"/>
                <a:gd name="T10" fmla="*/ 0 w 1"/>
                <a:gd name="T11" fmla="*/ 1 h 2"/>
                <a:gd name="T12" fmla="*/ 0 w 1"/>
                <a:gd name="T13" fmla="*/ 1 h 2"/>
                <a:gd name="T14" fmla="*/ 0 w 1"/>
                <a:gd name="T15" fmla="*/ 0 h 2"/>
                <a:gd name="T16" fmla="*/ 0 w 1"/>
                <a:gd name="T17" fmla="*/ 0 h 2"/>
                <a:gd name="T18" fmla="*/ 0 w 1"/>
                <a:gd name="T19" fmla="*/ 1 h 2"/>
                <a:gd name="T20" fmla="*/ 0 w 1"/>
                <a:gd name="T21" fmla="*/ 1 h 2"/>
                <a:gd name="T22" fmla="*/ 1 w 1"/>
                <a:gd name="T23" fmla="*/ 1 h 2"/>
                <a:gd name="T24" fmla="*/ 0 w 1"/>
                <a:gd name="T25" fmla="*/ 1 h 2"/>
                <a:gd name="T26" fmla="*/ 0 w 1"/>
                <a:gd name="T27" fmla="*/ 2 h 2"/>
                <a:gd name="T28" fmla="*/ 0 w 1"/>
                <a:gd name="T29" fmla="*/ 2 h 2"/>
                <a:gd name="T30" fmla="*/ 1 w 1"/>
                <a:gd name="T31" fmla="*/ 2 h 2"/>
                <a:gd name="T32" fmla="*/ 1 w 1"/>
                <a:gd name="T3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 noEditPoints="1"/>
            </p:cNvSpPr>
            <p:nvPr/>
          </p:nvSpPr>
          <p:spPr bwMode="auto">
            <a:xfrm>
              <a:off x="5630" y="1020"/>
              <a:ext cx="10" cy="20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0 h 2"/>
                <a:gd name="T6" fmla="*/ 0 w 1"/>
                <a:gd name="T7" fmla="*/ 0 h 2"/>
                <a:gd name="T8" fmla="*/ 0 w 1"/>
                <a:gd name="T9" fmla="*/ 0 h 2"/>
                <a:gd name="T10" fmla="*/ 0 w 1"/>
                <a:gd name="T11" fmla="*/ 0 h 2"/>
                <a:gd name="T12" fmla="*/ 0 w 1"/>
                <a:gd name="T13" fmla="*/ 0 h 2"/>
                <a:gd name="T14" fmla="*/ 0 w 1"/>
                <a:gd name="T15" fmla="*/ 0 h 2"/>
                <a:gd name="T16" fmla="*/ 0 w 1"/>
                <a:gd name="T17" fmla="*/ 0 h 2"/>
                <a:gd name="T18" fmla="*/ 0 w 1"/>
                <a:gd name="T19" fmla="*/ 2 h 2"/>
                <a:gd name="T20" fmla="*/ 0 w 1"/>
                <a:gd name="T21" fmla="*/ 1 h 2"/>
                <a:gd name="T22" fmla="*/ 0 w 1"/>
                <a:gd name="T23" fmla="*/ 1 h 2"/>
                <a:gd name="T24" fmla="*/ 1 w 1"/>
                <a:gd name="T25" fmla="*/ 2 h 2"/>
                <a:gd name="T26" fmla="*/ 0 w 1"/>
                <a:gd name="T2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5640" y="1030"/>
              <a:ext cx="11" cy="1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1 h 1"/>
                <a:gd name="T12" fmla="*/ 0 w 1"/>
                <a:gd name="T13" fmla="*/ 1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w 1"/>
                <a:gd name="T21" fmla="*/ 0 h 1"/>
                <a:gd name="T22" fmla="*/ 0 w 1"/>
                <a:gd name="T23" fmla="*/ 0 h 1"/>
                <a:gd name="T24" fmla="*/ 1 w 1"/>
                <a:gd name="T25" fmla="*/ 0 h 1"/>
                <a:gd name="T26" fmla="*/ 1 w 1"/>
                <a:gd name="T27" fmla="*/ 0 h 1"/>
                <a:gd name="T28" fmla="*/ 1 w 1"/>
                <a:gd name="T2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44" name="Straight Connector 43"/>
          <p:cNvCxnSpPr/>
          <p:nvPr/>
        </p:nvCxnSpPr>
        <p:spPr>
          <a:xfrm>
            <a:off x="6255026" y="742122"/>
            <a:ext cx="53009" cy="55791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324413" y="5857461"/>
            <a:ext cx="24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trusted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075909" y="5857461"/>
            <a:ext cx="24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untrusted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31" y="1550994"/>
            <a:ext cx="1073150" cy="1073150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>
          <a:xfrm flipH="1" flipV="1">
            <a:off x="1792252" y="2017889"/>
            <a:ext cx="608244" cy="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5873" y="2650789"/>
            <a:ext cx="107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CMK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6992679" y="4459223"/>
          <a:ext cx="49121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035">
                  <a:extLst>
                    <a:ext uri="{9D8B030D-6E8A-4147-A177-3AD203B41FA5}">
                      <a16:colId xmlns:a16="http://schemas.microsoft.com/office/drawing/2014/main" val="3550097715"/>
                    </a:ext>
                  </a:extLst>
                </a:gridCol>
                <a:gridCol w="1228035">
                  <a:extLst>
                    <a:ext uri="{9D8B030D-6E8A-4147-A177-3AD203B41FA5}">
                      <a16:colId xmlns:a16="http://schemas.microsoft.com/office/drawing/2014/main" val="2363167548"/>
                    </a:ext>
                  </a:extLst>
                </a:gridCol>
                <a:gridCol w="1228035">
                  <a:extLst>
                    <a:ext uri="{9D8B030D-6E8A-4147-A177-3AD203B41FA5}">
                      <a16:colId xmlns:a16="http://schemas.microsoft.com/office/drawing/2014/main" val="118578474"/>
                    </a:ext>
                  </a:extLst>
                </a:gridCol>
                <a:gridCol w="1228035">
                  <a:extLst>
                    <a:ext uri="{9D8B030D-6E8A-4147-A177-3AD203B41FA5}">
                      <a16:colId xmlns:a16="http://schemas.microsoft.com/office/drawing/2014/main" val="4151662132"/>
                    </a:ext>
                  </a:extLst>
                </a:gridCol>
              </a:tblGrid>
              <a:tr h="252337">
                <a:tc>
                  <a:txBody>
                    <a:bodyPr/>
                    <a:lstStyle/>
                    <a:p>
                      <a:r>
                        <a:rPr lang="en-US" dirty="0" err="1"/>
                        <a:t>CustID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53381"/>
                  </a:ext>
                </a:extLst>
              </a:tr>
              <a:tr h="25233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7de8a76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sjones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15743"/>
                  </a:ext>
                </a:extLst>
              </a:tr>
              <a:tr h="25233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de527e7a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awarren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85823"/>
                  </a:ext>
                </a:extLst>
              </a:tr>
            </a:tbl>
          </a:graphicData>
        </a:graphic>
      </p:graphicFrame>
      <p:cxnSp>
        <p:nvCxnSpPr>
          <p:cNvPr id="55" name="Straight Arrow Connector 54"/>
          <p:cNvCxnSpPr/>
          <p:nvPr/>
        </p:nvCxnSpPr>
        <p:spPr>
          <a:xfrm>
            <a:off x="9316228" y="3020121"/>
            <a:ext cx="0" cy="1257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0045148" y="2564459"/>
            <a:ext cx="511400" cy="5763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07708" y="3740381"/>
            <a:ext cx="1033669" cy="37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CEK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556548" y="3361960"/>
            <a:ext cx="1348271" cy="3784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228ba8e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97796" y="3456379"/>
            <a:ext cx="204990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name, cc</a:t>
            </a:r>
          </a:p>
          <a:p>
            <a:r>
              <a:rPr lang="en-US" dirty="0"/>
              <a:t>From Cust</a:t>
            </a:r>
          </a:p>
          <a:p>
            <a:r>
              <a:rPr lang="en-US" dirty="0"/>
              <a:t>Where cc = '12345'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613863" y="2636353"/>
            <a:ext cx="790203" cy="646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140561" y="3642403"/>
            <a:ext cx="452535" cy="6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886065" y="3140765"/>
            <a:ext cx="1308787" cy="9785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ADO.NET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31" y="5705413"/>
            <a:ext cx="1035686" cy="304095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184836" y="6044674"/>
            <a:ext cx="1869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Symmetric Key</a:t>
            </a:r>
          </a:p>
        </p:txBody>
      </p:sp>
      <p:sp>
        <p:nvSpPr>
          <p:cNvPr id="48" name="Arrow: Right 47"/>
          <p:cNvSpPr/>
          <p:nvPr/>
        </p:nvSpPr>
        <p:spPr>
          <a:xfrm rot="19710236">
            <a:off x="1380709" y="4853209"/>
            <a:ext cx="2550796" cy="2749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/>
          <p:cNvSpPr/>
          <p:nvPr/>
        </p:nvSpPr>
        <p:spPr>
          <a:xfrm>
            <a:off x="3101199" y="3539057"/>
            <a:ext cx="631991" cy="2927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/>
          <p:cNvSpPr/>
          <p:nvPr/>
        </p:nvSpPr>
        <p:spPr>
          <a:xfrm>
            <a:off x="5420139" y="3456379"/>
            <a:ext cx="1378226" cy="3753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6992679" y="3223743"/>
            <a:ext cx="249140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name, cc</a:t>
            </a:r>
          </a:p>
          <a:p>
            <a:r>
              <a:rPr lang="en-US" dirty="0"/>
              <a:t>From Cust</a:t>
            </a:r>
          </a:p>
          <a:p>
            <a:r>
              <a:rPr lang="en-US" dirty="0"/>
              <a:t>Where cc = '7de8a76'</a:t>
            </a:r>
          </a:p>
        </p:txBody>
      </p:sp>
      <p:sp>
        <p:nvSpPr>
          <p:cNvPr id="56" name="Arrow: Right 55"/>
          <p:cNvSpPr/>
          <p:nvPr/>
        </p:nvSpPr>
        <p:spPr>
          <a:xfrm flipH="1">
            <a:off x="5330104" y="3408939"/>
            <a:ext cx="1453270" cy="39683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416450"/>
              </p:ext>
            </p:extLst>
          </p:nvPr>
        </p:nvGraphicFramePr>
        <p:xfrm>
          <a:off x="6992679" y="3319648"/>
          <a:ext cx="311852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263">
                  <a:extLst>
                    <a:ext uri="{9D8B030D-6E8A-4147-A177-3AD203B41FA5}">
                      <a16:colId xmlns:a16="http://schemas.microsoft.com/office/drawing/2014/main" val="3949450548"/>
                    </a:ext>
                  </a:extLst>
                </a:gridCol>
                <a:gridCol w="1559263">
                  <a:extLst>
                    <a:ext uri="{9D8B030D-6E8A-4147-A177-3AD203B41FA5}">
                      <a16:colId xmlns:a16="http://schemas.microsoft.com/office/drawing/2014/main" val="41782884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196524"/>
                  </a:ext>
                </a:extLst>
              </a:tr>
              <a:tr h="323880">
                <a:tc>
                  <a:txBody>
                    <a:bodyPr/>
                    <a:lstStyle/>
                    <a:p>
                      <a:r>
                        <a:rPr lang="en-US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7de8a76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934253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015497"/>
              </p:ext>
            </p:extLst>
          </p:nvPr>
        </p:nvGraphicFramePr>
        <p:xfrm>
          <a:off x="3140098" y="5093053"/>
          <a:ext cx="311852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263">
                  <a:extLst>
                    <a:ext uri="{9D8B030D-6E8A-4147-A177-3AD203B41FA5}">
                      <a16:colId xmlns:a16="http://schemas.microsoft.com/office/drawing/2014/main" val="3949450548"/>
                    </a:ext>
                  </a:extLst>
                </a:gridCol>
                <a:gridCol w="1559263">
                  <a:extLst>
                    <a:ext uri="{9D8B030D-6E8A-4147-A177-3AD203B41FA5}">
                      <a16:colId xmlns:a16="http://schemas.microsoft.com/office/drawing/2014/main" val="41782884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196524"/>
                  </a:ext>
                </a:extLst>
              </a:tr>
              <a:tr h="323880">
                <a:tc>
                  <a:txBody>
                    <a:bodyPr/>
                    <a:lstStyle/>
                    <a:p>
                      <a:r>
                        <a:rPr lang="en-US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5555</a:t>
                      </a:r>
                      <a:r>
                        <a:rPr lang="en-US" baseline="0" dirty="0"/>
                        <a:t> 4444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934253"/>
                  </a:ext>
                </a:extLst>
              </a:tr>
            </a:tbl>
          </a:graphicData>
        </a:graphic>
      </p:graphicFrame>
      <p:sp>
        <p:nvSpPr>
          <p:cNvPr id="3" name="Arrow: Right 2"/>
          <p:cNvSpPr/>
          <p:nvPr/>
        </p:nvSpPr>
        <p:spPr>
          <a:xfrm rot="20327670">
            <a:off x="1888703" y="5627197"/>
            <a:ext cx="1133503" cy="21728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/>
          <p:cNvSpPr/>
          <p:nvPr/>
        </p:nvSpPr>
        <p:spPr>
          <a:xfrm>
            <a:off x="4386805" y="4379709"/>
            <a:ext cx="312556" cy="52795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5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52" grpId="0" animBg="1"/>
      <p:bldP spid="53" grpId="0" animBg="1"/>
      <p:bldP spid="53" grpId="1" animBg="1"/>
      <p:bldP spid="69" grpId="0" animBg="1"/>
      <p:bldP spid="69" grpId="1" animBg="1"/>
      <p:bldP spid="56" grpId="0" animBg="1"/>
      <p:bldP spid="56" grpId="1" animBg="1"/>
      <p:bldP spid="3" grpId="0" animBg="1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Encrypted </a:t>
            </a:r>
          </a:p>
        </p:txBody>
      </p:sp>
    </p:spTree>
    <p:extLst>
      <p:ext uri="{BB962C8B-B14F-4D97-AF65-F5344CB8AC3E}">
        <p14:creationId xmlns:p14="http://schemas.microsoft.com/office/powerpoint/2010/main" val="2237251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Encrypted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Strings require _BIN2 collation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Limited datatypes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Only </a:t>
            </a:r>
            <a:r>
              <a:rPr lang="en-US" altLang="en-US"/>
              <a:t>equality comparisons (no &lt;, &gt;, like)</a:t>
            </a:r>
            <a:endParaRPr lang="en-US" altLang="en-US" dirty="0"/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No statistics on encrypted columns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Max two Column Master Keys can be used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No Defaults on encrypted columns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No replication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>
                <a:hlinkClick r:id="rId2"/>
              </a:rPr>
              <a:t>More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1317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Row-Level Security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892" y="3120128"/>
            <a:ext cx="3334215" cy="1486107"/>
          </a:xfrm>
        </p:spPr>
      </p:pic>
    </p:spTree>
    <p:extLst>
      <p:ext uri="{BB962C8B-B14F-4D97-AF65-F5344CB8AC3E}">
        <p14:creationId xmlns:p14="http://schemas.microsoft.com/office/powerpoint/2010/main" val="2119671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Level Security (RLS)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Allow rows of data to be screened based on user characteristics</a:t>
            </a:r>
          </a:p>
          <a:p>
            <a:r>
              <a:rPr lang="en-US" dirty="0"/>
              <a:t>Independent of other SQL Server security.</a:t>
            </a:r>
          </a:p>
          <a:p>
            <a:r>
              <a:rPr lang="en-US" dirty="0"/>
              <a:t>Available in SQL Server 2016+ and Azure SQL Database</a:t>
            </a:r>
          </a:p>
          <a:p>
            <a:r>
              <a:rPr lang="en-US" dirty="0"/>
              <a:t>The screening is done with a security predicate that examines the “user </a:t>
            </a:r>
            <a:r>
              <a:rPr lang="en-US" dirty="0" err="1"/>
              <a:t>chracteristics</a:t>
            </a:r>
            <a:r>
              <a:rPr lang="en-US" dirty="0"/>
              <a:t>” and returns a 1 for visible rows</a:t>
            </a:r>
          </a:p>
          <a:p>
            <a:r>
              <a:rPr lang="en-US" dirty="0"/>
              <a:t>A security policy links a predicate to a particular table</a:t>
            </a:r>
          </a:p>
          <a:p>
            <a:pPr lvl="1"/>
            <a:r>
              <a:rPr lang="en-US" dirty="0"/>
              <a:t>Filter predicates apply to reads</a:t>
            </a:r>
          </a:p>
          <a:p>
            <a:pPr lvl="1"/>
            <a:r>
              <a:rPr lang="en-US" dirty="0"/>
              <a:t>Block predicates apply to writes</a:t>
            </a:r>
          </a:p>
        </p:txBody>
      </p:sp>
    </p:spTree>
    <p:extLst>
      <p:ext uri="{BB962C8B-B14F-4D97-AF65-F5344CB8AC3E}">
        <p14:creationId xmlns:p14="http://schemas.microsoft.com/office/powerpoint/2010/main" val="140830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Bio</a:t>
            </a:r>
          </a:p>
          <a:p>
            <a:r>
              <a:rPr lang="en-US" dirty="0"/>
              <a:t>SQL Server 2016 Security Enhancements</a:t>
            </a:r>
          </a:p>
          <a:p>
            <a:r>
              <a:rPr lang="en-US" dirty="0"/>
              <a:t>Encryption Overview</a:t>
            </a:r>
          </a:p>
          <a:p>
            <a:r>
              <a:rPr lang="en-US" dirty="0"/>
              <a:t>Always Encrypted </a:t>
            </a:r>
          </a:p>
          <a:p>
            <a:r>
              <a:rPr lang="en-US" dirty="0"/>
              <a:t>Row Level Security (RLS)</a:t>
            </a:r>
          </a:p>
          <a:p>
            <a:r>
              <a:rPr lang="en-US" dirty="0"/>
              <a:t>Dynamic Data Masking (DDM) </a:t>
            </a:r>
          </a:p>
          <a:p>
            <a:r>
              <a:rPr lang="en-US" dirty="0"/>
              <a:t>Column Level Encryption </a:t>
            </a:r>
          </a:p>
          <a:p>
            <a:r>
              <a:rPr lang="en-US" dirty="0"/>
              <a:t>Transparent Data Encryption (</a:t>
            </a:r>
            <a:r>
              <a:rPr lang="en-US"/>
              <a:t>TDE)</a:t>
            </a:r>
            <a:endParaRPr lang="en-US" dirty="0"/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339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596753"/>
              </p:ext>
            </p:extLst>
          </p:nvPr>
        </p:nvGraphicFramePr>
        <p:xfrm>
          <a:off x="3797053" y="848912"/>
          <a:ext cx="4124415" cy="302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7266"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SalespersonID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4200.99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1652.89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4559483"/>
              </p:ext>
            </p:extLst>
          </p:nvPr>
        </p:nvGraphicFramePr>
        <p:xfrm>
          <a:off x="122467" y="4924312"/>
          <a:ext cx="4236494" cy="1290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6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9293"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SalespersonID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2467" y="1532039"/>
            <a:ext cx="334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Bob (</a:t>
            </a:r>
            <a:r>
              <a:rPr lang="en-US" dirty="0" err="1"/>
              <a:t>SalespersonID</a:t>
            </a:r>
            <a:r>
              <a:rPr lang="en-US" dirty="0"/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155" y="2937634"/>
            <a:ext cx="303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OrderHeader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74346" y="317632"/>
            <a:ext cx="366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OrderHeader</a:t>
            </a:r>
            <a:r>
              <a:rPr lang="en-US" sz="2400" b="1" dirty="0"/>
              <a:t> table</a:t>
            </a:r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62839"/>
              </p:ext>
            </p:extLst>
          </p:nvPr>
        </p:nvGraphicFramePr>
        <p:xfrm>
          <a:off x="8024619" y="4571866"/>
          <a:ext cx="413236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403"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SalespersonID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1652.89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957521" y="1538198"/>
            <a:ext cx="301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sally (</a:t>
            </a:r>
            <a:r>
              <a:rPr lang="en-US" dirty="0" err="1"/>
              <a:t>SalespersonID</a:t>
            </a:r>
            <a:r>
              <a:rPr lang="en-US" dirty="0"/>
              <a:t>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32347" y="3072964"/>
            <a:ext cx="303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OrderHeader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83" y="374384"/>
            <a:ext cx="1062561" cy="106256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739" y="374384"/>
            <a:ext cx="1062561" cy="106256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863411" y="3542913"/>
            <a:ext cx="1424418" cy="1117864"/>
            <a:chOff x="9814712" y="3477283"/>
            <a:chExt cx="1424418" cy="805289"/>
          </a:xfrm>
        </p:grpSpPr>
        <p:sp>
          <p:nvSpPr>
            <p:cNvPr id="9" name="Down Arrow 8"/>
            <p:cNvSpPr/>
            <p:nvPr/>
          </p:nvSpPr>
          <p:spPr>
            <a:xfrm>
              <a:off x="9814712" y="3477283"/>
              <a:ext cx="417250" cy="8052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306974" y="3648722"/>
              <a:ext cx="93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Results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022264" y="3663098"/>
            <a:ext cx="1424418" cy="805289"/>
            <a:chOff x="9814712" y="3477283"/>
            <a:chExt cx="1424418" cy="805289"/>
          </a:xfrm>
        </p:grpSpPr>
        <p:sp>
          <p:nvSpPr>
            <p:cNvPr id="20" name="Down Arrow 19"/>
            <p:cNvSpPr/>
            <p:nvPr/>
          </p:nvSpPr>
          <p:spPr>
            <a:xfrm>
              <a:off x="9814712" y="3477283"/>
              <a:ext cx="417250" cy="8052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306974" y="3648722"/>
              <a:ext cx="93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Results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58524" y="1980300"/>
            <a:ext cx="1287337" cy="957333"/>
            <a:chOff x="9871967" y="1923548"/>
            <a:chExt cx="1287337" cy="957333"/>
          </a:xfrm>
        </p:grpSpPr>
        <p:sp>
          <p:nvSpPr>
            <p:cNvPr id="8" name="Down Arrow 7"/>
            <p:cNvSpPr/>
            <p:nvPr/>
          </p:nvSpPr>
          <p:spPr>
            <a:xfrm>
              <a:off x="9871967" y="1923548"/>
              <a:ext cx="359995" cy="9573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215362" y="2003719"/>
              <a:ext cx="943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Issue</a:t>
              </a:r>
            </a:p>
            <a:p>
              <a:r>
                <a:rPr lang="en-US" dirty="0"/>
                <a:t>query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090804" y="2103650"/>
            <a:ext cx="1287337" cy="957333"/>
            <a:chOff x="9871967" y="1923548"/>
            <a:chExt cx="1287337" cy="957333"/>
          </a:xfrm>
        </p:grpSpPr>
        <p:sp>
          <p:nvSpPr>
            <p:cNvPr id="24" name="Down Arrow 23"/>
            <p:cNvSpPr/>
            <p:nvPr/>
          </p:nvSpPr>
          <p:spPr>
            <a:xfrm>
              <a:off x="9871967" y="1923548"/>
              <a:ext cx="359995" cy="9573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215362" y="2003719"/>
              <a:ext cx="943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Issue</a:t>
              </a:r>
            </a:p>
            <a:p>
              <a:r>
                <a:rPr lang="en-US" dirty="0"/>
                <a:t>query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 rot="18765059">
            <a:off x="6927506" y="3528414"/>
            <a:ext cx="1287337" cy="957333"/>
            <a:chOff x="9871967" y="1923548"/>
            <a:chExt cx="1287337" cy="957333"/>
          </a:xfrm>
        </p:grpSpPr>
        <p:sp>
          <p:nvSpPr>
            <p:cNvPr id="27" name="Down Arrow 26"/>
            <p:cNvSpPr/>
            <p:nvPr/>
          </p:nvSpPr>
          <p:spPr>
            <a:xfrm>
              <a:off x="9871967" y="1923548"/>
              <a:ext cx="359995" cy="9573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215362" y="2003719"/>
              <a:ext cx="943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 rot="2232773">
            <a:off x="4482876" y="4247650"/>
            <a:ext cx="1287337" cy="957333"/>
            <a:chOff x="9871967" y="1923548"/>
            <a:chExt cx="1287337" cy="957333"/>
          </a:xfrm>
        </p:grpSpPr>
        <p:sp>
          <p:nvSpPr>
            <p:cNvPr id="30" name="Down Arrow 29"/>
            <p:cNvSpPr/>
            <p:nvPr/>
          </p:nvSpPr>
          <p:spPr>
            <a:xfrm>
              <a:off x="9871967" y="1923548"/>
              <a:ext cx="359995" cy="9573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215362" y="2003719"/>
              <a:ext cx="943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051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4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Row Level Security </a:t>
            </a:r>
          </a:p>
        </p:txBody>
      </p:sp>
    </p:spTree>
    <p:extLst>
      <p:ext uri="{BB962C8B-B14F-4D97-AF65-F5344CB8AC3E}">
        <p14:creationId xmlns:p14="http://schemas.microsoft.com/office/powerpoint/2010/main" val="1574631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Level Security Limitations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No </a:t>
            </a:r>
            <a:r>
              <a:rPr lang="en-US" dirty="0" err="1"/>
              <a:t>Polybase</a:t>
            </a:r>
            <a:endParaRPr lang="en-US" dirty="0"/>
          </a:p>
          <a:p>
            <a:r>
              <a:rPr lang="en-US" dirty="0"/>
              <a:t>Data Leakage – From stats , CDC, queries</a:t>
            </a:r>
          </a:p>
          <a:p>
            <a:r>
              <a:rPr lang="en-US" dirty="0">
                <a:hlinkClick r:id="rId2"/>
              </a:rPr>
              <a:t>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53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Data Masking (DDM)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734" y="2026265"/>
            <a:ext cx="4885714" cy="2991267"/>
          </a:xfrm>
        </p:spPr>
      </p:pic>
    </p:spTree>
    <p:extLst>
      <p:ext uri="{BB962C8B-B14F-4D97-AF65-F5344CB8AC3E}">
        <p14:creationId xmlns:p14="http://schemas.microsoft.com/office/powerpoint/2010/main" val="2629610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Data Masking (DDM)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changes to data or storage</a:t>
            </a:r>
          </a:p>
          <a:p>
            <a:r>
              <a:rPr lang="en-US" dirty="0"/>
              <a:t>DDM defines how data appears when queried.</a:t>
            </a:r>
          </a:p>
          <a:p>
            <a:r>
              <a:rPr lang="en-US" dirty="0"/>
              <a:t>Does not require changes to application code</a:t>
            </a:r>
          </a:p>
          <a:p>
            <a:r>
              <a:rPr lang="en-US" dirty="0"/>
              <a:t>This is a NOT ENCRYPTION</a:t>
            </a:r>
          </a:p>
          <a:p>
            <a:r>
              <a:rPr lang="en-US" dirty="0"/>
              <a:t>This is an application programming convenience feature</a:t>
            </a:r>
          </a:p>
          <a:p>
            <a:r>
              <a:rPr lang="en-US" dirty="0"/>
              <a:t>NOT SECURITY</a:t>
            </a:r>
          </a:p>
        </p:txBody>
      </p:sp>
    </p:spTree>
    <p:extLst>
      <p:ext uri="{BB962C8B-B14F-4D97-AF65-F5344CB8AC3E}">
        <p14:creationId xmlns:p14="http://schemas.microsoft.com/office/powerpoint/2010/main" val="2899329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 Data Masking</a:t>
            </a:r>
          </a:p>
        </p:txBody>
      </p:sp>
    </p:spTree>
    <p:extLst>
      <p:ext uri="{BB962C8B-B14F-4D97-AF65-F5344CB8AC3E}">
        <p14:creationId xmlns:p14="http://schemas.microsoft.com/office/powerpoint/2010/main" val="2990823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Data Masking - Limitations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work with Always Encrypted columns</a:t>
            </a:r>
          </a:p>
          <a:p>
            <a:r>
              <a:rPr lang="en-US" dirty="0"/>
              <a:t>UNMASK is by database, not by table or column</a:t>
            </a:r>
          </a:p>
          <a:p>
            <a:r>
              <a:rPr lang="en-US" dirty="0"/>
              <a:t>This is an all or nothing feature - data is masked for all rows, no exceptions</a:t>
            </a:r>
          </a:p>
          <a:p>
            <a:r>
              <a:rPr lang="en-US" dirty="0"/>
              <a:t>The query plan, statistics, etc. do not mask data</a:t>
            </a:r>
          </a:p>
          <a:p>
            <a:r>
              <a:rPr lang="en-US" dirty="0"/>
              <a:t>Attacks against the data are possible with </a:t>
            </a:r>
            <a:r>
              <a:rPr lang="en-US" dirty="0" err="1"/>
              <a:t>adhoc</a:t>
            </a:r>
            <a:r>
              <a:rPr lang="en-US" dirty="0"/>
              <a:t> queries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06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Level Encryption </a:t>
            </a:r>
          </a:p>
        </p:txBody>
      </p:sp>
      <p:pic>
        <p:nvPicPr>
          <p:cNvPr id="4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1371600"/>
            <a:ext cx="4652963" cy="497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207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Level Encryption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available in SQL Server 2005+</a:t>
            </a:r>
          </a:p>
          <a:p>
            <a:r>
              <a:rPr lang="en-US" dirty="0"/>
              <a:t>Uses symmetric or asymmetric keys to protect data</a:t>
            </a:r>
          </a:p>
          <a:p>
            <a:r>
              <a:rPr lang="en-US" dirty="0"/>
              <a:t>Encryption is really by field, not column.</a:t>
            </a:r>
          </a:p>
          <a:p>
            <a:r>
              <a:rPr lang="en-US" dirty="0"/>
              <a:t>Encryption operations occur in SQL Server</a:t>
            </a:r>
          </a:p>
          <a:p>
            <a:r>
              <a:rPr lang="en-US" dirty="0"/>
              <a:t>Temporary keys may be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88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Column Level Encryption </a:t>
            </a:r>
          </a:p>
        </p:txBody>
      </p:sp>
    </p:spTree>
    <p:extLst>
      <p:ext uri="{BB962C8B-B14F-4D97-AF65-F5344CB8AC3E}">
        <p14:creationId xmlns:p14="http://schemas.microsoft.com/office/powerpoint/2010/main" val="1454127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634574" y="2745757"/>
            <a:ext cx="5298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www.voiceofthedba.com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34572" y="3679724"/>
            <a:ext cx="59478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sjones@sqlservercentral.com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34572" y="4590938"/>
            <a:ext cx="4747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@way0utwest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30301" y="696291"/>
            <a:ext cx="7080699" cy="1898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>
                <a:solidFill>
                  <a:srgbClr val="CC0000"/>
                </a:solidFill>
                <a:latin typeface="Arial"/>
                <a:cs typeface="Arial"/>
              </a:rPr>
              <a:t>Steve Jones</a:t>
            </a:r>
          </a:p>
          <a:p>
            <a:r>
              <a:rPr lang="en-US" sz="2667" b="1" dirty="0" err="1">
                <a:solidFill>
                  <a:srgbClr val="CC0000"/>
                </a:solidFill>
                <a:latin typeface="Arial"/>
                <a:cs typeface="Arial"/>
              </a:rPr>
              <a:t>SQLServerCentral</a:t>
            </a:r>
            <a:r>
              <a:rPr lang="en-US" sz="2667" b="1" dirty="0">
                <a:solidFill>
                  <a:srgbClr val="CC0000"/>
                </a:solidFill>
                <a:latin typeface="Arial"/>
                <a:cs typeface="Arial"/>
              </a:rPr>
              <a:t> founder</a:t>
            </a:r>
          </a:p>
          <a:p>
            <a:r>
              <a:rPr lang="en-US" sz="2667" b="1" dirty="0">
                <a:solidFill>
                  <a:srgbClr val="CC0000"/>
                </a:solidFill>
                <a:latin typeface="Arial"/>
                <a:cs typeface="Arial"/>
              </a:rPr>
              <a:t>Redgate Software Evangelist</a:t>
            </a:r>
          </a:p>
          <a:p>
            <a:r>
              <a:rPr lang="en-US" sz="2667" b="1" dirty="0">
                <a:solidFill>
                  <a:srgbClr val="CC0000"/>
                </a:solidFill>
                <a:latin typeface="Arial"/>
                <a:cs typeface="Arial"/>
              </a:rPr>
              <a:t>10 year Microsoft Data Platform MVP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402" y="2785699"/>
            <a:ext cx="579705" cy="63767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402" y="3806721"/>
            <a:ext cx="617980" cy="50561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3399" y="4641736"/>
            <a:ext cx="673123" cy="6170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399" y="5485533"/>
            <a:ext cx="661235" cy="6612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34574" y="5485534"/>
            <a:ext cx="4008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600"/>
              </a:spcAft>
            </a:pP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/in/way0utwest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871" y="5268046"/>
            <a:ext cx="2014815" cy="7111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58" y="5032217"/>
            <a:ext cx="2922244" cy="10349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590" y="1871203"/>
            <a:ext cx="1904762" cy="2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29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Level Encryption – Limitations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Quite a few algorithms are old</a:t>
            </a:r>
          </a:p>
          <a:p>
            <a:r>
              <a:rPr lang="en-US" dirty="0"/>
              <a:t>Data is not necessarily protected from the DBA (can be. A little)</a:t>
            </a:r>
          </a:p>
          <a:p>
            <a:r>
              <a:rPr lang="en-US" dirty="0"/>
              <a:t>Requires CPU resources on the server.</a:t>
            </a:r>
          </a:p>
          <a:p>
            <a:r>
              <a:rPr lang="en-US" dirty="0"/>
              <a:t>Encrypted data does not compress. (compress, then encrypt)</a:t>
            </a:r>
          </a:p>
          <a:p>
            <a:r>
              <a:rPr lang="en-US" dirty="0"/>
              <a:t>Symmetric keys are deterministic</a:t>
            </a:r>
          </a:p>
          <a:p>
            <a:r>
              <a:rPr lang="en-US" dirty="0"/>
              <a:t>Requires code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84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Transparent Data Encryption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Protects data at rest</a:t>
            </a:r>
          </a:p>
          <a:p>
            <a:r>
              <a:rPr lang="en-US" dirty="0"/>
              <a:t>Encrypts data and log files (</a:t>
            </a:r>
            <a:r>
              <a:rPr lang="en-US" dirty="0" err="1"/>
              <a:t>mdf</a:t>
            </a:r>
            <a:r>
              <a:rPr lang="en-US" dirty="0"/>
              <a:t>, </a:t>
            </a:r>
            <a:r>
              <a:rPr lang="en-US" dirty="0" err="1"/>
              <a:t>ndf</a:t>
            </a:r>
            <a:r>
              <a:rPr lang="en-US" dirty="0"/>
              <a:t>, </a:t>
            </a:r>
            <a:r>
              <a:rPr lang="en-US" dirty="0" err="1"/>
              <a:t>ldf</a:t>
            </a:r>
            <a:r>
              <a:rPr lang="en-US" dirty="0"/>
              <a:t>)</a:t>
            </a:r>
          </a:p>
          <a:p>
            <a:r>
              <a:rPr lang="en-US" dirty="0"/>
              <a:t>In SQL Server 2016 support for Intel AES-NI almost eliminates CPU impact</a:t>
            </a:r>
          </a:p>
          <a:p>
            <a:r>
              <a:rPr lang="en-US" dirty="0"/>
              <a:t>Backup files encrypted </a:t>
            </a:r>
          </a:p>
          <a:p>
            <a:r>
              <a:rPr lang="en-US" dirty="0" err="1"/>
              <a:t>Tempdb</a:t>
            </a:r>
            <a:r>
              <a:rPr lang="en-US" dirty="0"/>
              <a:t> encrypted</a:t>
            </a:r>
          </a:p>
          <a:p>
            <a:r>
              <a:rPr lang="en-US" dirty="0"/>
              <a:t>Enterprise Edition only. </a:t>
            </a:r>
          </a:p>
        </p:txBody>
      </p:sp>
    </p:spTree>
    <p:extLst>
      <p:ext uri="{BB962C8B-B14F-4D97-AF65-F5344CB8AC3E}">
        <p14:creationId xmlns:p14="http://schemas.microsoft.com/office/powerpoint/2010/main" val="3848089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Transparent Data Encryption  </a:t>
            </a:r>
          </a:p>
        </p:txBody>
      </p:sp>
    </p:spTree>
    <p:extLst>
      <p:ext uri="{BB962C8B-B14F-4D97-AF65-F5344CB8AC3E}">
        <p14:creationId xmlns:p14="http://schemas.microsoft.com/office/powerpoint/2010/main" val="4286616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Transparent Data Encryption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Replication data is not encrypted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 err="1"/>
              <a:t>Filestream</a:t>
            </a:r>
            <a:r>
              <a:rPr lang="en-US" altLang="en-US" dirty="0"/>
              <a:t> data is not encrypted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BPE files are not encrypted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>
                <a:hlinkClick r:id="rId2"/>
              </a:rPr>
              <a:t>More</a:t>
            </a:r>
            <a:endParaRPr lang="en-US" altLang="en-US" dirty="0"/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Overhead (usually &lt; 5%, workload dependent)</a:t>
            </a:r>
          </a:p>
        </p:txBody>
      </p:sp>
    </p:spTree>
    <p:extLst>
      <p:ext uri="{BB962C8B-B14F-4D97-AF65-F5344CB8AC3E}">
        <p14:creationId xmlns:p14="http://schemas.microsoft.com/office/powerpoint/2010/main" val="26390238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84962"/>
            <a:ext cx="10972800" cy="4525433"/>
          </a:xfrm>
        </p:spPr>
        <p:txBody>
          <a:bodyPr>
            <a:normAutofit fontScale="92500"/>
          </a:bodyPr>
          <a:lstStyle/>
          <a:p>
            <a:r>
              <a:rPr lang="en-US" dirty="0"/>
              <a:t>SQL Server 2016+ includes a variety </a:t>
            </a:r>
            <a:r>
              <a:rPr lang="en-US"/>
              <a:t>of security </a:t>
            </a:r>
            <a:r>
              <a:rPr lang="en-US" dirty="0"/>
              <a:t>(and data protection) functions for server and client</a:t>
            </a:r>
          </a:p>
          <a:p>
            <a:r>
              <a:rPr lang="en-US" dirty="0"/>
              <a:t>TDE protects data at rest</a:t>
            </a:r>
          </a:p>
          <a:p>
            <a:r>
              <a:rPr lang="en-US" dirty="0"/>
              <a:t>Always Encrypted is for cases where the client is trusted, but not the server</a:t>
            </a:r>
          </a:p>
          <a:p>
            <a:r>
              <a:rPr lang="en-US" dirty="0"/>
              <a:t>RLS is independent of other security mechanisms, but not perfect</a:t>
            </a:r>
          </a:p>
          <a:p>
            <a:r>
              <a:rPr lang="en-US" dirty="0"/>
              <a:t>DDM is a security convenience feature</a:t>
            </a:r>
          </a:p>
          <a:p>
            <a:r>
              <a:rPr lang="en-US" dirty="0"/>
              <a:t>Column Level encryption protects the data on the server.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73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coming</a:t>
            </a:r>
          </a:p>
          <a:p>
            <a:r>
              <a:rPr lang="en-US" dirty="0"/>
              <a:t>Questions?</a:t>
            </a:r>
          </a:p>
          <a:p>
            <a:r>
              <a:rPr lang="en-US" dirty="0"/>
              <a:t>Ask at </a:t>
            </a:r>
            <a:r>
              <a:rPr lang="en-US" dirty="0">
                <a:hlinkClick r:id="rId2"/>
              </a:rPr>
              <a:t>www.sqlservercentral.com/forums</a:t>
            </a:r>
            <a:endParaRPr lang="en-US" dirty="0"/>
          </a:p>
          <a:p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779712" y="3716338"/>
            <a:ext cx="6632576" cy="2562226"/>
            <a:chOff x="2689225" y="3398838"/>
            <a:chExt cx="6632576" cy="2562226"/>
          </a:xfrm>
        </p:grpSpPr>
        <p:sp>
          <p:nvSpPr>
            <p:cNvPr id="12" name="Rectangle 11"/>
            <p:cNvSpPr/>
            <p:nvPr/>
          </p:nvSpPr>
          <p:spPr>
            <a:xfrm>
              <a:off x="3260726" y="3398838"/>
              <a:ext cx="3973513" cy="5080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www.voiceofthedba.com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60726" y="4098925"/>
              <a:ext cx="6061075" cy="5080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sjones@sqlservercentral.com</a:t>
              </a:r>
              <a:endPara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60726" y="4783138"/>
              <a:ext cx="3560763" cy="5080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@way0utwest</a:t>
              </a:r>
            </a:p>
          </p:txBody>
        </p:sp>
        <p:pic>
          <p:nvPicPr>
            <p:cNvPr id="15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6" y="3429000"/>
              <a:ext cx="434975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4194176"/>
              <a:ext cx="463550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6" y="4821238"/>
              <a:ext cx="5048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5454650"/>
              <a:ext cx="496888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3260726" y="5454651"/>
              <a:ext cx="3006725" cy="5064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/in/way0utwest</a:t>
              </a:r>
            </a:p>
          </p:txBody>
        </p:sp>
        <p:pic>
          <p:nvPicPr>
            <p:cNvPr id="20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7450" y="5291138"/>
              <a:ext cx="15113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42451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DDM</a:t>
            </a:r>
          </a:p>
          <a:p>
            <a:pPr lvl="1"/>
            <a:r>
              <a:rPr lang="en-US" dirty="0">
                <a:hlinkClick r:id="rId2"/>
              </a:rPr>
              <a:t>Dynamic Data Masking (BOL) - https://msdn.microsoft.com/en-us/library/mt130841.aspx?f=255&amp;MSPPError=-2147217396</a:t>
            </a:r>
          </a:p>
          <a:p>
            <a:pPr lvl="1"/>
            <a:r>
              <a:rPr lang="en-US" dirty="0">
                <a:hlinkClick r:id="rId2"/>
              </a:rPr>
              <a:t>https://blogs.technet.microsoft.com/dataplatforminsider/2016/01/25/use-dynamic-data-masking-to-obfuscate-your-sensitive-data/</a:t>
            </a:r>
            <a:endParaRPr lang="en-US" dirty="0"/>
          </a:p>
          <a:p>
            <a:pPr lvl="1"/>
            <a:r>
              <a:rPr lang="en-US" dirty="0"/>
              <a:t>A Very Quick Post on SQL Server 2016 Dynamic Data Masking - </a:t>
            </a:r>
            <a:r>
              <a:rPr lang="en-US" dirty="0">
                <a:hlinkClick r:id="rId3"/>
              </a:rPr>
              <a:t>https://www.simple-talk.com/blogs/2015/06/10/a-very-quick-post-on-sql-server-2016-dynamic-data-masking/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528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Column Level Encryption</a:t>
            </a:r>
          </a:p>
          <a:p>
            <a:pPr lvl="1"/>
            <a:r>
              <a:rPr lang="en-US" dirty="0" err="1"/>
              <a:t>DecryptbyKey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https://msdn.microsoft.com/en-us/library/ms181860.aspx</a:t>
            </a:r>
            <a:endParaRPr lang="en-US" dirty="0"/>
          </a:p>
          <a:p>
            <a:r>
              <a:rPr lang="en-US" dirty="0"/>
              <a:t>Row Level Security</a:t>
            </a:r>
          </a:p>
          <a:p>
            <a:pPr lvl="1"/>
            <a:r>
              <a:rPr lang="en-US" dirty="0"/>
              <a:t>MSDN - </a:t>
            </a:r>
            <a:r>
              <a:rPr lang="en-US" dirty="0">
                <a:hlinkClick r:id="rId3"/>
              </a:rPr>
              <a:t>https://msdn.microsoft.com/library/dn765131.aspx</a:t>
            </a:r>
            <a:endParaRPr lang="en-US" dirty="0"/>
          </a:p>
          <a:p>
            <a:pPr lvl="1"/>
            <a:r>
              <a:rPr lang="en-US" dirty="0"/>
              <a:t>Channel 9 - </a:t>
            </a:r>
            <a:r>
              <a:rPr lang="en-US" dirty="0">
                <a:hlinkClick r:id="rId4"/>
              </a:rPr>
              <a:t>https://channel9.msdn.com/Shows/Data-Exposed/SQL-Server-2016-Row-Level-Security</a:t>
            </a:r>
            <a:endParaRPr lang="en-US" dirty="0"/>
          </a:p>
          <a:p>
            <a:r>
              <a:rPr lang="en-US" dirty="0"/>
              <a:t>Always Encrypted</a:t>
            </a:r>
          </a:p>
          <a:p>
            <a:pPr lvl="1"/>
            <a:r>
              <a:rPr lang="en-US"/>
              <a:t>BOL - </a:t>
            </a:r>
            <a:r>
              <a:rPr lang="en-US">
                <a:hlinkClick r:id="rId5"/>
              </a:rPr>
              <a:t>https://msdn.microsoft.com/en-us/library/mt163865.aspx</a:t>
            </a:r>
            <a:endParaRPr lang="en-US"/>
          </a:p>
          <a:p>
            <a:pPr lvl="1"/>
            <a:r>
              <a:rPr lang="en-US" dirty="0"/>
              <a:t>Channel 9 - </a:t>
            </a:r>
            <a:r>
              <a:rPr lang="en-US" dirty="0">
                <a:hlinkClick r:id="rId6"/>
              </a:rPr>
              <a:t>https://channel9.msdn.com/Shows/Data-Exposed/Getting-Started-with-Always-Encrypted-with-SSMS?ocid=relatedentry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03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2016 Security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endpoint encryption changed (RC4 -&gt; AES)</a:t>
            </a:r>
          </a:p>
          <a:p>
            <a:r>
              <a:rPr lang="en-US" dirty="0"/>
              <a:t>Dynamic Data Masking</a:t>
            </a:r>
          </a:p>
          <a:p>
            <a:r>
              <a:rPr lang="en-US" dirty="0"/>
              <a:t>Always Encrypted</a:t>
            </a:r>
          </a:p>
          <a:p>
            <a:r>
              <a:rPr lang="en-US" dirty="0"/>
              <a:t>Row Level Security</a:t>
            </a:r>
          </a:p>
          <a:p>
            <a:r>
              <a:rPr lang="en-US" dirty="0"/>
              <a:t>Credentials can be added at the database level</a:t>
            </a:r>
          </a:p>
          <a:p>
            <a:r>
              <a:rPr lang="en-US" dirty="0"/>
              <a:t>TDE supports Intel AES-NI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8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2017 Security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  <a:hlinkClick r:id="rId2"/>
              </a:rPr>
              <a:t>CLR Strict Security</a:t>
            </a:r>
            <a:r>
              <a:rPr lang="en-US" dirty="0">
                <a:sym typeface="Wingdings" panose="05000000000000000000" pitchFamily="2" charset="2"/>
              </a:rPr>
              <a:t> implemented by default</a:t>
            </a:r>
          </a:p>
          <a:p>
            <a:r>
              <a:rPr lang="en-US" dirty="0">
                <a:sym typeface="Wingdings" panose="05000000000000000000" pitchFamily="2" charset="2"/>
              </a:rPr>
              <a:t>Database Scoped Credentials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 new security features in SQL Server 2017</a:t>
            </a:r>
          </a:p>
        </p:txBody>
      </p:sp>
    </p:spTree>
    <p:extLst>
      <p:ext uri="{BB962C8B-B14F-4D97-AF65-F5344CB8AC3E}">
        <p14:creationId xmlns:p14="http://schemas.microsoft.com/office/powerpoint/2010/main" val="316787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Server Security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TDE Enabled by default (after June 1)</a:t>
            </a:r>
          </a:p>
          <a:p>
            <a:r>
              <a:rPr lang="en-US" dirty="0">
                <a:sym typeface="Wingdings" panose="05000000000000000000" pitchFamily="2" charset="2"/>
              </a:rPr>
              <a:t>Threat Detection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48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341438"/>
            <a:ext cx="8229600" cy="4525962"/>
          </a:xfrm>
        </p:spPr>
        <p:txBody>
          <a:bodyPr vert="horz" lIns="91440" tIns="45720" rIns="81279" bIns="45720" rtlCol="0">
            <a:normAutofit/>
          </a:bodyPr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>
                <a:latin typeface="Times New Roman Bold" panose="02020803070505020304" pitchFamily="18" charset="0"/>
                <a:cs typeface="Times New Roman Bold" panose="02020803070505020304" pitchFamily="18" charset="0"/>
                <a:sym typeface="Times New Roman Bold" panose="02020803070505020304" pitchFamily="18" charset="0"/>
              </a:rPr>
              <a:t>encryption</a:t>
            </a:r>
            <a:r>
              <a:rPr lang="en-US" altLang="en-US"/>
              <a:t> is the process of transforming </a:t>
            </a:r>
            <a:r>
              <a:rPr lang="en-US" altLang="en-US" u="sng">
                <a:solidFill>
                  <a:srgbClr val="009999"/>
                </a:solidFill>
                <a:hlinkClick r:id="rId3"/>
              </a:rPr>
              <a:t>information</a:t>
            </a:r>
            <a:r>
              <a:rPr lang="en-US" altLang="en-US"/>
              <a:t> (referred to as </a:t>
            </a:r>
            <a:r>
              <a:rPr lang="en-US" altLang="en-US" u="sng">
                <a:solidFill>
                  <a:srgbClr val="009999"/>
                </a:solidFill>
                <a:hlinkClick r:id="rId4"/>
              </a:rPr>
              <a:t>plaintext</a:t>
            </a:r>
            <a:r>
              <a:rPr lang="en-US" altLang="en-US"/>
              <a:t>) using an </a:t>
            </a:r>
            <a:r>
              <a:rPr lang="en-US" altLang="en-US" u="sng">
                <a:solidFill>
                  <a:srgbClr val="009999"/>
                </a:solidFill>
                <a:hlinkClick r:id="rId5"/>
              </a:rPr>
              <a:t>algorithm</a:t>
            </a:r>
            <a:r>
              <a:rPr lang="en-US" altLang="en-US"/>
              <a:t> (called a </a:t>
            </a:r>
            <a:r>
              <a:rPr lang="en-US" altLang="en-US" u="sng">
                <a:solidFill>
                  <a:srgbClr val="009999"/>
                </a:solidFill>
                <a:hlinkClick r:id="rId6"/>
              </a:rPr>
              <a:t>cipher</a:t>
            </a:r>
            <a:r>
              <a:rPr lang="en-US" altLang="en-US"/>
              <a:t>) to make it unreadable to anyone except those possessing special knowledge, usually referred to as a </a:t>
            </a:r>
            <a:r>
              <a:rPr lang="en-US" altLang="en-US" u="sng">
                <a:solidFill>
                  <a:srgbClr val="009999"/>
                </a:solidFill>
                <a:hlinkClick r:id="rId7"/>
              </a:rPr>
              <a:t>key</a:t>
            </a:r>
            <a:r>
              <a:rPr lang="en-US" altLang="en-US"/>
              <a:t>. The result of the process is </a:t>
            </a:r>
            <a:r>
              <a:rPr lang="en-US" altLang="en-US">
                <a:latin typeface="Times New Roman Bold" panose="02020803070505020304" pitchFamily="18" charset="0"/>
                <a:cs typeface="Times New Roman Bold" panose="02020803070505020304" pitchFamily="18" charset="0"/>
                <a:sym typeface="Times New Roman Bold" panose="02020803070505020304" pitchFamily="18" charset="0"/>
              </a:rPr>
              <a:t>encrypted</a:t>
            </a:r>
            <a:r>
              <a:rPr lang="en-US" altLang="en-US"/>
              <a:t> information (in cryptography, referred to as </a:t>
            </a:r>
            <a:r>
              <a:rPr lang="en-US" altLang="en-US" u="sng">
                <a:solidFill>
                  <a:srgbClr val="009999"/>
                </a:solidFill>
                <a:hlinkClick r:id="rId8"/>
              </a:rPr>
              <a:t>ciphertext</a:t>
            </a:r>
            <a:r>
              <a:rPr lang="en-US" altLang="en-US"/>
              <a:t>).</a:t>
            </a:r>
          </a:p>
          <a:p>
            <a:pPr algn="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/>
              <a:t>- Wikipedia</a:t>
            </a:r>
          </a:p>
        </p:txBody>
      </p:sp>
    </p:spTree>
    <p:extLst>
      <p:ext uri="{BB962C8B-B14F-4D97-AF65-F5344CB8AC3E}">
        <p14:creationId xmlns:p14="http://schemas.microsoft.com/office/powerpoint/2010/main" val="52805476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works with Functions and Keys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2673" y="2292131"/>
            <a:ext cx="2749428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quick brown fox jumped over the lazy dog.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5305425"/>
            <a:ext cx="2238375" cy="704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52900" y="3539906"/>
            <a:ext cx="2933700" cy="13399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mpd="sng">
            <a:solidFill>
              <a:schemeClr val="tx1">
                <a:alpha val="28000"/>
              </a:schemeClr>
            </a:solidFill>
          </a:ln>
          <a:effectLst>
            <a:softEdge rad="31750"/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400" b="1" dirty="0"/>
              <a:t>Encryption Function</a:t>
            </a:r>
          </a:p>
        </p:txBody>
      </p:sp>
      <p:sp>
        <p:nvSpPr>
          <p:cNvPr id="8" name="Right Arrow 7"/>
          <p:cNvSpPr/>
          <p:nvPr/>
        </p:nvSpPr>
        <p:spPr>
          <a:xfrm rot="2450832">
            <a:off x="3279714" y="3226515"/>
            <a:ext cx="83820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9742236">
            <a:off x="3056307" y="4883703"/>
            <a:ext cx="1069914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204197" y="3972531"/>
            <a:ext cx="1200150" cy="474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55294" y="3072527"/>
            <a:ext cx="306705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0x00059E2EC7419F590E79D7F1B774BFE601000000DB80B8AC1B295E367FEAC63C4BD7B8F8FACD0151B57DF97FF2BBA1ED9626B0316043C62387BB8E5D4A17B33C48A554F2A9B28626BB250A153FEEF2BFEBCF92ECF6C421D47C84BF93074E54EF85C85B1C</a:t>
            </a:r>
          </a:p>
        </p:txBody>
      </p:sp>
    </p:spTree>
    <p:extLst>
      <p:ext uri="{BB962C8B-B14F-4D97-AF65-F5344CB8AC3E}">
        <p14:creationId xmlns:p14="http://schemas.microsoft.com/office/powerpoint/2010/main" val="3465426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253331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671254948"/>
      </p:ext>
    </p:extLst>
  </p:cSld>
  <p:clrMapOvr>
    <a:masterClrMapping/>
  </p:clrMapOvr>
</p:sld>
</file>

<file path=ppt/theme/theme1.xml><?xml version="1.0" encoding="utf-8"?>
<a:theme xmlns:a="http://schemas.openxmlformats.org/drawingml/2006/main" name="Visual Studio Live! Austin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Visual Studio Live! Las Vegas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Visual Studio Live! Las Vegas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1_Visual Studio Live! Austin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Visual Studio Live! Anaheim 2017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VSLAU17_speaker_template_4x3</Template>
  <TotalTime>9687</TotalTime>
  <Words>1372</Words>
  <Application>Microsoft Office PowerPoint</Application>
  <PresentationFormat>Widescreen</PresentationFormat>
  <Paragraphs>318</Paragraphs>
  <Slides>37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37</vt:i4>
      </vt:variant>
    </vt:vector>
  </HeadingPairs>
  <TitlesOfParts>
    <vt:vector size="55" baseType="lpstr">
      <vt:lpstr>ＭＳ Ｐゴシック</vt:lpstr>
      <vt:lpstr>Arial</vt:lpstr>
      <vt:lpstr>Arial Bold</vt:lpstr>
      <vt:lpstr>Calibri</vt:lpstr>
      <vt:lpstr>Lucida Grande</vt:lpstr>
      <vt:lpstr>Microsoft Sans Serif</vt:lpstr>
      <vt:lpstr>Times New Roman</vt:lpstr>
      <vt:lpstr>Times New Roman Bold</vt:lpstr>
      <vt:lpstr>Wingdings</vt:lpstr>
      <vt:lpstr>ヒラギノ角ゴ ProN W3</vt:lpstr>
      <vt:lpstr>Visual Studio Live! Austin 2017</vt:lpstr>
      <vt:lpstr>Custom Design</vt:lpstr>
      <vt:lpstr>Visual Studio Live! Las Vegas 2017</vt:lpstr>
      <vt:lpstr>1_Custom Design</vt:lpstr>
      <vt:lpstr>1_Visual Studio Live! Las Vegas 2017</vt:lpstr>
      <vt:lpstr>2_Custom Design</vt:lpstr>
      <vt:lpstr>1_Visual Studio Live! Austin 2017</vt:lpstr>
      <vt:lpstr>Visual Studio Live! Anaheim 2017</vt:lpstr>
      <vt:lpstr>PowerPoint Presentation</vt:lpstr>
      <vt:lpstr>Agenda</vt:lpstr>
      <vt:lpstr>PowerPoint Presentation</vt:lpstr>
      <vt:lpstr>SQL Server 2016 Security Enhancements</vt:lpstr>
      <vt:lpstr>SQL Server 2017 Security Enhancements</vt:lpstr>
      <vt:lpstr>Azure SQL Server Security Enhancements</vt:lpstr>
      <vt:lpstr>PowerPoint Presentation</vt:lpstr>
      <vt:lpstr>Encryption works with Functions and Keys</vt:lpstr>
      <vt:lpstr>PowerPoint Presentation</vt:lpstr>
      <vt:lpstr>PowerPoint Presentation</vt:lpstr>
      <vt:lpstr>PowerPoint Presentation</vt:lpstr>
      <vt:lpstr>Always Encrypted </vt:lpstr>
      <vt:lpstr>PowerPoint Presentation</vt:lpstr>
      <vt:lpstr>PowerPoint Presentation</vt:lpstr>
      <vt:lpstr>PowerPoint Presentation</vt:lpstr>
      <vt:lpstr>Demo</vt:lpstr>
      <vt:lpstr>Always Encrypted Limitations</vt:lpstr>
      <vt:lpstr>Row-Level Security</vt:lpstr>
      <vt:lpstr>Row Level Security (RLS) </vt:lpstr>
      <vt:lpstr>PowerPoint Presentation</vt:lpstr>
      <vt:lpstr>Demo</vt:lpstr>
      <vt:lpstr>Row Level Security Limitations </vt:lpstr>
      <vt:lpstr>Dynamic Data Masking (DDM) </vt:lpstr>
      <vt:lpstr>Dynamic Data Masking (DDM) </vt:lpstr>
      <vt:lpstr>Demo</vt:lpstr>
      <vt:lpstr>Dynamic Data Masking - Limitations </vt:lpstr>
      <vt:lpstr>Column Level Encryption </vt:lpstr>
      <vt:lpstr>Column Level Encryption </vt:lpstr>
      <vt:lpstr>Demo</vt:lpstr>
      <vt:lpstr>Column Level Encryption – Limitations </vt:lpstr>
      <vt:lpstr>Transparent Data Encryption </vt:lpstr>
      <vt:lpstr>Demo</vt:lpstr>
      <vt:lpstr>Transparent Data Encryption Limitations</vt:lpstr>
      <vt:lpstr>Summary </vt:lpstr>
      <vt:lpstr>The End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to End Encryption  with SQL Server 2016</dc:title>
  <dc:creator>Steve Jones</dc:creator>
  <cp:lastModifiedBy>Steve Jones</cp:lastModifiedBy>
  <cp:revision>84</cp:revision>
  <dcterms:created xsi:type="dcterms:W3CDTF">2016-02-27T16:38:42Z</dcterms:created>
  <dcterms:modified xsi:type="dcterms:W3CDTF">2017-10-18T15:53:02Z</dcterms:modified>
</cp:coreProperties>
</file>