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1" r:id="rId4"/>
    <p:sldMasterId id="2147483723" r:id="rId5"/>
    <p:sldMasterId id="2147483738" r:id="rId6"/>
    <p:sldMasterId id="2147483750" r:id="rId7"/>
    <p:sldMasterId id="2147483762" r:id="rId8"/>
  </p:sldMasterIdLst>
  <p:notesMasterIdLst>
    <p:notesMasterId r:id="rId46"/>
  </p:notesMasterIdLst>
  <p:sldIdLst>
    <p:sldId id="304" r:id="rId9"/>
    <p:sldId id="257" r:id="rId10"/>
    <p:sldId id="292" r:id="rId11"/>
    <p:sldId id="293" r:id="rId12"/>
    <p:sldId id="301" r:id="rId13"/>
    <p:sldId id="302" r:id="rId14"/>
    <p:sldId id="281" r:id="rId15"/>
    <p:sldId id="287" r:id="rId16"/>
    <p:sldId id="288" r:id="rId17"/>
    <p:sldId id="289" r:id="rId18"/>
    <p:sldId id="290" r:id="rId19"/>
    <p:sldId id="263" r:id="rId20"/>
    <p:sldId id="298" r:id="rId21"/>
    <p:sldId id="299" r:id="rId22"/>
    <p:sldId id="300" r:id="rId23"/>
    <p:sldId id="271" r:id="rId24"/>
    <p:sldId id="285" r:id="rId25"/>
    <p:sldId id="296" r:id="rId26"/>
    <p:sldId id="274" r:id="rId27"/>
    <p:sldId id="269" r:id="rId28"/>
    <p:sldId id="270" r:id="rId29"/>
    <p:sldId id="286" r:id="rId30"/>
    <p:sldId id="266" r:id="rId31"/>
    <p:sldId id="279" r:id="rId32"/>
    <p:sldId id="273" r:id="rId33"/>
    <p:sldId id="280" r:id="rId34"/>
    <p:sldId id="265" r:id="rId35"/>
    <p:sldId id="297" r:id="rId36"/>
    <p:sldId id="283" r:id="rId37"/>
    <p:sldId id="267" r:id="rId38"/>
    <p:sldId id="259" r:id="rId39"/>
    <p:sldId id="272" r:id="rId40"/>
    <p:sldId id="284" r:id="rId41"/>
    <p:sldId id="260" r:id="rId42"/>
    <p:sldId id="261" r:id="rId43"/>
    <p:sldId id="277" r:id="rId44"/>
    <p:sldId id="27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7216" autoAdjust="0"/>
  </p:normalViewPr>
  <p:slideViewPr>
    <p:cSldViewPr snapToGrid="0">
      <p:cViewPr varScale="1">
        <p:scale>
          <a:sx n="59" d="100"/>
          <a:sy n="59" d="100"/>
        </p:scale>
        <p:origin x="776" y="5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Protecting data from unauthorized access becomes more important all the time. SQL Server includes a number of features that make data protection and security easier for developers and DBAs with a framework for protecting data. Come learn how Always Encrypted, TDE, Row Level Security, Dynamic Data Masking, and column level encryption can protect your systems.</a:t>
            </a:r>
          </a:p>
          <a:p>
            <a:r>
              <a:rPr lang="en-US" dirty="0"/>
              <a:t>You will learn:</a:t>
            </a:r>
          </a:p>
          <a:p>
            <a:r>
              <a:rPr lang="en-US" dirty="0"/>
              <a:t>About the different encryption and security features in SQL Server </a:t>
            </a:r>
          </a:p>
          <a:p>
            <a:r>
              <a:rPr lang="en-US" dirty="0"/>
              <a:t>Understand the code changes required for encryption mechanisms </a:t>
            </a:r>
          </a:p>
          <a:p>
            <a:r>
              <a:rPr lang="en-US" dirty="0"/>
              <a:t>Gain a basic understanding of RLS and DDM, which do not require code changes to help protect data 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88B0C-D0FA-4593-BF38-A7BA3E9A5D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72" charset="-128"/>
                <a:cs typeface="ＭＳ Ｐゴシック" pitchFamily="-72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3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6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2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9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7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2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8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0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2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6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0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8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7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910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662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873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6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9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7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9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1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4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02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71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94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2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94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5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7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8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5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77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45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329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2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5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3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1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2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04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83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20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69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6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0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8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84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0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5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5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41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07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83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38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48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99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52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12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3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81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50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80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5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2">
              <a:lumMod val="75000"/>
            </a:schemeClr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database-engine/configure-windows/clr-strict-security" TargetMode="External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67" y="1762787"/>
            <a:ext cx="9751484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0505" tIns="59264" rIns="120505" bIns="59264" anchor="b">
            <a:prstTxWarp prst="textNoShape">
              <a:avLst/>
            </a:prstTxWarp>
          </a:bodyPr>
          <a:lstStyle/>
          <a:p>
            <a:pPr algn="ctr" defTabSz="119588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333" b="1" dirty="0">
                <a:solidFill>
                  <a:prstClr val="white"/>
                </a:solidFill>
                <a:latin typeface="Arial Bold" pitchFamily="-72" charset="0"/>
                <a:ea typeface="ＭＳ Ｐゴシック" pitchFamily="-72" charset="-128"/>
              </a:rPr>
              <a:t>A Tour of SQL Server Security Features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3619" y="3332989"/>
            <a:ext cx="5317067" cy="17359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14564" tIns="57283" rIns="114564" bIns="57283">
            <a:prstTxWarp prst="textNoShape">
              <a:avLst/>
            </a:prstTxWarp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733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Steve Jones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Editor, 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SQLServerCentral</a:t>
            </a:r>
            <a:endParaRPr lang="en-US" sz="3200" b="1" dirty="0">
              <a:solidFill>
                <a:prstClr val="white">
                  <a:lumMod val="85000"/>
                </a:prstClr>
              </a:solidFill>
              <a:latin typeface="Arial" pitchFamily="-72" charset="0"/>
              <a:ea typeface="ＭＳ Ｐゴシック" pitchFamily="-72" charset="-128"/>
            </a:endParaRP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Redgate Software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1D6"/>
              </a:solidFill>
              <a:latin typeface="Arial" pitchFamily="-72" charset="0"/>
              <a:ea typeface="ＭＳ Ｐゴシック" pitchFamily="-72" charset="-128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latin typeface="Times New Roman" pitchFamily="-72" charset="0"/>
              <a:ea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8060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374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3589216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44546"/>
              </p:ext>
            </p:extLst>
          </p:nvPr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5493178" y="3260060"/>
            <a:ext cx="2791674" cy="5598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AE Query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19540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  <p:bldP spid="59" grpId="0"/>
      <p:bldP spid="60" grpId="0" animBg="1"/>
      <p:bldP spid="61" grpId="0" animBg="1"/>
      <p:bldP spid="66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" name="Arrow: Right 1"/>
          <p:cNvSpPr/>
          <p:nvPr/>
        </p:nvSpPr>
        <p:spPr>
          <a:xfrm flipH="1">
            <a:off x="5751443" y="3361960"/>
            <a:ext cx="2782957" cy="5474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Encrypted CEK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54157" y="4411022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3" name="Arrow: Down 2"/>
          <p:cNvSpPr/>
          <p:nvPr/>
        </p:nvSpPr>
        <p:spPr>
          <a:xfrm>
            <a:off x="4352947" y="4984048"/>
            <a:ext cx="207043" cy="4065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 rot="17537232">
            <a:off x="2513618" y="1956413"/>
            <a:ext cx="344557" cy="1717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9" y="5318544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64732" y="5539995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</p:spTree>
    <p:extLst>
      <p:ext uri="{BB962C8B-B14F-4D97-AF65-F5344CB8AC3E}">
        <p14:creationId xmlns:p14="http://schemas.microsoft.com/office/powerpoint/2010/main" val="37873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8" grpId="0" animBg="1"/>
      <p:bldP spid="3" grpId="0" animBg="1"/>
      <p:bldP spid="4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5705413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84836" y="6044674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  <p:sp>
        <p:nvSpPr>
          <p:cNvPr id="48" name="Arrow: Right 47"/>
          <p:cNvSpPr/>
          <p:nvPr/>
        </p:nvSpPr>
        <p:spPr>
          <a:xfrm rot="19710236">
            <a:off x="1380709" y="4853209"/>
            <a:ext cx="2550796" cy="2749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/>
          <p:cNvSpPr/>
          <p:nvPr/>
        </p:nvSpPr>
        <p:spPr>
          <a:xfrm>
            <a:off x="3101199" y="3539057"/>
            <a:ext cx="631991" cy="292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/>
          <p:cNvSpPr/>
          <p:nvPr/>
        </p:nvSpPr>
        <p:spPr>
          <a:xfrm>
            <a:off x="5420139" y="3456379"/>
            <a:ext cx="1378226" cy="3753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92679" y="3223743"/>
            <a:ext cx="24914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'7de8a76'</a:t>
            </a:r>
          </a:p>
        </p:txBody>
      </p:sp>
      <p:sp>
        <p:nvSpPr>
          <p:cNvPr id="56" name="Arrow: Right 55"/>
          <p:cNvSpPr/>
          <p:nvPr/>
        </p:nvSpPr>
        <p:spPr>
          <a:xfrm flipH="1">
            <a:off x="5330104" y="3408939"/>
            <a:ext cx="1453270" cy="3968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16450"/>
              </p:ext>
            </p:extLst>
          </p:nvPr>
        </p:nvGraphicFramePr>
        <p:xfrm>
          <a:off x="6992679" y="3319648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15497"/>
              </p:ext>
            </p:extLst>
          </p:nvPr>
        </p:nvGraphicFramePr>
        <p:xfrm>
          <a:off x="3140098" y="5093053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</a:t>
                      </a:r>
                      <a:r>
                        <a:rPr lang="en-US" baseline="0" dirty="0"/>
                        <a:t> 4444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sp>
        <p:nvSpPr>
          <p:cNvPr id="3" name="Arrow: Right 2"/>
          <p:cNvSpPr/>
          <p:nvPr/>
        </p:nvSpPr>
        <p:spPr>
          <a:xfrm rot="20327670">
            <a:off x="1888703" y="5627197"/>
            <a:ext cx="1133503" cy="2172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4386805" y="4379709"/>
            <a:ext cx="312556" cy="527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2" grpId="0" animBg="1"/>
      <p:bldP spid="53" grpId="0" animBg="1"/>
      <p:bldP spid="53" grpId="1" animBg="1"/>
      <p:bldP spid="69" grpId="0" animBg="1"/>
      <p:bldP spid="69" grpId="1" animBg="1"/>
      <p:bldP spid="56" grpId="0" animBg="1"/>
      <p:bldP spid="56" grpId="1" animBg="1"/>
      <p:bldP spid="3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2" y="3120128"/>
            <a:ext cx="3334215" cy="1486107"/>
          </a:xfrm>
        </p:spPr>
      </p:pic>
    </p:spTree>
    <p:extLst>
      <p:ext uri="{BB962C8B-B14F-4D97-AF65-F5344CB8AC3E}">
        <p14:creationId xmlns:p14="http://schemas.microsoft.com/office/powerpoint/2010/main" val="21196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  <a:p>
            <a:r>
              <a:rPr lang="en-US" dirty="0"/>
              <a:t>The screening is done with a security predicate that examines the “user characteristics” and returns a 1 for visible rows</a:t>
            </a:r>
          </a:p>
          <a:p>
            <a:r>
              <a:rPr lang="en-US" dirty="0"/>
              <a:t>A security policy links a predicate to a particular table</a:t>
            </a:r>
          </a:p>
          <a:p>
            <a:pPr lvl="1"/>
            <a:r>
              <a:rPr lang="en-US" dirty="0"/>
              <a:t>Filter predicates apply to reads</a:t>
            </a:r>
          </a:p>
          <a:p>
            <a:pPr lvl="1"/>
            <a:r>
              <a:rPr lang="en-US" dirty="0"/>
              <a:t>Block predicates apply to writes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Bio</a:t>
            </a:r>
          </a:p>
          <a:p>
            <a:r>
              <a:rPr lang="en-US" dirty="0"/>
              <a:t>SQL Server 2016 Security Enhancements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 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Transparent Data Encryption (</a:t>
            </a:r>
            <a:r>
              <a:rPr lang="en-US"/>
              <a:t>TDE)</a:t>
            </a:r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67" y="1532039"/>
            <a:ext cx="33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36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0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  <a:p>
            <a:r>
              <a:rPr lang="en-US" dirty="0"/>
              <a:t>This is a NOT ENCRYPTION</a:t>
            </a:r>
          </a:p>
          <a:p>
            <a:r>
              <a:rPr lang="en-US" dirty="0"/>
              <a:t>This is an application programming convenience feature</a:t>
            </a:r>
          </a:p>
          <a:p>
            <a:r>
              <a:rPr lang="en-US" dirty="0"/>
              <a:t>This is NOT SECURITY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</a:t>
            </a:r>
          </a:p>
          <a:p>
            <a:r>
              <a:rPr lang="en-US" dirty="0"/>
              <a:t>UNMASK is by database, not by table or column</a:t>
            </a:r>
          </a:p>
          <a:p>
            <a:r>
              <a:rPr lang="en-US" dirty="0"/>
              <a:t>This is an all or nothing feature - data is masked for all rows, no exceptions</a:t>
            </a:r>
          </a:p>
          <a:p>
            <a:r>
              <a:rPr lang="en-US" dirty="0"/>
              <a:t>The query plan, statistics, etc. do not mask data</a:t>
            </a:r>
          </a:p>
          <a:p>
            <a:r>
              <a:rPr lang="en-US" dirty="0"/>
              <a:t>Attacks against the data are possible with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8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4574" y="2745757"/>
            <a:ext cx="529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4572" y="3679724"/>
            <a:ext cx="594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4572" y="4590938"/>
            <a:ext cx="474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301" y="696291"/>
            <a:ext cx="7080699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  <a:p>
            <a:r>
              <a:rPr lang="en-US" sz="2667" b="1" dirty="0" err="1">
                <a:solidFill>
                  <a:srgbClr val="CC0000"/>
                </a:solidFill>
                <a:latin typeface="Arial"/>
                <a:cs typeface="Arial"/>
              </a:rPr>
              <a:t>SQLServerCentral</a:t>
            </a:r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 founder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Redgate Software Evangelist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10 year Microsoft Data Platform MVP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02" y="2785699"/>
            <a:ext cx="579705" cy="637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02" y="3806721"/>
            <a:ext cx="617980" cy="505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99" y="4641736"/>
            <a:ext cx="673123" cy="61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9" y="5485533"/>
            <a:ext cx="661235" cy="661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574" y="5485534"/>
            <a:ext cx="400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1" y="5268046"/>
            <a:ext cx="2014815" cy="711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8" y="5032217"/>
            <a:ext cx="2922244" cy="103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0" y="1871203"/>
            <a:ext cx="19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In SQL Server 2016 support for Intel AES-NI almost eliminates CPU impact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962"/>
            <a:ext cx="10972800" cy="4525433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2016+ includes a variety </a:t>
            </a:r>
            <a:r>
              <a:rPr lang="en-US"/>
              <a:t>of security </a:t>
            </a:r>
            <a:r>
              <a:rPr lang="en-US" dirty="0"/>
              <a:t>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endpoint encryption changed (RC4 -&gt; AES)</a:t>
            </a:r>
          </a:p>
          <a:p>
            <a:r>
              <a:rPr lang="en-US" dirty="0"/>
              <a:t>Dynamic Data Masking</a:t>
            </a:r>
          </a:p>
          <a:p>
            <a:r>
              <a:rPr lang="en-US" dirty="0"/>
              <a:t>Always Encrypted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Credentials can be added at the database level</a:t>
            </a:r>
          </a:p>
          <a:p>
            <a:r>
              <a:rPr lang="en-US" dirty="0"/>
              <a:t>TDE supports Intel AES-NI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  <a:hlinkClick r:id="rId2"/>
              </a:rPr>
              <a:t>CLR Strict Security</a:t>
            </a:r>
            <a:r>
              <a:rPr lang="en-US" dirty="0">
                <a:sym typeface="Wingdings" panose="05000000000000000000" pitchFamily="2" charset="2"/>
              </a:rPr>
              <a:t> implemented by default</a:t>
            </a:r>
          </a:p>
          <a:p>
            <a:r>
              <a:rPr lang="en-US" dirty="0">
                <a:sym typeface="Wingdings" panose="05000000000000000000" pitchFamily="2" charset="2"/>
              </a:rPr>
              <a:t>Database Scoped Credentials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new security features in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16787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Server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TDE Enabled by default (after June 1)</a:t>
            </a:r>
          </a:p>
          <a:p>
            <a:r>
              <a:rPr lang="en-US" dirty="0">
                <a:sym typeface="Wingdings" panose="05000000000000000000" pitchFamily="2" charset="2"/>
              </a:rPr>
              <a:t>Threat Detection available</a:t>
            </a:r>
          </a:p>
          <a:p>
            <a:r>
              <a:rPr lang="en-US" dirty="0">
                <a:sym typeface="Wingdings" panose="05000000000000000000" pitchFamily="2" charset="2"/>
              </a:rPr>
              <a:t>Vulnerability Assessment in public preview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Visual Studio Live! Anaheim 2017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VSLAU17_speaker_template_4x3</Template>
  <TotalTime>9709</TotalTime>
  <Words>1379</Words>
  <Application>Microsoft Office PowerPoint</Application>
  <PresentationFormat>Widescreen</PresentationFormat>
  <Paragraphs>319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ＭＳ Ｐゴシック</vt:lpstr>
      <vt:lpstr>Arial</vt:lpstr>
      <vt:lpstr>Arial Bold</vt:lpstr>
      <vt:lpstr>Calibri</vt:lpstr>
      <vt:lpstr>Lucida Grande</vt:lpstr>
      <vt:lpstr>Microsoft Sans Serif</vt:lpstr>
      <vt:lpstr>Times New Roman</vt:lpstr>
      <vt:lpstr>Times New Roman Bold</vt:lpstr>
      <vt:lpstr>Wingdings</vt:lpstr>
      <vt:lpstr>ヒラギノ角ゴ ProN W3</vt:lpstr>
      <vt:lpstr>Visual Studio Live! Austin 2017</vt:lpstr>
      <vt:lpstr>Custom Design</vt:lpstr>
      <vt:lpstr>Visual Studio Live! Las Vegas 2017</vt:lpstr>
      <vt:lpstr>1_Custom Design</vt:lpstr>
      <vt:lpstr>1_Visual Studio Live! Las Vegas 2017</vt:lpstr>
      <vt:lpstr>2_Custom Design</vt:lpstr>
      <vt:lpstr>1_Visual Studio Live! Austin 2017</vt:lpstr>
      <vt:lpstr>Visual Studio Live! Anaheim 2017</vt:lpstr>
      <vt:lpstr>PowerPoint Presentation</vt:lpstr>
      <vt:lpstr>Agenda</vt:lpstr>
      <vt:lpstr>PowerPoint Presentation</vt:lpstr>
      <vt:lpstr>SQL Server 2016 Security Enhancements</vt:lpstr>
      <vt:lpstr>SQL Server 2017 Security Enhancements</vt:lpstr>
      <vt:lpstr>Azure SQL Server Security Enhancements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Always Encrypted </vt:lpstr>
      <vt:lpstr>PowerPoint Presentation</vt:lpstr>
      <vt:lpstr>PowerPoint Presentation</vt:lpstr>
      <vt:lpstr>PowerPoint Presentation</vt:lpstr>
      <vt:lpstr>Demo</vt:lpstr>
      <vt:lpstr>Always Encrypted Limitations</vt:lpstr>
      <vt:lpstr>Row-Level Security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Column Level Encryption </vt:lpstr>
      <vt:lpstr>Demo</vt:lpstr>
      <vt:lpstr>Column Level Encryption – Limitations </vt:lpstr>
      <vt:lpstr>Transparent Data Encryption </vt:lpstr>
      <vt:lpstr>Demo</vt:lpstr>
      <vt:lpstr>Transparent Data Encryption Limitations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87</cp:revision>
  <dcterms:created xsi:type="dcterms:W3CDTF">2016-02-27T16:38:42Z</dcterms:created>
  <dcterms:modified xsi:type="dcterms:W3CDTF">2017-10-18T16:57:14Z</dcterms:modified>
</cp:coreProperties>
</file>