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5" r:id="rId4"/>
    <p:sldId id="291" r:id="rId5"/>
    <p:sldId id="281" r:id="rId6"/>
    <p:sldId id="287" r:id="rId7"/>
    <p:sldId id="288" r:id="rId8"/>
    <p:sldId id="289" r:id="rId9"/>
    <p:sldId id="290" r:id="rId10"/>
    <p:sldId id="259" r:id="rId11"/>
    <p:sldId id="272" r:id="rId12"/>
    <p:sldId id="284" r:id="rId13"/>
    <p:sldId id="263" r:id="rId14"/>
    <p:sldId id="271" r:id="rId15"/>
    <p:sldId id="285" r:id="rId16"/>
    <p:sldId id="274" r:id="rId17"/>
    <p:sldId id="269" r:id="rId18"/>
    <p:sldId id="270" r:id="rId19"/>
    <p:sldId id="286" r:id="rId20"/>
    <p:sldId id="266" r:id="rId21"/>
    <p:sldId id="279" r:id="rId22"/>
    <p:sldId id="273" r:id="rId23"/>
    <p:sldId id="280" r:id="rId24"/>
    <p:sldId id="265" r:id="rId25"/>
    <p:sldId id="282" r:id="rId26"/>
    <p:sldId id="283" r:id="rId27"/>
    <p:sldId id="267" r:id="rId28"/>
    <p:sldId id="260" r:id="rId29"/>
    <p:sldId id="261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6" autoAdjust="0"/>
    <p:restoredTop sz="77063" autoAdjust="0"/>
  </p:normalViewPr>
  <p:slideViewPr>
    <p:cSldViewPr snapToGrid="0">
      <p:cViewPr varScale="1">
        <p:scale>
          <a:sx n="63" d="100"/>
          <a:sy n="63" d="100"/>
        </p:scale>
        <p:origin x="6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D33F-78D8-4750-A964-FE7F02492D2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83A2-F39A-4F0A-A468-BFC2D30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49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10302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functions and keys, here’s an example. </a:t>
            </a:r>
          </a:p>
          <a:p>
            <a:r>
              <a:rPr lang="en-US" baseline="0" dirty="0"/>
              <a:t>Describe</a:t>
            </a:r>
          </a:p>
          <a:p>
            <a:r>
              <a:rPr lang="en-US" baseline="0" dirty="0"/>
              <a:t>The function’s complexity determines the resources required to perform encryption, and usually, the security of the encryption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Banks use a two stage</a:t>
            </a:r>
            <a:r>
              <a:rPr lang="en-US" baseline="0" dirty="0"/>
              <a:t> protection. They use a very strong outer lock., the bank vault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use relatively weaker</a:t>
            </a:r>
            <a:r>
              <a:rPr lang="en-US" baseline="0" dirty="0"/>
              <a:t> locks inside. These are easier to break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934049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n765131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blogs/2015/06/10/a-very-quick-post-on-sql-server-2016-dynamic-data-masking/" TargetMode="External"/><Relationship Id="rId2" Type="http://schemas.openxmlformats.org/officeDocument/2006/relationships/hyperlink" Target="https://msdn.microsoft.com/en-us/library/mt130841.aspx?f=255&amp;MSPPError=-2147217396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dn765131.aspx" TargetMode="External"/><Relationship Id="rId2" Type="http://schemas.openxmlformats.org/officeDocument/2006/relationships/hyperlink" Target="https://msdn.microsoft.com/en-us/library/ms18186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9.msdn.com/Shows/Data-Exposed/Getting-Started-with-Always-Encrypted-with-SSMS?ocid=relatedentry" TargetMode="External"/><Relationship Id="rId5" Type="http://schemas.openxmlformats.org/officeDocument/2006/relationships/hyperlink" Target="https://msdn.microsoft.com/en-us/library/mt163865.aspx" TargetMode="External"/><Relationship Id="rId4" Type="http://schemas.openxmlformats.org/officeDocument/2006/relationships/hyperlink" Target="https://channel9.msdn.com/Shows/Data-Exposed/SQL-Server-2016-Row-Level-Secu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9.pn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 to End Encryption 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SQL Server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 err="1"/>
              <a:t>SQLServerCentral</a:t>
            </a:r>
            <a:endParaRPr lang="en-US" dirty="0"/>
          </a:p>
          <a:p>
            <a:r>
              <a:rPr lang="en-US" dirty="0"/>
              <a:t>Red-gate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2" y="3851938"/>
            <a:ext cx="2634712" cy="933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27" y="3982710"/>
            <a:ext cx="2801551" cy="6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Protects data at rest</a:t>
            </a:r>
          </a:p>
          <a:p>
            <a:r>
              <a:rPr lang="en-US" dirty="0"/>
              <a:t>Encrypts data and log files (</a:t>
            </a:r>
            <a:r>
              <a:rPr lang="en-US" dirty="0" err="1"/>
              <a:t>mdf</a:t>
            </a:r>
            <a:r>
              <a:rPr lang="en-US" dirty="0"/>
              <a:t>, </a:t>
            </a:r>
            <a:r>
              <a:rPr lang="en-US" dirty="0" err="1"/>
              <a:t>ndf</a:t>
            </a:r>
            <a:r>
              <a:rPr lang="en-US" dirty="0"/>
              <a:t>, 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SQL Server 2008+ and Azure</a:t>
            </a:r>
          </a:p>
          <a:p>
            <a:r>
              <a:rPr lang="en-US" dirty="0"/>
              <a:t>Backup files encrypted </a:t>
            </a:r>
          </a:p>
          <a:p>
            <a:r>
              <a:rPr lang="en-US" dirty="0" err="1"/>
              <a:t>Tempdb</a:t>
            </a:r>
            <a:r>
              <a:rPr lang="en-US" dirty="0"/>
              <a:t> encrypted</a:t>
            </a:r>
          </a:p>
          <a:p>
            <a:r>
              <a:rPr lang="en-US" dirty="0"/>
              <a:t>Many auditors will want this</a:t>
            </a:r>
          </a:p>
          <a:p>
            <a:r>
              <a:rPr lang="en-US" dirty="0"/>
              <a:t>Enterprise Edition only. </a:t>
            </a:r>
          </a:p>
        </p:txBody>
      </p:sp>
    </p:spTree>
    <p:extLst>
      <p:ext uri="{BB962C8B-B14F-4D97-AF65-F5344CB8AC3E}">
        <p14:creationId xmlns:p14="http://schemas.microsoft.com/office/powerpoint/2010/main" val="384808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Data Encryption  </a:t>
            </a:r>
          </a:p>
        </p:txBody>
      </p:sp>
    </p:spTree>
    <p:extLst>
      <p:ext uri="{BB962C8B-B14F-4D97-AF65-F5344CB8AC3E}">
        <p14:creationId xmlns:p14="http://schemas.microsoft.com/office/powerpoint/2010/main" val="428661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Replication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 err="1"/>
              <a:t>Filestream</a:t>
            </a:r>
            <a:r>
              <a:rPr lang="en-US" altLang="en-US" dirty="0"/>
              <a:t>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BPE files are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Overhead (usually &lt; 5%, workload dependent)</a:t>
            </a:r>
          </a:p>
        </p:txBody>
      </p:sp>
    </p:spTree>
    <p:extLst>
      <p:ext uri="{BB962C8B-B14F-4D97-AF65-F5344CB8AC3E}">
        <p14:creationId xmlns:p14="http://schemas.microsoft.com/office/powerpoint/2010/main" val="263902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7" y="1805198"/>
            <a:ext cx="4714286" cy="3238095"/>
          </a:xfrm>
        </p:spPr>
      </p:pic>
    </p:spTree>
    <p:extLst>
      <p:ext uri="{BB962C8B-B14F-4D97-AF65-F5344CB8AC3E}">
        <p14:creationId xmlns:p14="http://schemas.microsoft.com/office/powerpoint/2010/main" val="82206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23725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Strings require _BIN2 collation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Limited datatypes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Only </a:t>
            </a:r>
            <a:r>
              <a:rPr lang="en-US" altLang="en-US"/>
              <a:t>equality comparisons (no &lt;, &gt;, like)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statistics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Max two Column Master Keys can be used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Defaults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replication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31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(RLS)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rows of data to be screened based on user characteristics</a:t>
            </a:r>
          </a:p>
          <a:p>
            <a:r>
              <a:rPr lang="en-US" dirty="0"/>
              <a:t>Independent of other SQL Server security.</a:t>
            </a:r>
          </a:p>
          <a:p>
            <a:r>
              <a:rPr lang="en-US" dirty="0"/>
              <a:t>Available in SQL Server 2016+ and 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140830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6753"/>
              </p:ext>
            </p:extLst>
          </p:nvPr>
        </p:nvGraphicFramePr>
        <p:xfrm>
          <a:off x="3797053" y="848912"/>
          <a:ext cx="4124415" cy="30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9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56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559483"/>
              </p:ext>
            </p:extLst>
          </p:nvPr>
        </p:nvGraphicFramePr>
        <p:xfrm>
          <a:off x="122467" y="4924312"/>
          <a:ext cx="4236494" cy="12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60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40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760" y="1532039"/>
            <a:ext cx="270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Bob (</a:t>
            </a:r>
            <a:r>
              <a:rPr lang="en-US" dirty="0" err="1"/>
              <a:t>SalespersonID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155" y="293763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4346" y="317632"/>
            <a:ext cx="257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OrderHeader</a:t>
            </a:r>
            <a:r>
              <a:rPr lang="en-US" sz="2400" b="1" dirty="0"/>
              <a:t> table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839"/>
              </p:ext>
            </p:extLst>
          </p:nvPr>
        </p:nvGraphicFramePr>
        <p:xfrm>
          <a:off x="8024619" y="4571866"/>
          <a:ext cx="413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0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35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57521" y="1538198"/>
            <a:ext cx="38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sally (</a:t>
            </a:r>
            <a:r>
              <a:rPr lang="en-US" dirty="0" err="1"/>
              <a:t>SalespersonID</a:t>
            </a:r>
            <a:r>
              <a:rPr lang="en-US" dirty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2347" y="307296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83" y="374384"/>
            <a:ext cx="1062561" cy="1062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39" y="374384"/>
            <a:ext cx="1062561" cy="10625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3411" y="3542913"/>
            <a:ext cx="1424418" cy="1117864"/>
            <a:chOff x="9814712" y="3477283"/>
            <a:chExt cx="1424418" cy="805289"/>
          </a:xfrm>
        </p:grpSpPr>
        <p:sp>
          <p:nvSpPr>
            <p:cNvPr id="9" name="Down Arrow 8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22264" y="3663098"/>
            <a:ext cx="1424418" cy="805289"/>
            <a:chOff x="9814712" y="3477283"/>
            <a:chExt cx="1424418" cy="805289"/>
          </a:xfrm>
        </p:grpSpPr>
        <p:sp>
          <p:nvSpPr>
            <p:cNvPr id="20" name="Down Arrow 19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58524" y="1980300"/>
            <a:ext cx="1287337" cy="957333"/>
            <a:chOff x="9871967" y="1923548"/>
            <a:chExt cx="1287337" cy="957333"/>
          </a:xfrm>
        </p:grpSpPr>
        <p:sp>
          <p:nvSpPr>
            <p:cNvPr id="8" name="Down Arrow 7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90804" y="2103650"/>
            <a:ext cx="1287337" cy="957333"/>
            <a:chOff x="9871967" y="1923548"/>
            <a:chExt cx="1287337" cy="957333"/>
          </a:xfrm>
        </p:grpSpPr>
        <p:sp>
          <p:nvSpPr>
            <p:cNvPr id="24" name="Down Arrow 23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rot="18765059">
            <a:off x="6927506" y="3528414"/>
            <a:ext cx="1287337" cy="957333"/>
            <a:chOff x="9871967" y="1923548"/>
            <a:chExt cx="1287337" cy="957333"/>
          </a:xfrm>
        </p:grpSpPr>
        <p:sp>
          <p:nvSpPr>
            <p:cNvPr id="27" name="Down Arrow 26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 rot="2232773">
            <a:off x="4482876" y="4247650"/>
            <a:ext cx="1287337" cy="957333"/>
            <a:chOff x="9871967" y="1923548"/>
            <a:chExt cx="1287337" cy="957333"/>
          </a:xfrm>
        </p:grpSpPr>
        <p:sp>
          <p:nvSpPr>
            <p:cNvPr id="30" name="Down Arrow 29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51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463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Polybase</a:t>
            </a:r>
            <a:endParaRPr lang="en-US" dirty="0"/>
          </a:p>
          <a:p>
            <a:r>
              <a:rPr lang="en-US" dirty="0"/>
              <a:t>Data Leakage – From stats , CDC, queries</a:t>
            </a:r>
          </a:p>
          <a:p>
            <a:r>
              <a:rPr lang="en-US" dirty="0">
                <a:hlinkClick r:id="rId2"/>
              </a:rPr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Encryption Overview</a:t>
            </a:r>
          </a:p>
          <a:p>
            <a:r>
              <a:rPr lang="en-US" dirty="0"/>
              <a:t>Transparent Data Encryption (TDE)</a:t>
            </a:r>
          </a:p>
          <a:p>
            <a:r>
              <a:rPr lang="en-US" dirty="0"/>
              <a:t>Always Encrypted </a:t>
            </a:r>
          </a:p>
          <a:p>
            <a:r>
              <a:rPr lang="en-US" dirty="0"/>
              <a:t>Row Level Security (RLS)</a:t>
            </a:r>
          </a:p>
          <a:p>
            <a:r>
              <a:rPr lang="en-US" dirty="0"/>
              <a:t>Dynamic Data Masking (DDM)</a:t>
            </a:r>
          </a:p>
          <a:p>
            <a:r>
              <a:rPr lang="en-US" dirty="0"/>
              <a:t>Column Level Encryption 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34" y="2026265"/>
            <a:ext cx="4885714" cy="2991267"/>
          </a:xfrm>
        </p:spPr>
      </p:pic>
    </p:spTree>
    <p:extLst>
      <p:ext uri="{BB962C8B-B14F-4D97-AF65-F5344CB8AC3E}">
        <p14:creationId xmlns:p14="http://schemas.microsoft.com/office/powerpoint/2010/main" val="2629610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changes to data or storage</a:t>
            </a:r>
          </a:p>
          <a:p>
            <a:r>
              <a:rPr lang="en-US" dirty="0"/>
              <a:t>DDM defines how data appears when queried.</a:t>
            </a:r>
          </a:p>
          <a:p>
            <a:r>
              <a:rPr lang="en-US" dirty="0"/>
              <a:t>Does not require changes to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2899329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99082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-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work with Always Encrypted columns.</a:t>
            </a:r>
          </a:p>
          <a:p>
            <a:r>
              <a:rPr lang="en-US" dirty="0"/>
              <a:t>UNMASK is by database, not by table or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available in SQL Server 2005+</a:t>
            </a:r>
          </a:p>
          <a:p>
            <a:r>
              <a:rPr lang="en-US" dirty="0"/>
              <a:t>Uses symmetric or asymmetric keys to protect data</a:t>
            </a:r>
          </a:p>
          <a:p>
            <a:r>
              <a:rPr lang="en-US" dirty="0"/>
              <a:t>Encryption is really by field, not column.</a:t>
            </a:r>
          </a:p>
          <a:p>
            <a:r>
              <a:rPr lang="en-US" dirty="0"/>
              <a:t>Encryption operations occur in SQL Server</a:t>
            </a:r>
          </a:p>
          <a:p>
            <a:r>
              <a:rPr lang="en-US" dirty="0"/>
              <a:t>Temporary keys may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0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/>
              <a:t>Encryption Hierarchy</a:t>
            </a:r>
          </a:p>
        </p:txBody>
      </p:sp>
      <p:pic>
        <p:nvPicPr>
          <p:cNvPr id="3379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371600"/>
            <a:ext cx="4652963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306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</p:spTree>
    <p:extLst>
      <p:ext uri="{BB962C8B-B14F-4D97-AF65-F5344CB8AC3E}">
        <p14:creationId xmlns:p14="http://schemas.microsoft.com/office/powerpoint/2010/main" val="1454127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–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Quiet a few algorithms are old</a:t>
            </a:r>
          </a:p>
          <a:p>
            <a:r>
              <a:rPr lang="en-US" dirty="0"/>
              <a:t>Data is not necessarily protected from the DBA (can be. A little)</a:t>
            </a:r>
          </a:p>
          <a:p>
            <a:r>
              <a:rPr lang="en-US" dirty="0"/>
              <a:t>Requires CPU resources on the server.</a:t>
            </a:r>
          </a:p>
          <a:p>
            <a:r>
              <a:rPr lang="en-US" dirty="0"/>
              <a:t>Encrypted data does not compress. (compress, then encrypt)</a:t>
            </a:r>
          </a:p>
          <a:p>
            <a:r>
              <a:rPr lang="en-US" dirty="0"/>
              <a:t>Symmetric keys are deterministic</a:t>
            </a:r>
          </a:p>
          <a:p>
            <a:r>
              <a:rPr lang="en-US" dirty="0"/>
              <a:t>Requires code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84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includes a variety of encryption (and data protection) functions for server and client</a:t>
            </a:r>
          </a:p>
          <a:p>
            <a:r>
              <a:rPr lang="en-US" dirty="0"/>
              <a:t>TDE protects data at rest</a:t>
            </a:r>
          </a:p>
          <a:p>
            <a:r>
              <a:rPr lang="en-US" dirty="0"/>
              <a:t>Always Encrypted is for cases where the client is trusted, but not the server</a:t>
            </a:r>
          </a:p>
          <a:p>
            <a:r>
              <a:rPr lang="en-US" dirty="0"/>
              <a:t>RLS is independent of other security mechanisms, but not perfect</a:t>
            </a:r>
          </a:p>
          <a:p>
            <a:r>
              <a:rPr lang="en-US" dirty="0"/>
              <a:t>DDM is a security convenience feature</a:t>
            </a:r>
          </a:p>
          <a:p>
            <a:r>
              <a:rPr lang="en-US" dirty="0"/>
              <a:t>Column Level encryption protects the data on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162176"/>
            <a:ext cx="2574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49926" y="2916238"/>
            <a:ext cx="39735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9926" y="3616325"/>
            <a:ext cx="60610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9926" y="4300538"/>
            <a:ext cx="356076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5072064" y="1379539"/>
            <a:ext cx="5310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2946400"/>
            <a:ext cx="4349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3711576"/>
            <a:ext cx="463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43386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972050"/>
            <a:ext cx="496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926" y="4972051"/>
            <a:ext cx="3006725" cy="50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4808538"/>
            <a:ext cx="1511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4630739"/>
            <a:ext cx="21923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03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DDM</a:t>
            </a:r>
          </a:p>
          <a:p>
            <a:pPr lvl="1"/>
            <a:r>
              <a:rPr lang="en-US" dirty="0">
                <a:hlinkClick r:id="rId2"/>
              </a:rPr>
              <a:t>Dynamic Data Masking (BOL) - https://msdn.microsoft.com/en-us/library/mt130841.aspx?f=255&amp;MSPPError=-2147217396</a:t>
            </a:r>
          </a:p>
          <a:p>
            <a:pPr lvl="1"/>
            <a:r>
              <a:rPr lang="en-US" dirty="0">
                <a:hlinkClick r:id="rId2"/>
              </a:rPr>
              <a:t>https://blogs.technet.microsoft.com/dataplatforminsider/2016/01/25/use-dynamic-data-masking-to-obfuscate-your-sensitive-data/</a:t>
            </a:r>
            <a:endParaRPr lang="en-US" dirty="0"/>
          </a:p>
          <a:p>
            <a:pPr lvl="1"/>
            <a:r>
              <a:rPr lang="en-US" dirty="0"/>
              <a:t>A Very Quick Post on SQL Server 2016 Dynamic Data Masking - </a:t>
            </a:r>
            <a:r>
              <a:rPr lang="en-US" dirty="0">
                <a:hlinkClick r:id="rId3"/>
              </a:rPr>
              <a:t>https://www.simple-talk.com/blogs/2015/06/10/a-very-quick-post-on-sql-server-2016-dynamic-data-masking/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2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 Level Encryption</a:t>
            </a:r>
          </a:p>
          <a:p>
            <a:pPr lvl="1"/>
            <a:r>
              <a:rPr lang="en-US" dirty="0" err="1"/>
              <a:t>DecryptbyKey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https://msdn.microsoft.com/en-us/library/ms181860.aspx</a:t>
            </a:r>
            <a:endParaRPr lang="en-US" dirty="0"/>
          </a:p>
          <a:p>
            <a:r>
              <a:rPr lang="en-US" dirty="0"/>
              <a:t>Row Level Security</a:t>
            </a:r>
          </a:p>
          <a:p>
            <a:pPr lvl="1"/>
            <a:r>
              <a:rPr lang="en-US" dirty="0"/>
              <a:t>MSDN - </a:t>
            </a:r>
            <a:r>
              <a:rPr lang="en-US" dirty="0">
                <a:hlinkClick r:id="rId3"/>
              </a:rPr>
              <a:t>https://msdn.microsoft.com/library/dn765131.aspx</a:t>
            </a:r>
            <a:endParaRPr lang="en-US" dirty="0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4"/>
              </a:rPr>
              <a:t>https://channel9.msdn.com/Shows/Data-Exposed/SQL-Server-2016-Row-Level-Security</a:t>
            </a:r>
            <a:endParaRPr lang="en-US" dirty="0"/>
          </a:p>
          <a:p>
            <a:r>
              <a:rPr lang="en-US" dirty="0"/>
              <a:t>Always Encrypted</a:t>
            </a:r>
          </a:p>
          <a:p>
            <a:pPr lvl="1"/>
            <a:r>
              <a:rPr lang="en-US"/>
              <a:t>BOL - </a:t>
            </a:r>
            <a:r>
              <a:rPr lang="en-US">
                <a:hlinkClick r:id="rId5"/>
              </a:rPr>
              <a:t>https://msdn.microsoft.com/en-us/library/mt163865.aspx</a:t>
            </a:r>
            <a:endParaRPr lang="en-US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6"/>
              </a:rPr>
              <a:t>https://channel9.msdn.com/Shows/Data-Exposed/Getting-Started-with-Always-Encrypted-with-SSMS?ocid=relatedentry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3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DBAs/sysadmins?</a:t>
            </a:r>
          </a:p>
          <a:p>
            <a:r>
              <a:rPr lang="en-US" dirty="0"/>
              <a:t>Developers?</a:t>
            </a:r>
          </a:p>
          <a:p>
            <a:r>
              <a:rPr lang="en-US"/>
              <a:t>Other</a:t>
            </a:r>
            <a:r>
              <a:rPr lang="en-US" smtClean="0"/>
              <a:t>?</a:t>
            </a:r>
          </a:p>
          <a:p>
            <a:r>
              <a:rPr lang="en-US" smtClean="0"/>
              <a:t>Redgate</a:t>
            </a:r>
            <a:r>
              <a:rPr lang="en-US" dirty="0"/>
              <a:t>?</a:t>
            </a:r>
          </a:p>
          <a:p>
            <a:r>
              <a:rPr lang="en-US" dirty="0"/>
              <a:t>Use Redgate tools?</a:t>
            </a:r>
          </a:p>
        </p:txBody>
      </p:sp>
    </p:spTree>
    <p:extLst>
      <p:ext uri="{BB962C8B-B14F-4D97-AF65-F5344CB8AC3E}">
        <p14:creationId xmlns:p14="http://schemas.microsoft.com/office/powerpoint/2010/main" val="15602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/>
              <a:t> is the process of transforming </a:t>
            </a:r>
            <a:r>
              <a:rPr lang="en-US" altLang="en-US" u="sng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/>
              <a:t> (referred to as </a:t>
            </a:r>
            <a:r>
              <a:rPr lang="en-US" altLang="en-US" u="sng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/>
              <a:t>) using an </a:t>
            </a:r>
            <a:r>
              <a:rPr lang="en-US" altLang="en-US" u="sng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/>
              <a:t> (called a </a:t>
            </a:r>
            <a:r>
              <a:rPr lang="en-US" altLang="en-US" u="sng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/>
              <a:t>) to make it unreadable to anyone except those possessing special knowledge, usually referred to as a </a:t>
            </a:r>
            <a:r>
              <a:rPr lang="en-US" altLang="en-US" u="sng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/>
              <a:t>. The result of the process is </a:t>
            </a: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/>
              <a:t> information (in cryptography, referred to as </a:t>
            </a:r>
            <a:r>
              <a:rPr lang="en-US" altLang="en-US" u="sng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528054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works with Functions and Keys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673" y="2292131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05425"/>
            <a:ext cx="2238375" cy="704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2900" y="3539906"/>
            <a:ext cx="2933700" cy="1339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>
                <a:alpha val="28000"/>
              </a:schemeClr>
            </a:solidFill>
          </a:ln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/>
              <a:t>Encryption Function</a:t>
            </a:r>
          </a:p>
        </p:txBody>
      </p:sp>
      <p:sp>
        <p:nvSpPr>
          <p:cNvPr id="8" name="Right Arrow 7"/>
          <p:cNvSpPr/>
          <p:nvPr/>
        </p:nvSpPr>
        <p:spPr>
          <a:xfrm rot="2450832">
            <a:off x="3279714" y="3226515"/>
            <a:ext cx="8382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742236">
            <a:off x="3056307" y="4883703"/>
            <a:ext cx="1069914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204197" y="3972531"/>
            <a:ext cx="1200150" cy="47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55294" y="3072527"/>
            <a:ext cx="30670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0x00059E2EC7419F590E79D7F1B774BFE601000000DB80B8AC1B295E367FEAC63C4BD7B8F8FACD0151B57DF97FF2BBA1ED9626B0316043C62387BB8E5D4A17B33C48A554F2A9B28626BB250A153FEEF2BFEBCF92ECF6C421D47C84BF93074E54EF85C85B1C</a:t>
            </a:r>
          </a:p>
        </p:txBody>
      </p:sp>
    </p:spTree>
    <p:extLst>
      <p:ext uri="{BB962C8B-B14F-4D97-AF65-F5344CB8AC3E}">
        <p14:creationId xmlns:p14="http://schemas.microsoft.com/office/powerpoint/2010/main" val="346542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7125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969096"/>
            <a:ext cx="6653213" cy="4919809"/>
          </a:xfrm>
        </p:spPr>
      </p:pic>
    </p:spTree>
    <p:extLst>
      <p:ext uri="{BB962C8B-B14F-4D97-AF65-F5344CB8AC3E}">
        <p14:creationId xmlns:p14="http://schemas.microsoft.com/office/powerpoint/2010/main" val="84643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2" y="2835191"/>
            <a:ext cx="1717968" cy="1269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00" y="591671"/>
            <a:ext cx="2680116" cy="150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694018"/>
            <a:ext cx="1073150" cy="107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1779216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X.509 Certificate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37" y="2947725"/>
            <a:ext cx="2238375" cy="6572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381999" y="2302436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886224" y="21931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7437" y="3727019"/>
            <a:ext cx="343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Symmetric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16" y="4930990"/>
            <a:ext cx="2463800" cy="138629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2911624" y="42505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381999" y="4274391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83572" y="5351656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7795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811</Words>
  <Application>Microsoft Office PowerPoint</Application>
  <PresentationFormat>Widescreen</PresentationFormat>
  <Paragraphs>205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Lucida Grande</vt:lpstr>
      <vt:lpstr>Microsoft Sans Serif</vt:lpstr>
      <vt:lpstr>Times New Roman Bold</vt:lpstr>
      <vt:lpstr>Wingdings</vt:lpstr>
      <vt:lpstr>ヒラギノ角ゴ ProN W3</vt:lpstr>
      <vt:lpstr>Office Theme</vt:lpstr>
      <vt:lpstr>End to End Encryption  with SQL Server 2016</vt:lpstr>
      <vt:lpstr>Agenda</vt:lpstr>
      <vt:lpstr>Who am I?</vt:lpstr>
      <vt:lpstr>Who are you?</vt:lpstr>
      <vt:lpstr>PowerPoint Presentation</vt:lpstr>
      <vt:lpstr>Encryption works with Functions and Keys</vt:lpstr>
      <vt:lpstr>PowerPoint Presentation</vt:lpstr>
      <vt:lpstr>PowerPoint Presentation</vt:lpstr>
      <vt:lpstr>PowerPoint Presentation</vt:lpstr>
      <vt:lpstr>Transparent Data Encryption </vt:lpstr>
      <vt:lpstr>Demo</vt:lpstr>
      <vt:lpstr>Transparent Data Encryption Limitations</vt:lpstr>
      <vt:lpstr>Always Encrypted </vt:lpstr>
      <vt:lpstr>Demo</vt:lpstr>
      <vt:lpstr>Always Encrypted Limitations</vt:lpstr>
      <vt:lpstr>Row Level Security (RLS) </vt:lpstr>
      <vt:lpstr>PowerPoint Presentation</vt:lpstr>
      <vt:lpstr>Demo</vt:lpstr>
      <vt:lpstr>Row Level Security Limitations </vt:lpstr>
      <vt:lpstr>Dynamic Data Masking (DDM) </vt:lpstr>
      <vt:lpstr>Dynamic Data Masking (DDM) </vt:lpstr>
      <vt:lpstr>Demo</vt:lpstr>
      <vt:lpstr>Dynamic Data Masking - Limitations </vt:lpstr>
      <vt:lpstr>Column Level Encryption </vt:lpstr>
      <vt:lpstr>Encryption Hierarchy</vt:lpstr>
      <vt:lpstr>Demo</vt:lpstr>
      <vt:lpstr>Column Level Encryption – Limitations </vt:lpstr>
      <vt:lpstr>Summary </vt:lpstr>
      <vt:lpstr>The End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Encryption  with SQL Server 2016</dc:title>
  <dc:creator>Steve Jones</dc:creator>
  <cp:lastModifiedBy>Steve Jones</cp:lastModifiedBy>
  <cp:revision>41</cp:revision>
  <dcterms:created xsi:type="dcterms:W3CDTF">2016-02-27T16:38:42Z</dcterms:created>
  <dcterms:modified xsi:type="dcterms:W3CDTF">2016-04-20T23:28:35Z</dcterms:modified>
</cp:coreProperties>
</file>