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58" r:id="rId5"/>
    <p:sldId id="262" r:id="rId6"/>
    <p:sldId id="268" r:id="rId7"/>
    <p:sldId id="259" r:id="rId8"/>
    <p:sldId id="272" r:id="rId9"/>
    <p:sldId id="263" r:id="rId10"/>
    <p:sldId id="271" r:id="rId11"/>
    <p:sldId id="274" r:id="rId12"/>
    <p:sldId id="269" r:id="rId13"/>
    <p:sldId id="276" r:id="rId14"/>
    <p:sldId id="270" r:id="rId15"/>
    <p:sldId id="266" r:id="rId16"/>
    <p:sldId id="279" r:id="rId17"/>
    <p:sldId id="273" r:id="rId18"/>
    <p:sldId id="280" r:id="rId19"/>
    <p:sldId id="265" r:id="rId20"/>
    <p:sldId id="267" r:id="rId21"/>
    <p:sldId id="260" r:id="rId22"/>
    <p:sldId id="261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66254" autoAdjust="0"/>
  </p:normalViewPr>
  <p:slideViewPr>
    <p:cSldViewPr snapToGrid="0">
      <p:cViewPr varScale="1">
        <p:scale>
          <a:sx n="54" d="100"/>
          <a:sy n="54" d="100"/>
        </p:scale>
        <p:origin x="6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1D33F-78D8-4750-A964-FE7F02492D2E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283A2-F39A-4F0A-A468-BFC2D3071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0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cs typeface="ヒラギノ角ゴ ProN W3" charset="0"/>
                <a:sym typeface="Arial" panose="020B0604020202020204" pitchFamily="34" charset="0"/>
              </a:defRPr>
            </a:lvl9pPr>
          </a:lstStyle>
          <a:p>
            <a:fld id="{821413B9-D79F-4DA9-9D65-C536735DCA0C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49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 </a:t>
            </a:r>
          </a:p>
          <a:p>
            <a:r>
              <a:rPr lang="en-US" dirty="0" smtClean="0"/>
              <a:t>https://blogs.technet.microsoft.com/dataplatforminsider/2016/01/25/use-dynamic-data-masking-to-obfuscate-your-sensitive-data/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 </a:t>
            </a:r>
          </a:p>
          <a:p>
            <a:r>
              <a:rPr lang="en-US" dirty="0" smtClean="0"/>
              <a:t>https://blogs.technet.microsoft.com/dataplatforminsider/2016/01/25/use-dynamic-data-masking-to-obfuscate-your-sensitive-data/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3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Image: </a:t>
            </a:r>
          </a:p>
          <a:p>
            <a:r>
              <a:rPr lang="en-US" dirty="0" smtClean="0"/>
              <a:t>https://blogs.technet.microsoft.com/dataplatforminsider/2016/01/25/use-dynamic-data-masking-to-obfuscate-your-sensitive-data/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283A2-F39A-4F0A-A468-BFC2D3071D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8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2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7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2EED-EC5D-481D-8393-A7289D5F8955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77ACB-9F7D-4A47-B7B2-4201AE6BA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hyperlink" Target="http://www.sqlservercentral.com/foru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blogs/2015/06/10/a-very-quick-post-on-sql-server-2016-dynamic-data-masking/" TargetMode="External"/><Relationship Id="rId2" Type="http://schemas.openxmlformats.org/officeDocument/2006/relationships/hyperlink" Target="https://msdn.microsoft.com/en-us/library/mt130841.aspx?f=255&amp;MSPPError=-214721739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End to End Encryption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SQL Server 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Jones</a:t>
            </a:r>
          </a:p>
          <a:p>
            <a:r>
              <a:rPr lang="en-US" dirty="0" err="1"/>
              <a:t>SQLServerCentral</a:t>
            </a:r>
            <a:endParaRPr lang="en-US" dirty="0"/>
          </a:p>
          <a:p>
            <a:r>
              <a:rPr lang="en-US" dirty="0"/>
              <a:t>Red-gate Software</a:t>
            </a:r>
          </a:p>
        </p:txBody>
      </p:sp>
    </p:spTree>
    <p:extLst>
      <p:ext uri="{BB962C8B-B14F-4D97-AF65-F5344CB8AC3E}">
        <p14:creationId xmlns:p14="http://schemas.microsoft.com/office/powerpoint/2010/main" val="4660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23725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 (RLS)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rows of data to be screened based on user characteristics</a:t>
            </a:r>
          </a:p>
          <a:p>
            <a:r>
              <a:rPr lang="en-US" dirty="0"/>
              <a:t>Independent of other SQL Server security.</a:t>
            </a:r>
          </a:p>
          <a:p>
            <a:r>
              <a:rPr lang="en-US" dirty="0"/>
              <a:t>Available in SQL Server 2016+ and Azure SQL Database</a:t>
            </a:r>
          </a:p>
        </p:txBody>
      </p:sp>
    </p:spTree>
    <p:extLst>
      <p:ext uri="{BB962C8B-B14F-4D97-AF65-F5344CB8AC3E}">
        <p14:creationId xmlns:p14="http://schemas.microsoft.com/office/powerpoint/2010/main" val="140830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96753"/>
              </p:ext>
            </p:extLst>
          </p:nvPr>
        </p:nvGraphicFramePr>
        <p:xfrm>
          <a:off x="3797053" y="848912"/>
          <a:ext cx="4124415" cy="30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5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092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56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7266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304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244919"/>
              </p:ext>
            </p:extLst>
          </p:nvPr>
        </p:nvGraphicFramePr>
        <p:xfrm>
          <a:off x="104711" y="4657980"/>
          <a:ext cx="4236494" cy="1290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4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60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0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5929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458" y="1532039"/>
            <a:ext cx="270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Bob (</a:t>
            </a:r>
            <a:r>
              <a:rPr lang="en-US" dirty="0" err="1"/>
              <a:t>SalespersonID</a:t>
            </a:r>
            <a:r>
              <a:rPr lang="en-US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221" y="293763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74346" y="317632"/>
            <a:ext cx="257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OrderHeader</a:t>
            </a:r>
            <a:r>
              <a:rPr lang="en-US" sz="2400" b="1" dirty="0"/>
              <a:t> table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62839"/>
              </p:ext>
            </p:extLst>
          </p:nvPr>
        </p:nvGraphicFramePr>
        <p:xfrm>
          <a:off x="8024619" y="4571866"/>
          <a:ext cx="41323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5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02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5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r>
                        <a:rPr lang="en-US" dirty="0" err="1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OrderAmount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SalespersonID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r>
                        <a:rPr lang="en-US" dirty="0" smtClean="0"/>
                        <a:t>1006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1652.89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57521" y="1538198"/>
            <a:ext cx="38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sally (</a:t>
            </a:r>
            <a:r>
              <a:rPr lang="en-US" dirty="0" err="1"/>
              <a:t>SalespersonID</a:t>
            </a:r>
            <a:r>
              <a:rPr lang="en-US" dirty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32347" y="3072964"/>
            <a:ext cx="303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OrderHeader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393" y="374384"/>
            <a:ext cx="1062561" cy="1062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39" y="374384"/>
            <a:ext cx="1062561" cy="10625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014333" y="3534035"/>
            <a:ext cx="1424418" cy="805289"/>
            <a:chOff x="9814712" y="3477283"/>
            <a:chExt cx="1424418" cy="805289"/>
          </a:xfrm>
        </p:grpSpPr>
        <p:sp>
          <p:nvSpPr>
            <p:cNvPr id="9" name="Down Arrow 8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022264" y="3663098"/>
            <a:ext cx="1424418" cy="805289"/>
            <a:chOff x="9814712" y="3477283"/>
            <a:chExt cx="1424418" cy="805289"/>
          </a:xfrm>
        </p:grpSpPr>
        <p:sp>
          <p:nvSpPr>
            <p:cNvPr id="20" name="Down Arrow 19"/>
            <p:cNvSpPr/>
            <p:nvPr/>
          </p:nvSpPr>
          <p:spPr>
            <a:xfrm>
              <a:off x="9814712" y="3477283"/>
              <a:ext cx="417250" cy="80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306974" y="3648722"/>
              <a:ext cx="932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Results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71588" y="1980300"/>
            <a:ext cx="1287337" cy="957333"/>
            <a:chOff x="9871967" y="1923548"/>
            <a:chExt cx="1287337" cy="957333"/>
          </a:xfrm>
        </p:grpSpPr>
        <p:sp>
          <p:nvSpPr>
            <p:cNvPr id="8" name="Down Arrow 7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Issue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090804" y="2103650"/>
            <a:ext cx="1287337" cy="957333"/>
            <a:chOff x="9871967" y="1923548"/>
            <a:chExt cx="1287337" cy="957333"/>
          </a:xfrm>
        </p:grpSpPr>
        <p:sp>
          <p:nvSpPr>
            <p:cNvPr id="24" name="Down Arrow 23"/>
            <p:cNvSpPr/>
            <p:nvPr/>
          </p:nvSpPr>
          <p:spPr>
            <a:xfrm>
              <a:off x="9871967" y="1923548"/>
              <a:ext cx="359995" cy="9573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15362" y="2003719"/>
              <a:ext cx="9439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Issue</a:t>
              </a:r>
            </a:p>
            <a:p>
              <a:r>
                <a:rPr lang="en-US" dirty="0" smtClean="0"/>
                <a:t>query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051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predicate function – Normal UDF created by administrator</a:t>
            </a:r>
          </a:p>
          <a:p>
            <a:r>
              <a:rPr lang="en-US" dirty="0"/>
              <a:t>SECURITY POLICY links a security predicate UDF to a table.</a:t>
            </a:r>
          </a:p>
        </p:txBody>
      </p:sp>
    </p:spTree>
    <p:extLst>
      <p:ext uri="{BB962C8B-B14F-4D97-AF65-F5344CB8AC3E}">
        <p14:creationId xmlns:p14="http://schemas.microsoft.com/office/powerpoint/2010/main" val="38293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Level Security </a:t>
            </a:r>
          </a:p>
        </p:txBody>
      </p:sp>
    </p:spTree>
    <p:extLst>
      <p:ext uri="{BB962C8B-B14F-4D97-AF65-F5344CB8AC3E}">
        <p14:creationId xmlns:p14="http://schemas.microsoft.com/office/powerpoint/2010/main" val="15746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</a:t>
            </a:r>
            <a:r>
              <a:rPr lang="en-US" dirty="0" smtClean="0"/>
              <a:t>Masking (DDM)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34" y="2026265"/>
            <a:ext cx="4885714" cy="2991267"/>
          </a:xfrm>
        </p:spPr>
      </p:pic>
    </p:spTree>
    <p:extLst>
      <p:ext uri="{BB962C8B-B14F-4D97-AF65-F5344CB8AC3E}">
        <p14:creationId xmlns:p14="http://schemas.microsoft.com/office/powerpoint/2010/main" val="262961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</a:t>
            </a:r>
            <a:r>
              <a:rPr lang="en-US" dirty="0" smtClean="0"/>
              <a:t>Masking (DDM)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changes to data or storage</a:t>
            </a:r>
          </a:p>
          <a:p>
            <a:r>
              <a:rPr lang="en-US" dirty="0" smtClean="0"/>
              <a:t>DDM defines how data appears when queried.</a:t>
            </a:r>
          </a:p>
          <a:p>
            <a:r>
              <a:rPr lang="en-US" dirty="0" smtClean="0"/>
              <a:t>Does not require changes to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29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</p:spTree>
    <p:extLst>
      <p:ext uri="{BB962C8B-B14F-4D97-AF65-F5344CB8AC3E}">
        <p14:creationId xmlns:p14="http://schemas.microsoft.com/office/powerpoint/2010/main" val="299082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Data </a:t>
            </a:r>
            <a:r>
              <a:rPr lang="en-US" dirty="0" smtClean="0"/>
              <a:t>Masking - Limitations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work with Always Encrypted columns.</a:t>
            </a:r>
          </a:p>
          <a:p>
            <a:r>
              <a:rPr lang="en-US" dirty="0" smtClean="0"/>
              <a:t>UNMASK is by database, not by table or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0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0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r>
              <a:rPr lang="en-US" dirty="0"/>
              <a:t>Encryption Overview</a:t>
            </a:r>
          </a:p>
          <a:p>
            <a:r>
              <a:rPr lang="en-US" dirty="0"/>
              <a:t>Transparent Data Encryption (TDE)</a:t>
            </a:r>
          </a:p>
          <a:p>
            <a:r>
              <a:rPr lang="en-US" dirty="0"/>
              <a:t>Always Encrypted </a:t>
            </a:r>
          </a:p>
          <a:p>
            <a:r>
              <a:rPr lang="en-US" dirty="0"/>
              <a:t>Row Level Security (RLS)</a:t>
            </a:r>
          </a:p>
          <a:p>
            <a:r>
              <a:rPr lang="en-US" dirty="0"/>
              <a:t>Dynamic Data Masking (DDM)</a:t>
            </a:r>
          </a:p>
          <a:p>
            <a:r>
              <a:rPr lang="en-US" dirty="0"/>
              <a:t>Column Level Encryption 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39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Level Encryption – Limitations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includes a variety of encryption functions for server and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3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coming</a:t>
            </a:r>
          </a:p>
          <a:p>
            <a:r>
              <a:rPr lang="en-US" dirty="0"/>
              <a:t>Questions?</a:t>
            </a:r>
          </a:p>
          <a:p>
            <a:r>
              <a:rPr lang="en-US" dirty="0"/>
              <a:t>Ask at </a:t>
            </a:r>
            <a:r>
              <a:rPr lang="en-US" dirty="0">
                <a:hlinkClick r:id="rId2"/>
              </a:rPr>
              <a:t>www.sqlservercentral.com/forums</a:t>
            </a:r>
            <a:endParaRPr lang="en-US" dirty="0"/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779712" y="3716338"/>
            <a:ext cx="6632576" cy="2562226"/>
            <a:chOff x="2689225" y="3398838"/>
            <a:chExt cx="6632576" cy="2562226"/>
          </a:xfrm>
        </p:grpSpPr>
        <p:sp>
          <p:nvSpPr>
            <p:cNvPr id="12" name="Rectangle 11"/>
            <p:cNvSpPr/>
            <p:nvPr/>
          </p:nvSpPr>
          <p:spPr>
            <a:xfrm>
              <a:off x="3260726" y="3398838"/>
              <a:ext cx="397351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www.voiceofthedba.com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0726" y="4098925"/>
              <a:ext cx="6061075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sjones@sqlservercentral.com</a:t>
              </a:r>
              <a:endPara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0726" y="4783138"/>
              <a:ext cx="3560763" cy="5080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@way0utwest</a:t>
              </a:r>
            </a:p>
          </p:txBody>
        </p:sp>
        <p:pic>
          <p:nvPicPr>
            <p:cNvPr id="15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3429000"/>
              <a:ext cx="43497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194176"/>
              <a:ext cx="463550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6" y="4821238"/>
              <a:ext cx="5048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5454650"/>
              <a:ext cx="496888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260726" y="5454651"/>
              <a:ext cx="3006725" cy="5064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Aft>
                  <a:spcPts val="2700"/>
                </a:spcAft>
                <a:defRPr/>
              </a:pPr>
              <a:r>
                <a:rPr lang="en-US" sz="2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icrosoft Sans Serif" panose="020B0604020202020204" pitchFamily="34" charset="0"/>
                  <a:ea typeface="ヒラギノ角ゴ ProN W3" charset="0"/>
                </a:rPr>
                <a:t>/in/way0utwest</a:t>
              </a:r>
            </a:p>
          </p:txBody>
        </p:sp>
        <p:pic>
          <p:nvPicPr>
            <p:cNvPr id="20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7450" y="5291138"/>
              <a:ext cx="15113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424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DDM</a:t>
            </a:r>
          </a:p>
          <a:p>
            <a:pPr lvl="1"/>
            <a:r>
              <a:rPr lang="en-US" dirty="0" smtClean="0">
                <a:hlinkClick r:id="rId2"/>
              </a:rPr>
              <a:t>Dynamic </a:t>
            </a:r>
            <a:r>
              <a:rPr lang="en-US" dirty="0">
                <a:hlinkClick r:id="rId2"/>
              </a:rPr>
              <a:t>Data Masking </a:t>
            </a:r>
            <a:r>
              <a:rPr lang="en-US" dirty="0" smtClean="0">
                <a:hlinkClick r:id="rId2"/>
              </a:rPr>
              <a:t>(BOL</a:t>
            </a:r>
            <a:r>
              <a:rPr lang="en-US" dirty="0">
                <a:hlinkClick r:id="rId2"/>
              </a:rPr>
              <a:t>) - https://msdn.microsoft.com/en-us/library/mt130841.aspx?f=255&amp;MSPPError=-2147217396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://blogs.technet.microsoft.com/dataplatforminsider/2016/01/25/use-dynamic-data-masking-to-obfuscate-your-sensitive-data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/>
              <a:t>A Very Quick Post on SQL Server 2016 Dynamic Data </a:t>
            </a:r>
            <a:r>
              <a:rPr lang="en-US" dirty="0"/>
              <a:t>Masking - </a:t>
            </a:r>
            <a:r>
              <a:rPr lang="en-US" dirty="0">
                <a:hlinkClick r:id="rId3"/>
              </a:rPr>
              <a:t>https://www.simple-talk.com/blogs/2015/06/10/a-very-quick-post-on-sql-server-2016-dynamic-data-masking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52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Who am I?</a:t>
            </a:r>
          </a:p>
        </p:txBody>
      </p:sp>
      <p:pic>
        <p:nvPicPr>
          <p:cNvPr id="17411" name="Picture 2" descr="Steve J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9" y="2162176"/>
            <a:ext cx="2574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749926" y="2916238"/>
            <a:ext cx="397351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www.voiceofthedba.com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9926" y="3616325"/>
            <a:ext cx="6061075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sjones@sqlservercentral.com</a:t>
            </a:r>
            <a:endParaRPr lang="en-US" sz="2700" dirty="0">
              <a:solidFill>
                <a:schemeClr val="tx1">
                  <a:lumMod val="50000"/>
                  <a:lumOff val="50000"/>
                </a:schemeClr>
              </a:solidFill>
              <a:latin typeface="Microsoft Sans Serif" panose="020B0604020202020204" pitchFamily="34" charset="0"/>
              <a:ea typeface="ヒラギノ角ゴ ProN W3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926" y="4300538"/>
            <a:ext cx="3560763" cy="508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@way0utwest</a:t>
            </a:r>
          </a:p>
        </p:txBody>
      </p:sp>
      <p:sp>
        <p:nvSpPr>
          <p:cNvPr id="17415" name="TextBox 20"/>
          <p:cNvSpPr txBox="1">
            <a:spLocks noChangeArrowheads="1"/>
          </p:cNvSpPr>
          <p:nvPr/>
        </p:nvSpPr>
        <p:spPr bwMode="auto">
          <a:xfrm>
            <a:off x="5072064" y="1379539"/>
            <a:ext cx="53101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Steve Jones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SQLServerCentral founder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C000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</a:rPr>
              <a:t>Redgate Software Evangelist</a:t>
            </a:r>
          </a:p>
        </p:txBody>
      </p:sp>
      <p:pic>
        <p:nvPicPr>
          <p:cNvPr id="17416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2946400"/>
            <a:ext cx="4349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3711576"/>
            <a:ext cx="46355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6" y="4338638"/>
            <a:ext cx="504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4972050"/>
            <a:ext cx="496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9926" y="4972051"/>
            <a:ext cx="3006725" cy="50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2700"/>
              </a:spcAft>
              <a:defRPr/>
            </a:pPr>
            <a:r>
              <a:rPr lang="en-US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Sans Serif" panose="020B0604020202020204" pitchFamily="34" charset="0"/>
                <a:ea typeface="ヒラギノ角ゴ ProN W3" charset="0"/>
              </a:rPr>
              <a:t>/in/way0utwest</a:t>
            </a:r>
          </a:p>
        </p:txBody>
      </p:sp>
      <p:pic>
        <p:nvPicPr>
          <p:cNvPr id="17421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808538"/>
            <a:ext cx="1511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4" y="4630739"/>
            <a:ext cx="2192337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4037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Wikipedia </a:t>
            </a:r>
            <a:r>
              <a:rPr lang="en-US" dirty="0" err="1"/>
              <a:t>def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5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in SQL Server 2016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hierarchy </a:t>
            </a:r>
          </a:p>
        </p:txBody>
      </p:sp>
    </p:spTree>
    <p:extLst>
      <p:ext uri="{BB962C8B-B14F-4D97-AF65-F5344CB8AC3E}">
        <p14:creationId xmlns:p14="http://schemas.microsoft.com/office/powerpoint/2010/main" val="262685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diagram</a:t>
            </a:r>
          </a:p>
        </p:txBody>
      </p:sp>
    </p:spTree>
    <p:extLst>
      <p:ext uri="{BB962C8B-B14F-4D97-AF65-F5344CB8AC3E}">
        <p14:creationId xmlns:p14="http://schemas.microsoft.com/office/powerpoint/2010/main" val="112150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Data Encryption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data at rest</a:t>
            </a:r>
          </a:p>
          <a:p>
            <a:r>
              <a:rPr lang="en-US" dirty="0"/>
              <a:t>Encrypts data and log files (</a:t>
            </a:r>
            <a:r>
              <a:rPr lang="en-US" dirty="0" err="1"/>
              <a:t>mdf</a:t>
            </a:r>
            <a:r>
              <a:rPr lang="en-US" dirty="0"/>
              <a:t>, </a:t>
            </a:r>
            <a:r>
              <a:rPr lang="en-US" dirty="0" err="1"/>
              <a:t>ndf</a:t>
            </a:r>
            <a:r>
              <a:rPr lang="en-US" dirty="0"/>
              <a:t>, </a:t>
            </a:r>
            <a:r>
              <a:rPr lang="en-US" dirty="0" err="1"/>
              <a:t>ldf</a:t>
            </a:r>
            <a:r>
              <a:rPr lang="en-US" dirty="0"/>
              <a:t>)</a:t>
            </a:r>
          </a:p>
          <a:p>
            <a:r>
              <a:rPr lang="en-US" dirty="0"/>
              <a:t>SQL Server 2008+ and Azure</a:t>
            </a:r>
          </a:p>
          <a:p>
            <a:r>
              <a:rPr lang="en-US" dirty="0"/>
              <a:t>Backup files encrypted </a:t>
            </a:r>
          </a:p>
          <a:p>
            <a:r>
              <a:rPr lang="en-US" dirty="0" err="1"/>
              <a:t>Tempdb</a:t>
            </a:r>
            <a:r>
              <a:rPr lang="en-US" dirty="0"/>
              <a:t> encrypted </a:t>
            </a:r>
          </a:p>
        </p:txBody>
      </p:sp>
    </p:spTree>
    <p:extLst>
      <p:ext uri="{BB962C8B-B14F-4D97-AF65-F5344CB8AC3E}">
        <p14:creationId xmlns:p14="http://schemas.microsoft.com/office/powerpoint/2010/main" val="384808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Data Encryption  </a:t>
            </a:r>
          </a:p>
        </p:txBody>
      </p:sp>
    </p:spTree>
    <p:extLst>
      <p:ext uri="{BB962C8B-B14F-4D97-AF65-F5344CB8AC3E}">
        <p14:creationId xmlns:p14="http://schemas.microsoft.com/office/powerpoint/2010/main" val="428661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Encrypted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82206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403</Words>
  <Application>Microsoft Office PowerPoint</Application>
  <PresentationFormat>Widescreen</PresentationFormat>
  <Paragraphs>142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Microsoft Sans Serif</vt:lpstr>
      <vt:lpstr>ヒラギノ角ゴ ProN W3</vt:lpstr>
      <vt:lpstr>Office Theme</vt:lpstr>
      <vt:lpstr>End to End Encryption  with SQL Server 2016</vt:lpstr>
      <vt:lpstr>Agenda</vt:lpstr>
      <vt:lpstr>Who am I?</vt:lpstr>
      <vt:lpstr>Encryption Overview</vt:lpstr>
      <vt:lpstr>Encryption in SQL Server 2016</vt:lpstr>
      <vt:lpstr>Encryption Coverage</vt:lpstr>
      <vt:lpstr>Transparent Data Encryption </vt:lpstr>
      <vt:lpstr>Demo</vt:lpstr>
      <vt:lpstr>Always Encrypted </vt:lpstr>
      <vt:lpstr>Demo</vt:lpstr>
      <vt:lpstr>Row Level Security (RLS) </vt:lpstr>
      <vt:lpstr>PowerPoint Presentation</vt:lpstr>
      <vt:lpstr>Row Level Security</vt:lpstr>
      <vt:lpstr>Demo</vt:lpstr>
      <vt:lpstr>Dynamic Data Masking (DDM) </vt:lpstr>
      <vt:lpstr>Dynamic Data Masking (DDM) </vt:lpstr>
      <vt:lpstr>Demo</vt:lpstr>
      <vt:lpstr>Dynamic Data Masking - Limitations </vt:lpstr>
      <vt:lpstr>Column Level Encryption </vt:lpstr>
      <vt:lpstr>Column Level Encryption – Limitations </vt:lpstr>
      <vt:lpstr>Summary </vt:lpstr>
      <vt:lpstr>The End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to End Encryption  with SQL Server 2016</dc:title>
  <dc:creator>Steve Jones</dc:creator>
  <cp:lastModifiedBy>Steve Jones</cp:lastModifiedBy>
  <cp:revision>25</cp:revision>
  <dcterms:created xsi:type="dcterms:W3CDTF">2016-02-27T16:38:42Z</dcterms:created>
  <dcterms:modified xsi:type="dcterms:W3CDTF">2016-02-29T20:31:43Z</dcterms:modified>
</cp:coreProperties>
</file>