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sldIdLst>
    <p:sldId id="292" r:id="rId3"/>
    <p:sldId id="257" r:id="rId4"/>
    <p:sldId id="275" r:id="rId5"/>
    <p:sldId id="291" r:id="rId6"/>
    <p:sldId id="281" r:id="rId7"/>
    <p:sldId id="287" r:id="rId8"/>
    <p:sldId id="288" r:id="rId9"/>
    <p:sldId id="289" r:id="rId10"/>
    <p:sldId id="290" r:id="rId11"/>
    <p:sldId id="259" r:id="rId12"/>
    <p:sldId id="272" r:id="rId13"/>
    <p:sldId id="284" r:id="rId14"/>
    <p:sldId id="263" r:id="rId15"/>
    <p:sldId id="271" r:id="rId16"/>
    <p:sldId id="285" r:id="rId17"/>
    <p:sldId id="274" r:id="rId18"/>
    <p:sldId id="269" r:id="rId19"/>
    <p:sldId id="270" r:id="rId20"/>
    <p:sldId id="286" r:id="rId21"/>
    <p:sldId id="266" r:id="rId22"/>
    <p:sldId id="279" r:id="rId23"/>
    <p:sldId id="273" r:id="rId24"/>
    <p:sldId id="280" r:id="rId25"/>
    <p:sldId id="265" r:id="rId26"/>
    <p:sldId id="282" r:id="rId27"/>
    <p:sldId id="283" r:id="rId28"/>
    <p:sldId id="267" r:id="rId29"/>
    <p:sldId id="260" r:id="rId30"/>
    <p:sldId id="261" r:id="rId31"/>
    <p:sldId id="294" r:id="rId32"/>
    <p:sldId id="293" r:id="rId33"/>
    <p:sldId id="277" r:id="rId34"/>
    <p:sldId id="27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16" autoAdjust="0"/>
    <p:restoredTop sz="77063" autoAdjust="0"/>
  </p:normalViewPr>
  <p:slideViewPr>
    <p:cSldViewPr snapToGrid="0">
      <p:cViewPr varScale="1">
        <p:scale>
          <a:sx n="63" d="100"/>
          <a:sy n="63" d="100"/>
        </p:scale>
        <p:origin x="63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1D33F-78D8-4750-A964-FE7F02492D2E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283A2-F39A-4F0A-A468-BFC2D3071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04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03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</a:t>
            </a:r>
          </a:p>
          <a:p>
            <a:r>
              <a:rPr lang="en-US" dirty="0"/>
              <a:t>https://blogs.technet.microsoft.com/dataplatforminsider/2016/01/25/use-dynamic-data-masking-to-obfuscate-your-sensitive-data/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77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E21E2-845F-4E3D-AC47-F68CA142ED00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208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: ONLY</a:t>
            </a:r>
            <a:r>
              <a:rPr lang="en-US" baseline="0" dirty="0"/>
              <a:t> SHOW THIS SLIDE IF YOU HAVE COMMITED TO BE AT THE COMMUNITY ZONE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E21E2-845F-4E3D-AC47-F68CA142ED0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3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fld id="{821413B9-D79F-4DA9-9D65-C536735DCA0C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50496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eaLnBrk="1" hangingPunct="1"/>
            <a:r>
              <a:rPr lang="en-US" altLang="en-US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From Wikipedia</a:t>
            </a:r>
          </a:p>
        </p:txBody>
      </p:sp>
    </p:spTree>
    <p:extLst>
      <p:ext uri="{BB962C8B-B14F-4D97-AF65-F5344CB8AC3E}">
        <p14:creationId xmlns:p14="http://schemas.microsoft.com/office/powerpoint/2010/main" val="3103029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</a:t>
            </a:r>
            <a:r>
              <a:rPr lang="en-US" baseline="0" dirty="0"/>
              <a:t> functions and keys, here’s an example. </a:t>
            </a:r>
          </a:p>
          <a:p>
            <a:r>
              <a:rPr lang="en-US" baseline="0" dirty="0"/>
              <a:t>Describe</a:t>
            </a:r>
          </a:p>
          <a:p>
            <a:r>
              <a:rPr lang="en-US" baseline="0" dirty="0"/>
              <a:t>The function’s complexity determines the resources required to perform encryption, and usually, the security of the encryption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1749C-2C7E-467C-B17D-61D5024F7C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08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Banks use a two stage</a:t>
            </a:r>
            <a:r>
              <a:rPr lang="en-US" baseline="0" dirty="0"/>
              <a:t> protection. They use a very strong outer lock., the bank vault door.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1749C-2C7E-467C-B17D-61D5024F7C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28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use relatively weaker</a:t>
            </a:r>
            <a:r>
              <a:rPr lang="en-US" baseline="0" dirty="0"/>
              <a:t> locks inside. These are easier to break into.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1749C-2C7E-467C-B17D-61D5024F7C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78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</a:t>
            </a:r>
          </a:p>
          <a:p>
            <a:r>
              <a:rPr lang="en-US" dirty="0"/>
              <a:t>https://blogs.technet.microsoft.com/dataplatforminsider/2016/01/25/use-dynamic-data-masking-to-obfuscate-your-sensitive-data/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0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</a:t>
            </a:r>
          </a:p>
          <a:p>
            <a:r>
              <a:rPr lang="en-US" dirty="0"/>
              <a:t>https://blogs.technet.microsoft.com/dataplatforminsider/2016/01/25/use-dynamic-data-masking-to-obfuscate-your-sensitive-data/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3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7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8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4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9661"/>
          </a:xfrm>
        </p:spPr>
        <p:txBody>
          <a:bodyPr/>
          <a:lstStyle>
            <a:lvl1pPr>
              <a:defRPr>
                <a:solidFill>
                  <a:srgbClr val="0E0F21"/>
                </a:solidFill>
              </a:defRPr>
            </a:lvl1pPr>
            <a:lvl2pPr>
              <a:defRPr>
                <a:solidFill>
                  <a:srgbClr val="0E0F21"/>
                </a:solidFill>
              </a:defRPr>
            </a:lvl2pPr>
            <a:lvl3pPr>
              <a:defRPr>
                <a:solidFill>
                  <a:srgbClr val="0E0F21"/>
                </a:solidFill>
              </a:defRPr>
            </a:lvl3pPr>
            <a:lvl4pPr>
              <a:defRPr>
                <a:solidFill>
                  <a:srgbClr val="0E0F21"/>
                </a:solidFill>
              </a:defRPr>
            </a:lvl4pPr>
            <a:lvl5pPr>
              <a:defRPr>
                <a:solidFill>
                  <a:srgbClr val="0E0F2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9570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 Non-Bullete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903757"/>
            <a:ext cx="9144000" cy="1479523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Session Title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518909"/>
            <a:ext cx="9144000" cy="778771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</a:t>
            </a:r>
          </a:p>
        </p:txBody>
      </p:sp>
      <p:pic>
        <p:nvPicPr>
          <p:cNvPr id="5" name="Picture 6" descr="C:\Users\rba\AppData\Local\Temp\SNAGHTMLa2cf02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33309"/>
            <a:ext cx="561975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575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03757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8343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49465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4807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0825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11702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31522" y="270460"/>
            <a:ext cx="9622277" cy="123412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9473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83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9661"/>
          </a:xfrm>
        </p:spPr>
        <p:txBody>
          <a:bodyPr/>
          <a:lstStyle>
            <a:lvl1pPr>
              <a:defRPr>
                <a:solidFill>
                  <a:srgbClr val="0E0F21"/>
                </a:solidFill>
              </a:defRPr>
            </a:lvl1pPr>
            <a:lvl2pPr>
              <a:defRPr>
                <a:solidFill>
                  <a:srgbClr val="0E0F21"/>
                </a:solidFill>
              </a:defRPr>
            </a:lvl2pPr>
            <a:lvl3pPr>
              <a:defRPr>
                <a:solidFill>
                  <a:srgbClr val="0E0F21"/>
                </a:solidFill>
              </a:defRPr>
            </a:lvl3pPr>
            <a:lvl4pPr>
              <a:defRPr>
                <a:solidFill>
                  <a:srgbClr val="0E0F21"/>
                </a:solidFill>
              </a:defRPr>
            </a:lvl4pPr>
            <a:lvl5pPr>
              <a:defRPr>
                <a:solidFill>
                  <a:srgbClr val="0E0F2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470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1506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349" y="1803862"/>
            <a:ext cx="3433676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03862"/>
            <a:ext cx="6172200" cy="4057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8349" y="3524596"/>
            <a:ext cx="3433676" cy="234439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41351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778924"/>
            <a:ext cx="6172200" cy="408212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38349" y="1803862"/>
            <a:ext cx="3433676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8349" y="3524596"/>
            <a:ext cx="3433676" cy="234439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92304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11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5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2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7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8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2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5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92EED-EC5D-481D-8393-A7289D5F895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1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0978" y="270460"/>
            <a:ext cx="9602821" cy="90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09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056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E0F2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bb934049.asp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t163865.asp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dn765131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png"/><Relationship Id="rId2" Type="http://schemas.openxmlformats.org/officeDocument/2006/relationships/hyperlink" Target="http://www.sqlservercentral.com/forum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talk.com/blogs/2015/06/10/a-very-quick-post-on-sql-server-2016-dynamic-data-masking/" TargetMode="External"/><Relationship Id="rId2" Type="http://schemas.openxmlformats.org/officeDocument/2006/relationships/hyperlink" Target="https://msdn.microsoft.com/en-us/library/mt130841.aspx?f=255&amp;MSPPError=-2147217396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library/dn765131.aspx" TargetMode="External"/><Relationship Id="rId2" Type="http://schemas.openxmlformats.org/officeDocument/2006/relationships/hyperlink" Target="https://msdn.microsoft.com/en-us/library/ms181860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nnel9.msdn.com/Shows/Data-Exposed/Getting-Started-with-Always-Encrypted-with-SSMS?ocid=relatedentry" TargetMode="External"/><Relationship Id="rId5" Type="http://schemas.openxmlformats.org/officeDocument/2006/relationships/hyperlink" Target="https://msdn.microsoft.com/en-us/library/mt163865.aspx" TargetMode="External"/><Relationship Id="rId4" Type="http://schemas.openxmlformats.org/officeDocument/2006/relationships/hyperlink" Target="https://channel9.msdn.com/Shows/Data-Exposed/SQL-Server-2016-Row-Level-Securit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iphertext" TargetMode="External"/><Relationship Id="rId3" Type="http://schemas.openxmlformats.org/officeDocument/2006/relationships/hyperlink" Target="http://en.wikipedia.org/wiki/Information" TargetMode="External"/><Relationship Id="rId7" Type="http://schemas.openxmlformats.org/officeDocument/2006/relationships/hyperlink" Target="http://en.wikipedia.org/wiki/Key_(cryptography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ipher" TargetMode="External"/><Relationship Id="rId5" Type="http://schemas.openxmlformats.org/officeDocument/2006/relationships/hyperlink" Target="http://en.wikipedia.org/wiki/Algorithm" TargetMode="External"/><Relationship Id="rId4" Type="http://schemas.openxmlformats.org/officeDocument/2006/relationships/hyperlink" Target="http://en.wikipedia.org/wiki/Plaintex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2.png"/><Relationship Id="rId4" Type="http://schemas.openxmlformats.org/officeDocument/2006/relationships/image" Target="../media/image1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End to End Encryption with SQL Server 2016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 Jones, </a:t>
            </a:r>
            <a:r>
              <a:rPr lang="en-US" dirty="0" err="1" smtClean="0"/>
              <a:t>SQLServerCentral</a:t>
            </a:r>
            <a:r>
              <a:rPr lang="en-US" dirty="0" smtClean="0"/>
              <a:t>, </a:t>
            </a:r>
            <a:r>
              <a:rPr lang="en-US" dirty="0" err="1" smtClean="0"/>
              <a:t>Redgate</a:t>
            </a:r>
            <a:r>
              <a:rPr lang="en-US" dirty="0" smtClean="0"/>
              <a:t>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50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Transparent Data Encryption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Protects data at rest</a:t>
            </a:r>
          </a:p>
          <a:p>
            <a:r>
              <a:rPr lang="en-US" dirty="0"/>
              <a:t>Encrypts data and log files (</a:t>
            </a:r>
            <a:r>
              <a:rPr lang="en-US" dirty="0" err="1"/>
              <a:t>mdf</a:t>
            </a:r>
            <a:r>
              <a:rPr lang="en-US" dirty="0"/>
              <a:t>, </a:t>
            </a:r>
            <a:r>
              <a:rPr lang="en-US" dirty="0" err="1"/>
              <a:t>ndf</a:t>
            </a:r>
            <a:r>
              <a:rPr lang="en-US" dirty="0"/>
              <a:t>, </a:t>
            </a:r>
            <a:r>
              <a:rPr lang="en-US" dirty="0" err="1"/>
              <a:t>ldf</a:t>
            </a:r>
            <a:r>
              <a:rPr lang="en-US" dirty="0"/>
              <a:t>)</a:t>
            </a:r>
          </a:p>
          <a:p>
            <a:r>
              <a:rPr lang="en-US" dirty="0"/>
              <a:t>SQL Server 2008+ and Azure</a:t>
            </a:r>
          </a:p>
          <a:p>
            <a:r>
              <a:rPr lang="en-US" dirty="0"/>
              <a:t>Backup files encrypted </a:t>
            </a:r>
          </a:p>
          <a:p>
            <a:r>
              <a:rPr lang="en-US" dirty="0" err="1"/>
              <a:t>Tempdb</a:t>
            </a:r>
            <a:r>
              <a:rPr lang="en-US" dirty="0"/>
              <a:t> encrypted</a:t>
            </a:r>
          </a:p>
          <a:p>
            <a:r>
              <a:rPr lang="en-US" dirty="0"/>
              <a:t>Many auditors will want this</a:t>
            </a:r>
          </a:p>
          <a:p>
            <a:r>
              <a:rPr lang="en-US" dirty="0"/>
              <a:t>Enterprise Edition only. </a:t>
            </a:r>
          </a:p>
        </p:txBody>
      </p:sp>
    </p:spTree>
    <p:extLst>
      <p:ext uri="{BB962C8B-B14F-4D97-AF65-F5344CB8AC3E}">
        <p14:creationId xmlns:p14="http://schemas.microsoft.com/office/powerpoint/2010/main" val="38480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Transparent Data Encryption  </a:t>
            </a:r>
          </a:p>
        </p:txBody>
      </p:sp>
    </p:spTree>
    <p:extLst>
      <p:ext uri="{BB962C8B-B14F-4D97-AF65-F5344CB8AC3E}">
        <p14:creationId xmlns:p14="http://schemas.microsoft.com/office/powerpoint/2010/main" val="428661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Transparent Data Encryption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Replication data is not encrypted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 err="1"/>
              <a:t>Filestream</a:t>
            </a:r>
            <a:r>
              <a:rPr lang="en-US" altLang="en-US" dirty="0"/>
              <a:t> data is not encrypted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BPE files are not encrypted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>
                <a:hlinkClick r:id="rId2"/>
              </a:rPr>
              <a:t>More</a:t>
            </a:r>
            <a:endParaRPr lang="en-US" altLang="en-US" dirty="0"/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Overhead (usually &lt; 5%, workload dependent)</a:t>
            </a:r>
          </a:p>
        </p:txBody>
      </p:sp>
    </p:spTree>
    <p:extLst>
      <p:ext uri="{BB962C8B-B14F-4D97-AF65-F5344CB8AC3E}">
        <p14:creationId xmlns:p14="http://schemas.microsoft.com/office/powerpoint/2010/main" val="263902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857" y="1805198"/>
            <a:ext cx="4714286" cy="3238095"/>
          </a:xfrm>
        </p:spPr>
      </p:pic>
    </p:spTree>
    <p:extLst>
      <p:ext uri="{BB962C8B-B14F-4D97-AF65-F5344CB8AC3E}">
        <p14:creationId xmlns:p14="http://schemas.microsoft.com/office/powerpoint/2010/main" val="8220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Encrypted </a:t>
            </a:r>
          </a:p>
        </p:txBody>
      </p:sp>
    </p:spTree>
    <p:extLst>
      <p:ext uri="{BB962C8B-B14F-4D97-AF65-F5344CB8AC3E}">
        <p14:creationId xmlns:p14="http://schemas.microsoft.com/office/powerpoint/2010/main" val="223725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Strings require _BIN2 collation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Limited datatypes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Only </a:t>
            </a:r>
            <a:r>
              <a:rPr lang="en-US" altLang="en-US"/>
              <a:t>equality comparisons (no &lt;, &gt;, like)</a:t>
            </a:r>
            <a:endParaRPr lang="en-US" altLang="en-US" dirty="0"/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No statistics on encrypted columns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Max two Column Master Keys can be used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No Defaults on encrypted columns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No replication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>
                <a:hlinkClick r:id="rId2"/>
              </a:rPr>
              <a:t>More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131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Level Security (RLS)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rows of data to be screened based on user characteristics</a:t>
            </a:r>
          </a:p>
          <a:p>
            <a:r>
              <a:rPr lang="en-US" dirty="0"/>
              <a:t>Independent of other SQL Server security.</a:t>
            </a:r>
          </a:p>
          <a:p>
            <a:r>
              <a:rPr lang="en-US" dirty="0"/>
              <a:t>Available in SQL Server 2016+ and Azure SQL Database</a:t>
            </a:r>
          </a:p>
        </p:txBody>
      </p:sp>
    </p:spTree>
    <p:extLst>
      <p:ext uri="{BB962C8B-B14F-4D97-AF65-F5344CB8AC3E}">
        <p14:creationId xmlns:p14="http://schemas.microsoft.com/office/powerpoint/2010/main" val="140830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596753"/>
              </p:ext>
            </p:extLst>
          </p:nvPr>
        </p:nvGraphicFramePr>
        <p:xfrm>
          <a:off x="3797053" y="848912"/>
          <a:ext cx="4124415" cy="302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09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956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97266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SalespersonID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4200.99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1652.89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4559483"/>
              </p:ext>
            </p:extLst>
          </p:nvPr>
        </p:nvGraphicFramePr>
        <p:xfrm>
          <a:off x="122467" y="4924312"/>
          <a:ext cx="4236494" cy="1290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4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560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140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59293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SalespersonID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1760" y="1532039"/>
            <a:ext cx="270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Bob (</a:t>
            </a:r>
            <a:r>
              <a:rPr lang="en-US" dirty="0" err="1"/>
              <a:t>SalespersonID</a:t>
            </a:r>
            <a:r>
              <a:rPr lang="en-US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155" y="2937634"/>
            <a:ext cx="303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OrderHeader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74346" y="317632"/>
            <a:ext cx="2574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OrderHeader</a:t>
            </a:r>
            <a:r>
              <a:rPr lang="en-US" sz="2400" b="1" dirty="0"/>
              <a:t> table</a:t>
            </a:r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62839"/>
              </p:ext>
            </p:extLst>
          </p:nvPr>
        </p:nvGraphicFramePr>
        <p:xfrm>
          <a:off x="8024619" y="4571866"/>
          <a:ext cx="413236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5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02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535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SalespersonID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1652.89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957521" y="1538198"/>
            <a:ext cx="389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sally (</a:t>
            </a:r>
            <a:r>
              <a:rPr lang="en-US" dirty="0" err="1"/>
              <a:t>SalespersonID</a:t>
            </a:r>
            <a:r>
              <a:rPr lang="en-US" dirty="0"/>
              <a:t>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32347" y="3072964"/>
            <a:ext cx="303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OrderHeader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83" y="374384"/>
            <a:ext cx="1062561" cy="10625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739" y="374384"/>
            <a:ext cx="1062561" cy="106256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863411" y="3542913"/>
            <a:ext cx="1424418" cy="1117864"/>
            <a:chOff x="9814712" y="3477283"/>
            <a:chExt cx="1424418" cy="805289"/>
          </a:xfrm>
        </p:grpSpPr>
        <p:sp>
          <p:nvSpPr>
            <p:cNvPr id="9" name="Down Arrow 8"/>
            <p:cNvSpPr/>
            <p:nvPr/>
          </p:nvSpPr>
          <p:spPr>
            <a:xfrm>
              <a:off x="9814712" y="3477283"/>
              <a:ext cx="417250" cy="8052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306974" y="3648722"/>
              <a:ext cx="93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022264" y="3663098"/>
            <a:ext cx="1424418" cy="805289"/>
            <a:chOff x="9814712" y="3477283"/>
            <a:chExt cx="1424418" cy="805289"/>
          </a:xfrm>
        </p:grpSpPr>
        <p:sp>
          <p:nvSpPr>
            <p:cNvPr id="20" name="Down Arrow 19"/>
            <p:cNvSpPr/>
            <p:nvPr/>
          </p:nvSpPr>
          <p:spPr>
            <a:xfrm>
              <a:off x="9814712" y="3477283"/>
              <a:ext cx="417250" cy="8052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306974" y="3648722"/>
              <a:ext cx="93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58524" y="1980300"/>
            <a:ext cx="1287337" cy="957333"/>
            <a:chOff x="9871967" y="1923548"/>
            <a:chExt cx="1287337" cy="957333"/>
          </a:xfrm>
        </p:grpSpPr>
        <p:sp>
          <p:nvSpPr>
            <p:cNvPr id="8" name="Down Arrow 7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215362" y="2003719"/>
              <a:ext cx="943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Issue</a:t>
              </a:r>
            </a:p>
            <a:p>
              <a:r>
                <a:rPr lang="en-US" dirty="0"/>
                <a:t>query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090804" y="2103650"/>
            <a:ext cx="1287337" cy="957333"/>
            <a:chOff x="9871967" y="1923548"/>
            <a:chExt cx="1287337" cy="957333"/>
          </a:xfrm>
        </p:grpSpPr>
        <p:sp>
          <p:nvSpPr>
            <p:cNvPr id="24" name="Down Arrow 23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215362" y="2003719"/>
              <a:ext cx="943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Issue</a:t>
              </a:r>
            </a:p>
            <a:p>
              <a:r>
                <a:rPr lang="en-US" dirty="0"/>
                <a:t>query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 rot="18765059">
            <a:off x="6927506" y="3528414"/>
            <a:ext cx="1287337" cy="957333"/>
            <a:chOff x="9871967" y="1923548"/>
            <a:chExt cx="1287337" cy="957333"/>
          </a:xfrm>
        </p:grpSpPr>
        <p:sp>
          <p:nvSpPr>
            <p:cNvPr id="27" name="Down Arrow 26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215362" y="2003719"/>
              <a:ext cx="943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 rot="2232773">
            <a:off x="4482876" y="4247650"/>
            <a:ext cx="1287337" cy="957333"/>
            <a:chOff x="9871967" y="1923548"/>
            <a:chExt cx="1287337" cy="957333"/>
          </a:xfrm>
        </p:grpSpPr>
        <p:sp>
          <p:nvSpPr>
            <p:cNvPr id="30" name="Down Arrow 29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215362" y="2003719"/>
              <a:ext cx="943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051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Row Level Security </a:t>
            </a:r>
          </a:p>
        </p:txBody>
      </p:sp>
    </p:spTree>
    <p:extLst>
      <p:ext uri="{BB962C8B-B14F-4D97-AF65-F5344CB8AC3E}">
        <p14:creationId xmlns:p14="http://schemas.microsoft.com/office/powerpoint/2010/main" val="157463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Level Security Limitations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Polybase</a:t>
            </a:r>
            <a:endParaRPr lang="en-US" dirty="0"/>
          </a:p>
          <a:p>
            <a:r>
              <a:rPr lang="en-US" dirty="0"/>
              <a:t>Data Leakage – From stats , CDC, queries</a:t>
            </a:r>
          </a:p>
          <a:p>
            <a:r>
              <a:rPr lang="en-US" dirty="0">
                <a:hlinkClick r:id="rId2"/>
              </a:rPr>
              <a:t>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r>
              <a:rPr lang="en-US" dirty="0"/>
              <a:t>Encryption Overview</a:t>
            </a:r>
          </a:p>
          <a:p>
            <a:r>
              <a:rPr lang="en-US" dirty="0"/>
              <a:t>Transparent Data Encryption (TDE)</a:t>
            </a:r>
          </a:p>
          <a:p>
            <a:r>
              <a:rPr lang="en-US" dirty="0"/>
              <a:t>Always Encrypted </a:t>
            </a:r>
          </a:p>
          <a:p>
            <a:r>
              <a:rPr lang="en-US" dirty="0"/>
              <a:t>Row Level Security (RLS)</a:t>
            </a:r>
          </a:p>
          <a:p>
            <a:r>
              <a:rPr lang="en-US" dirty="0"/>
              <a:t>Dynamic Data Masking (DDM)</a:t>
            </a:r>
          </a:p>
          <a:p>
            <a:r>
              <a:rPr lang="en-US" dirty="0"/>
              <a:t>Column Level Encryption 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3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Data Masking (DDM)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734" y="2026265"/>
            <a:ext cx="4885714" cy="2991267"/>
          </a:xfrm>
        </p:spPr>
      </p:pic>
    </p:spTree>
    <p:extLst>
      <p:ext uri="{BB962C8B-B14F-4D97-AF65-F5344CB8AC3E}">
        <p14:creationId xmlns:p14="http://schemas.microsoft.com/office/powerpoint/2010/main" val="262961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Data Masking (DDM)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changes to data or storage</a:t>
            </a:r>
          </a:p>
          <a:p>
            <a:r>
              <a:rPr lang="en-US" dirty="0"/>
              <a:t>DDM defines how data appears when queried.</a:t>
            </a:r>
          </a:p>
          <a:p>
            <a:r>
              <a:rPr lang="en-US" dirty="0"/>
              <a:t>Does not require changes to application code</a:t>
            </a:r>
          </a:p>
        </p:txBody>
      </p:sp>
    </p:spTree>
    <p:extLst>
      <p:ext uri="{BB962C8B-B14F-4D97-AF65-F5344CB8AC3E}">
        <p14:creationId xmlns:p14="http://schemas.microsoft.com/office/powerpoint/2010/main" val="289932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Dynamic Data Masking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82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Data Masking - Limitations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work with Always Encrypted columns.</a:t>
            </a:r>
          </a:p>
          <a:p>
            <a:r>
              <a:rPr lang="en-US" dirty="0"/>
              <a:t>UNMASK is by database, not by table or column.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0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Level Encryption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available in SQL Server 2005+</a:t>
            </a:r>
          </a:p>
          <a:p>
            <a:r>
              <a:rPr lang="en-US" dirty="0"/>
              <a:t>Uses symmetric or asymmetric keys to protect data</a:t>
            </a:r>
          </a:p>
          <a:p>
            <a:r>
              <a:rPr lang="en-US" dirty="0"/>
              <a:t>Encryption is really by field, not column.</a:t>
            </a:r>
          </a:p>
          <a:p>
            <a:r>
              <a:rPr lang="en-US" dirty="0"/>
              <a:t>Encryption operations occur in SQL Server</a:t>
            </a:r>
          </a:p>
          <a:p>
            <a:r>
              <a:rPr lang="en-US" dirty="0"/>
              <a:t>Temporary keys may be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0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81279" bIns="45720" rtlCol="0" anchor="ctr">
            <a:normAutofit/>
          </a:bodyPr>
          <a:lstStyle/>
          <a:p>
            <a:pPr eaLnBrk="1" hangingPunct="1"/>
            <a:r>
              <a:rPr lang="en-US" altLang="en-US"/>
              <a:t>Encryption Hierarchy</a:t>
            </a:r>
          </a:p>
        </p:txBody>
      </p:sp>
      <p:pic>
        <p:nvPicPr>
          <p:cNvPr id="33795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1371600"/>
            <a:ext cx="4652963" cy="497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54306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Column Level Encryption </a:t>
            </a:r>
          </a:p>
        </p:txBody>
      </p:sp>
    </p:spTree>
    <p:extLst>
      <p:ext uri="{BB962C8B-B14F-4D97-AF65-F5344CB8AC3E}">
        <p14:creationId xmlns:p14="http://schemas.microsoft.com/office/powerpoint/2010/main" val="14541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Level Encryption – Limitations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Quiet a few algorithms are old</a:t>
            </a:r>
          </a:p>
          <a:p>
            <a:r>
              <a:rPr lang="en-US" dirty="0"/>
              <a:t>Data is not necessarily protected from the DBA (can be. A little)</a:t>
            </a:r>
          </a:p>
          <a:p>
            <a:r>
              <a:rPr lang="en-US" dirty="0"/>
              <a:t>Requires CPU resources on the server.</a:t>
            </a:r>
          </a:p>
          <a:p>
            <a:r>
              <a:rPr lang="en-US" dirty="0"/>
              <a:t>Encrypted data does not compress. (compress, then encrypt)</a:t>
            </a:r>
          </a:p>
          <a:p>
            <a:r>
              <a:rPr lang="en-US" dirty="0"/>
              <a:t>Symmetric keys are deterministic</a:t>
            </a:r>
          </a:p>
          <a:p>
            <a:r>
              <a:rPr lang="en-US" dirty="0"/>
              <a:t>Requires code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8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2016 includes a variety of encryption (and data protection) functions for server and client</a:t>
            </a:r>
          </a:p>
          <a:p>
            <a:r>
              <a:rPr lang="en-US" dirty="0"/>
              <a:t>TDE protects data at rest</a:t>
            </a:r>
          </a:p>
          <a:p>
            <a:r>
              <a:rPr lang="en-US" dirty="0"/>
              <a:t>Always Encrypted is for cases where the client is trusted, but not the server</a:t>
            </a:r>
          </a:p>
          <a:p>
            <a:r>
              <a:rPr lang="en-US" dirty="0"/>
              <a:t>RLS is independent of other security mechanisms, but not perfect</a:t>
            </a:r>
          </a:p>
          <a:p>
            <a:r>
              <a:rPr lang="en-US" dirty="0"/>
              <a:t>DDM is a security convenience feature</a:t>
            </a:r>
          </a:p>
          <a:p>
            <a:r>
              <a:rPr lang="en-US" dirty="0"/>
              <a:t>Column Level encryption protects the data on the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coming</a:t>
            </a:r>
          </a:p>
          <a:p>
            <a:r>
              <a:rPr lang="en-US" dirty="0"/>
              <a:t>Questions?</a:t>
            </a:r>
          </a:p>
          <a:p>
            <a:r>
              <a:rPr lang="en-US" dirty="0"/>
              <a:t>Ask at </a:t>
            </a:r>
            <a:r>
              <a:rPr lang="en-US" dirty="0">
                <a:hlinkClick r:id="rId2"/>
              </a:rPr>
              <a:t>www.sqlservercentral.com/forums</a:t>
            </a:r>
            <a:endParaRPr lang="en-US" dirty="0"/>
          </a:p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779712" y="3716338"/>
            <a:ext cx="6632576" cy="2562226"/>
            <a:chOff x="2689225" y="3398838"/>
            <a:chExt cx="6632576" cy="2562226"/>
          </a:xfrm>
        </p:grpSpPr>
        <p:sp>
          <p:nvSpPr>
            <p:cNvPr id="12" name="Rectangle 11"/>
            <p:cNvSpPr/>
            <p:nvPr/>
          </p:nvSpPr>
          <p:spPr>
            <a:xfrm>
              <a:off x="3260726" y="3398838"/>
              <a:ext cx="3973513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www.voiceofthedba.com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60726" y="4098925"/>
              <a:ext cx="6061075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sjones@sqlservercentral.com</a:t>
              </a:r>
              <a:endPara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60726" y="4783138"/>
              <a:ext cx="3560763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@way0utwest</a:t>
              </a:r>
            </a:p>
          </p:txBody>
        </p:sp>
        <p:pic>
          <p:nvPicPr>
            <p:cNvPr id="15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3429000"/>
              <a:ext cx="434975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4194176"/>
              <a:ext cx="463550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4821238"/>
              <a:ext cx="5048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5454650"/>
              <a:ext cx="496888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260726" y="5454651"/>
              <a:ext cx="3006725" cy="506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/in/way0utwest</a:t>
              </a:r>
            </a:p>
          </p:txBody>
        </p:sp>
        <p:pic>
          <p:nvPicPr>
            <p:cNvPr id="20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7450" y="5291138"/>
              <a:ext cx="15113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424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Who am I?</a:t>
            </a:r>
          </a:p>
        </p:txBody>
      </p:sp>
      <p:pic>
        <p:nvPicPr>
          <p:cNvPr id="17411" name="Picture 2" descr="Steve J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9" y="2162176"/>
            <a:ext cx="25749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5749926" y="2916238"/>
            <a:ext cx="3973513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www.voiceofthedba.com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49926" y="3616325"/>
            <a:ext cx="6061075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sjones@sqlservercentral.com</a:t>
            </a:r>
            <a:endParaRPr lang="en-US" sz="2700" dirty="0">
              <a:solidFill>
                <a:schemeClr val="tx1">
                  <a:lumMod val="50000"/>
                  <a:lumOff val="50000"/>
                </a:schemeClr>
              </a:solidFill>
              <a:latin typeface="Microsoft Sans Serif" panose="020B0604020202020204" pitchFamily="34" charset="0"/>
              <a:ea typeface="ヒラギノ角ゴ ProN W3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49926" y="4300538"/>
            <a:ext cx="3560763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@way0utwest</a:t>
            </a:r>
          </a:p>
        </p:txBody>
      </p:sp>
      <p:sp>
        <p:nvSpPr>
          <p:cNvPr id="17415" name="TextBox 20"/>
          <p:cNvSpPr txBox="1">
            <a:spLocks noChangeArrowheads="1"/>
          </p:cNvSpPr>
          <p:nvPr/>
        </p:nvSpPr>
        <p:spPr bwMode="auto">
          <a:xfrm>
            <a:off x="5072064" y="1379539"/>
            <a:ext cx="5310187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Steve Jones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SQLServerCentral founder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Redgate Software Evangelist</a:t>
            </a:r>
          </a:p>
        </p:txBody>
      </p:sp>
      <p:pic>
        <p:nvPicPr>
          <p:cNvPr id="17416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6" y="2946400"/>
            <a:ext cx="4349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3711576"/>
            <a:ext cx="46355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6" y="4338638"/>
            <a:ext cx="504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4972050"/>
            <a:ext cx="4968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49926" y="4972051"/>
            <a:ext cx="3006725" cy="506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/in/way0utwest</a:t>
            </a:r>
          </a:p>
        </p:txBody>
      </p:sp>
      <p:pic>
        <p:nvPicPr>
          <p:cNvPr id="17421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650" y="4808538"/>
            <a:ext cx="1511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2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4" y="4630739"/>
            <a:ext cx="2192337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403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evaluate this session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052" y="2007181"/>
            <a:ext cx="3777608" cy="4110038"/>
          </a:xfrm>
        </p:spPr>
      </p:pic>
      <p:sp>
        <p:nvSpPr>
          <p:cNvPr id="5" name="TextBox 4"/>
          <p:cNvSpPr txBox="1"/>
          <p:nvPr/>
        </p:nvSpPr>
        <p:spPr>
          <a:xfrm>
            <a:off x="810229" y="2199190"/>
            <a:ext cx="546931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prstClr val="white"/>
                </a:solidFill>
              </a:rPr>
              <a:t>Just scan the </a:t>
            </a:r>
          </a:p>
          <a:p>
            <a:r>
              <a:rPr lang="en-US" sz="6600" dirty="0">
                <a:solidFill>
                  <a:prstClr val="white"/>
                </a:solidFill>
              </a:rPr>
              <a:t>QR code at the </a:t>
            </a:r>
          </a:p>
          <a:p>
            <a:r>
              <a:rPr lang="en-US" sz="6600" dirty="0">
                <a:solidFill>
                  <a:prstClr val="white"/>
                </a:solidFill>
              </a:rPr>
              <a:t>entrance</a:t>
            </a:r>
          </a:p>
        </p:txBody>
      </p:sp>
    </p:spTree>
    <p:extLst>
      <p:ext uri="{BB962C8B-B14F-4D97-AF65-F5344CB8AC3E}">
        <p14:creationId xmlns:p14="http://schemas.microsoft.com/office/powerpoint/2010/main" val="481219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Meet</a:t>
            </a:r>
            <a:r>
              <a:rPr lang="da-DK" dirty="0"/>
              <a:t> </a:t>
            </a:r>
            <a:r>
              <a:rPr lang="da-DK" dirty="0" err="1"/>
              <a:t>me</a:t>
            </a:r>
            <a:r>
              <a:rPr lang="da-DK" dirty="0"/>
              <a:t> at the Community Zone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48" y="3305262"/>
            <a:ext cx="5187437" cy="816297"/>
          </a:xfrm>
        </p:spPr>
      </p:pic>
      <p:sp>
        <p:nvSpPr>
          <p:cNvPr id="10" name="Content Placeholder 9"/>
          <p:cNvSpPr>
            <a:spLocks noGrp="1"/>
          </p:cNvSpPr>
          <p:nvPr>
            <p:ph sz="half" idx="4294967295"/>
          </p:nvPr>
        </p:nvSpPr>
        <p:spPr>
          <a:xfrm>
            <a:off x="5964572" y="1825625"/>
            <a:ext cx="6227428" cy="4351338"/>
          </a:xfrm>
        </p:spPr>
        <p:txBody>
          <a:bodyPr>
            <a:normAutofit/>
          </a:bodyPr>
          <a:lstStyle/>
          <a:p>
            <a:r>
              <a:rPr lang="da-DK" dirty="0" err="1">
                <a:solidFill>
                  <a:srgbClr val="0E0F21"/>
                </a:solidFill>
                <a:latin typeface="+mj-lt"/>
                <a:ea typeface="+mj-ea"/>
                <a:cs typeface="+mj-cs"/>
              </a:rPr>
              <a:t>After</a:t>
            </a:r>
            <a:r>
              <a:rPr lang="da-DK" dirty="0">
                <a:solidFill>
                  <a:srgbClr val="0E0F2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a-DK" dirty="0" err="1">
                <a:solidFill>
                  <a:srgbClr val="0E0F21"/>
                </a:solidFill>
                <a:latin typeface="+mj-lt"/>
                <a:ea typeface="+mj-ea"/>
                <a:cs typeface="+mj-cs"/>
              </a:rPr>
              <a:t>this</a:t>
            </a:r>
            <a:r>
              <a:rPr lang="da-DK" dirty="0">
                <a:solidFill>
                  <a:srgbClr val="0E0F21"/>
                </a:solidFill>
                <a:latin typeface="+mj-lt"/>
                <a:ea typeface="+mj-ea"/>
                <a:cs typeface="+mj-cs"/>
              </a:rPr>
              <a:t> talk, I </a:t>
            </a:r>
            <a:r>
              <a:rPr lang="da-DK" dirty="0" err="1">
                <a:solidFill>
                  <a:srgbClr val="0E0F21"/>
                </a:solidFill>
                <a:latin typeface="+mj-lt"/>
                <a:ea typeface="+mj-ea"/>
                <a:cs typeface="+mj-cs"/>
              </a:rPr>
              <a:t>will</a:t>
            </a:r>
            <a:r>
              <a:rPr lang="da-DK" dirty="0">
                <a:solidFill>
                  <a:srgbClr val="0E0F2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a-DK" dirty="0" err="1">
                <a:solidFill>
                  <a:srgbClr val="0E0F21"/>
                </a:solidFill>
                <a:latin typeface="+mj-lt"/>
                <a:ea typeface="+mj-ea"/>
                <a:cs typeface="+mj-cs"/>
              </a:rPr>
              <a:t>be</a:t>
            </a:r>
            <a:r>
              <a:rPr lang="da-DK" dirty="0">
                <a:solidFill>
                  <a:srgbClr val="0E0F21"/>
                </a:solidFill>
                <a:latin typeface="+mj-lt"/>
                <a:ea typeface="+mj-ea"/>
                <a:cs typeface="+mj-cs"/>
              </a:rPr>
              <a:t> present in the Community Zone</a:t>
            </a:r>
          </a:p>
          <a:p>
            <a:endParaRPr lang="da-DK" dirty="0">
              <a:solidFill>
                <a:srgbClr val="0E0F21"/>
              </a:solidFill>
              <a:latin typeface="+mj-lt"/>
              <a:ea typeface="+mj-ea"/>
              <a:cs typeface="+mj-cs"/>
            </a:endParaRPr>
          </a:p>
          <a:p>
            <a:r>
              <a:rPr lang="da-DK" dirty="0" err="1">
                <a:solidFill>
                  <a:srgbClr val="0E0F21"/>
                </a:solidFill>
                <a:latin typeface="+mj-lt"/>
                <a:ea typeface="+mj-ea"/>
                <a:cs typeface="+mj-cs"/>
              </a:rPr>
              <a:t>We</a:t>
            </a:r>
            <a:r>
              <a:rPr lang="da-DK" dirty="0">
                <a:solidFill>
                  <a:srgbClr val="0E0F2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a-DK" dirty="0" err="1">
                <a:solidFill>
                  <a:srgbClr val="0E0F21"/>
                </a:solidFill>
                <a:latin typeface="+mj-lt"/>
                <a:ea typeface="+mj-ea"/>
                <a:cs typeface="+mj-cs"/>
              </a:rPr>
              <a:t>might</a:t>
            </a:r>
            <a:r>
              <a:rPr lang="da-DK" dirty="0">
                <a:solidFill>
                  <a:srgbClr val="0E0F21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lvl="1"/>
            <a:r>
              <a:rPr lang="da-DK" sz="2800" dirty="0" err="1">
                <a:solidFill>
                  <a:srgbClr val="0E0F21"/>
                </a:solidFill>
                <a:latin typeface="+mj-lt"/>
                <a:ea typeface="+mj-ea"/>
                <a:cs typeface="+mj-cs"/>
              </a:rPr>
              <a:t>take</a:t>
            </a:r>
            <a:r>
              <a:rPr lang="da-DK" sz="2800" dirty="0">
                <a:solidFill>
                  <a:srgbClr val="0E0F21"/>
                </a:solidFill>
                <a:latin typeface="+mj-lt"/>
                <a:ea typeface="+mj-ea"/>
                <a:cs typeface="+mj-cs"/>
              </a:rPr>
              <a:t> the last </a:t>
            </a:r>
            <a:r>
              <a:rPr lang="da-DK" sz="2800" dirty="0" err="1">
                <a:solidFill>
                  <a:srgbClr val="0E0F21"/>
                </a:solidFill>
                <a:latin typeface="+mj-lt"/>
                <a:ea typeface="+mj-ea"/>
                <a:cs typeface="+mj-cs"/>
              </a:rPr>
              <a:t>questions</a:t>
            </a:r>
            <a:r>
              <a:rPr lang="da-DK" sz="2800" dirty="0">
                <a:solidFill>
                  <a:srgbClr val="0E0F2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a-DK" sz="2800" dirty="0" err="1">
                <a:solidFill>
                  <a:srgbClr val="0E0F21"/>
                </a:solidFill>
                <a:latin typeface="+mj-lt"/>
                <a:ea typeface="+mj-ea"/>
                <a:cs typeface="+mj-cs"/>
              </a:rPr>
              <a:t>there</a:t>
            </a:r>
            <a:endParaRPr lang="da-DK" sz="2800" dirty="0">
              <a:solidFill>
                <a:srgbClr val="0E0F21"/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da-DK" sz="2800" dirty="0" err="1">
                <a:solidFill>
                  <a:srgbClr val="0E0F21"/>
                </a:solidFill>
                <a:latin typeface="+mj-lt"/>
                <a:ea typeface="+mj-ea"/>
                <a:cs typeface="+mj-cs"/>
              </a:rPr>
              <a:t>discuss</a:t>
            </a:r>
            <a:r>
              <a:rPr lang="da-DK" sz="2800" dirty="0">
                <a:solidFill>
                  <a:srgbClr val="0E0F2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a-DK" sz="2800" dirty="0" err="1">
                <a:solidFill>
                  <a:srgbClr val="0E0F21"/>
                </a:solidFill>
                <a:latin typeface="+mj-lt"/>
                <a:ea typeface="+mj-ea"/>
                <a:cs typeface="+mj-cs"/>
              </a:rPr>
              <a:t>matters</a:t>
            </a:r>
            <a:r>
              <a:rPr lang="da-DK" sz="2800" dirty="0">
                <a:solidFill>
                  <a:srgbClr val="0E0F21"/>
                </a:solidFill>
                <a:latin typeface="+mj-lt"/>
                <a:ea typeface="+mj-ea"/>
                <a:cs typeface="+mj-cs"/>
              </a:rPr>
              <a:t> from </a:t>
            </a:r>
            <a:r>
              <a:rPr lang="da-DK" sz="2800" dirty="0" err="1">
                <a:solidFill>
                  <a:srgbClr val="0E0F21"/>
                </a:solidFill>
                <a:latin typeface="+mj-lt"/>
                <a:ea typeface="+mj-ea"/>
                <a:cs typeface="+mj-cs"/>
              </a:rPr>
              <a:t>my</a:t>
            </a:r>
            <a:r>
              <a:rPr lang="da-DK" sz="2800" dirty="0">
                <a:solidFill>
                  <a:srgbClr val="0E0F21"/>
                </a:solidFill>
                <a:latin typeface="+mj-lt"/>
                <a:ea typeface="+mj-ea"/>
                <a:cs typeface="+mj-cs"/>
              </a:rPr>
              <a:t> talk in more </a:t>
            </a:r>
            <a:r>
              <a:rPr lang="da-DK" sz="2800" dirty="0" err="1">
                <a:solidFill>
                  <a:srgbClr val="0E0F21"/>
                </a:solidFill>
                <a:latin typeface="+mj-lt"/>
                <a:ea typeface="+mj-ea"/>
                <a:cs typeface="+mj-cs"/>
              </a:rPr>
              <a:t>details</a:t>
            </a:r>
            <a:endParaRPr lang="da-DK" sz="2800" dirty="0">
              <a:solidFill>
                <a:srgbClr val="0E0F21"/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da-DK" sz="2800" dirty="0" err="1">
                <a:solidFill>
                  <a:srgbClr val="0E0F21"/>
                </a:solidFill>
                <a:latin typeface="+mj-lt"/>
                <a:ea typeface="+mj-ea"/>
                <a:cs typeface="+mj-cs"/>
              </a:rPr>
              <a:t>network</a:t>
            </a:r>
            <a:endParaRPr lang="da-DK" sz="2800" dirty="0">
              <a:solidFill>
                <a:srgbClr val="0E0F21"/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da-DK" sz="2800" dirty="0" err="1">
                <a:solidFill>
                  <a:srgbClr val="0E0F21"/>
                </a:solidFill>
                <a:latin typeface="+mj-lt"/>
                <a:ea typeface="+mj-ea"/>
                <a:cs typeface="+mj-cs"/>
              </a:rPr>
              <a:t>take</a:t>
            </a:r>
            <a:r>
              <a:rPr lang="da-DK" sz="2800" dirty="0">
                <a:solidFill>
                  <a:srgbClr val="0E0F2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a-DK" sz="2800" dirty="0" err="1">
                <a:solidFill>
                  <a:srgbClr val="0E0F21"/>
                </a:solidFill>
                <a:latin typeface="+mj-lt"/>
                <a:ea typeface="+mj-ea"/>
                <a:cs typeface="+mj-cs"/>
              </a:rPr>
              <a:t>selfies</a:t>
            </a:r>
            <a:r>
              <a:rPr lang="da-DK" sz="2800" dirty="0">
                <a:solidFill>
                  <a:srgbClr val="0E0F21"/>
                </a:solidFill>
                <a:latin typeface="+mj-lt"/>
                <a:ea typeface="+mj-ea"/>
                <a:cs typeface="+mj-cs"/>
              </a:rPr>
              <a:t>… </a:t>
            </a:r>
            <a:r>
              <a:rPr lang="da-DK" sz="2800" dirty="0">
                <a:solidFill>
                  <a:srgbClr val="0E0F2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da-DK" sz="2800" dirty="0">
              <a:solidFill>
                <a:srgbClr val="0E0F21"/>
              </a:solidFill>
              <a:latin typeface="+mj-lt"/>
              <a:ea typeface="+mj-ea"/>
              <a:cs typeface="+mj-cs"/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27976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DDM</a:t>
            </a:r>
          </a:p>
          <a:p>
            <a:pPr lvl="1"/>
            <a:r>
              <a:rPr lang="en-US" dirty="0">
                <a:hlinkClick r:id="rId2"/>
              </a:rPr>
              <a:t>Dynamic Data Masking (BOL) - https://msdn.microsoft.com/en-us/library/mt130841.aspx?f=255&amp;MSPPError=-2147217396</a:t>
            </a:r>
          </a:p>
          <a:p>
            <a:pPr lvl="1"/>
            <a:r>
              <a:rPr lang="en-US" dirty="0">
                <a:hlinkClick r:id="rId2"/>
              </a:rPr>
              <a:t>https://blogs.technet.microsoft.com/dataplatforminsider/2016/01/25/use-dynamic-data-masking-to-obfuscate-your-sensitive-data/</a:t>
            </a:r>
            <a:endParaRPr lang="en-US" dirty="0"/>
          </a:p>
          <a:p>
            <a:pPr lvl="1"/>
            <a:r>
              <a:rPr lang="en-US" dirty="0"/>
              <a:t>A Very Quick Post on SQL Server 2016 Dynamic Data Masking - </a:t>
            </a:r>
            <a:r>
              <a:rPr lang="en-US" dirty="0">
                <a:hlinkClick r:id="rId3"/>
              </a:rPr>
              <a:t>https://www.simple-talk.com/blogs/2015/06/10/a-very-quick-post-on-sql-server-2016-dynamic-data-masking/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5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Column Level Encryption</a:t>
            </a:r>
          </a:p>
          <a:p>
            <a:pPr lvl="1"/>
            <a:r>
              <a:rPr lang="en-US" dirty="0" err="1"/>
              <a:t>DecryptbyKey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https://msdn.microsoft.com/en-us/library/ms181860.aspx</a:t>
            </a:r>
            <a:endParaRPr lang="en-US" dirty="0"/>
          </a:p>
          <a:p>
            <a:r>
              <a:rPr lang="en-US" dirty="0"/>
              <a:t>Row Level Security</a:t>
            </a:r>
          </a:p>
          <a:p>
            <a:pPr lvl="1"/>
            <a:r>
              <a:rPr lang="en-US" dirty="0"/>
              <a:t>MSDN - </a:t>
            </a:r>
            <a:r>
              <a:rPr lang="en-US" dirty="0">
                <a:hlinkClick r:id="rId3"/>
              </a:rPr>
              <a:t>https://msdn.microsoft.com/library/dn765131.aspx</a:t>
            </a:r>
            <a:endParaRPr lang="en-US" dirty="0"/>
          </a:p>
          <a:p>
            <a:pPr lvl="1"/>
            <a:r>
              <a:rPr lang="en-US" dirty="0"/>
              <a:t>Channel 9 - </a:t>
            </a:r>
            <a:r>
              <a:rPr lang="en-US" dirty="0">
                <a:hlinkClick r:id="rId4"/>
              </a:rPr>
              <a:t>https://channel9.msdn.com/Shows/Data-Exposed/SQL-Server-2016-Row-Level-Security</a:t>
            </a:r>
            <a:endParaRPr lang="en-US" dirty="0"/>
          </a:p>
          <a:p>
            <a:r>
              <a:rPr lang="en-US" dirty="0"/>
              <a:t>Always Encrypted</a:t>
            </a:r>
          </a:p>
          <a:p>
            <a:pPr lvl="1"/>
            <a:r>
              <a:rPr lang="en-US"/>
              <a:t>BOL - </a:t>
            </a:r>
            <a:r>
              <a:rPr lang="en-US">
                <a:hlinkClick r:id="rId5"/>
              </a:rPr>
              <a:t>https://msdn.microsoft.com/en-us/library/mt163865.aspx</a:t>
            </a:r>
            <a:endParaRPr lang="en-US"/>
          </a:p>
          <a:p>
            <a:pPr lvl="1"/>
            <a:r>
              <a:rPr lang="en-US" dirty="0"/>
              <a:t>Channel 9 - </a:t>
            </a:r>
            <a:r>
              <a:rPr lang="en-US" dirty="0">
                <a:hlinkClick r:id="rId6"/>
              </a:rPr>
              <a:t>https://channel9.msdn.com/Shows/Data-Exposed/Getting-Started-with-Always-Encrypted-with-SSMS?ocid=relatedentry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3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DBAs/sysadmins?</a:t>
            </a:r>
          </a:p>
          <a:p>
            <a:r>
              <a:rPr lang="en-US" dirty="0"/>
              <a:t>Developers?</a:t>
            </a:r>
          </a:p>
          <a:p>
            <a:r>
              <a:rPr lang="en-US"/>
              <a:t>Other</a:t>
            </a:r>
            <a:r>
              <a:rPr lang="en-US" smtClean="0"/>
              <a:t>?</a:t>
            </a:r>
          </a:p>
          <a:p>
            <a:r>
              <a:rPr lang="en-US" smtClean="0"/>
              <a:t>Redgate</a:t>
            </a:r>
            <a:r>
              <a:rPr lang="en-US" dirty="0"/>
              <a:t>?</a:t>
            </a:r>
          </a:p>
          <a:p>
            <a:r>
              <a:rPr lang="en-US" dirty="0"/>
              <a:t>Use Redgate tools?</a:t>
            </a:r>
          </a:p>
        </p:txBody>
      </p:sp>
    </p:spTree>
    <p:extLst>
      <p:ext uri="{BB962C8B-B14F-4D97-AF65-F5344CB8AC3E}">
        <p14:creationId xmlns:p14="http://schemas.microsoft.com/office/powerpoint/2010/main" val="15602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41438"/>
            <a:ext cx="8229600" cy="4525962"/>
          </a:xfrm>
        </p:spPr>
        <p:txBody>
          <a:bodyPr vert="horz" lIns="91440" tIns="45720" rIns="81279" bIns="45720" rtlCol="0">
            <a:normAutofit/>
          </a:bodyPr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>
                <a:latin typeface="Times New Roman Bold" panose="02020803070505020304" pitchFamily="18" charset="0"/>
                <a:cs typeface="Times New Roman Bold" panose="02020803070505020304" pitchFamily="18" charset="0"/>
                <a:sym typeface="Times New Roman Bold" panose="02020803070505020304" pitchFamily="18" charset="0"/>
              </a:rPr>
              <a:t>encryption</a:t>
            </a:r>
            <a:r>
              <a:rPr lang="en-US" altLang="en-US"/>
              <a:t> is the process of transforming </a:t>
            </a:r>
            <a:r>
              <a:rPr lang="en-US" altLang="en-US" u="sng">
                <a:solidFill>
                  <a:srgbClr val="009999"/>
                </a:solidFill>
                <a:hlinkClick r:id="rId3"/>
              </a:rPr>
              <a:t>information</a:t>
            </a:r>
            <a:r>
              <a:rPr lang="en-US" altLang="en-US"/>
              <a:t> (referred to as </a:t>
            </a:r>
            <a:r>
              <a:rPr lang="en-US" altLang="en-US" u="sng">
                <a:solidFill>
                  <a:srgbClr val="009999"/>
                </a:solidFill>
                <a:hlinkClick r:id="rId4"/>
              </a:rPr>
              <a:t>plaintext</a:t>
            </a:r>
            <a:r>
              <a:rPr lang="en-US" altLang="en-US"/>
              <a:t>) using an </a:t>
            </a:r>
            <a:r>
              <a:rPr lang="en-US" altLang="en-US" u="sng">
                <a:solidFill>
                  <a:srgbClr val="009999"/>
                </a:solidFill>
                <a:hlinkClick r:id="rId5"/>
              </a:rPr>
              <a:t>algorithm</a:t>
            </a:r>
            <a:r>
              <a:rPr lang="en-US" altLang="en-US"/>
              <a:t> (called a </a:t>
            </a:r>
            <a:r>
              <a:rPr lang="en-US" altLang="en-US" u="sng">
                <a:solidFill>
                  <a:srgbClr val="009999"/>
                </a:solidFill>
                <a:hlinkClick r:id="rId6"/>
              </a:rPr>
              <a:t>cipher</a:t>
            </a:r>
            <a:r>
              <a:rPr lang="en-US" altLang="en-US"/>
              <a:t>) to make it unreadable to anyone except those possessing special knowledge, usually referred to as a </a:t>
            </a:r>
            <a:r>
              <a:rPr lang="en-US" altLang="en-US" u="sng">
                <a:solidFill>
                  <a:srgbClr val="009999"/>
                </a:solidFill>
                <a:hlinkClick r:id="rId7"/>
              </a:rPr>
              <a:t>key</a:t>
            </a:r>
            <a:r>
              <a:rPr lang="en-US" altLang="en-US"/>
              <a:t>. The result of the process is </a:t>
            </a:r>
            <a:r>
              <a:rPr lang="en-US" altLang="en-US">
                <a:latin typeface="Times New Roman Bold" panose="02020803070505020304" pitchFamily="18" charset="0"/>
                <a:cs typeface="Times New Roman Bold" panose="02020803070505020304" pitchFamily="18" charset="0"/>
                <a:sym typeface="Times New Roman Bold" panose="02020803070505020304" pitchFamily="18" charset="0"/>
              </a:rPr>
              <a:t>encrypted</a:t>
            </a:r>
            <a:r>
              <a:rPr lang="en-US" altLang="en-US"/>
              <a:t> information (in cryptography, referred to as </a:t>
            </a:r>
            <a:r>
              <a:rPr lang="en-US" altLang="en-US" u="sng">
                <a:solidFill>
                  <a:srgbClr val="009999"/>
                </a:solidFill>
                <a:hlinkClick r:id="rId8"/>
              </a:rPr>
              <a:t>ciphertext</a:t>
            </a:r>
            <a:r>
              <a:rPr lang="en-US" altLang="en-US"/>
              <a:t>).</a:t>
            </a:r>
          </a:p>
          <a:p>
            <a:pPr algn="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- Wikipedia</a:t>
            </a:r>
          </a:p>
        </p:txBody>
      </p:sp>
    </p:spTree>
    <p:extLst>
      <p:ext uri="{BB962C8B-B14F-4D97-AF65-F5344CB8AC3E}">
        <p14:creationId xmlns:p14="http://schemas.microsoft.com/office/powerpoint/2010/main" val="528054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works with Functions and Keys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2673" y="2292131"/>
            <a:ext cx="2749428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quick brown fox jumped over the lazy dog.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305425"/>
            <a:ext cx="2238375" cy="704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52900" y="3539906"/>
            <a:ext cx="2933700" cy="1339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1">
                <a:alpha val="28000"/>
              </a:schemeClr>
            </a:solidFill>
          </a:ln>
          <a:effectLst>
            <a:softEdge rad="31750"/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400" b="1" dirty="0"/>
              <a:t>Encryption Function</a:t>
            </a:r>
          </a:p>
        </p:txBody>
      </p:sp>
      <p:sp>
        <p:nvSpPr>
          <p:cNvPr id="8" name="Right Arrow 7"/>
          <p:cNvSpPr/>
          <p:nvPr/>
        </p:nvSpPr>
        <p:spPr>
          <a:xfrm rot="2450832">
            <a:off x="3279714" y="3226515"/>
            <a:ext cx="83820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9742236">
            <a:off x="3056307" y="4883703"/>
            <a:ext cx="1069914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204197" y="3972531"/>
            <a:ext cx="1200150" cy="474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55294" y="3072527"/>
            <a:ext cx="306705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0x00059E2EC7419F590E79D7F1B774BFE601000000DB80B8AC1B295E367FEAC63C4BD7B8F8FACD0151B57DF97FF2BBA1ED9626B0316043C62387BB8E5D4A17B33C48A554F2A9B28626BB250A153FEEF2BFEBCF92ECF6C421D47C84BF93074E54EF85C85B1C</a:t>
            </a:r>
          </a:p>
        </p:txBody>
      </p:sp>
    </p:spTree>
    <p:extLst>
      <p:ext uri="{BB962C8B-B14F-4D97-AF65-F5344CB8AC3E}">
        <p14:creationId xmlns:p14="http://schemas.microsoft.com/office/powerpoint/2010/main" val="346542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253331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67125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94" y="969096"/>
            <a:ext cx="6653213" cy="4919809"/>
          </a:xfrm>
        </p:spPr>
      </p:pic>
    </p:spTree>
    <p:extLst>
      <p:ext uri="{BB962C8B-B14F-4D97-AF65-F5344CB8AC3E}">
        <p14:creationId xmlns:p14="http://schemas.microsoft.com/office/powerpoint/2010/main" val="8464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32" y="2835191"/>
            <a:ext cx="1717968" cy="12693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00" y="591671"/>
            <a:ext cx="2680116" cy="15075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694018"/>
            <a:ext cx="1073150" cy="1073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7900" y="1779216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X.509 Certificate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437" y="2947725"/>
            <a:ext cx="2238375" cy="657225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8381999" y="2302436"/>
            <a:ext cx="419100" cy="66740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886224" y="2193187"/>
            <a:ext cx="352276" cy="51191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37437" y="3727019"/>
            <a:ext cx="3435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Symmetric Key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16" y="4930990"/>
            <a:ext cx="2463800" cy="1386298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2911624" y="4250587"/>
            <a:ext cx="352276" cy="51191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8381999" y="4274391"/>
            <a:ext cx="419100" cy="66740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283572" y="5351656"/>
            <a:ext cx="2749428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quick brown fox jumped over the lazy dog.</a:t>
            </a:r>
          </a:p>
        </p:txBody>
      </p:sp>
    </p:spTree>
    <p:extLst>
      <p:ext uri="{BB962C8B-B14F-4D97-AF65-F5344CB8AC3E}">
        <p14:creationId xmlns:p14="http://schemas.microsoft.com/office/powerpoint/2010/main" val="77954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SQLNexusSpeakerTemplate</Template>
  <TotalTime>481</TotalTime>
  <Words>886</Words>
  <Application>Microsoft Office PowerPoint</Application>
  <PresentationFormat>Widescreen</PresentationFormat>
  <Paragraphs>218</Paragraphs>
  <Slides>33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Calibri Light</vt:lpstr>
      <vt:lpstr>Lucida Grande</vt:lpstr>
      <vt:lpstr>Microsoft Sans Serif</vt:lpstr>
      <vt:lpstr>Times New Roman Bold</vt:lpstr>
      <vt:lpstr>Wingdings</vt:lpstr>
      <vt:lpstr>ヒラギノ角ゴ ProN W3</vt:lpstr>
      <vt:lpstr>Office Theme</vt:lpstr>
      <vt:lpstr>1_Office Theme</vt:lpstr>
      <vt:lpstr>End to End Encryption with SQL Server 2016</vt:lpstr>
      <vt:lpstr>Agenda</vt:lpstr>
      <vt:lpstr>Who am I?</vt:lpstr>
      <vt:lpstr>Who are you?</vt:lpstr>
      <vt:lpstr>PowerPoint Presentation</vt:lpstr>
      <vt:lpstr>Encryption works with Functions and Keys</vt:lpstr>
      <vt:lpstr>PowerPoint Presentation</vt:lpstr>
      <vt:lpstr>PowerPoint Presentation</vt:lpstr>
      <vt:lpstr>PowerPoint Presentation</vt:lpstr>
      <vt:lpstr>Transparent Data Encryption </vt:lpstr>
      <vt:lpstr>Demo</vt:lpstr>
      <vt:lpstr>Transparent Data Encryption Limitations</vt:lpstr>
      <vt:lpstr>Always Encrypted </vt:lpstr>
      <vt:lpstr>Demo</vt:lpstr>
      <vt:lpstr>Always Encrypted Limitations</vt:lpstr>
      <vt:lpstr>Row Level Security (RLS) </vt:lpstr>
      <vt:lpstr>PowerPoint Presentation</vt:lpstr>
      <vt:lpstr>Demo</vt:lpstr>
      <vt:lpstr>Row Level Security Limitations </vt:lpstr>
      <vt:lpstr>Dynamic Data Masking (DDM) </vt:lpstr>
      <vt:lpstr>Dynamic Data Masking (DDM) </vt:lpstr>
      <vt:lpstr>Demo</vt:lpstr>
      <vt:lpstr>Dynamic Data Masking - Limitations </vt:lpstr>
      <vt:lpstr>Column Level Encryption </vt:lpstr>
      <vt:lpstr>Encryption Hierarchy</vt:lpstr>
      <vt:lpstr>Demo</vt:lpstr>
      <vt:lpstr>Column Level Encryption – Limitations </vt:lpstr>
      <vt:lpstr>Summary </vt:lpstr>
      <vt:lpstr>The End</vt:lpstr>
      <vt:lpstr>Please evaluate this session</vt:lpstr>
      <vt:lpstr>Meet me at the Community Zone</vt:lpstr>
      <vt:lpstr>References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to End Encryption  with SQL Server 2016</dc:title>
  <dc:creator>Steve Jones</dc:creator>
  <cp:lastModifiedBy>Steve Jones</cp:lastModifiedBy>
  <cp:revision>43</cp:revision>
  <dcterms:created xsi:type="dcterms:W3CDTF">2016-02-27T16:38:42Z</dcterms:created>
  <dcterms:modified xsi:type="dcterms:W3CDTF">2016-05-03T11:08:29Z</dcterms:modified>
</cp:coreProperties>
</file>