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  <p:sldMasterId id="2147483792" r:id="rId2"/>
  </p:sldMasterIdLst>
  <p:notesMasterIdLst>
    <p:notesMasterId r:id="rId34"/>
  </p:notesMasterIdLst>
  <p:handoutMasterIdLst>
    <p:handoutMasterId r:id="rId35"/>
  </p:handoutMasterIdLst>
  <p:sldIdLst>
    <p:sldId id="256" r:id="rId3"/>
    <p:sldId id="261" r:id="rId4"/>
    <p:sldId id="268" r:id="rId5"/>
    <p:sldId id="308" r:id="rId6"/>
    <p:sldId id="279" r:id="rId7"/>
    <p:sldId id="266" r:id="rId8"/>
    <p:sldId id="262" r:id="rId9"/>
    <p:sldId id="310" r:id="rId10"/>
    <p:sldId id="323" r:id="rId11"/>
    <p:sldId id="328" r:id="rId12"/>
    <p:sldId id="326" r:id="rId13"/>
    <p:sldId id="327" r:id="rId14"/>
    <p:sldId id="324" r:id="rId15"/>
    <p:sldId id="293" r:id="rId16"/>
    <p:sldId id="309" r:id="rId17"/>
    <p:sldId id="272" r:id="rId18"/>
    <p:sldId id="316" r:id="rId19"/>
    <p:sldId id="318" r:id="rId20"/>
    <p:sldId id="322" r:id="rId21"/>
    <p:sldId id="317" r:id="rId22"/>
    <p:sldId id="319" r:id="rId23"/>
    <p:sldId id="274" r:id="rId24"/>
    <p:sldId id="267" r:id="rId25"/>
    <p:sldId id="329" r:id="rId26"/>
    <p:sldId id="297" r:id="rId27"/>
    <p:sldId id="321" r:id="rId28"/>
    <p:sldId id="301" r:id="rId29"/>
    <p:sldId id="299" r:id="rId30"/>
    <p:sldId id="300" r:id="rId31"/>
    <p:sldId id="330" r:id="rId32"/>
    <p:sldId id="314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6600"/>
    <a:srgbClr val="000000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046" autoAdjust="0"/>
  </p:normalViewPr>
  <p:slideViewPr>
    <p:cSldViewPr snapToGrid="0" snapToObjects="1" showGuides="1">
      <p:cViewPr>
        <p:scale>
          <a:sx n="66" d="100"/>
          <a:sy n="66" d="100"/>
        </p:scale>
        <p:origin x="-1728" y="-5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23" d="100"/>
          <a:sy n="123" d="100"/>
        </p:scale>
        <p:origin x="-4704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FB039-A863-1948-B2EE-9026332A9C0B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417D4C-358E-6A40-ABD0-78E9598A4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90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0A451F-26B7-424C-9998-253AE7240709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FE0556-36F6-B243-8FCD-1683CAD58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53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E0556-36F6-B243-8FCD-1683CAD586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31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 smtClean="0"/>
              <a:t>CI server is set up by one person and the whole team of developers benefits.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20061-F957-4E42-8046-7FAD0A00088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3348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testing of deployment scripts is customarily left to the end.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=&gt; Issues with upgrades only found at the end of a project.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E0556-36F6-B243-8FCD-1683CAD586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89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 smtClean="0"/>
              <a:t>Show of hands for SQL Developer Bundle.</a:t>
            </a:r>
          </a:p>
          <a:p>
            <a:r>
              <a:rPr lang="en-GB" baseline="0" dirty="0" err="1" smtClean="0"/>
              <a:t>TeamCity</a:t>
            </a:r>
            <a:r>
              <a:rPr lang="en-GB" baseline="0" dirty="0" smtClean="0"/>
              <a:t> is used at Red Gate but *any* build server can be used, </a:t>
            </a:r>
            <a:r>
              <a:rPr lang="en-GB" baseline="0" dirty="0" err="1" smtClean="0"/>
              <a:t>eg</a:t>
            </a:r>
            <a:r>
              <a:rPr lang="en-GB" baseline="0" dirty="0" smtClean="0"/>
              <a:t>:</a:t>
            </a:r>
          </a:p>
          <a:p>
            <a:r>
              <a:rPr lang="en-GB" baseline="0" dirty="0" smtClean="0"/>
              <a:t>Jenkins, Hudson, TFS Build, </a:t>
            </a:r>
            <a:r>
              <a:rPr lang="en-GB" baseline="0" dirty="0" err="1" smtClean="0"/>
              <a:t>CruiseControl</a:t>
            </a:r>
            <a:r>
              <a:rPr lang="en-GB" baseline="0" dirty="0" smtClean="0"/>
              <a:t>, Bamboo, etc.</a:t>
            </a:r>
          </a:p>
          <a:p>
            <a:r>
              <a:rPr lang="en-GB" baseline="0" dirty="0" smtClean="0"/>
              <a:t>There is a sqlci.exe command line, and </a:t>
            </a:r>
            <a:r>
              <a:rPr lang="en-GB" baseline="0" dirty="0" err="1" smtClean="0"/>
              <a:t>NAnt</a:t>
            </a:r>
            <a:r>
              <a:rPr lang="en-GB" baseline="0" dirty="0" smtClean="0"/>
              <a:t> and </a:t>
            </a:r>
            <a:r>
              <a:rPr lang="en-GB" baseline="0" dirty="0" err="1" smtClean="0"/>
              <a:t>MSBuild</a:t>
            </a:r>
            <a:r>
              <a:rPr lang="en-GB" baseline="0" dirty="0" smtClean="0"/>
              <a:t> template wrappers available.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E0556-36F6-B243-8FCD-1683CAD586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14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Ther</a:t>
            </a:r>
            <a:r>
              <a:rPr lang="en-GB" baseline="0" dirty="0" smtClean="0"/>
              <a:t>e are pre-</a:t>
            </a:r>
            <a:r>
              <a:rPr lang="en-GB" baseline="0" dirty="0" err="1" smtClean="0"/>
              <a:t>dev</a:t>
            </a:r>
            <a:r>
              <a:rPr lang="en-GB" baseline="0" dirty="0" smtClean="0"/>
              <a:t> phases where testing could also happen –requirements analysis, architecture, functional specification.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E0556-36F6-B243-8FCD-1683CAD586D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34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Testing in</a:t>
            </a:r>
            <a:r>
              <a:rPr lang="en-GB" baseline="0" dirty="0" smtClean="0"/>
              <a:t> development is preferred as the costs as low, or relatively low compared to finding bugs and issues later.</a:t>
            </a:r>
          </a:p>
          <a:p>
            <a:r>
              <a:rPr lang="en-GB" baseline="0" dirty="0" smtClean="0"/>
              <a:t>The lower costs come because testing is done in one team, or with one person. The changes are also discrete in that there aren’t a large bundle of changes being put together over time for deployment. Small bits of change are occurring.</a:t>
            </a:r>
          </a:p>
          <a:p>
            <a:r>
              <a:rPr lang="en-GB" baseline="0" dirty="0" smtClean="0"/>
              <a:t>However there are more changes, which means more costs to the tests and running a suite of tests.</a:t>
            </a:r>
          </a:p>
          <a:p>
            <a:r>
              <a:rPr lang="en-GB" baseline="0" dirty="0" smtClean="0"/>
              <a:t>The key here is automation.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E0556-36F6-B243-8FCD-1683CAD586D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918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Although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CI c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atches issues that arise when developers have failed run tests locally, also solving a different problem:</a:t>
            </a:r>
          </a:p>
          <a:p>
            <a:pPr lvl="0"/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Two incompatible changes committed by different developers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“Works on my machine” in development.</a:t>
            </a:r>
          </a:p>
          <a:p>
            <a:pPr lvl="0"/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Issues that only arise in more realistic integration environments.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E0556-36F6-B243-8FCD-1683CAD586D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79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>
                <a:latin typeface="Cachet Pro Book" pitchFamily="34" charset="0"/>
              </a:rPr>
              <a:t>Creates database packages, used for reliable and repeatable</a:t>
            </a:r>
            <a:r>
              <a:rPr lang="en-GB" baseline="0" dirty="0" smtClean="0">
                <a:latin typeface="Cachet Pro Book" pitchFamily="34" charset="0"/>
              </a:rPr>
              <a:t> deployments</a:t>
            </a:r>
            <a:endParaRPr lang="en-GB" dirty="0" smtClean="0">
              <a:latin typeface="Cachet Pro Book" pitchFamily="34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E0556-36F6-B243-8FCD-1683CAD586D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04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jpe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jpe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61864"/>
            <a:ext cx="7772400" cy="93858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23132"/>
            <a:ext cx="6400800" cy="125264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7772400" cy="2514600"/>
          </a:xfrm>
          <a:noFill/>
        </p:spPr>
        <p:txBody>
          <a:bodyPr anchor="b"/>
          <a:lstStyle>
            <a:lvl1pPr algn="r">
              <a:defRPr sz="3200" b="1">
                <a:solidFill>
                  <a:srgbClr val="22AFE7"/>
                </a:solidFill>
                <a:latin typeface="Calibri Light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124200"/>
            <a:ext cx="6400800" cy="1295400"/>
          </a:xfrm>
        </p:spPr>
        <p:txBody>
          <a:bodyPr/>
          <a:lstStyle>
            <a:lvl1pPr marL="0" indent="0" algn="r">
              <a:buNone/>
              <a:defRPr b="0">
                <a:latin typeface="Calibri Light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68" y="4953000"/>
            <a:ext cx="3697441" cy="139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0378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6172200"/>
            <a:ext cx="9144000" cy="693751"/>
          </a:xfrm>
          <a:prstGeom prst="rect">
            <a:avLst/>
          </a:prstGeom>
          <a:blipFill>
            <a:blip r:embed="rId2" cstate="print"/>
            <a:srcRect/>
            <a:stretch>
              <a:fillRect t="-100000"/>
            </a:stretch>
          </a:blipFill>
          <a:ln w="9525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2000" dirty="0">
              <a:latin typeface="Cambr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 marL="0" indent="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lang="en-US" sz="2800" b="1" dirty="0">
                <a:solidFill>
                  <a:schemeClr val="tx2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Calibri Ligh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4402723" y="6551676"/>
            <a:ext cx="36740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fld id="{1C0BEE2C-8B0C-4D07-B829-754BAF78059F}" type="slidenum">
              <a:rPr lang="en-US" sz="1200" smtClean="0">
                <a:solidFill>
                  <a:schemeClr val="tx1"/>
                </a:solidFill>
                <a:latin typeface="+mj-lt"/>
              </a:rPr>
              <a:pPr/>
              <a:t>‹#›</a:t>
            </a:fld>
            <a:endParaRPr 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6477000" y="64886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dirty="0" smtClean="0">
                <a:solidFill>
                  <a:schemeClr val="tx1"/>
                </a:solidFill>
                <a:latin typeface="+mj-lt"/>
                <a:cs typeface="Mangal" pitchFamily="18" charset="0"/>
              </a:rPr>
              <a:t>© </a:t>
            </a:r>
            <a:r>
              <a:rPr lang="en-US" sz="900" b="0" dirty="0" err="1" smtClean="0">
                <a:solidFill>
                  <a:schemeClr val="tx1"/>
                </a:solidFill>
                <a:latin typeface="+mj-lt"/>
                <a:cs typeface="Mangal" pitchFamily="18" charset="0"/>
              </a:rPr>
              <a:t>SQLintersection</a:t>
            </a:r>
            <a:r>
              <a:rPr lang="en-US" sz="900" b="0" dirty="0" smtClean="0">
                <a:solidFill>
                  <a:schemeClr val="tx1"/>
                </a:solidFill>
                <a:latin typeface="+mj-lt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sng" dirty="0" smtClean="0">
                <a:solidFill>
                  <a:schemeClr val="tx1"/>
                </a:solidFill>
                <a:latin typeface="+mj-lt"/>
                <a:cs typeface="Mangal" pitchFamily="18" charset="0"/>
              </a:rPr>
              <a:t>http://www.SQLintersection.com </a:t>
            </a:r>
            <a:endParaRPr lang="en-US" sz="900" b="0" u="sng" dirty="0">
              <a:solidFill>
                <a:schemeClr val="tx1"/>
              </a:solidFill>
              <a:latin typeface="+mj-lt"/>
              <a:cs typeface="Mangal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" t="-203" r="-107" b="9231"/>
          <a:stretch/>
        </p:blipFill>
        <p:spPr>
          <a:xfrm>
            <a:off x="4419600" y="2133600"/>
            <a:ext cx="4902199" cy="4453467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55" y="5943600"/>
            <a:ext cx="2090468" cy="79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3623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 marL="0" indent="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lang="en-US" sz="2800" b="1" dirty="0">
                <a:solidFill>
                  <a:schemeClr val="tx2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Calibri Ligh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" t="-203" r="-107" b="9231"/>
          <a:stretch/>
        </p:blipFill>
        <p:spPr>
          <a:xfrm>
            <a:off x="4572000" y="2362200"/>
            <a:ext cx="4902199" cy="4453467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  <p:sp>
        <p:nvSpPr>
          <p:cNvPr id="11" name="Rectangle 10"/>
          <p:cNvSpPr/>
          <p:nvPr/>
        </p:nvSpPr>
        <p:spPr bwMode="auto">
          <a:xfrm>
            <a:off x="0" y="6172200"/>
            <a:ext cx="9144000" cy="693751"/>
          </a:xfrm>
          <a:prstGeom prst="rect">
            <a:avLst/>
          </a:prstGeom>
          <a:blipFill>
            <a:blip r:embed="rId3" cstate="print"/>
            <a:srcRect/>
            <a:stretch>
              <a:fillRect t="-100000"/>
            </a:stretch>
          </a:blipFill>
          <a:ln w="9525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2000" dirty="0">
              <a:latin typeface="Cambria" pitchFamily="18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4402723" y="6551676"/>
            <a:ext cx="36740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fld id="{1C0BEE2C-8B0C-4D07-B829-754BAF78059F}" type="slidenum">
              <a:rPr lang="en-US" sz="1200" smtClean="0">
                <a:solidFill>
                  <a:schemeClr val="tx1"/>
                </a:solidFill>
                <a:latin typeface="+mj-lt"/>
              </a:rPr>
              <a:pPr/>
              <a:t>‹#›</a:t>
            </a:fld>
            <a:endParaRPr 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6477000" y="64886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dirty="0" smtClean="0">
                <a:solidFill>
                  <a:schemeClr val="tx1"/>
                </a:solidFill>
                <a:latin typeface="+mj-lt"/>
                <a:cs typeface="Mangal" pitchFamily="18" charset="0"/>
              </a:rPr>
              <a:t>© </a:t>
            </a:r>
            <a:r>
              <a:rPr lang="en-US" sz="900" b="0" dirty="0" err="1" smtClean="0">
                <a:solidFill>
                  <a:schemeClr val="tx1"/>
                </a:solidFill>
                <a:latin typeface="+mj-lt"/>
                <a:cs typeface="Mangal" pitchFamily="18" charset="0"/>
              </a:rPr>
              <a:t>SQLintersection</a:t>
            </a:r>
            <a:r>
              <a:rPr lang="en-US" sz="900" b="0" dirty="0" smtClean="0">
                <a:solidFill>
                  <a:schemeClr val="tx1"/>
                </a:solidFill>
                <a:latin typeface="+mj-lt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sng" dirty="0" smtClean="0">
                <a:solidFill>
                  <a:schemeClr val="tx1"/>
                </a:solidFill>
                <a:latin typeface="+mj-lt"/>
                <a:cs typeface="Mangal" pitchFamily="18" charset="0"/>
              </a:rPr>
              <a:t>http://www.SQLintersection.com </a:t>
            </a:r>
            <a:endParaRPr lang="en-US" sz="900" b="0" u="sng" dirty="0">
              <a:solidFill>
                <a:schemeClr val="tx1"/>
              </a:solidFill>
              <a:latin typeface="+mj-lt"/>
              <a:cs typeface="Mangal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55" y="5943600"/>
            <a:ext cx="2090468" cy="79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2715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0" y="6172200"/>
            <a:ext cx="9144000" cy="693751"/>
          </a:xfrm>
          <a:prstGeom prst="rect">
            <a:avLst/>
          </a:prstGeom>
          <a:blipFill>
            <a:blip r:embed="rId2" cstate="print"/>
            <a:srcRect/>
            <a:stretch>
              <a:fillRect t="-100000"/>
            </a:stretch>
          </a:blipFill>
          <a:ln w="9525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2000" dirty="0">
              <a:latin typeface="Cambria" pitchFamily="18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4402723" y="6551676"/>
            <a:ext cx="36740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fld id="{1C0BEE2C-8B0C-4D07-B829-754BAF78059F}" type="slidenum">
              <a:rPr lang="en-US" sz="1200" smtClean="0">
                <a:solidFill>
                  <a:schemeClr val="tx1"/>
                </a:solidFill>
                <a:latin typeface="+mj-lt"/>
              </a:rPr>
              <a:pPr/>
              <a:t>‹#›</a:t>
            </a:fld>
            <a:endParaRPr 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6477000" y="64886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dirty="0" smtClean="0">
                <a:solidFill>
                  <a:schemeClr val="tx1"/>
                </a:solidFill>
                <a:latin typeface="+mj-lt"/>
                <a:cs typeface="Mangal" pitchFamily="18" charset="0"/>
              </a:rPr>
              <a:t>© </a:t>
            </a:r>
            <a:r>
              <a:rPr lang="en-US" sz="900" b="0" dirty="0" err="1" smtClean="0">
                <a:solidFill>
                  <a:schemeClr val="tx1"/>
                </a:solidFill>
                <a:latin typeface="+mj-lt"/>
                <a:cs typeface="Mangal" pitchFamily="18" charset="0"/>
              </a:rPr>
              <a:t>SQLintersection</a:t>
            </a:r>
            <a:r>
              <a:rPr lang="en-US" sz="900" b="0" dirty="0" smtClean="0">
                <a:solidFill>
                  <a:schemeClr val="tx1"/>
                </a:solidFill>
                <a:latin typeface="+mj-lt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sng" dirty="0" smtClean="0">
                <a:solidFill>
                  <a:schemeClr val="tx1"/>
                </a:solidFill>
                <a:latin typeface="+mj-lt"/>
                <a:cs typeface="Mangal" pitchFamily="18" charset="0"/>
              </a:rPr>
              <a:t>http://www.SQLintersection.com </a:t>
            </a:r>
            <a:endParaRPr lang="en-US" sz="900" b="0" u="sng" dirty="0">
              <a:solidFill>
                <a:schemeClr val="tx1"/>
              </a:solidFill>
              <a:latin typeface="+mj-lt"/>
              <a:cs typeface="Mangal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55" y="5943600"/>
            <a:ext cx="2090468" cy="79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744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" t="-203" r="-107" b="9231"/>
          <a:stretch/>
        </p:blipFill>
        <p:spPr>
          <a:xfrm>
            <a:off x="4572000" y="2362200"/>
            <a:ext cx="4902199" cy="4453467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  <p:sp>
        <p:nvSpPr>
          <p:cNvPr id="6" name="Rectangle 5"/>
          <p:cNvSpPr/>
          <p:nvPr/>
        </p:nvSpPr>
        <p:spPr bwMode="auto">
          <a:xfrm>
            <a:off x="0" y="6172200"/>
            <a:ext cx="9144000" cy="693751"/>
          </a:xfrm>
          <a:prstGeom prst="rect">
            <a:avLst/>
          </a:prstGeom>
          <a:blipFill>
            <a:blip r:embed="rId3" cstate="print"/>
            <a:srcRect/>
            <a:stretch>
              <a:fillRect t="-100000"/>
            </a:stretch>
          </a:blipFill>
          <a:ln w="9525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2000" dirty="0">
              <a:latin typeface="Cambria" pitchFamily="18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4402723" y="6551676"/>
            <a:ext cx="36740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fld id="{1C0BEE2C-8B0C-4D07-B829-754BAF78059F}" type="slidenum">
              <a:rPr lang="en-US" sz="1200" smtClean="0">
                <a:solidFill>
                  <a:schemeClr val="tx1"/>
                </a:solidFill>
                <a:latin typeface="+mj-lt"/>
              </a:rPr>
              <a:pPr/>
              <a:t>‹#›</a:t>
            </a:fld>
            <a:endParaRPr 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6477000" y="64886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dirty="0" smtClean="0">
                <a:solidFill>
                  <a:schemeClr val="tx1"/>
                </a:solidFill>
                <a:latin typeface="+mj-lt"/>
                <a:cs typeface="Mangal" pitchFamily="18" charset="0"/>
              </a:rPr>
              <a:t>© </a:t>
            </a:r>
            <a:r>
              <a:rPr lang="en-US" sz="900" b="0" dirty="0" err="1" smtClean="0">
                <a:solidFill>
                  <a:schemeClr val="tx1"/>
                </a:solidFill>
                <a:latin typeface="+mj-lt"/>
                <a:cs typeface="Mangal" pitchFamily="18" charset="0"/>
              </a:rPr>
              <a:t>SQLintersection</a:t>
            </a:r>
            <a:r>
              <a:rPr lang="en-US" sz="900" b="0" dirty="0" smtClean="0">
                <a:solidFill>
                  <a:schemeClr val="tx1"/>
                </a:solidFill>
                <a:latin typeface="+mj-lt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sng" dirty="0" smtClean="0">
                <a:solidFill>
                  <a:schemeClr val="tx1"/>
                </a:solidFill>
                <a:latin typeface="+mj-lt"/>
                <a:cs typeface="Mangal" pitchFamily="18" charset="0"/>
              </a:rPr>
              <a:t>http://www.SQLintersection.com </a:t>
            </a:r>
            <a:endParaRPr lang="en-US" sz="900" b="0" u="sng" dirty="0">
              <a:solidFill>
                <a:schemeClr val="tx1"/>
              </a:solidFill>
              <a:latin typeface="+mj-lt"/>
              <a:cs typeface="Mangal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55" y="5943600"/>
            <a:ext cx="2090468" cy="79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9418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" t="-203" r="-107" b="9231"/>
          <a:stretch/>
        </p:blipFill>
        <p:spPr>
          <a:xfrm>
            <a:off x="4572000" y="2362200"/>
            <a:ext cx="4902199" cy="4453467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i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4495800"/>
            <a:ext cx="7772400" cy="762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1717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" t="-203" r="-107" b="9231"/>
          <a:stretch/>
        </p:blipFill>
        <p:spPr>
          <a:xfrm>
            <a:off x="4572000" y="2362200"/>
            <a:ext cx="4902199" cy="4453467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i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4495800"/>
            <a:ext cx="7772400" cy="762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238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2800" b="1" dirty="0">
                <a:solidFill>
                  <a:schemeClr val="tx2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3" y="1384300"/>
            <a:ext cx="8455025" cy="5040312"/>
          </a:xfrm>
        </p:spPr>
        <p:txBody>
          <a:bodyPr/>
          <a:lstStyle>
            <a:lvl5pPr>
              <a:defRPr/>
            </a:lvl5pPr>
            <a:lvl6pPr>
              <a:defRPr sz="1200">
                <a:latin typeface="+mj-lt"/>
              </a:defRPr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0" y="6172200"/>
            <a:ext cx="9144000" cy="693751"/>
          </a:xfrm>
          <a:prstGeom prst="rect">
            <a:avLst/>
          </a:prstGeom>
          <a:blipFill>
            <a:blip r:embed="rId2" cstate="print"/>
            <a:srcRect/>
            <a:stretch>
              <a:fillRect t="-100000"/>
            </a:stretch>
          </a:blipFill>
          <a:ln w="9525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2000" dirty="0">
              <a:latin typeface="Cambria" pitchFamily="18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4402723" y="6551676"/>
            <a:ext cx="36740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fld id="{1C0BEE2C-8B0C-4D07-B829-754BAF78059F}" type="slidenum">
              <a:rPr lang="en-US" sz="1200" smtClean="0">
                <a:solidFill>
                  <a:schemeClr val="tx1"/>
                </a:solidFill>
                <a:latin typeface="+mj-lt"/>
              </a:rPr>
              <a:pPr/>
              <a:t>‹#›</a:t>
            </a:fld>
            <a:endParaRPr 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6477000" y="64886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dirty="0" smtClean="0">
                <a:solidFill>
                  <a:schemeClr val="tx1"/>
                </a:solidFill>
                <a:latin typeface="+mj-lt"/>
                <a:cs typeface="Mangal" pitchFamily="18" charset="0"/>
              </a:rPr>
              <a:t>© </a:t>
            </a:r>
            <a:r>
              <a:rPr lang="en-US" sz="900" b="0" dirty="0" err="1" smtClean="0">
                <a:solidFill>
                  <a:schemeClr val="tx1"/>
                </a:solidFill>
                <a:latin typeface="+mj-lt"/>
                <a:cs typeface="Mangal" pitchFamily="18" charset="0"/>
              </a:rPr>
              <a:t>SQLintersection</a:t>
            </a:r>
            <a:r>
              <a:rPr lang="en-US" sz="900" b="0" dirty="0" smtClean="0">
                <a:solidFill>
                  <a:schemeClr val="tx1"/>
                </a:solidFill>
                <a:latin typeface="+mj-lt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sng" dirty="0" smtClean="0">
                <a:solidFill>
                  <a:schemeClr val="tx1"/>
                </a:solidFill>
                <a:latin typeface="+mj-lt"/>
                <a:cs typeface="Mangal" pitchFamily="18" charset="0"/>
              </a:rPr>
              <a:t>http://www.SQLintersection.com </a:t>
            </a:r>
            <a:endParaRPr lang="en-US" sz="900" b="0" u="sng" dirty="0">
              <a:solidFill>
                <a:schemeClr val="tx1"/>
              </a:solidFill>
              <a:latin typeface="+mj-lt"/>
              <a:cs typeface="Mangal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55" y="5943600"/>
            <a:ext cx="2090468" cy="79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4668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83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6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1981200"/>
            <a:ext cx="9144000" cy="693751"/>
          </a:xfrm>
          <a:prstGeom prst="rect">
            <a:avLst/>
          </a:prstGeom>
          <a:blipFill>
            <a:blip r:embed="rId2" cstate="print"/>
            <a:srcRect/>
            <a:stretch>
              <a:fillRect t="-100000"/>
            </a:stretch>
          </a:blipFill>
          <a:ln w="9525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2000" dirty="0">
              <a:latin typeface="Cambr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57200" y="1990725"/>
            <a:ext cx="8229600" cy="762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457200" y="3962400"/>
            <a:ext cx="8229600" cy="1905000"/>
          </a:xfrm>
        </p:spPr>
        <p:txBody>
          <a:bodyPr rtlCol="0"/>
          <a:lstStyle>
            <a:lvl1pPr marL="0" indent="0">
              <a:buClrTx/>
              <a:buFont typeface="Wingdings" pitchFamily="2" charset="2"/>
              <a:buNone/>
              <a:defRPr sz="2000" b="0">
                <a:latin typeface="Calibri" pitchFamily="34" charset="0"/>
              </a:defRPr>
            </a:lvl1pPr>
            <a:lvl2pPr marL="457200" indent="0">
              <a:buClrTx/>
              <a:buFont typeface="Wingdings" pitchFamily="2" charset="2"/>
              <a:buNone/>
              <a:defRPr sz="1800" b="0">
                <a:latin typeface="Calibri Light" pitchFamily="34" charset="0"/>
              </a:defRPr>
            </a:lvl2pPr>
            <a:lvl3pPr marL="914400" indent="0">
              <a:buClrTx/>
              <a:buFont typeface="Wingdings" pitchFamily="2" charset="2"/>
              <a:buNone/>
              <a:defRPr sz="1600" b="0">
                <a:latin typeface="Myriad Pro" pitchFamily="34" charset="0"/>
              </a:defRPr>
            </a:lvl3pPr>
            <a:lvl4pPr marL="1371600" indent="0">
              <a:buClrTx/>
              <a:buFont typeface="Wingdings" pitchFamily="2" charset="2"/>
              <a:buNone/>
              <a:defRPr sz="1400" b="0">
                <a:latin typeface="Myriad Pro" pitchFamily="34" charset="0"/>
              </a:defRPr>
            </a:lvl4pPr>
            <a:lvl5pPr marL="1828800" indent="0">
              <a:buClrTx/>
              <a:buFont typeface="Wingdings" pitchFamily="2" charset="2"/>
              <a:buNone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490" y="4953000"/>
            <a:ext cx="3697441" cy="139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048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/>
      <p:bldP spid="4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6E9CBC2-EFEA-824D-9B02-0FE8BCB5A938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9CBC2-EFEA-824D-9B02-0FE8BCB5A938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chet Pro Book" panose="020B0506030504020203" pitchFamily="34" charset="0"/>
              </a:defRPr>
            </a:lvl1pPr>
          </a:lstStyle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800" b="1" i="0" kern="1200">
          <a:solidFill>
            <a:schemeClr val="bg1">
              <a:lumMod val="50000"/>
            </a:schemeClr>
          </a:solidFill>
          <a:latin typeface="Cachet Pro Book" panose="020B0506030504020203" pitchFamily="34" charset="0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Cachet Pro Medium" panose="020B0606030504020203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chet Pro Medium" panose="020B0606030504020203" pitchFamily="34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chet Pro Medium" panose="020B0606030504020203" pitchFamily="34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chet Pro Medium" panose="020B0606030504020203" pitchFamily="34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chet Pro Medium" panose="020B0606030504020203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248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0" indent="0" algn="ctr" defTabSz="-13873163" rtl="0" eaLnBrk="1" fontAlgn="base" hangingPunct="1">
        <a:spcBef>
          <a:spcPct val="0"/>
        </a:spcBef>
        <a:spcAft>
          <a:spcPct val="0"/>
        </a:spcAft>
        <a:defRPr lang="en-US" sz="2800" b="1" dirty="0" smtClean="0">
          <a:solidFill>
            <a:schemeClr val="tx2"/>
          </a:solidFill>
          <a:latin typeface="+mj-lt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Calibri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Calibri Light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Calibri Light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Calibri Light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Calibri Light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oiceofthedba.com/talks" TargetMode="External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teamcity/" TargetMode="External"/><Relationship Id="rId2" Type="http://schemas.openxmlformats.org/officeDocument/2006/relationships/hyperlink" Target="http://developers.slashdot.org/story/03/10/21/0141215/software-defects---do-late-bugs-really-cost-more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://tech.lds.org/index.php?option=com_content&amp;view=article&amp;id=238:the-cost-of-bugs&amp;catid=1:miscellanou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Automated Build and Test	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Steve Jones</a:t>
            </a:r>
          </a:p>
          <a:p>
            <a:r>
              <a:rPr lang="en-US" smtClean="0"/>
              <a:t>Editor, SQLServerCentral</a:t>
            </a:r>
          </a:p>
          <a:p>
            <a:r>
              <a:rPr lang="en-US" smtClean="0"/>
              <a:t>Red Gate Software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CI Database Setup</a:t>
            </a:r>
            <a:endParaRPr lang="en-US" dirty="0"/>
          </a:p>
        </p:txBody>
      </p:sp>
      <p:sp>
        <p:nvSpPr>
          <p:cNvPr id="6" name="laptop"/>
          <p:cNvSpPr>
            <a:spLocks noEditPoints="1" noChangeArrowheads="1"/>
          </p:cNvSpPr>
          <p:nvPr/>
        </p:nvSpPr>
        <p:spPr bwMode="auto">
          <a:xfrm>
            <a:off x="691247" y="4156625"/>
            <a:ext cx="2211614" cy="1521257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Developer</a:t>
            </a:r>
            <a:endParaRPr lang="en-US" dirty="0"/>
          </a:p>
        </p:txBody>
      </p:sp>
      <p:sp>
        <p:nvSpPr>
          <p:cNvPr id="7" name="tower"/>
          <p:cNvSpPr>
            <a:spLocks noEditPoints="1" noChangeArrowheads="1"/>
          </p:cNvSpPr>
          <p:nvPr/>
        </p:nvSpPr>
        <p:spPr bwMode="auto">
          <a:xfrm>
            <a:off x="5904100" y="1809747"/>
            <a:ext cx="904875" cy="1809750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CI Server</a:t>
            </a:r>
            <a:endParaRPr lang="en-US" dirty="0"/>
          </a:p>
        </p:txBody>
      </p:sp>
      <p:pic>
        <p:nvPicPr>
          <p:cNvPr id="9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93874" y="4433231"/>
            <a:ext cx="969516" cy="107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Elbow Connector 12"/>
          <p:cNvCxnSpPr>
            <a:stCxn id="7" idx="4"/>
            <a:endCxn id="9" idx="1"/>
          </p:cNvCxnSpPr>
          <p:nvPr/>
        </p:nvCxnSpPr>
        <p:spPr bwMode="auto">
          <a:xfrm>
            <a:off x="6808975" y="2785755"/>
            <a:ext cx="784899" cy="2184604"/>
          </a:xfrm>
          <a:prstGeom prst="bentConnector3">
            <a:avLst>
              <a:gd name="adj1" fmla="val 50000"/>
            </a:avLst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Oval 16"/>
          <p:cNvSpPr/>
          <p:nvPr/>
        </p:nvSpPr>
        <p:spPr bwMode="auto">
          <a:xfrm>
            <a:off x="454479" y="1586097"/>
            <a:ext cx="2721429" cy="1199658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Repository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8" name="Right Arrow 17"/>
          <p:cNvSpPr/>
          <p:nvPr/>
        </p:nvSpPr>
        <p:spPr bwMode="auto">
          <a:xfrm rot="16200000">
            <a:off x="1325340" y="3137778"/>
            <a:ext cx="943429" cy="537128"/>
          </a:xfrm>
          <a:prstGeom prst="rightArrow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4463401" y="5381122"/>
            <a:ext cx="26502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Integration Database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 bwMode="auto">
          <a:xfrm flipV="1">
            <a:off x="6808975" y="5381122"/>
            <a:ext cx="784899" cy="184666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8418064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3350080" y="1578841"/>
            <a:ext cx="2441121" cy="1214169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CI Process</a:t>
            </a:r>
          </a:p>
          <a:p>
            <a:pPr algn="ctr"/>
            <a:endParaRPr lang="en-US" sz="2000" dirty="0">
              <a:latin typeface="Tekton Pro" pitchFamily="34" charset="0"/>
            </a:endParaRPr>
          </a:p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CI Database Setup</a:t>
            </a:r>
            <a:endParaRPr lang="en-US" dirty="0"/>
          </a:p>
        </p:txBody>
      </p:sp>
      <p:sp>
        <p:nvSpPr>
          <p:cNvPr id="6" name="laptop"/>
          <p:cNvSpPr>
            <a:spLocks noEditPoints="1" noChangeArrowheads="1"/>
          </p:cNvSpPr>
          <p:nvPr/>
        </p:nvSpPr>
        <p:spPr bwMode="auto">
          <a:xfrm>
            <a:off x="691247" y="4156625"/>
            <a:ext cx="2211614" cy="1521257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Developer</a:t>
            </a:r>
            <a:endParaRPr lang="en-US" dirty="0"/>
          </a:p>
        </p:txBody>
      </p:sp>
      <p:sp>
        <p:nvSpPr>
          <p:cNvPr id="7" name="tower"/>
          <p:cNvSpPr>
            <a:spLocks noEditPoints="1" noChangeArrowheads="1"/>
          </p:cNvSpPr>
          <p:nvPr/>
        </p:nvSpPr>
        <p:spPr bwMode="auto">
          <a:xfrm>
            <a:off x="5904100" y="1809747"/>
            <a:ext cx="904875" cy="1809750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CI Server</a:t>
            </a:r>
            <a:endParaRPr lang="en-US" dirty="0"/>
          </a:p>
        </p:txBody>
      </p:sp>
      <p:pic>
        <p:nvPicPr>
          <p:cNvPr id="9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93874" y="4433231"/>
            <a:ext cx="969516" cy="107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Elbow Connector 12"/>
          <p:cNvCxnSpPr>
            <a:stCxn id="7" idx="4"/>
            <a:endCxn id="9" idx="1"/>
          </p:cNvCxnSpPr>
          <p:nvPr/>
        </p:nvCxnSpPr>
        <p:spPr bwMode="auto">
          <a:xfrm>
            <a:off x="6808975" y="2785755"/>
            <a:ext cx="784899" cy="2184604"/>
          </a:xfrm>
          <a:prstGeom prst="bentConnector3">
            <a:avLst>
              <a:gd name="adj1" fmla="val 50000"/>
            </a:avLst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Oval 16"/>
          <p:cNvSpPr/>
          <p:nvPr/>
        </p:nvSpPr>
        <p:spPr bwMode="auto">
          <a:xfrm>
            <a:off x="454479" y="1586097"/>
            <a:ext cx="2721429" cy="1199658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Repository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8" name="Right Arrow 17"/>
          <p:cNvSpPr/>
          <p:nvPr/>
        </p:nvSpPr>
        <p:spPr bwMode="auto">
          <a:xfrm rot="16200000">
            <a:off x="1325340" y="3137778"/>
            <a:ext cx="943429" cy="537128"/>
          </a:xfrm>
          <a:prstGeom prst="rightArrow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9" name="Right Arrow 18"/>
          <p:cNvSpPr/>
          <p:nvPr/>
        </p:nvSpPr>
        <p:spPr bwMode="auto">
          <a:xfrm>
            <a:off x="3974194" y="2005883"/>
            <a:ext cx="1468664" cy="537128"/>
          </a:xfrm>
          <a:prstGeom prst="rightArrow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4463401" y="5381122"/>
            <a:ext cx="26502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Integration Database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 bwMode="auto">
          <a:xfrm flipV="1">
            <a:off x="6808975" y="5381122"/>
            <a:ext cx="784899" cy="184666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245668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3350080" y="1578841"/>
            <a:ext cx="2441121" cy="1214169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CI Process</a:t>
            </a:r>
          </a:p>
          <a:p>
            <a:pPr algn="ctr"/>
            <a:endParaRPr lang="en-US" sz="2000" dirty="0">
              <a:latin typeface="Tekton Pro" pitchFamily="34" charset="0"/>
            </a:endParaRPr>
          </a:p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CI Database Setup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874" y="3082369"/>
            <a:ext cx="969516" cy="1074256"/>
          </a:xfrm>
        </p:spPr>
      </p:pic>
      <p:sp>
        <p:nvSpPr>
          <p:cNvPr id="6" name="laptop"/>
          <p:cNvSpPr>
            <a:spLocks noEditPoints="1" noChangeArrowheads="1"/>
          </p:cNvSpPr>
          <p:nvPr/>
        </p:nvSpPr>
        <p:spPr bwMode="auto">
          <a:xfrm>
            <a:off x="691247" y="4156625"/>
            <a:ext cx="2211614" cy="1521257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Developer</a:t>
            </a:r>
            <a:endParaRPr lang="en-US" dirty="0"/>
          </a:p>
        </p:txBody>
      </p:sp>
      <p:sp>
        <p:nvSpPr>
          <p:cNvPr id="7" name="tower"/>
          <p:cNvSpPr>
            <a:spLocks noEditPoints="1" noChangeArrowheads="1"/>
          </p:cNvSpPr>
          <p:nvPr/>
        </p:nvSpPr>
        <p:spPr bwMode="auto">
          <a:xfrm>
            <a:off x="5904100" y="1809747"/>
            <a:ext cx="904875" cy="1809750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CI Server</a:t>
            </a:r>
            <a:endParaRPr lang="en-US" dirty="0"/>
          </a:p>
        </p:txBody>
      </p:sp>
      <p:pic>
        <p:nvPicPr>
          <p:cNvPr id="9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93874" y="4433231"/>
            <a:ext cx="969516" cy="107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Elbow Connector 10"/>
          <p:cNvCxnSpPr>
            <a:stCxn id="7" idx="4"/>
            <a:endCxn id="8" idx="1"/>
          </p:cNvCxnSpPr>
          <p:nvPr/>
        </p:nvCxnSpPr>
        <p:spPr bwMode="auto">
          <a:xfrm>
            <a:off x="6808975" y="2785755"/>
            <a:ext cx="784899" cy="833742"/>
          </a:xfrm>
          <a:prstGeom prst="bentConnector3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Elbow Connector 12"/>
          <p:cNvCxnSpPr>
            <a:stCxn id="7" idx="4"/>
            <a:endCxn id="9" idx="1"/>
          </p:cNvCxnSpPr>
          <p:nvPr/>
        </p:nvCxnSpPr>
        <p:spPr bwMode="auto">
          <a:xfrm>
            <a:off x="6808975" y="2785755"/>
            <a:ext cx="784899" cy="2184604"/>
          </a:xfrm>
          <a:prstGeom prst="bentConnector3">
            <a:avLst>
              <a:gd name="adj1" fmla="val 50000"/>
            </a:avLst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Oval 16"/>
          <p:cNvSpPr/>
          <p:nvPr/>
        </p:nvSpPr>
        <p:spPr bwMode="auto">
          <a:xfrm>
            <a:off x="454479" y="1586097"/>
            <a:ext cx="2721429" cy="1199658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Repository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8" name="Right Arrow 17"/>
          <p:cNvSpPr/>
          <p:nvPr/>
        </p:nvSpPr>
        <p:spPr bwMode="auto">
          <a:xfrm rot="16200000">
            <a:off x="1325340" y="3137778"/>
            <a:ext cx="943429" cy="537128"/>
          </a:xfrm>
          <a:prstGeom prst="rightArrow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9" name="Right Arrow 18"/>
          <p:cNvSpPr/>
          <p:nvPr/>
        </p:nvSpPr>
        <p:spPr bwMode="auto">
          <a:xfrm>
            <a:off x="3974194" y="2005883"/>
            <a:ext cx="1468664" cy="537128"/>
          </a:xfrm>
          <a:prstGeom prst="rightArrow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4463401" y="5381122"/>
            <a:ext cx="26502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Integration Database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 bwMode="auto">
          <a:xfrm flipV="1">
            <a:off x="6808975" y="5381122"/>
            <a:ext cx="784899" cy="184666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 bwMode="auto">
          <a:xfrm>
            <a:off x="6255883" y="1295434"/>
            <a:ext cx="26502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Random Test Database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 flipH="1">
            <a:off x="8078633" y="1664766"/>
            <a:ext cx="121938" cy="1269861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5549681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3350080" y="1578841"/>
            <a:ext cx="2441121" cy="1214169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CI Process</a:t>
            </a:r>
          </a:p>
          <a:p>
            <a:pPr algn="ctr"/>
            <a:endParaRPr lang="en-US" sz="2000" dirty="0">
              <a:latin typeface="Tekton Pro" pitchFamily="34" charset="0"/>
            </a:endParaRPr>
          </a:p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CI Database Setup</a:t>
            </a:r>
            <a:endParaRPr lang="en-US" dirty="0"/>
          </a:p>
        </p:txBody>
      </p:sp>
      <p:sp>
        <p:nvSpPr>
          <p:cNvPr id="6" name="laptop"/>
          <p:cNvSpPr>
            <a:spLocks noEditPoints="1" noChangeArrowheads="1"/>
          </p:cNvSpPr>
          <p:nvPr/>
        </p:nvSpPr>
        <p:spPr bwMode="auto">
          <a:xfrm>
            <a:off x="691247" y="4156625"/>
            <a:ext cx="2211614" cy="1521257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Developer</a:t>
            </a:r>
            <a:endParaRPr lang="en-US" dirty="0"/>
          </a:p>
        </p:txBody>
      </p:sp>
      <p:sp>
        <p:nvSpPr>
          <p:cNvPr id="7" name="tower"/>
          <p:cNvSpPr>
            <a:spLocks noEditPoints="1" noChangeArrowheads="1"/>
          </p:cNvSpPr>
          <p:nvPr/>
        </p:nvSpPr>
        <p:spPr bwMode="auto">
          <a:xfrm>
            <a:off x="5904100" y="1809747"/>
            <a:ext cx="904875" cy="1809750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CI Server</a:t>
            </a:r>
            <a:endParaRPr lang="en-US" dirty="0"/>
          </a:p>
        </p:txBody>
      </p:sp>
      <p:pic>
        <p:nvPicPr>
          <p:cNvPr id="9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93874" y="4433231"/>
            <a:ext cx="969516" cy="107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Elbow Connector 12"/>
          <p:cNvCxnSpPr>
            <a:stCxn id="7" idx="4"/>
            <a:endCxn id="9" idx="1"/>
          </p:cNvCxnSpPr>
          <p:nvPr/>
        </p:nvCxnSpPr>
        <p:spPr bwMode="auto">
          <a:xfrm>
            <a:off x="6808975" y="2785755"/>
            <a:ext cx="784899" cy="2184604"/>
          </a:xfrm>
          <a:prstGeom prst="bentConnector3">
            <a:avLst>
              <a:gd name="adj1" fmla="val 50000"/>
            </a:avLst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Oval 16"/>
          <p:cNvSpPr/>
          <p:nvPr/>
        </p:nvSpPr>
        <p:spPr bwMode="auto">
          <a:xfrm>
            <a:off x="454479" y="1586097"/>
            <a:ext cx="2721429" cy="1199658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Repository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8" name="Right Arrow 17"/>
          <p:cNvSpPr/>
          <p:nvPr/>
        </p:nvSpPr>
        <p:spPr bwMode="auto">
          <a:xfrm rot="16200000">
            <a:off x="1325340" y="3137778"/>
            <a:ext cx="943429" cy="537128"/>
          </a:xfrm>
          <a:prstGeom prst="rightArrow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9" name="Right Arrow 18"/>
          <p:cNvSpPr/>
          <p:nvPr/>
        </p:nvSpPr>
        <p:spPr bwMode="auto">
          <a:xfrm>
            <a:off x="3974194" y="2005883"/>
            <a:ext cx="1468664" cy="537128"/>
          </a:xfrm>
          <a:prstGeom prst="rightArrow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3" name="TextBox 2"/>
          <p:cNvSpPr txBox="1"/>
          <p:nvPr/>
        </p:nvSpPr>
        <p:spPr bwMode="auto">
          <a:xfrm>
            <a:off x="4463401" y="5381122"/>
            <a:ext cx="26502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Integration Database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V="1">
            <a:off x="6808975" y="5381122"/>
            <a:ext cx="784899" cy="184666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4699123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 smtClean="0">
                <a:latin typeface="Cachet Pro Medium" pitchFamily="34" charset="0"/>
              </a:rPr>
              <a:t>Keeping a database up to date</a:t>
            </a:r>
            <a:endParaRPr lang="en-GB" b="0" dirty="0">
              <a:latin typeface="Cachet Pro Medium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800" b="0" dirty="0" smtClean="0">
                <a:latin typeface="Cachet Pro Book" pitchFamily="34" charset="0"/>
              </a:rPr>
              <a:t>With?</a:t>
            </a:r>
          </a:p>
          <a:p>
            <a:r>
              <a:rPr lang="en-GB" sz="2800" b="0" dirty="0" smtClean="0">
                <a:latin typeface="Cachet Pro Book" pitchFamily="34" charset="0"/>
              </a:rPr>
              <a:t>Schema</a:t>
            </a:r>
          </a:p>
          <a:p>
            <a:r>
              <a:rPr lang="en-GB" sz="2800" b="0" dirty="0" smtClean="0">
                <a:latin typeface="Cachet Pro Book" pitchFamily="34" charset="0"/>
              </a:rPr>
              <a:t>Static data</a:t>
            </a:r>
          </a:p>
          <a:p>
            <a:pPr marL="0" indent="0">
              <a:buNone/>
            </a:pPr>
            <a:endParaRPr lang="en-GB" sz="2800" b="0" dirty="0" smtClean="0">
              <a:latin typeface="Cachet Pro Book" pitchFamily="34" charset="0"/>
            </a:endParaRPr>
          </a:p>
          <a:p>
            <a:pPr marL="0" indent="0">
              <a:buNone/>
            </a:pPr>
            <a:r>
              <a:rPr lang="en-GB" sz="2800" b="0" dirty="0" smtClean="0">
                <a:latin typeface="Cachet Pro Book" pitchFamily="34" charset="0"/>
              </a:rPr>
              <a:t>Why?</a:t>
            </a:r>
          </a:p>
          <a:p>
            <a:r>
              <a:rPr lang="en-GB" sz="2800" b="0" dirty="0" smtClean="0">
                <a:latin typeface="Cachet Pro Book" pitchFamily="34" charset="0"/>
              </a:rPr>
              <a:t>A corresponding </a:t>
            </a:r>
            <a:r>
              <a:rPr lang="en-GB" sz="2800" b="0" dirty="0">
                <a:latin typeface="Cachet Pro Book" pitchFamily="34" charset="0"/>
              </a:rPr>
              <a:t>database </a:t>
            </a:r>
            <a:r>
              <a:rPr lang="en-GB" sz="2800" b="0" dirty="0" smtClean="0">
                <a:latin typeface="Cachet Pro Book" pitchFamily="34" charset="0"/>
              </a:rPr>
              <a:t>for the application</a:t>
            </a:r>
          </a:p>
          <a:p>
            <a:r>
              <a:rPr lang="en-GB" sz="2800" b="0" dirty="0" smtClean="0">
                <a:latin typeface="Cachet Pro Book" pitchFamily="34" charset="0"/>
              </a:rPr>
              <a:t>Maintaining a test database with the latest changes</a:t>
            </a:r>
            <a:endParaRPr lang="en-GB" sz="2800" b="0" dirty="0">
              <a:latin typeface="Cachet Pro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9400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it’s important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7127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 smtClean="0">
                <a:latin typeface="Cachet Pro Medium" pitchFamily="34" charset="0"/>
              </a:rPr>
              <a:t>Where does testing happen?</a:t>
            </a:r>
            <a:endParaRPr lang="en-US" b="0" dirty="0">
              <a:latin typeface="Cachet Pro Medium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chet Pro Book" pitchFamily="34" charset="0"/>
              </a:rPr>
              <a:t>Testing isn’t just done in QA</a:t>
            </a:r>
          </a:p>
          <a:p>
            <a:r>
              <a:rPr lang="en-US" dirty="0" smtClean="0">
                <a:latin typeface="Cachet Pro Book" pitchFamily="34" charset="0"/>
              </a:rPr>
              <a:t>Be aware of the cost of fixing a bug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201" y="3038962"/>
            <a:ext cx="4096173" cy="257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7757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of Bugs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176" y="1306116"/>
            <a:ext cx="5739649" cy="4245768"/>
          </a:xfrm>
        </p:spPr>
      </p:pic>
    </p:spTree>
    <p:extLst>
      <p:ext uri="{BB962C8B-B14F-4D97-AF65-F5344CB8AC3E}">
        <p14:creationId xmlns:p14="http://schemas.microsoft.com/office/powerpoint/2010/main" val="8803214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the cost of bugs rise?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4" y="1712688"/>
            <a:ext cx="8971184" cy="3319576"/>
          </a:xfrm>
        </p:spPr>
      </p:pic>
    </p:spTree>
    <p:extLst>
      <p:ext uri="{BB962C8B-B14F-4D97-AF65-F5344CB8AC3E}">
        <p14:creationId xmlns:p14="http://schemas.microsoft.com/office/powerpoint/2010/main" val="22350462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the cost of bugs rise?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4" y="1712688"/>
            <a:ext cx="8971184" cy="3319576"/>
          </a:xfrm>
        </p:spPr>
      </p:pic>
      <p:sp>
        <p:nvSpPr>
          <p:cNvPr id="3" name="Rectangle 2"/>
          <p:cNvSpPr/>
          <p:nvPr/>
        </p:nvSpPr>
        <p:spPr>
          <a:xfrm>
            <a:off x="6299200" y="2641600"/>
            <a:ext cx="2387600" cy="406400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873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 smtClean="0">
                <a:latin typeface="Cachet Pro Medium" pitchFamily="34" charset="0"/>
                <a:cs typeface="Cachet Pro Bold"/>
              </a:rPr>
              <a:t>Goals</a:t>
            </a:r>
            <a:endParaRPr lang="en-GB" b="0" dirty="0">
              <a:latin typeface="Cachet Pro Medium" pitchFamily="34" charset="0"/>
              <a:cs typeface="Cachet Pro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b="0" dirty="0">
                <a:latin typeface="Cachet Pro Book" pitchFamily="34" charset="0"/>
                <a:cs typeface="Cachet Pro Book"/>
              </a:rPr>
              <a:t>W</a:t>
            </a:r>
            <a:r>
              <a:rPr lang="en-GB" sz="2800" b="0" dirty="0" smtClean="0">
                <a:latin typeface="Cachet Pro Book" pitchFamily="34" charset="0"/>
                <a:cs typeface="Cachet Pro Book"/>
              </a:rPr>
              <a:t>hy continuous integration?</a:t>
            </a:r>
          </a:p>
          <a:p>
            <a:r>
              <a:rPr lang="en-GB" sz="2800" b="0" dirty="0" smtClean="0">
                <a:latin typeface="Cachet Pro Book" pitchFamily="34" charset="0"/>
                <a:cs typeface="Cachet Pro Book"/>
              </a:rPr>
              <a:t>Testing is important</a:t>
            </a:r>
          </a:p>
          <a:p>
            <a:r>
              <a:rPr lang="en-GB" sz="2800" b="0" dirty="0" smtClean="0">
                <a:latin typeface="Cachet Pro Book" pitchFamily="34" charset="0"/>
                <a:cs typeface="Cachet Pro Book"/>
              </a:rPr>
              <a:t>It’s easy – setup and running in an hour</a:t>
            </a:r>
          </a:p>
          <a:p>
            <a:pPr marL="0" indent="0" algn="ctr">
              <a:buNone/>
            </a:pPr>
            <a:endParaRPr lang="en-GB" b="0" dirty="0" smtClean="0">
              <a:latin typeface="Cachet Pro Book" pitchFamily="34" charset="0"/>
              <a:cs typeface="Cachet Pro Book"/>
            </a:endParaRPr>
          </a:p>
          <a:p>
            <a:pPr marL="0" indent="0" algn="ctr">
              <a:buNone/>
            </a:pPr>
            <a:r>
              <a:rPr lang="en-GB" sz="3200" b="0" dirty="0" smtClean="0">
                <a:latin typeface="Cachet Pro Book" pitchFamily="34" charset="0"/>
                <a:cs typeface="Cachet Pro Book"/>
              </a:rPr>
              <a:t>Do feel free to ask questions!</a:t>
            </a:r>
            <a:endParaRPr lang="en-GB" sz="3200" b="0" dirty="0">
              <a:latin typeface="Cachet Pro Book" pitchFamily="34" charset="0"/>
              <a:cs typeface="Cachet Pro Book"/>
            </a:endParaRPr>
          </a:p>
        </p:txBody>
      </p:sp>
    </p:spTree>
    <p:extLst>
      <p:ext uri="{BB962C8B-B14F-4D97-AF65-F5344CB8AC3E}">
        <p14:creationId xmlns:p14="http://schemas.microsoft.com/office/powerpoint/2010/main" val="3835352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82694"/>
            <a:ext cx="8229600" cy="4251518"/>
          </a:xfrm>
        </p:spPr>
      </p:pic>
    </p:spTree>
    <p:extLst>
      <p:ext uri="{BB962C8B-B14F-4D97-AF65-F5344CB8AC3E}">
        <p14:creationId xmlns:p14="http://schemas.microsoft.com/office/powerpoint/2010/main" val="32718217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82694"/>
            <a:ext cx="8229600" cy="4251518"/>
          </a:xfrm>
        </p:spPr>
      </p:pic>
      <p:sp>
        <p:nvSpPr>
          <p:cNvPr id="2" name="Rectangle 1"/>
          <p:cNvSpPr/>
          <p:nvPr/>
        </p:nvSpPr>
        <p:spPr>
          <a:xfrm>
            <a:off x="5660571" y="3846286"/>
            <a:ext cx="2075543" cy="290285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768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 smtClean="0">
                <a:latin typeface="Cachet Pro Medium" pitchFamily="34" charset="0"/>
              </a:rPr>
              <a:t>Testing in Development</a:t>
            </a:r>
            <a:endParaRPr lang="en-US" b="0" dirty="0">
              <a:latin typeface="Cachet Pro Medium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8514"/>
            <a:ext cx="8229600" cy="4587649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achet Pro Book" pitchFamily="34" charset="0"/>
              </a:rPr>
              <a:t>Low(</a:t>
            </a:r>
            <a:r>
              <a:rPr lang="en-US" sz="2800" dirty="0" err="1" smtClean="0">
                <a:latin typeface="Cachet Pro Book" pitchFamily="34" charset="0"/>
              </a:rPr>
              <a:t>er</a:t>
            </a:r>
            <a:r>
              <a:rPr lang="en-US" sz="2800" dirty="0" smtClean="0">
                <a:latin typeface="Cachet Pro Book" pitchFamily="34" charset="0"/>
              </a:rPr>
              <a:t>) costs</a:t>
            </a:r>
          </a:p>
          <a:p>
            <a:pPr lvl="1"/>
            <a:r>
              <a:rPr lang="en-US" sz="2800" dirty="0" smtClean="0">
                <a:latin typeface="Cachet Pro Book" pitchFamily="34" charset="0"/>
              </a:rPr>
              <a:t>No inter-team interactions</a:t>
            </a:r>
          </a:p>
          <a:p>
            <a:pPr lvl="1"/>
            <a:r>
              <a:rPr lang="en-US" sz="2800" dirty="0" smtClean="0">
                <a:latin typeface="Cachet Pro Book" pitchFamily="34" charset="0"/>
              </a:rPr>
              <a:t>Changes are discrete</a:t>
            </a:r>
          </a:p>
          <a:p>
            <a:r>
              <a:rPr lang="en-US" sz="2800" dirty="0" smtClean="0">
                <a:latin typeface="Cachet Pro Book" pitchFamily="34" charset="0"/>
              </a:rPr>
              <a:t>However</a:t>
            </a:r>
          </a:p>
          <a:p>
            <a:pPr lvl="1"/>
            <a:r>
              <a:rPr lang="en-US" sz="2800" dirty="0" smtClean="0">
                <a:latin typeface="Cachet Pro Book" pitchFamily="34" charset="0"/>
              </a:rPr>
              <a:t>Increased frequency of changes (higher cost)</a:t>
            </a:r>
            <a:endParaRPr lang="en-US" sz="2800" dirty="0">
              <a:latin typeface="Cachet Pro Book" pitchFamily="34" charset="0"/>
            </a:endParaRPr>
          </a:p>
          <a:p>
            <a:pPr marL="0" indent="0">
              <a:buNone/>
            </a:pPr>
            <a:endParaRPr lang="en-US" dirty="0">
              <a:latin typeface="Cachet Pro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2458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0" dirty="0" smtClean="0">
                <a:latin typeface="Cachet Pro Medium" pitchFamily="34" charset="0"/>
              </a:rPr>
              <a:t>What is </a:t>
            </a:r>
            <a:r>
              <a:rPr lang="en-GB" b="0" i="1" dirty="0" smtClean="0">
                <a:latin typeface="Cachet Pro Medium" pitchFamily="34" charset="0"/>
              </a:rPr>
              <a:t>test</a:t>
            </a:r>
            <a:r>
              <a:rPr lang="en-GB" b="0" dirty="0" smtClean="0">
                <a:latin typeface="Cachet Pro Medium" pitchFamily="34" charset="0"/>
              </a:rPr>
              <a:t>?</a:t>
            </a:r>
            <a:endParaRPr lang="en-GB" b="0" dirty="0">
              <a:latin typeface="Cachet Pro Medium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>
                <a:latin typeface="Cachet Pro Book" pitchFamily="34" charset="0"/>
              </a:rPr>
              <a:t>For .NET code, </a:t>
            </a:r>
            <a:r>
              <a:rPr lang="en-GB" sz="2800" dirty="0" err="1" smtClean="0">
                <a:latin typeface="Cachet Pro Book" pitchFamily="34" charset="0"/>
              </a:rPr>
              <a:t>NUnit</a:t>
            </a:r>
            <a:r>
              <a:rPr lang="en-GB" sz="2800" dirty="0" smtClean="0">
                <a:latin typeface="Cachet Pro Book" pitchFamily="34" charset="0"/>
              </a:rPr>
              <a:t>.</a:t>
            </a:r>
          </a:p>
          <a:p>
            <a:pPr lvl="1"/>
            <a:r>
              <a:rPr lang="en-GB" sz="2800" dirty="0" smtClean="0">
                <a:latin typeface="Cachet Pro Book" pitchFamily="34" charset="0"/>
              </a:rPr>
              <a:t>Runs on a developer’s machine and build server</a:t>
            </a:r>
          </a:p>
          <a:p>
            <a:r>
              <a:rPr lang="en-GB" sz="2800" dirty="0" smtClean="0">
                <a:latin typeface="Cachet Pro Book" pitchFamily="34" charset="0"/>
              </a:rPr>
              <a:t>What about the database?</a:t>
            </a:r>
          </a:p>
          <a:p>
            <a:pPr lvl="1"/>
            <a:r>
              <a:rPr lang="en-GB" sz="2800" dirty="0" err="1" smtClean="0">
                <a:latin typeface="Cachet Pro Book" pitchFamily="34" charset="0"/>
              </a:rPr>
              <a:t>tSQLt</a:t>
            </a:r>
            <a:r>
              <a:rPr lang="en-GB" sz="2800" dirty="0" smtClean="0">
                <a:latin typeface="Cachet Pro Book" pitchFamily="34" charset="0"/>
              </a:rPr>
              <a:t> is an open source framework for testing SQL Server databases</a:t>
            </a:r>
          </a:p>
          <a:p>
            <a:pPr lvl="1"/>
            <a:r>
              <a:rPr lang="en-GB" sz="2600" b="0" dirty="0">
                <a:latin typeface="Cachet Pro Book" pitchFamily="34" charset="0"/>
              </a:rPr>
              <a:t>tSQLt.org</a:t>
            </a:r>
          </a:p>
          <a:p>
            <a:pPr lvl="1"/>
            <a:r>
              <a:rPr lang="en-GB" sz="2600" b="0" dirty="0">
                <a:latin typeface="Cachet Pro Book" pitchFamily="34" charset="0"/>
              </a:rPr>
              <a:t>Support via </a:t>
            </a:r>
            <a:r>
              <a:rPr lang="en-GB" sz="2600" b="0" dirty="0" err="1">
                <a:latin typeface="Cachet Pro Book" pitchFamily="34" charset="0"/>
              </a:rPr>
              <a:t>GoogleGroups</a:t>
            </a:r>
            <a:endParaRPr lang="en-GB" sz="2600" b="0" dirty="0">
              <a:latin typeface="Cachet Pro Book" pitchFamily="34" charset="0"/>
            </a:endParaRPr>
          </a:p>
          <a:p>
            <a:pPr lvl="1"/>
            <a:r>
              <a:rPr lang="en-GB" sz="2800" dirty="0" smtClean="0">
                <a:latin typeface="Cachet Pro Book" pitchFamily="34" charset="0"/>
              </a:rPr>
              <a:t>SQL Test provides SSMS integration</a:t>
            </a:r>
          </a:p>
        </p:txBody>
      </p:sp>
    </p:spTree>
    <p:extLst>
      <p:ext uri="{BB962C8B-B14F-4D97-AF65-F5344CB8AC3E}">
        <p14:creationId xmlns:p14="http://schemas.microsoft.com/office/powerpoint/2010/main" val="36508773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Testing the Build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5370" y="2872954"/>
            <a:ext cx="409302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dirty="0" smtClean="0">
                <a:solidFill>
                  <a:schemeClr val="bg1">
                    <a:lumMod val="50000"/>
                  </a:schemeClr>
                </a:solidFill>
                <a:latin typeface="Cachet Pro Bold"/>
              </a:rPr>
              <a:t>Demo</a:t>
            </a:r>
            <a:endParaRPr lang="en-US" sz="3800" b="1" dirty="0">
              <a:solidFill>
                <a:schemeClr val="bg1">
                  <a:lumMod val="50000"/>
                </a:schemeClr>
              </a:solidFill>
              <a:latin typeface="Cachet Pro Bold"/>
            </a:endParaRPr>
          </a:p>
        </p:txBody>
      </p:sp>
    </p:spTree>
    <p:extLst>
      <p:ext uri="{BB962C8B-B14F-4D97-AF65-F5344CB8AC3E}">
        <p14:creationId xmlns:p14="http://schemas.microsoft.com/office/powerpoint/2010/main" val="30695702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124"/>
            <a:ext cx="8229600" cy="1143000"/>
          </a:xfrm>
        </p:spPr>
        <p:txBody>
          <a:bodyPr/>
          <a:lstStyle/>
          <a:p>
            <a:r>
              <a:rPr lang="en-GB" b="0" dirty="0" smtClean="0">
                <a:latin typeface="Cachet Pro Medium" pitchFamily="34" charset="0"/>
              </a:rPr>
              <a:t>Why generate test data?</a:t>
            </a:r>
            <a:endParaRPr lang="en-GB" b="0" dirty="0">
              <a:latin typeface="Cachet Pro Medium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b="0" dirty="0" smtClean="0">
                <a:latin typeface="Cachet Pro Book" pitchFamily="34" charset="0"/>
              </a:rPr>
              <a:t>Dev environments are often not realistic</a:t>
            </a:r>
          </a:p>
          <a:p>
            <a:r>
              <a:rPr lang="en-GB" sz="2800" b="0" dirty="0" smtClean="0">
                <a:latin typeface="Cachet Pro Book" pitchFamily="34" charset="0"/>
              </a:rPr>
              <a:t>Getting production data not always possible</a:t>
            </a:r>
          </a:p>
          <a:p>
            <a:r>
              <a:rPr lang="en-GB" sz="2800" b="0" dirty="0" smtClean="0">
                <a:latin typeface="Cachet Pro Book" pitchFamily="34" charset="0"/>
              </a:rPr>
              <a:t>Random data can result in surprises</a:t>
            </a:r>
          </a:p>
          <a:p>
            <a:r>
              <a:rPr lang="en-GB" sz="2800" b="0" dirty="0" smtClean="0">
                <a:latin typeface="Cachet Pro Book" pitchFamily="34" charset="0"/>
              </a:rPr>
              <a:t>Volume testing can find performance issues</a:t>
            </a:r>
          </a:p>
        </p:txBody>
      </p:sp>
    </p:spTree>
    <p:extLst>
      <p:ext uri="{BB962C8B-B14F-4D97-AF65-F5344CB8AC3E}">
        <p14:creationId xmlns:p14="http://schemas.microsoft.com/office/powerpoint/2010/main" val="24854317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5370" y="2872954"/>
            <a:ext cx="409302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dirty="0" smtClean="0">
                <a:solidFill>
                  <a:schemeClr val="bg1">
                    <a:lumMod val="50000"/>
                  </a:schemeClr>
                </a:solidFill>
                <a:latin typeface="Cachet Pro Bold"/>
              </a:rPr>
              <a:t>Demo</a:t>
            </a:r>
            <a:endParaRPr lang="en-US" sz="3800" b="1" dirty="0">
              <a:solidFill>
                <a:schemeClr val="bg1">
                  <a:lumMod val="50000"/>
                </a:schemeClr>
              </a:solidFill>
              <a:latin typeface="Cachet Pro Bold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Testing with larger data sizes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5389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0" dirty="0" smtClean="0">
                <a:latin typeface="Cachet Pro Medium" pitchFamily="34" charset="0"/>
              </a:rPr>
              <a:t>Two bugs found by Test Data</a:t>
            </a:r>
            <a:endParaRPr lang="en-GB" b="0" dirty="0">
              <a:latin typeface="Cachet Pro Medium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sz="2800" dirty="0" smtClean="0">
                <a:latin typeface="Cachet Pro Book" pitchFamily="34" charset="0"/>
              </a:rPr>
              <a:t>NULL Dates</a:t>
            </a:r>
          </a:p>
          <a:p>
            <a:pPr lvl="1"/>
            <a:r>
              <a:rPr lang="en-GB" sz="2800" dirty="0" smtClean="0">
                <a:latin typeface="Cachet Pro Book" pitchFamily="34" charset="0"/>
              </a:rPr>
              <a:t>App code assumed [Date] wouldn’t be NULL</a:t>
            </a:r>
          </a:p>
          <a:p>
            <a:pPr lvl="1"/>
            <a:r>
              <a:rPr lang="en-GB" sz="2800" dirty="0" smtClean="0">
                <a:latin typeface="Cachet Pro Book" pitchFamily="34" charset="0"/>
              </a:rPr>
              <a:t>Test data didn’t</a:t>
            </a:r>
          </a:p>
          <a:p>
            <a:pPr lvl="1"/>
            <a:r>
              <a:rPr lang="en-GB" sz="2800" dirty="0" smtClean="0">
                <a:latin typeface="Cachet Pro Book" pitchFamily="34" charset="0"/>
              </a:rPr>
              <a:t>Fix was to change [Date] to be NOT NULL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 smtClean="0">
                <a:latin typeface="Cachet Pro Book" pitchFamily="34" charset="0"/>
              </a:rPr>
              <a:t> Performance of </a:t>
            </a:r>
            <a:r>
              <a:rPr lang="en-GB" sz="2800" dirty="0" err="1" smtClean="0">
                <a:latin typeface="Cachet Pro Book" pitchFamily="34" charset="0"/>
              </a:rPr>
              <a:t>v_Articles</a:t>
            </a:r>
            <a:endParaRPr lang="en-GB" sz="2800" dirty="0" smtClean="0">
              <a:latin typeface="Cachet Pro Book" pitchFamily="34" charset="0"/>
            </a:endParaRPr>
          </a:p>
          <a:p>
            <a:pPr marL="914400" lvl="1" indent="-514350"/>
            <a:r>
              <a:rPr lang="en-GB" sz="2800" dirty="0" smtClean="0">
                <a:latin typeface="Cachet Pro Book" pitchFamily="34" charset="0"/>
              </a:rPr>
              <a:t>Test passed on </a:t>
            </a:r>
            <a:r>
              <a:rPr lang="en-GB" sz="2800" dirty="0" err="1" smtClean="0">
                <a:latin typeface="Cachet Pro Book" pitchFamily="34" charset="0"/>
              </a:rPr>
              <a:t>dev</a:t>
            </a:r>
            <a:r>
              <a:rPr lang="en-GB" sz="2800" dirty="0" smtClean="0">
                <a:latin typeface="Cachet Pro Book" pitchFamily="34" charset="0"/>
              </a:rPr>
              <a:t> box</a:t>
            </a:r>
          </a:p>
          <a:p>
            <a:pPr marL="914400" lvl="1" indent="-514350"/>
            <a:r>
              <a:rPr lang="en-GB" sz="2800" dirty="0" smtClean="0">
                <a:latin typeface="Cachet Pro Book" pitchFamily="34" charset="0"/>
              </a:rPr>
              <a:t>Failed in more “realistic” CI environment</a:t>
            </a:r>
            <a:endParaRPr lang="en-GB" sz="2800" dirty="0">
              <a:latin typeface="Cachet Pro Book" pitchFamily="34" charset="0"/>
            </a:endParaRPr>
          </a:p>
          <a:p>
            <a:endParaRPr lang="en-GB" sz="2800" dirty="0" smtClean="0">
              <a:latin typeface="Cachet Pro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4015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0" dirty="0" smtClean="0">
                <a:latin typeface="Cachet Pro Medium" pitchFamily="34" charset="0"/>
              </a:rPr>
              <a:t>Generate SQL Documentation</a:t>
            </a:r>
            <a:endParaRPr lang="en-GB" b="0" dirty="0">
              <a:latin typeface="Cachet Pro Medium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>
                <a:latin typeface="Cachet Pro Book" pitchFamily="34" charset="0"/>
              </a:rPr>
              <a:t>An up-to-date resource</a:t>
            </a:r>
          </a:p>
          <a:p>
            <a:pPr lvl="1"/>
            <a:r>
              <a:rPr lang="en-GB" sz="2800" dirty="0" smtClean="0">
                <a:latin typeface="Cachet Pro Book" pitchFamily="34" charset="0"/>
              </a:rPr>
              <a:t>For Developers</a:t>
            </a:r>
          </a:p>
          <a:p>
            <a:pPr lvl="1"/>
            <a:r>
              <a:rPr lang="en-GB" sz="2800" dirty="0" smtClean="0">
                <a:latin typeface="Cachet Pro Book" pitchFamily="34" charset="0"/>
              </a:rPr>
              <a:t>DBAs</a:t>
            </a:r>
          </a:p>
          <a:p>
            <a:pPr lvl="1"/>
            <a:r>
              <a:rPr lang="en-GB" sz="2800" dirty="0" smtClean="0">
                <a:latin typeface="Cachet Pro Book" pitchFamily="34" charset="0"/>
              </a:rPr>
              <a:t>Business Analysts</a:t>
            </a:r>
          </a:p>
          <a:p>
            <a:pPr marL="514350" indent="-514350">
              <a:buFont typeface="+mj-lt"/>
              <a:buAutoNum type="arabicPeriod"/>
            </a:pPr>
            <a:endParaRPr lang="en-GB" dirty="0" smtClean="0">
              <a:latin typeface="Cachet Pro Book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GB" dirty="0">
              <a:latin typeface="Cachet Pro Book" pitchFamily="34" charset="0"/>
            </a:endParaRPr>
          </a:p>
          <a:p>
            <a:endParaRPr lang="en-GB" dirty="0" smtClean="0">
              <a:latin typeface="Cachet Pro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2346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0" dirty="0" smtClean="0">
                <a:latin typeface="Cachet Pro Medium" pitchFamily="34" charset="0"/>
              </a:rPr>
              <a:t>Deployments Scripts</a:t>
            </a:r>
            <a:endParaRPr lang="en-GB" b="0" dirty="0">
              <a:latin typeface="Cachet Pro Medium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>
                <a:latin typeface="Cachet Pro Book" pitchFamily="34" charset="0"/>
              </a:rPr>
              <a:t>Creation scripts </a:t>
            </a:r>
          </a:p>
          <a:p>
            <a:pPr lvl="1"/>
            <a:r>
              <a:rPr lang="en-GB" sz="2800" dirty="0" smtClean="0">
                <a:latin typeface="Cachet Pro Book" pitchFamily="34" charset="0"/>
              </a:rPr>
              <a:t>For new installations</a:t>
            </a:r>
          </a:p>
          <a:p>
            <a:r>
              <a:rPr lang="en-GB" sz="2800" dirty="0" smtClean="0">
                <a:latin typeface="Cachet Pro Book" pitchFamily="34" charset="0"/>
              </a:rPr>
              <a:t>Upgrade Scripts </a:t>
            </a:r>
          </a:p>
          <a:p>
            <a:pPr lvl="1"/>
            <a:r>
              <a:rPr lang="en-GB" sz="2800" dirty="0" smtClean="0">
                <a:latin typeface="Cachet Pro Book" pitchFamily="34" charset="0"/>
              </a:rPr>
              <a:t>For existing installations</a:t>
            </a:r>
          </a:p>
          <a:p>
            <a:pPr lvl="1"/>
            <a:r>
              <a:rPr lang="en-GB" sz="2800" dirty="0" smtClean="0">
                <a:latin typeface="Cachet Pro Book" pitchFamily="34" charset="0"/>
              </a:rPr>
              <a:t>Requires Deployment Manager</a:t>
            </a:r>
          </a:p>
          <a:p>
            <a:pPr lvl="1"/>
            <a:endParaRPr lang="en-GB" sz="2800" dirty="0" smtClean="0">
              <a:latin typeface="Cachet Pro Book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GB" sz="2800" dirty="0" smtClean="0">
              <a:latin typeface="Cachet Pro Book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GB" sz="2800" dirty="0">
              <a:latin typeface="Cachet Pro Book" pitchFamily="34" charset="0"/>
            </a:endParaRPr>
          </a:p>
          <a:p>
            <a:endParaRPr lang="en-GB" sz="2800" dirty="0" smtClean="0">
              <a:latin typeface="Cachet Pro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8905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778500" y="1593138"/>
            <a:ext cx="7723573" cy="243026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dirty="0" smtClean="0">
                <a:latin typeface="Cachet Pro Book" pitchFamily="34" charset="0"/>
              </a:rPr>
              <a:t>	“Continuous Integration is a </a:t>
            </a:r>
            <a:r>
              <a:rPr lang="en-US" i="1" dirty="0" smtClean="0">
                <a:latin typeface="Cachet Pro Book" pitchFamily="34" charset="0"/>
              </a:rPr>
              <a:t>practice</a:t>
            </a:r>
            <a:r>
              <a:rPr lang="en-US" dirty="0" smtClean="0">
                <a:latin typeface="Cachet Pro Book" pitchFamily="34" charset="0"/>
              </a:rPr>
              <a:t> designed to ensure that your software is always working, and that you get comprehensive feedback in a few minutes as to whether any given change to your system has broken it.”</a:t>
            </a:r>
          </a:p>
          <a:p>
            <a:pPr marL="0" indent="0" algn="ctr">
              <a:buFont typeface="Arial"/>
              <a:buNone/>
            </a:pPr>
            <a:endParaRPr lang="en-US" dirty="0" smtClean="0">
              <a:latin typeface="Cachet Pro Book" pitchFamily="34" charset="0"/>
            </a:endParaRPr>
          </a:p>
          <a:p>
            <a:pPr marL="457200" lvl="1" indent="0">
              <a:buFont typeface="Arial"/>
              <a:buNone/>
            </a:pPr>
            <a:endParaRPr lang="en-GB" dirty="0">
              <a:latin typeface="Cachet Pro Book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800" b="1" i="0" kern="120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GB" b="0" dirty="0" smtClean="0">
                <a:latin typeface="Cachet Pro Medium" pitchFamily="34" charset="0"/>
              </a:rPr>
              <a:t>What is continuous integration?</a:t>
            </a:r>
            <a:endParaRPr lang="en-GB" b="0" dirty="0">
              <a:latin typeface="Cachet Pro Medium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67991" y="4148092"/>
            <a:ext cx="4039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achet Pro Book" pitchFamily="34" charset="0"/>
              </a:rPr>
              <a:t>Jez</a:t>
            </a:r>
            <a:r>
              <a:rPr lang="en-US" dirty="0">
                <a:latin typeface="Cachet Pro Book" pitchFamily="34" charset="0"/>
              </a:rPr>
              <a:t> Humble, </a:t>
            </a:r>
            <a:r>
              <a:rPr lang="en-US" dirty="0" err="1" smtClean="0">
                <a:latin typeface="Cachet Pro Book" pitchFamily="34" charset="0"/>
              </a:rPr>
              <a:t>ThoughtWorks</a:t>
            </a:r>
            <a:r>
              <a:rPr lang="en-US" dirty="0" smtClean="0">
                <a:latin typeface="Cachet Pro Book" pitchFamily="34" charset="0"/>
              </a:rPr>
              <a:t>, author of “Continuous Delivery”</a:t>
            </a:r>
            <a:endParaRPr lang="en-GB" dirty="0">
              <a:latin typeface="Cachet Pro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0488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/>
      <p:bldP spid="11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chet Pro Medium" panose="020B0606030504020203" pitchFamily="34" charset="0"/>
              </a:rPr>
              <a:t>The End</a:t>
            </a:r>
            <a:endParaRPr lang="en-US" dirty="0">
              <a:latin typeface="Cachet Pro Medium" panose="020B06060305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dirty="0" smtClean="0">
                <a:latin typeface="Cachet Pro Book" panose="020B0506030504020203" pitchFamily="34" charset="0"/>
              </a:rPr>
              <a:t>Questions?</a:t>
            </a:r>
          </a:p>
          <a:p>
            <a:r>
              <a:rPr lang="en-US" sz="2800" b="0" dirty="0" smtClean="0">
                <a:latin typeface="Cachet Pro Book" panose="020B0506030504020203" pitchFamily="34" charset="0"/>
              </a:rPr>
              <a:t>More information: </a:t>
            </a:r>
            <a:r>
              <a:rPr lang="en-GB" sz="2800" b="0" dirty="0">
                <a:latin typeface="Cachet Pro Book" pitchFamily="34" charset="0"/>
              </a:rPr>
              <a:t>www.red-gate.com/CI</a:t>
            </a:r>
            <a:endParaRPr lang="en-US" sz="2800" b="0" dirty="0" smtClean="0">
              <a:latin typeface="Cachet Pro Book" panose="020B0506030504020203" pitchFamily="34" charset="0"/>
            </a:endParaRPr>
          </a:p>
          <a:p>
            <a:r>
              <a:rPr lang="en-US" sz="2800" b="0" dirty="0" smtClean="0">
                <a:latin typeface="Cachet Pro Book" panose="020B0506030504020203" pitchFamily="34" charset="0"/>
              </a:rPr>
              <a:t>Please fill out your feedback forms</a:t>
            </a:r>
          </a:p>
          <a:p>
            <a:r>
              <a:rPr lang="en-US" sz="2800" b="0" dirty="0" smtClean="0">
                <a:latin typeface="Cachet Pro Book" panose="020B0506030504020203" pitchFamily="34" charset="0"/>
                <a:hlinkClick r:id="rId2"/>
              </a:rPr>
              <a:t>www.voiceofthedba.com/talks</a:t>
            </a:r>
            <a:endParaRPr lang="en-US" sz="2800" b="0" dirty="0" smtClean="0">
              <a:latin typeface="Cachet Pro Book" panose="020B05060305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0101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assets.red-gate.com/products/sql-development/assets/continuous-integration-using-red-gate-tools.pdf</a:t>
            </a:r>
          </a:p>
          <a:p>
            <a:r>
              <a:rPr lang="en-US" dirty="0">
                <a:hlinkClick r:id="rId3"/>
              </a:rPr>
              <a:t>http://www.jetbrains.com/teamcity/</a:t>
            </a:r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://developers.slashdot.org/story/03/10/21/0141215/software-defects---do-late-bugs-really-cost-more</a:t>
            </a:r>
            <a:endParaRPr lang="en-US" dirty="0" smtClean="0">
              <a:hlinkClick r:id="rId4"/>
            </a:endParaRPr>
          </a:p>
          <a:p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://tech.lds.org/index.php?option=com_content&amp;view=article&amp;id=238:the-cost-of-bugs&amp;catid=1:miscellanous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499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605091" y="1599796"/>
            <a:ext cx="7723573" cy="243026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mtClean="0">
                <a:latin typeface="Cachet Pro Book" pitchFamily="34" charset="0"/>
              </a:rPr>
              <a:t>	“</a:t>
            </a:r>
            <a:r>
              <a:rPr lang="en-US" smtClean="0">
                <a:solidFill>
                  <a:srgbClr val="FF0000"/>
                </a:solidFill>
                <a:latin typeface="Cachet Pro Book" pitchFamily="34" charset="0"/>
              </a:rPr>
              <a:t>Database</a:t>
            </a:r>
            <a:r>
              <a:rPr lang="en-US" smtClean="0">
                <a:latin typeface="Cachet Pro Book" pitchFamily="34" charset="0"/>
              </a:rPr>
              <a:t> Continuous Integration is a </a:t>
            </a:r>
            <a:r>
              <a:rPr lang="en-US" i="1" smtClean="0">
                <a:latin typeface="Cachet Pro Book" pitchFamily="34" charset="0"/>
              </a:rPr>
              <a:t>practice</a:t>
            </a:r>
            <a:r>
              <a:rPr lang="en-US" smtClean="0">
                <a:latin typeface="Cachet Pro Book" pitchFamily="34" charset="0"/>
              </a:rPr>
              <a:t> designed to ensure that your </a:t>
            </a:r>
            <a:r>
              <a:rPr lang="en-US" smtClean="0">
                <a:solidFill>
                  <a:srgbClr val="FF0000"/>
                </a:solidFill>
                <a:latin typeface="Cachet Pro Book" pitchFamily="34" charset="0"/>
              </a:rPr>
              <a:t>database</a:t>
            </a:r>
            <a:r>
              <a:rPr lang="en-US" smtClean="0">
                <a:latin typeface="Cachet Pro Book" pitchFamily="34" charset="0"/>
              </a:rPr>
              <a:t> </a:t>
            </a:r>
            <a:r>
              <a:rPr lang="en-US" strike="sngStrike" smtClean="0">
                <a:latin typeface="Cachet Pro Book" pitchFamily="34" charset="0"/>
              </a:rPr>
              <a:t>software</a:t>
            </a:r>
            <a:r>
              <a:rPr lang="en-US" smtClean="0">
                <a:latin typeface="Cachet Pro Book" pitchFamily="34" charset="0"/>
              </a:rPr>
              <a:t> is always working, and that you get comprehensive feedback in a few minutes as to whether any given change to your system has broken it.”</a:t>
            </a:r>
          </a:p>
          <a:p>
            <a:pPr marL="0" indent="0" algn="ctr">
              <a:buFont typeface="Arial"/>
              <a:buNone/>
            </a:pPr>
            <a:endParaRPr lang="en-US" smtClean="0">
              <a:latin typeface="Cachet Pro Book" pitchFamily="34" charset="0"/>
            </a:endParaRPr>
          </a:p>
          <a:p>
            <a:pPr marL="457200" lvl="1" indent="0">
              <a:buFont typeface="Arial"/>
              <a:buNone/>
            </a:pPr>
            <a:endParaRPr lang="en-GB" dirty="0">
              <a:latin typeface="Cachet Pro Book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800" b="1" i="0" kern="120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GB" b="0" dirty="0" smtClean="0">
                <a:latin typeface="Cachet Pro Medium" pitchFamily="34" charset="0"/>
              </a:rPr>
              <a:t>What is continuous integration?</a:t>
            </a:r>
            <a:endParaRPr lang="en-GB" b="0" dirty="0">
              <a:latin typeface="Cachet Pro Medium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118589" y="203044"/>
            <a:ext cx="2441357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800" b="1" i="0" kern="120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GB" sz="2800" dirty="0" smtClean="0">
                <a:solidFill>
                  <a:srgbClr val="FF0000"/>
                </a:solidFill>
                <a:latin typeface="Cachet Pro Book" pitchFamily="34" charset="0"/>
              </a:rPr>
              <a:t>database</a:t>
            </a:r>
          </a:p>
          <a:p>
            <a:endParaRPr lang="en-GB" sz="2800" dirty="0" smtClean="0">
              <a:solidFill>
                <a:srgbClr val="FF0000"/>
              </a:solidFill>
              <a:latin typeface="Cachet Pro Book" pitchFamily="34" charset="0"/>
            </a:endParaRPr>
          </a:p>
          <a:p>
            <a:pPr algn="ctr"/>
            <a:r>
              <a:rPr lang="en-GB" sz="2800" dirty="0" smtClean="0">
                <a:solidFill>
                  <a:srgbClr val="FF0000"/>
                </a:solidFill>
                <a:latin typeface="Cachet Pro Book" pitchFamily="34" charset="0"/>
              </a:rPr>
              <a:t>^</a:t>
            </a:r>
            <a:endParaRPr lang="en-GB" sz="2800" dirty="0">
              <a:solidFill>
                <a:srgbClr val="FF0000"/>
              </a:solidFill>
              <a:latin typeface="Cachet Pro Book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67991" y="4148092"/>
            <a:ext cx="4039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achet Pro Book" pitchFamily="34" charset="0"/>
              </a:rPr>
              <a:t>Jez</a:t>
            </a:r>
            <a:r>
              <a:rPr lang="en-US" dirty="0">
                <a:latin typeface="Cachet Pro Book" pitchFamily="34" charset="0"/>
              </a:rPr>
              <a:t> Humble, </a:t>
            </a:r>
            <a:r>
              <a:rPr lang="en-US" dirty="0" err="1" smtClean="0">
                <a:latin typeface="Cachet Pro Book" pitchFamily="34" charset="0"/>
              </a:rPr>
              <a:t>ThoughtWorks</a:t>
            </a:r>
            <a:r>
              <a:rPr lang="en-US" dirty="0" smtClean="0">
                <a:latin typeface="Cachet Pro Book" pitchFamily="34" charset="0"/>
              </a:rPr>
              <a:t>, author of “Continuous Delivery”</a:t>
            </a:r>
            <a:endParaRPr lang="en-GB" dirty="0">
              <a:latin typeface="Cachet Pro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7354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0" grpId="0"/>
      <p:bldP spid="11" grpId="0"/>
      <p:bldP spid="1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21894" y="171134"/>
            <a:ext cx="8640960" cy="638944"/>
          </a:xfrm>
        </p:spPr>
        <p:txBody>
          <a:bodyPr>
            <a:normAutofit/>
          </a:bodyPr>
          <a:lstStyle/>
          <a:p>
            <a:pPr algn="ctr"/>
            <a:r>
              <a:rPr lang="en-GB" b="0" dirty="0" smtClean="0">
                <a:latin typeface="Cachet Pro Medium" pitchFamily="34" charset="0"/>
              </a:rPr>
              <a:t>Database Continuous Integration</a:t>
            </a:r>
            <a:endParaRPr lang="en-GB" b="0" dirty="0">
              <a:latin typeface="Cachet Pro Medium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202" y="1462031"/>
            <a:ext cx="5314950" cy="395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09021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0" dirty="0" smtClean="0">
                <a:latin typeface="Cachet Pro Medium" pitchFamily="34" charset="0"/>
              </a:rPr>
              <a:t>What is </a:t>
            </a:r>
            <a:r>
              <a:rPr lang="en-GB" b="0" i="1" dirty="0" smtClean="0">
                <a:latin typeface="Cachet Pro Medium" pitchFamily="34" charset="0"/>
              </a:rPr>
              <a:t>build</a:t>
            </a:r>
            <a:r>
              <a:rPr lang="en-GB" b="0" dirty="0" smtClean="0">
                <a:latin typeface="Cachet Pro Medium" pitchFamily="34" charset="0"/>
              </a:rPr>
              <a:t>?</a:t>
            </a:r>
            <a:endParaRPr lang="en-GB" b="0" dirty="0">
              <a:latin typeface="Cachet Pro Medium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>
                <a:latin typeface="Cachet Pro Book" pitchFamily="34" charset="0"/>
              </a:rPr>
              <a:t>For application code = compile</a:t>
            </a:r>
          </a:p>
          <a:p>
            <a:r>
              <a:rPr lang="en-GB" sz="2800" dirty="0" smtClean="0">
                <a:latin typeface="Cachet Pro Book" pitchFamily="34" charset="0"/>
              </a:rPr>
              <a:t>For database code</a:t>
            </a:r>
            <a:r>
              <a:rPr lang="en-GB" sz="2800" dirty="0">
                <a:latin typeface="Cachet Pro Book" pitchFamily="34" charset="0"/>
              </a:rPr>
              <a:t> </a:t>
            </a:r>
            <a:r>
              <a:rPr lang="en-GB" sz="2800" dirty="0" smtClean="0">
                <a:latin typeface="Cachet Pro Book" pitchFamily="34" charset="0"/>
              </a:rPr>
              <a:t>= database creation script </a:t>
            </a:r>
          </a:p>
          <a:p>
            <a:pPr lvl="1"/>
            <a:r>
              <a:rPr lang="en-GB" sz="2800" dirty="0" smtClean="0">
                <a:latin typeface="Cachet Pro Book" pitchFamily="34" charset="0"/>
              </a:rPr>
              <a:t>But only for a new installation!</a:t>
            </a:r>
          </a:p>
          <a:p>
            <a:pPr lvl="1"/>
            <a:r>
              <a:rPr lang="en-GB" sz="2600" dirty="0" smtClean="0">
                <a:latin typeface="Cachet Pro Book" pitchFamily="34" charset="0"/>
              </a:rPr>
              <a:t>Upgrade scripts required for </a:t>
            </a:r>
            <a:r>
              <a:rPr lang="en-GB" sz="2600" b="1" i="1" dirty="0" smtClean="0">
                <a:latin typeface="Cachet Pro Book" pitchFamily="34" charset="0"/>
              </a:rPr>
              <a:t>existing </a:t>
            </a:r>
            <a:r>
              <a:rPr lang="en-GB" sz="2600" dirty="0" smtClean="0">
                <a:latin typeface="Cachet Pro Book" pitchFamily="34" charset="0"/>
              </a:rPr>
              <a:t>installations</a:t>
            </a:r>
          </a:p>
          <a:p>
            <a:pPr lvl="1"/>
            <a:r>
              <a:rPr lang="en-GB" sz="2800" dirty="0" smtClean="0">
                <a:latin typeface="Cachet Pro Book" pitchFamily="34" charset="0"/>
              </a:rPr>
              <a:t>Need to preserve the state of the data</a:t>
            </a:r>
            <a:endParaRPr lang="en-GB" sz="2800" dirty="0">
              <a:latin typeface="Cachet Pro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7134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 smtClean="0">
                <a:latin typeface="Cachet Pro Medium" pitchFamily="34" charset="0"/>
                <a:cs typeface="Cachet Pro Bold"/>
              </a:rPr>
              <a:t>Tools we need</a:t>
            </a:r>
            <a:endParaRPr lang="en-GB" b="0" dirty="0">
              <a:latin typeface="Cachet Pro Medium" pitchFamily="34" charset="0"/>
              <a:cs typeface="Cachet Pro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7258"/>
            <a:ext cx="8229600" cy="4848906"/>
          </a:xfrm>
        </p:spPr>
        <p:txBody>
          <a:bodyPr>
            <a:normAutofit/>
          </a:bodyPr>
          <a:lstStyle/>
          <a:p>
            <a:r>
              <a:rPr lang="en-GB" sz="2800" b="0" dirty="0" smtClean="0">
                <a:latin typeface="Cachet Pro Book" pitchFamily="34" charset="0"/>
                <a:cs typeface="Cachet Pro Book"/>
              </a:rPr>
              <a:t>CI tools (</a:t>
            </a:r>
            <a:r>
              <a:rPr lang="en-GB" sz="2800" b="0" dirty="0" err="1" smtClean="0">
                <a:latin typeface="Cachet Pro Book" pitchFamily="34" charset="0"/>
                <a:cs typeface="Cachet Pro Book"/>
              </a:rPr>
              <a:t>TeamCity</a:t>
            </a:r>
            <a:r>
              <a:rPr lang="en-GB" sz="2800" b="0" dirty="0" smtClean="0">
                <a:latin typeface="Cachet Pro Book" pitchFamily="34" charset="0"/>
                <a:cs typeface="Cachet Pro Book"/>
              </a:rPr>
              <a:t> by </a:t>
            </a:r>
            <a:r>
              <a:rPr lang="en-GB" sz="2800" b="0" dirty="0" err="1" smtClean="0">
                <a:latin typeface="Cachet Pro Book" pitchFamily="34" charset="0"/>
                <a:cs typeface="Cachet Pro Book"/>
              </a:rPr>
              <a:t>JetBrains</a:t>
            </a:r>
            <a:r>
              <a:rPr lang="en-GB" sz="2800" b="0" dirty="0" smtClean="0">
                <a:latin typeface="Cachet Pro Book" pitchFamily="34" charset="0"/>
                <a:cs typeface="Cachet Pro Book"/>
              </a:rPr>
              <a:t>)</a:t>
            </a:r>
          </a:p>
          <a:p>
            <a:r>
              <a:rPr lang="en-GB" sz="2800" b="0" dirty="0" smtClean="0">
                <a:latin typeface="Cachet Pro Book" pitchFamily="34" charset="0"/>
                <a:cs typeface="Cachet Pro Book"/>
              </a:rPr>
              <a:t>Database Integration (SQL Automation Pack with the Red Gate </a:t>
            </a:r>
            <a:r>
              <a:rPr lang="en-GB" sz="2800" b="0" dirty="0" err="1" smtClean="0">
                <a:latin typeface="Cachet Pro Book" pitchFamily="34" charset="0"/>
                <a:cs typeface="Cachet Pro Book"/>
              </a:rPr>
              <a:t>TeamCity</a:t>
            </a:r>
            <a:r>
              <a:rPr lang="en-GB" sz="2800" b="0" dirty="0" smtClean="0">
                <a:latin typeface="Cachet Pro Book" pitchFamily="34" charset="0"/>
                <a:cs typeface="Cachet Pro Book"/>
              </a:rPr>
              <a:t> plugin)</a:t>
            </a:r>
          </a:p>
          <a:p>
            <a:r>
              <a:rPr lang="en-GB" sz="2800" b="0" dirty="0" smtClean="0">
                <a:latin typeface="Cachet Pro Book" pitchFamily="34" charset="0"/>
                <a:cs typeface="Cachet Pro Book"/>
              </a:rPr>
              <a:t>Version Control (Subversion with SQL </a:t>
            </a:r>
            <a:r>
              <a:rPr lang="en-GB" sz="2800" b="0" dirty="0">
                <a:latin typeface="Cachet Pro Book" pitchFamily="34" charset="0"/>
                <a:cs typeface="Cachet Pro Book"/>
              </a:rPr>
              <a:t>Source </a:t>
            </a:r>
            <a:r>
              <a:rPr lang="en-GB" sz="2800" b="0" dirty="0" smtClean="0">
                <a:latin typeface="Cachet Pro Book" pitchFamily="34" charset="0"/>
                <a:cs typeface="Cachet Pro Book"/>
              </a:rPr>
              <a:t>Control)</a:t>
            </a:r>
            <a:endParaRPr lang="en-GB" sz="2800" b="0" dirty="0">
              <a:latin typeface="Cachet Pro Book" pitchFamily="34" charset="0"/>
              <a:cs typeface="Cachet Pro Book"/>
            </a:endParaRPr>
          </a:p>
          <a:p>
            <a:r>
              <a:rPr lang="en-GB" sz="2800" b="0" dirty="0" smtClean="0">
                <a:latin typeface="Cachet Pro Book" pitchFamily="34" charset="0"/>
                <a:cs typeface="Cachet Pro Book"/>
              </a:rPr>
              <a:t>Testing framework (</a:t>
            </a:r>
            <a:r>
              <a:rPr lang="en-GB" sz="2800" b="0" dirty="0" err="1" smtClean="0">
                <a:latin typeface="Cachet Pro Book" pitchFamily="34" charset="0"/>
                <a:cs typeface="Cachet Pro Book"/>
              </a:rPr>
              <a:t>tSQLt</a:t>
            </a:r>
            <a:r>
              <a:rPr lang="en-GB" sz="2800" b="0" dirty="0" smtClean="0">
                <a:latin typeface="Cachet Pro Book" pitchFamily="34" charset="0"/>
                <a:cs typeface="Cachet Pro Book"/>
              </a:rPr>
              <a:t> and SQL Test)</a:t>
            </a:r>
          </a:p>
          <a:p>
            <a:r>
              <a:rPr lang="en-GB" sz="2800" b="0" dirty="0" smtClean="0">
                <a:latin typeface="Cachet Pro Book" pitchFamily="34" charset="0"/>
                <a:cs typeface="Cachet Pro Book"/>
              </a:rPr>
              <a:t>Test data (SQL Data Generator)</a:t>
            </a:r>
          </a:p>
          <a:p>
            <a:r>
              <a:rPr lang="en-GB" sz="2800" b="0" dirty="0" smtClean="0">
                <a:latin typeface="Cachet Pro Book" pitchFamily="34" charset="0"/>
                <a:cs typeface="Cachet Pro Book"/>
              </a:rPr>
              <a:t>Documentation (SQL Doc)</a:t>
            </a:r>
          </a:p>
        </p:txBody>
      </p:sp>
    </p:spTree>
    <p:extLst>
      <p:ext uri="{BB962C8B-B14F-4D97-AF65-F5344CB8AC3E}">
        <p14:creationId xmlns:p14="http://schemas.microsoft.com/office/powerpoint/2010/main" val="15255151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Continuous Integration Setup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5370" y="2872954"/>
            <a:ext cx="409302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dirty="0" smtClean="0">
                <a:solidFill>
                  <a:schemeClr val="bg1">
                    <a:lumMod val="50000"/>
                  </a:schemeClr>
                </a:solidFill>
                <a:latin typeface="Cachet Pro Bold"/>
              </a:rPr>
              <a:t>Demo</a:t>
            </a:r>
            <a:endParaRPr lang="en-US" sz="3800" b="1" dirty="0">
              <a:solidFill>
                <a:schemeClr val="bg1">
                  <a:lumMod val="50000"/>
                </a:schemeClr>
              </a:solidFill>
              <a:latin typeface="Cachet Pro Bold"/>
            </a:endParaRPr>
          </a:p>
        </p:txBody>
      </p:sp>
    </p:spTree>
    <p:extLst>
      <p:ext uri="{BB962C8B-B14F-4D97-AF65-F5344CB8AC3E}">
        <p14:creationId xmlns:p14="http://schemas.microsoft.com/office/powerpoint/2010/main" val="23305472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CI Database Setup</a:t>
            </a:r>
            <a:endParaRPr lang="en-US" dirty="0"/>
          </a:p>
        </p:txBody>
      </p:sp>
      <p:sp>
        <p:nvSpPr>
          <p:cNvPr id="6" name="laptop"/>
          <p:cNvSpPr>
            <a:spLocks noEditPoints="1" noChangeArrowheads="1"/>
          </p:cNvSpPr>
          <p:nvPr/>
        </p:nvSpPr>
        <p:spPr bwMode="auto">
          <a:xfrm>
            <a:off x="691247" y="4156625"/>
            <a:ext cx="2211614" cy="1521257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Developer</a:t>
            </a:r>
            <a:endParaRPr lang="en-US" dirty="0"/>
          </a:p>
        </p:txBody>
      </p:sp>
      <p:sp>
        <p:nvSpPr>
          <p:cNvPr id="7" name="tower"/>
          <p:cNvSpPr>
            <a:spLocks noEditPoints="1" noChangeArrowheads="1"/>
          </p:cNvSpPr>
          <p:nvPr/>
        </p:nvSpPr>
        <p:spPr bwMode="auto">
          <a:xfrm>
            <a:off x="5904100" y="1809747"/>
            <a:ext cx="904875" cy="1809750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CI Server</a:t>
            </a:r>
            <a:endParaRPr lang="en-US" dirty="0"/>
          </a:p>
        </p:txBody>
      </p:sp>
      <p:pic>
        <p:nvPicPr>
          <p:cNvPr id="9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93874" y="4433231"/>
            <a:ext cx="969516" cy="107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Elbow Connector 12"/>
          <p:cNvCxnSpPr>
            <a:stCxn id="7" idx="4"/>
            <a:endCxn id="9" idx="1"/>
          </p:cNvCxnSpPr>
          <p:nvPr/>
        </p:nvCxnSpPr>
        <p:spPr bwMode="auto">
          <a:xfrm>
            <a:off x="6808975" y="2785755"/>
            <a:ext cx="784899" cy="2184604"/>
          </a:xfrm>
          <a:prstGeom prst="bentConnector3">
            <a:avLst>
              <a:gd name="adj1" fmla="val 50000"/>
            </a:avLst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Oval 16"/>
          <p:cNvSpPr/>
          <p:nvPr/>
        </p:nvSpPr>
        <p:spPr bwMode="auto">
          <a:xfrm>
            <a:off x="454479" y="1586097"/>
            <a:ext cx="2721429" cy="1199658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Repository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4463401" y="5381122"/>
            <a:ext cx="26502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Integration Database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 bwMode="auto">
          <a:xfrm flipV="1">
            <a:off x="6808975" y="5381122"/>
            <a:ext cx="784899" cy="184666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3510619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F7g9rDm1EcCnKUZZt8Qkw"/>
</p:tagLst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SITC13_PPT_update.potx" id="{5AF91B14-2A39-491A-A3BD-F8379BE90EBD}" vid="{BF63E6B5-D09C-44C8-94C4-6826313174BD}"/>
    </a:ext>
  </a:extLst>
</a:theme>
</file>

<file path=ppt/theme/theme2.xml><?xml version="1.0" encoding="utf-8"?>
<a:theme xmlns:a="http://schemas.openxmlformats.org/drawingml/2006/main" name="SQLintersection">
  <a:themeElements>
    <a:clrScheme name="Custom 3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SITC13_PPT_update</Template>
  <TotalTime>18460</TotalTime>
  <Words>775</Words>
  <Application>Microsoft Office PowerPoint</Application>
  <PresentationFormat>On-screen Show (4:3)</PresentationFormat>
  <Paragraphs>160</Paragraphs>
  <Slides>31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Default Theme</vt:lpstr>
      <vt:lpstr>SQLintersection</vt:lpstr>
      <vt:lpstr>Automated Build and Test </vt:lpstr>
      <vt:lpstr>Goals</vt:lpstr>
      <vt:lpstr>PowerPoint Presentation</vt:lpstr>
      <vt:lpstr>PowerPoint Presentation</vt:lpstr>
      <vt:lpstr>Database Continuous Integration</vt:lpstr>
      <vt:lpstr>What is build?</vt:lpstr>
      <vt:lpstr>Tools we need</vt:lpstr>
      <vt:lpstr>PowerPoint Presentation</vt:lpstr>
      <vt:lpstr>The CI Database Setup</vt:lpstr>
      <vt:lpstr>The CI Database Setup</vt:lpstr>
      <vt:lpstr>The CI Database Setup</vt:lpstr>
      <vt:lpstr>The CI Database Setup</vt:lpstr>
      <vt:lpstr>The CI Database Setup</vt:lpstr>
      <vt:lpstr>Keeping a database up to date</vt:lpstr>
      <vt:lpstr>Testing</vt:lpstr>
      <vt:lpstr>Where does testing happen?</vt:lpstr>
      <vt:lpstr>Cost of Bugs</vt:lpstr>
      <vt:lpstr>Does the cost of bugs rise?</vt:lpstr>
      <vt:lpstr>Does the cost of bugs rise?</vt:lpstr>
      <vt:lpstr>PowerPoint Presentation</vt:lpstr>
      <vt:lpstr>PowerPoint Presentation</vt:lpstr>
      <vt:lpstr>Testing in Development</vt:lpstr>
      <vt:lpstr>What is test?</vt:lpstr>
      <vt:lpstr>PowerPoint Presentation</vt:lpstr>
      <vt:lpstr>Why generate test data?</vt:lpstr>
      <vt:lpstr>PowerPoint Presentation</vt:lpstr>
      <vt:lpstr>Two bugs found by Test Data</vt:lpstr>
      <vt:lpstr>Generate SQL Documentation</vt:lpstr>
      <vt:lpstr>Deployments Scripts</vt:lpstr>
      <vt:lpstr>The End</vt:lpstr>
      <vt:lpstr>References</vt:lpstr>
    </vt:vector>
  </TitlesOfParts>
  <Company>Red Gate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Title</dc:title>
  <dc:creator>Matthew Tye</dc:creator>
  <cp:lastModifiedBy>sjones</cp:lastModifiedBy>
  <cp:revision>171</cp:revision>
  <dcterms:created xsi:type="dcterms:W3CDTF">2011-06-22T09:06:31Z</dcterms:created>
  <dcterms:modified xsi:type="dcterms:W3CDTF">2013-10-22T20:30:18Z</dcterms:modified>
</cp:coreProperties>
</file>