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315" r:id="rId4"/>
    <p:sldId id="268" r:id="rId5"/>
    <p:sldId id="308" r:id="rId6"/>
    <p:sldId id="279" r:id="rId7"/>
    <p:sldId id="266" r:id="rId8"/>
    <p:sldId id="262" r:id="rId9"/>
    <p:sldId id="310" r:id="rId10"/>
    <p:sldId id="293" r:id="rId11"/>
    <p:sldId id="309" r:id="rId12"/>
    <p:sldId id="272" r:id="rId13"/>
    <p:sldId id="316" r:id="rId14"/>
    <p:sldId id="318" r:id="rId15"/>
    <p:sldId id="322" r:id="rId16"/>
    <p:sldId id="317" r:id="rId17"/>
    <p:sldId id="319" r:id="rId18"/>
    <p:sldId id="274" r:id="rId19"/>
    <p:sldId id="267" r:id="rId20"/>
    <p:sldId id="294" r:id="rId21"/>
    <p:sldId id="320" r:id="rId22"/>
    <p:sldId id="297" r:id="rId23"/>
    <p:sldId id="321" r:id="rId24"/>
    <p:sldId id="301" r:id="rId25"/>
    <p:sldId id="299" r:id="rId26"/>
    <p:sldId id="300" r:id="rId27"/>
    <p:sldId id="289" r:id="rId28"/>
    <p:sldId id="290" r:id="rId29"/>
    <p:sldId id="31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00"/>
    <a:srgbClr val="0000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46" autoAdjust="0"/>
  </p:normalViewPr>
  <p:slideViewPr>
    <p:cSldViewPr snapToGrid="0" snapToObjects="1" showGuides="1">
      <p:cViewPr>
        <p:scale>
          <a:sx n="66" d="100"/>
          <a:sy n="66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4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451F-26B7-424C-9998-253AE7240709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0556-36F6-B243-8FCD-1683CAD5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CI server is set up by one person and the whole team of developers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0061-F957-4E42-8046-7FAD0A0008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4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testing of deployment scripts is customarily left to the end.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Issues with upgrades only found at the end of a project.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</a:t>
            </a:r>
            <a:r>
              <a:rPr lang="en-GB" baseline="0" dirty="0" smtClean="0"/>
              <a:t>e are pre-</a:t>
            </a:r>
            <a:r>
              <a:rPr lang="en-GB" baseline="0" dirty="0" err="1" smtClean="0"/>
              <a:t>dev</a:t>
            </a:r>
            <a:r>
              <a:rPr lang="en-GB" baseline="0" dirty="0" smtClean="0"/>
              <a:t> phases where testing could also happen –requirements analysis, architecture, functional specification.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Testing in</a:t>
            </a:r>
            <a:r>
              <a:rPr lang="en-GB" baseline="0" dirty="0" smtClean="0"/>
              <a:t> development is preferred as the costs as low, or relatively low compared to finding bugs and issues later.</a:t>
            </a:r>
          </a:p>
          <a:p>
            <a:r>
              <a:rPr lang="en-GB" baseline="0" dirty="0" smtClean="0"/>
              <a:t>The lower costs come because testing is done in one team, or with one person. The changes are also discrete in that there aren’t a large bundle of changes being put together over time for deployment. Small bits of change are occurring.</a:t>
            </a:r>
          </a:p>
          <a:p>
            <a:r>
              <a:rPr lang="en-GB" baseline="0" dirty="0" smtClean="0"/>
              <a:t>However there are more changes, which means more costs to the tests and running a suite of tests.</a:t>
            </a:r>
          </a:p>
          <a:p>
            <a:r>
              <a:rPr lang="en-GB" baseline="0" dirty="0" smtClean="0"/>
              <a:t>The key here is automation.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1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 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atches issues that arise when developers have failed run tests locally, also solving a different problem: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Two incompatible changes committed by different developers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“Works on my machine” in development.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 that only arise in more realistic integration environments.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Cachet Pro Book" pitchFamily="34" charset="0"/>
              </a:rPr>
              <a:t>Creates database packages, used for reliable and repeatable</a:t>
            </a:r>
            <a:r>
              <a:rPr lang="en-GB" baseline="0" dirty="0" smtClean="0">
                <a:latin typeface="Cachet Pro Book" pitchFamily="34" charset="0"/>
              </a:rPr>
              <a:t> deployments</a:t>
            </a:r>
            <a:endParaRPr lang="en-GB" dirty="0" smtClean="0">
              <a:latin typeface="Cachet Pro Book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We’ve covered: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How to create a new build in </a:t>
            </a:r>
            <a:r>
              <a:rPr lang="en-GB" dirty="0" err="1" smtClean="0"/>
              <a:t>TeamCity</a:t>
            </a:r>
            <a:r>
              <a:rPr lang="en-GB" dirty="0" smtClean="0"/>
              <a:t> from scratch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(including VCS root, build trigger)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How</a:t>
            </a:r>
            <a:r>
              <a:rPr lang="en-GB" baseline="0" dirty="0" smtClean="0"/>
              <a:t> to use Red Gate’s plugin for SQL CI.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Keeping a database up to date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Testing a database with </a:t>
            </a:r>
            <a:r>
              <a:rPr lang="en-GB" baseline="0" dirty="0" err="1" smtClean="0"/>
              <a:t>tSQLt</a:t>
            </a:r>
            <a:endParaRPr lang="en-GB" baseline="0" dirty="0" smtClean="0"/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Generating data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Publishing documentation</a:t>
            </a:r>
          </a:p>
          <a:p>
            <a:pPr marL="628650" lvl="1" indent="-171450">
              <a:buFontTx/>
              <a:buChar char="-"/>
            </a:pPr>
            <a:r>
              <a:rPr lang="en-GB" dirty="0" smtClean="0"/>
              <a:t>Building the deployments scripts</a:t>
            </a:r>
            <a:r>
              <a:rPr lang="en-GB" baseline="0" dirty="0" smtClean="0"/>
              <a:t> (creation and upgrade)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Building a database package that can be consumed by Deployment Manager.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chet Pro Book" panose="020B0506030504020203" pitchFamily="34" charset="0"/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Cachet Pro Book" panose="020B0506030504020203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2" Type="http://schemas.openxmlformats.org/officeDocument/2006/relationships/hyperlink" Target="http://developers.slashdot.org/story/03/10/21/0141215/software-defects---do-late-bugs-really-cost-m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.lds.org/index.php?option=com_content&amp;view=article&amp;id=238:the-cost-of-bugs&amp;catid=1:miscellano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59432"/>
            <a:ext cx="7772400" cy="669568"/>
          </a:xfrm>
        </p:spPr>
        <p:txBody>
          <a:bodyPr>
            <a:normAutofit/>
          </a:bodyPr>
          <a:lstStyle/>
          <a:p>
            <a:r>
              <a:rPr lang="en-GB" sz="3600" b="0" dirty="0">
                <a:latin typeface="Cachet Pro Medium" pitchFamily="34" charset="0"/>
              </a:rPr>
              <a:t>Automated Build and </a:t>
            </a:r>
            <a:r>
              <a:rPr lang="en-GB" sz="3600" b="0" dirty="0" smtClean="0">
                <a:latin typeface="Cachet Pro Medium" pitchFamily="34" charset="0"/>
              </a:rPr>
              <a:t>Test	</a:t>
            </a:r>
            <a:endParaRPr lang="en-US" sz="4000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99674"/>
            <a:ext cx="6400800" cy="13642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chet Pro Book" pitchFamily="34" charset="0"/>
                <a:cs typeface="Cachet Pro Book"/>
              </a:rPr>
              <a:t>Steve Jones</a:t>
            </a:r>
          </a:p>
          <a:p>
            <a:r>
              <a:rPr lang="en-US" sz="2400" dirty="0" smtClean="0">
                <a:latin typeface="Cachet Pro Book" pitchFamily="34" charset="0"/>
                <a:cs typeface="Cachet Pro Book"/>
              </a:rPr>
              <a:t>Editor, </a:t>
            </a:r>
            <a:r>
              <a:rPr lang="en-US" sz="2400" dirty="0" err="1" smtClean="0">
                <a:latin typeface="Cachet Pro Book" pitchFamily="34" charset="0"/>
                <a:cs typeface="Cachet Pro Book"/>
              </a:rPr>
              <a:t>SQLServerCentral</a:t>
            </a:r>
            <a:endParaRPr lang="en-US" sz="2400" dirty="0" smtClean="0">
              <a:latin typeface="Cachet Pro Book" pitchFamily="34" charset="0"/>
              <a:cs typeface="Cachet Pro Book"/>
            </a:endParaRPr>
          </a:p>
          <a:p>
            <a:r>
              <a:rPr lang="en-US" sz="2400" dirty="0" smtClean="0">
                <a:latin typeface="Cachet Pro Book" pitchFamily="34" charset="0"/>
                <a:cs typeface="Cachet Pro Book"/>
              </a:rPr>
              <a:t>Red Gate Software</a:t>
            </a:r>
            <a:endParaRPr lang="en-US" sz="2400" dirty="0">
              <a:latin typeface="Cachet Pro Book" pitchFamily="34" charset="0"/>
              <a:cs typeface="Cachet Pro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38" y="448630"/>
            <a:ext cx="1519255" cy="121540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chet Pro Book"/>
              <a:cs typeface="Cachet Pro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Keeping a database up to date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achet Pro Book" pitchFamily="34" charset="0"/>
              </a:rPr>
              <a:t>With?</a:t>
            </a:r>
          </a:p>
          <a:p>
            <a:r>
              <a:rPr lang="en-GB" dirty="0" smtClean="0">
                <a:latin typeface="Cachet Pro Book" pitchFamily="34" charset="0"/>
              </a:rPr>
              <a:t>Schema</a:t>
            </a:r>
          </a:p>
          <a:p>
            <a:r>
              <a:rPr lang="en-GB" dirty="0" smtClean="0">
                <a:latin typeface="Cachet Pro Book" pitchFamily="34" charset="0"/>
              </a:rPr>
              <a:t>Static data</a:t>
            </a:r>
          </a:p>
          <a:p>
            <a:pPr marL="0" indent="0">
              <a:buNone/>
            </a:pPr>
            <a:endParaRPr lang="en-GB" dirty="0" smtClean="0">
              <a:latin typeface="Cachet Pro Book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chet Pro Book" pitchFamily="34" charset="0"/>
              </a:rPr>
              <a:t>Why?</a:t>
            </a:r>
          </a:p>
          <a:p>
            <a:r>
              <a:rPr lang="en-GB" dirty="0" smtClean="0">
                <a:latin typeface="Cachet Pro Book" pitchFamily="34" charset="0"/>
              </a:rPr>
              <a:t>A corresponding </a:t>
            </a:r>
            <a:r>
              <a:rPr lang="en-GB" dirty="0">
                <a:latin typeface="Cachet Pro Book" pitchFamily="34" charset="0"/>
              </a:rPr>
              <a:t>database </a:t>
            </a:r>
            <a:r>
              <a:rPr lang="en-GB" dirty="0" smtClean="0">
                <a:latin typeface="Cachet Pro Book" pitchFamily="34" charset="0"/>
              </a:rPr>
              <a:t>for the application</a:t>
            </a:r>
          </a:p>
          <a:p>
            <a:r>
              <a:rPr lang="en-GB" dirty="0" smtClean="0">
                <a:latin typeface="Cachet Pro Book" pitchFamily="34" charset="0"/>
              </a:rPr>
              <a:t>Maintaining a test database with the latest changes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Where does testing happen?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itchFamily="34" charset="0"/>
              </a:rPr>
              <a:t>Testing isn’t just done in QA</a:t>
            </a:r>
          </a:p>
          <a:p>
            <a:r>
              <a:rPr lang="en-US" dirty="0" smtClean="0">
                <a:latin typeface="Cachet Pro Book" pitchFamily="34" charset="0"/>
              </a:rPr>
              <a:t>Be aware of the cost of fixing a bug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01" y="3038962"/>
            <a:ext cx="4096173" cy="25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Bugs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6" y="1306116"/>
            <a:ext cx="5739649" cy="4245768"/>
          </a:xfrm>
        </p:spPr>
      </p:pic>
    </p:spTree>
    <p:extLst>
      <p:ext uri="{BB962C8B-B14F-4D97-AF65-F5344CB8AC3E}">
        <p14:creationId xmlns:p14="http://schemas.microsoft.com/office/powerpoint/2010/main" val="8803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</p:spTree>
    <p:extLst>
      <p:ext uri="{BB962C8B-B14F-4D97-AF65-F5344CB8AC3E}">
        <p14:creationId xmlns:p14="http://schemas.microsoft.com/office/powerpoint/2010/main" val="22350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  <p:sp>
        <p:nvSpPr>
          <p:cNvPr id="3" name="Rectangle 2"/>
          <p:cNvSpPr/>
          <p:nvPr/>
        </p:nvSpPr>
        <p:spPr>
          <a:xfrm>
            <a:off x="6299200" y="2641600"/>
            <a:ext cx="2387600" cy="406400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</p:spTree>
    <p:extLst>
      <p:ext uri="{BB962C8B-B14F-4D97-AF65-F5344CB8AC3E}">
        <p14:creationId xmlns:p14="http://schemas.microsoft.com/office/powerpoint/2010/main" val="32718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  <p:sp>
        <p:nvSpPr>
          <p:cNvPr id="2" name="Rectangle 1"/>
          <p:cNvSpPr/>
          <p:nvPr/>
        </p:nvSpPr>
        <p:spPr>
          <a:xfrm>
            <a:off x="5660571" y="3846286"/>
            <a:ext cx="2075543" cy="29028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Testing in Development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514"/>
            <a:ext cx="8229600" cy="45876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chet Pro Book" pitchFamily="34" charset="0"/>
              </a:rPr>
              <a:t>Low(</a:t>
            </a:r>
            <a:r>
              <a:rPr lang="en-US" dirty="0" err="1" smtClean="0">
                <a:latin typeface="Cachet Pro Book" pitchFamily="34" charset="0"/>
              </a:rPr>
              <a:t>er</a:t>
            </a:r>
            <a:r>
              <a:rPr lang="en-US" dirty="0" smtClean="0">
                <a:latin typeface="Cachet Pro Book" pitchFamily="34" charset="0"/>
              </a:rPr>
              <a:t>) costs</a:t>
            </a:r>
          </a:p>
          <a:p>
            <a:pPr lvl="1"/>
            <a:r>
              <a:rPr lang="en-US" dirty="0" smtClean="0">
                <a:latin typeface="Cachet Pro Book" pitchFamily="34" charset="0"/>
              </a:rPr>
              <a:t>No inter-team interactions</a:t>
            </a:r>
          </a:p>
          <a:p>
            <a:pPr lvl="1"/>
            <a:r>
              <a:rPr lang="en-US" dirty="0" smtClean="0">
                <a:latin typeface="Cachet Pro Book" pitchFamily="34" charset="0"/>
              </a:rPr>
              <a:t>Changes are discrete</a:t>
            </a:r>
          </a:p>
          <a:p>
            <a:r>
              <a:rPr lang="en-US" dirty="0" smtClean="0">
                <a:latin typeface="Cachet Pro Book" pitchFamily="34" charset="0"/>
              </a:rPr>
              <a:t>However</a:t>
            </a:r>
          </a:p>
          <a:p>
            <a:pPr lvl="1"/>
            <a:r>
              <a:rPr lang="en-US" dirty="0" smtClean="0">
                <a:latin typeface="Cachet Pro Book" pitchFamily="34" charset="0"/>
              </a:rPr>
              <a:t>Increased frequency of changes (higher cost)</a:t>
            </a:r>
            <a:endParaRPr lang="en-US" dirty="0">
              <a:latin typeface="Cachet Pro Book" pitchFamily="34" charset="0"/>
            </a:endParaRPr>
          </a:p>
          <a:p>
            <a:pPr marL="0" indent="0">
              <a:buNone/>
            </a:pPr>
            <a:endParaRPr lang="en-US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test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chet Pro Book" pitchFamily="34" charset="0"/>
              </a:rPr>
              <a:t>For .NET code, </a:t>
            </a:r>
            <a:r>
              <a:rPr lang="en-GB" dirty="0" err="1" smtClean="0">
                <a:latin typeface="Cachet Pro Book" pitchFamily="34" charset="0"/>
              </a:rPr>
              <a:t>NUnit</a:t>
            </a:r>
            <a:r>
              <a:rPr lang="en-GB" dirty="0" smtClean="0">
                <a:latin typeface="Cachet Pro Book" pitchFamily="34" charset="0"/>
              </a:rPr>
              <a:t>.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Runs on a developer’s machine and build server</a:t>
            </a:r>
          </a:p>
          <a:p>
            <a:r>
              <a:rPr lang="en-GB" dirty="0" smtClean="0">
                <a:latin typeface="Cachet Pro Book" pitchFamily="34" charset="0"/>
              </a:rPr>
              <a:t>What about the database?</a:t>
            </a:r>
          </a:p>
          <a:p>
            <a:pPr lvl="1"/>
            <a:r>
              <a:rPr lang="en-GB" dirty="0" err="1" smtClean="0">
                <a:latin typeface="Cachet Pro Book" pitchFamily="34" charset="0"/>
              </a:rPr>
              <a:t>tSQLt</a:t>
            </a:r>
            <a:r>
              <a:rPr lang="en-GB" dirty="0" smtClean="0">
                <a:latin typeface="Cachet Pro Book" pitchFamily="34" charset="0"/>
              </a:rPr>
              <a:t> is an open source framework for testing SQL Server databases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SQL Test provides SSMS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508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Goals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chet Pro Book" pitchFamily="34" charset="0"/>
                <a:cs typeface="Cachet Pro Book"/>
              </a:rPr>
              <a:t>W</a:t>
            </a:r>
            <a:r>
              <a:rPr lang="en-GB" dirty="0" smtClean="0">
                <a:latin typeface="Cachet Pro Book" pitchFamily="34" charset="0"/>
                <a:cs typeface="Cachet Pro Book"/>
              </a:rPr>
              <a:t>hy continuous integration?</a:t>
            </a:r>
          </a:p>
          <a:p>
            <a:r>
              <a:rPr lang="en-GB" dirty="0" smtClean="0">
                <a:latin typeface="Cachet Pro Book" pitchFamily="34" charset="0"/>
                <a:cs typeface="Cachet Pro Book"/>
              </a:rPr>
              <a:t>Testing is important</a:t>
            </a:r>
          </a:p>
          <a:p>
            <a:r>
              <a:rPr lang="en-GB" dirty="0" smtClean="0">
                <a:latin typeface="Cachet Pro Book" pitchFamily="34" charset="0"/>
                <a:cs typeface="Cachet Pro Book"/>
              </a:rPr>
              <a:t>It’s easy – setup and running in an hour</a:t>
            </a:r>
          </a:p>
          <a:p>
            <a:pPr marL="0" indent="0" algn="ctr">
              <a:buNone/>
            </a:pPr>
            <a:endParaRPr lang="en-GB" dirty="0" smtClean="0">
              <a:latin typeface="Cachet Pro Book" pitchFamily="34" charset="0"/>
              <a:cs typeface="Cachet Pro Book"/>
            </a:endParaRPr>
          </a:p>
          <a:p>
            <a:pPr marL="0" indent="0" algn="ctr">
              <a:buNone/>
            </a:pPr>
            <a:r>
              <a:rPr lang="en-GB" sz="3200" dirty="0" smtClean="0">
                <a:latin typeface="Cachet Pro Book" pitchFamily="34" charset="0"/>
                <a:cs typeface="Cachet Pro Book"/>
              </a:rPr>
              <a:t>Do feel free to ask questions!</a:t>
            </a:r>
            <a:endParaRPr lang="en-GB" sz="3200" dirty="0">
              <a:latin typeface="Cachet Pro Book" pitchFamily="34" charset="0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 smtClean="0">
                <a:latin typeface="Cachet Pro Medium" pitchFamily="34" charset="0"/>
              </a:rPr>
              <a:t>tSQLt</a:t>
            </a:r>
            <a:r>
              <a:rPr lang="en-GB" b="0" dirty="0" smtClean="0">
                <a:latin typeface="Cachet Pro Medium" pitchFamily="34" charset="0"/>
              </a:rPr>
              <a:t> and SQL Test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chet Pro Book" pitchFamily="34" charset="0"/>
              </a:rPr>
              <a:t>tSQLt</a:t>
            </a:r>
            <a:r>
              <a:rPr lang="en-GB" dirty="0" smtClean="0">
                <a:latin typeface="Cachet Pro Book" pitchFamily="34" charset="0"/>
              </a:rPr>
              <a:t> is (the best) free open-source unit testing framework for SQL Server</a:t>
            </a:r>
          </a:p>
          <a:p>
            <a:r>
              <a:rPr lang="en-GB" dirty="0" smtClean="0">
                <a:latin typeface="Cachet Pro Book" pitchFamily="34" charset="0"/>
              </a:rPr>
              <a:t>tSQLt.org</a:t>
            </a:r>
          </a:p>
          <a:p>
            <a:r>
              <a:rPr lang="en-GB" dirty="0" smtClean="0">
                <a:latin typeface="Cachet Pro Book" pitchFamily="34" charset="0"/>
              </a:rPr>
              <a:t>Support via </a:t>
            </a:r>
            <a:r>
              <a:rPr lang="en-GB" dirty="0" err="1" smtClean="0">
                <a:latin typeface="Cachet Pro Book" pitchFamily="34" charset="0"/>
              </a:rPr>
              <a:t>GoogleGroups</a:t>
            </a:r>
            <a:endParaRPr lang="en-GB" dirty="0" smtClean="0">
              <a:latin typeface="Cachet Pro Book" pitchFamily="34" charset="0"/>
            </a:endParaRPr>
          </a:p>
          <a:p>
            <a:r>
              <a:rPr lang="en-GB" dirty="0" smtClean="0">
                <a:latin typeface="Cachet Pro Book" pitchFamily="34" charset="0"/>
              </a:rPr>
              <a:t>Part of the SQL Developer Bundle, SQL Test provides a GUI for </a:t>
            </a:r>
            <a:r>
              <a:rPr lang="en-GB" dirty="0" err="1" smtClean="0">
                <a:latin typeface="Cachet Pro Book" pitchFamily="34" charset="0"/>
              </a:rPr>
              <a:t>tSQLt</a:t>
            </a:r>
            <a:r>
              <a:rPr lang="en-GB" dirty="0" smtClean="0">
                <a:latin typeface="Cachet Pro Book" pitchFamily="34" charset="0"/>
              </a:rPr>
              <a:t> in SSMS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370" y="3875314"/>
            <a:ext cx="625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chet Pro Medium" pitchFamily="34" charset="0"/>
              </a:rPr>
              <a:t>Testing the build</a:t>
            </a:r>
            <a:endParaRPr lang="en-US" sz="2400" dirty="0">
              <a:latin typeface="Cachet Pro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24"/>
            <a:ext cx="8229600" cy="1143000"/>
          </a:xfrm>
        </p:spPr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Why generate test data?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chet Pro Book" pitchFamily="34" charset="0"/>
              </a:rPr>
              <a:t>Dev environments are often not realistic</a:t>
            </a:r>
          </a:p>
          <a:p>
            <a:r>
              <a:rPr lang="en-GB" dirty="0" smtClean="0">
                <a:latin typeface="Cachet Pro Book" pitchFamily="34" charset="0"/>
              </a:rPr>
              <a:t>Getting production data not always possible</a:t>
            </a:r>
          </a:p>
          <a:p>
            <a:r>
              <a:rPr lang="en-GB" dirty="0" smtClean="0">
                <a:latin typeface="Cachet Pro Book" pitchFamily="34" charset="0"/>
              </a:rPr>
              <a:t>Random data can result in surprises</a:t>
            </a:r>
          </a:p>
          <a:p>
            <a:r>
              <a:rPr lang="en-GB" dirty="0" smtClean="0">
                <a:latin typeface="Cachet Pro Book" pitchFamily="34" charset="0"/>
              </a:rPr>
              <a:t>Volume testing can find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24854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370" y="3875314"/>
            <a:ext cx="625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chet Pro Medium" pitchFamily="34" charset="0"/>
              </a:rPr>
              <a:t>Testing with larger data sizes</a:t>
            </a:r>
          </a:p>
        </p:txBody>
      </p:sp>
    </p:spTree>
    <p:extLst>
      <p:ext uri="{BB962C8B-B14F-4D97-AF65-F5344CB8AC3E}">
        <p14:creationId xmlns:p14="http://schemas.microsoft.com/office/powerpoint/2010/main" val="5555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 smtClean="0">
                <a:latin typeface="Cachet Pro Medium" pitchFamily="34" charset="0"/>
              </a:rPr>
              <a:t>Two bugs found by SQL Data Generator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achet Pro Book" pitchFamily="34" charset="0"/>
              </a:rPr>
              <a:t>NULL Dates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App code assumed [Date] wouldn’t be NULL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SQL Data Generator didn’t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Fix was to change [Date] to be NOT NULL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achet Pro Book" pitchFamily="34" charset="0"/>
              </a:rPr>
              <a:t> Performance of </a:t>
            </a:r>
            <a:r>
              <a:rPr lang="en-GB" dirty="0" err="1" smtClean="0">
                <a:latin typeface="Cachet Pro Book" pitchFamily="34" charset="0"/>
              </a:rPr>
              <a:t>v_Articles</a:t>
            </a:r>
            <a:endParaRPr lang="en-GB" dirty="0" smtClean="0">
              <a:latin typeface="Cachet Pro Book" pitchFamily="34" charset="0"/>
            </a:endParaRPr>
          </a:p>
          <a:p>
            <a:pPr marL="914400" lvl="1" indent="-514350"/>
            <a:r>
              <a:rPr lang="en-GB" dirty="0" smtClean="0">
                <a:latin typeface="Cachet Pro Book" pitchFamily="34" charset="0"/>
              </a:rPr>
              <a:t>Test passed on </a:t>
            </a:r>
            <a:r>
              <a:rPr lang="en-GB" dirty="0" err="1" smtClean="0">
                <a:latin typeface="Cachet Pro Book" pitchFamily="34" charset="0"/>
              </a:rPr>
              <a:t>dev</a:t>
            </a:r>
            <a:r>
              <a:rPr lang="en-GB" dirty="0" smtClean="0">
                <a:latin typeface="Cachet Pro Book" pitchFamily="34" charset="0"/>
              </a:rPr>
              <a:t> box</a:t>
            </a:r>
          </a:p>
          <a:p>
            <a:pPr marL="914400" lvl="1" indent="-514350"/>
            <a:r>
              <a:rPr lang="en-GB" dirty="0" smtClean="0">
                <a:latin typeface="Cachet Pro Book" pitchFamily="34" charset="0"/>
              </a:rPr>
              <a:t>Failed in more “realistic” CI environment</a:t>
            </a:r>
            <a:endParaRPr lang="en-GB" dirty="0">
              <a:latin typeface="Cachet Pro Book" pitchFamily="34" charset="0"/>
            </a:endParaRPr>
          </a:p>
          <a:p>
            <a:endParaRPr lang="en-GB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Generate SQL Documentation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chet Pro Book" pitchFamily="34" charset="0"/>
              </a:rPr>
              <a:t>An up-to-date resource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For Developers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DBAs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Business Analysts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>
              <a:latin typeface="Cachet Pro Book" pitchFamily="34" charset="0"/>
            </a:endParaRPr>
          </a:p>
          <a:p>
            <a:endParaRPr lang="en-GB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Deployments Scripts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chet Pro Book" pitchFamily="34" charset="0"/>
              </a:rPr>
              <a:t>Creation scripts 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For new installations</a:t>
            </a:r>
          </a:p>
          <a:p>
            <a:r>
              <a:rPr lang="en-GB" dirty="0" smtClean="0">
                <a:latin typeface="Cachet Pro Book" pitchFamily="34" charset="0"/>
              </a:rPr>
              <a:t>Upgrade Scripts 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For existing installations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Requires Deployment Manager</a:t>
            </a:r>
          </a:p>
          <a:p>
            <a:pPr lvl="1"/>
            <a:endParaRPr lang="en-GB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>
              <a:latin typeface="Cachet Pro Book" pitchFamily="34" charset="0"/>
            </a:endParaRPr>
          </a:p>
          <a:p>
            <a:endParaRPr lang="en-GB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Summary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chet Pro Book" pitchFamily="34" charset="0"/>
                <a:cs typeface="Cachet Pro Book"/>
              </a:rPr>
              <a:t>Why and how to put automated database build and test in place</a:t>
            </a:r>
          </a:p>
          <a:p>
            <a:r>
              <a:rPr lang="en-GB" dirty="0" smtClean="0">
                <a:latin typeface="Cachet Pro Book" pitchFamily="34" charset="0"/>
                <a:cs typeface="Cachet Pro Book"/>
              </a:rPr>
              <a:t>Overview of the tools required</a:t>
            </a:r>
          </a:p>
          <a:p>
            <a:r>
              <a:rPr lang="en-GB" dirty="0" smtClean="0">
                <a:latin typeface="Cachet Pro Book" pitchFamily="34" charset="0"/>
                <a:cs typeface="Cachet Pro Book"/>
              </a:rPr>
              <a:t>Can be set up in less than an hour!</a:t>
            </a:r>
            <a:endParaRPr lang="en-GB" dirty="0">
              <a:latin typeface="Cachet Pro Book" pitchFamily="34" charset="0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1991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80" y="2019349"/>
            <a:ext cx="2198749" cy="3115739"/>
          </a:xfrm>
          <a:prstGeom prst="rect">
            <a:avLst/>
          </a:prstGeom>
          <a:noFill/>
          <a:ln>
            <a:noFill/>
          </a:ln>
          <a:effectLst>
            <a:outerShdw blurRad="1397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1901" y="948416"/>
            <a:ext cx="77576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Cachet Pro Book" pitchFamily="34" charset="0"/>
              </a:rPr>
              <a:t>Latest version at : </a:t>
            </a:r>
            <a:r>
              <a:rPr lang="en-GB" sz="2800" dirty="0" smtClean="0">
                <a:latin typeface="Cachet Pro Book" pitchFamily="34" charset="0"/>
              </a:rPr>
              <a:t>www.red-gate.com/CI</a:t>
            </a:r>
          </a:p>
          <a:p>
            <a:endParaRPr lang="en-GB" sz="2800" dirty="0" smtClean="0">
              <a:latin typeface="Cachet Pro Book" pitchFamily="34" charset="0"/>
            </a:endParaRPr>
          </a:p>
          <a:p>
            <a:r>
              <a:rPr lang="en-GB" sz="4000" dirty="0" smtClean="0">
                <a:solidFill>
                  <a:srgbClr val="006600"/>
                </a:solidFill>
                <a:latin typeface="Cachet Pro Book" pitchFamily="34" charset="0"/>
              </a:rPr>
              <a:t>Questions?</a:t>
            </a:r>
            <a:endParaRPr lang="en-GB" sz="4000" dirty="0">
              <a:solidFill>
                <a:srgbClr val="006600"/>
              </a:solidFill>
              <a:latin typeface="Cachet Pro Book" pitchFamily="34" charset="0"/>
            </a:endParaRPr>
          </a:p>
          <a:p>
            <a:endParaRPr lang="en-GB" sz="2800" dirty="0">
              <a:latin typeface="Cachet Pro Book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3513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assets.red-gate.com/products/sql-development/assets/continuous-integration-using-red-gate-tools.pdf</a:t>
            </a:r>
          </a:p>
          <a:p>
            <a:r>
              <a:rPr lang="en-US" dirty="0">
                <a:hlinkClick r:id="rId3"/>
              </a:rPr>
              <a:t>http://www.jetbrains.com/teamcity/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://developers.slashdot.org/story/03/10/21/0141215/software-defects---do-late-bugs-really-cost-more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://tech.lds.org/index.php?option=com_content&amp;view=article&amp;id=238:the-cost-of-bugs&amp;catid=1:miscellanous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78500" y="1593138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latin typeface="Cachet Pro Book" pitchFamily="34" charset="0"/>
              </a:rPr>
              <a:t>	“Continuous Integration is a </a:t>
            </a:r>
            <a:r>
              <a:rPr lang="en-US" i="1" dirty="0" smtClean="0">
                <a:latin typeface="Cachet Pro Book" pitchFamily="34" charset="0"/>
              </a:rPr>
              <a:t>practice</a:t>
            </a:r>
            <a:r>
              <a:rPr lang="en-US" dirty="0" smtClean="0">
                <a:latin typeface="Cachet Pro Book" pitchFamily="34" charset="0"/>
              </a:rPr>
              <a:t> designed to ensure that your software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dirty="0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 pitchFamily="34" charset="0"/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chet Pro Book" pitchFamily="34" charset="0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5091" y="1599796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mtClean="0">
                <a:latin typeface="Cachet Pro Book" pitchFamily="34" charset="0"/>
              </a:rPr>
              <a:t>	“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Continuous Integration is a </a:t>
            </a:r>
            <a:r>
              <a:rPr lang="en-US" i="1" smtClean="0">
                <a:latin typeface="Cachet Pro Book" pitchFamily="34" charset="0"/>
              </a:rPr>
              <a:t>practice</a:t>
            </a:r>
            <a:r>
              <a:rPr lang="en-US" smtClean="0">
                <a:latin typeface="Cachet Pro Book" pitchFamily="34" charset="0"/>
              </a:rPr>
              <a:t> designed to ensure that your 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</a:t>
            </a:r>
            <a:r>
              <a:rPr lang="en-US" strike="sngStrike" smtClean="0">
                <a:latin typeface="Cachet Pro Book" pitchFamily="34" charset="0"/>
              </a:rPr>
              <a:t>software</a:t>
            </a:r>
            <a:r>
              <a:rPr lang="en-US" smtClean="0">
                <a:latin typeface="Cachet Pro Book" pitchFamily="34" charset="0"/>
              </a:rPr>
              <a:t>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 pitchFamily="34" charset="0"/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chet Pro Book" pitchFamily="34" charset="0"/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18589" y="203044"/>
            <a:ext cx="2441357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</a:p>
          <a:p>
            <a:endParaRPr lang="en-GB" sz="2800" dirty="0" smtClean="0">
              <a:solidFill>
                <a:srgbClr val="FF0000"/>
              </a:solidFill>
              <a:latin typeface="Cachet Pro Book" pitchFamily="34" charset="0"/>
            </a:endParaRPr>
          </a:p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^</a:t>
            </a:r>
            <a:endParaRPr lang="en-GB" sz="2800" dirty="0">
              <a:solidFill>
                <a:srgbClr val="FF0000"/>
              </a:solidFill>
              <a:latin typeface="Cachet Pro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1894" y="171134"/>
            <a:ext cx="8640960" cy="638944"/>
          </a:xfrm>
        </p:spPr>
        <p:txBody>
          <a:bodyPr>
            <a:normAutofit fontScale="90000"/>
          </a:bodyPr>
          <a:lstStyle/>
          <a:p>
            <a:pPr algn="ctr"/>
            <a:r>
              <a:rPr lang="en-GB" b="0" dirty="0" smtClean="0">
                <a:latin typeface="Cachet Pro Medium" pitchFamily="34" charset="0"/>
              </a:rPr>
              <a:t>Database Continuous Integration</a:t>
            </a:r>
            <a:endParaRPr lang="en-GB" b="0" dirty="0">
              <a:latin typeface="Cachet Pro Medium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2" y="1462031"/>
            <a:ext cx="53149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build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chet Pro Book" pitchFamily="34" charset="0"/>
              </a:rPr>
              <a:t>For application code = compile</a:t>
            </a:r>
          </a:p>
          <a:p>
            <a:r>
              <a:rPr lang="en-GB" dirty="0" smtClean="0">
                <a:latin typeface="Cachet Pro Book" pitchFamily="34" charset="0"/>
              </a:rPr>
              <a:t>For database code</a:t>
            </a:r>
            <a:r>
              <a:rPr lang="en-GB" dirty="0">
                <a:latin typeface="Cachet Pro Book" pitchFamily="34" charset="0"/>
              </a:rPr>
              <a:t> </a:t>
            </a:r>
            <a:r>
              <a:rPr lang="en-GB" dirty="0" smtClean="0">
                <a:latin typeface="Cachet Pro Book" pitchFamily="34" charset="0"/>
              </a:rPr>
              <a:t>= database creation script 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But only for a new installation!</a:t>
            </a:r>
          </a:p>
          <a:p>
            <a:r>
              <a:rPr lang="en-GB" dirty="0" smtClean="0">
                <a:latin typeface="Cachet Pro Book" pitchFamily="34" charset="0"/>
              </a:rPr>
              <a:t>Upgrade scripts required for </a:t>
            </a:r>
            <a:r>
              <a:rPr lang="en-GB" b="1" i="1" dirty="0" smtClean="0">
                <a:latin typeface="Cachet Pro Book" pitchFamily="34" charset="0"/>
              </a:rPr>
              <a:t>existing </a:t>
            </a:r>
            <a:r>
              <a:rPr lang="en-GB" dirty="0" smtClean="0">
                <a:latin typeface="Cachet Pro Book" pitchFamily="34" charset="0"/>
              </a:rPr>
              <a:t>installations</a:t>
            </a:r>
          </a:p>
          <a:p>
            <a:pPr lvl="1"/>
            <a:r>
              <a:rPr lang="en-GB" dirty="0" smtClean="0">
                <a:latin typeface="Cachet Pro Book" pitchFamily="34" charset="0"/>
              </a:rPr>
              <a:t>Need to preserve the state of the data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achet Pro Book" pitchFamily="34" charset="0"/>
                <a:cs typeface="Cachet Pro Book"/>
              </a:rPr>
              <a:t>CI tools (we use </a:t>
            </a:r>
            <a:r>
              <a:rPr lang="en-GB" dirty="0" err="1" smtClean="0">
                <a:latin typeface="Cachet Pro Book" pitchFamily="34" charset="0"/>
                <a:cs typeface="Cachet Pro Book"/>
              </a:rPr>
              <a:t>TeamCity</a:t>
            </a:r>
            <a:r>
              <a:rPr lang="en-GB" dirty="0" smtClean="0">
                <a:latin typeface="Cachet Pro Book" pitchFamily="34" charset="0"/>
                <a:cs typeface="Cachet Pro Book"/>
              </a:rPr>
              <a:t> by </a:t>
            </a:r>
            <a:r>
              <a:rPr lang="en-GB" dirty="0" err="1" smtClean="0">
                <a:latin typeface="Cachet Pro Book" pitchFamily="34" charset="0"/>
                <a:cs typeface="Cachet Pro Book"/>
              </a:rPr>
              <a:t>JetBrains</a:t>
            </a:r>
            <a:r>
              <a:rPr lang="en-GB" dirty="0" smtClean="0">
                <a:latin typeface="Cachet Pro Book" pitchFamily="34" charset="0"/>
                <a:cs typeface="Cachet Pro Book"/>
              </a:rPr>
              <a:t>)</a:t>
            </a:r>
          </a:p>
          <a:p>
            <a:r>
              <a:rPr lang="en-GB" dirty="0" smtClean="0">
                <a:latin typeface="Cachet Pro Book" pitchFamily="34" charset="0"/>
                <a:cs typeface="Cachet Pro Book"/>
              </a:rPr>
              <a:t>Database </a:t>
            </a:r>
            <a:r>
              <a:rPr lang="en-GB" dirty="0" smtClean="0">
                <a:latin typeface="Cachet Pro Book" pitchFamily="34" charset="0"/>
                <a:cs typeface="Cachet Pro Book"/>
              </a:rPr>
              <a:t>Integration </a:t>
            </a:r>
            <a:r>
              <a:rPr lang="en-GB" dirty="0" smtClean="0">
                <a:latin typeface="Cachet Pro Book" pitchFamily="34" charset="0"/>
                <a:cs typeface="Cachet Pro Book"/>
              </a:rPr>
              <a:t>(we use SQL Automation Pack with the Red Gate </a:t>
            </a:r>
            <a:r>
              <a:rPr lang="en-GB" dirty="0" err="1" smtClean="0">
                <a:latin typeface="Cachet Pro Book" pitchFamily="34" charset="0"/>
                <a:cs typeface="Cachet Pro Book"/>
              </a:rPr>
              <a:t>TeamCity</a:t>
            </a:r>
            <a:r>
              <a:rPr lang="en-GB" dirty="0" smtClean="0">
                <a:latin typeface="Cachet Pro Book" pitchFamily="34" charset="0"/>
                <a:cs typeface="Cachet Pro Book"/>
              </a:rPr>
              <a:t> plugin)</a:t>
            </a:r>
          </a:p>
          <a:p>
            <a:r>
              <a:rPr lang="en-GB" dirty="0" smtClean="0">
                <a:latin typeface="Cachet Pro Book" pitchFamily="34" charset="0"/>
                <a:cs typeface="Cachet Pro Book"/>
              </a:rPr>
              <a:t>Version Control (we use Subversion with SQL </a:t>
            </a:r>
            <a:r>
              <a:rPr lang="en-GB" dirty="0">
                <a:latin typeface="Cachet Pro Book" pitchFamily="34" charset="0"/>
                <a:cs typeface="Cachet Pro Book"/>
              </a:rPr>
              <a:t>Source </a:t>
            </a:r>
            <a:r>
              <a:rPr lang="en-GB" dirty="0" smtClean="0">
                <a:latin typeface="Cachet Pro Book" pitchFamily="34" charset="0"/>
                <a:cs typeface="Cachet Pro Book"/>
              </a:rPr>
              <a:t>Control)</a:t>
            </a:r>
            <a:endParaRPr lang="en-GB" dirty="0">
              <a:latin typeface="Cachet Pro Book" pitchFamily="34" charset="0"/>
              <a:cs typeface="Cachet Pro Book"/>
            </a:endParaRPr>
          </a:p>
          <a:p>
            <a:r>
              <a:rPr lang="en-GB" dirty="0" smtClean="0">
                <a:latin typeface="Cachet Pro Book" pitchFamily="34" charset="0"/>
                <a:cs typeface="Cachet Pro Book"/>
              </a:rPr>
              <a:t>Testing framework (we </a:t>
            </a:r>
            <a:r>
              <a:rPr lang="en-GB" dirty="0" err="1" smtClean="0">
                <a:latin typeface="Cachet Pro Book" pitchFamily="34" charset="0"/>
                <a:cs typeface="Cachet Pro Book"/>
              </a:rPr>
              <a:t>tSQLt</a:t>
            </a:r>
            <a:r>
              <a:rPr lang="en-GB" dirty="0" smtClean="0">
                <a:latin typeface="Cachet Pro Book" pitchFamily="34" charset="0"/>
                <a:cs typeface="Cachet Pro Book"/>
              </a:rPr>
              <a:t> and SQL Test)</a:t>
            </a:r>
          </a:p>
          <a:p>
            <a:r>
              <a:rPr lang="en-GB" dirty="0" smtClean="0">
                <a:latin typeface="Cachet Pro Book" pitchFamily="34" charset="0"/>
                <a:cs typeface="Cachet Pro Book"/>
              </a:rPr>
              <a:t>Test data (we use SQL Data Generator)</a:t>
            </a:r>
          </a:p>
          <a:p>
            <a:r>
              <a:rPr lang="en-GB" dirty="0" smtClean="0">
                <a:latin typeface="Cachet Pro Book" pitchFamily="34" charset="0"/>
                <a:cs typeface="Cachet Pro Book"/>
              </a:rPr>
              <a:t>Documentation (we use SQL Doc)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5255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370" y="3875314"/>
            <a:ext cx="625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chet Pro Medium" pitchFamily="34" charset="0"/>
              </a:rPr>
              <a:t>Continuous Integration Setup</a:t>
            </a:r>
            <a:endParaRPr lang="en-US" sz="2400" dirty="0">
              <a:latin typeface="Cachet Pro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7g9rDm1EcCnKUZZt8Qkw"/>
</p:tagLst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SITC13_PPT_update.potx" id="{5AF91B14-2A39-491A-A3BD-F8379BE90EBD}" vid="{BF63E6B5-D09C-44C8-94C4-682631317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SITC13_PPT_update</Template>
  <TotalTime>18014</TotalTime>
  <Words>871</Words>
  <Application>Microsoft Office PowerPoint</Application>
  <PresentationFormat>On-screen Show (4:3)</PresentationFormat>
  <Paragraphs>156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Automated Build and Test </vt:lpstr>
      <vt:lpstr>Goals</vt:lpstr>
      <vt:lpstr>Continuous Integration</vt:lpstr>
      <vt:lpstr>PowerPoint Presentation</vt:lpstr>
      <vt:lpstr>PowerPoint Presentation</vt:lpstr>
      <vt:lpstr>Database Continuous Integration</vt:lpstr>
      <vt:lpstr>What is build?</vt:lpstr>
      <vt:lpstr>Tools we need</vt:lpstr>
      <vt:lpstr>PowerPoint Presentation</vt:lpstr>
      <vt:lpstr>Keeping a database up to date</vt:lpstr>
      <vt:lpstr>Testing</vt:lpstr>
      <vt:lpstr>Where does testing happen?</vt:lpstr>
      <vt:lpstr>Cost of Bugs</vt:lpstr>
      <vt:lpstr>Does the cost of bugs rise?</vt:lpstr>
      <vt:lpstr>Does the cost of bugs rise?</vt:lpstr>
      <vt:lpstr>PowerPoint Presentation</vt:lpstr>
      <vt:lpstr>PowerPoint Presentation</vt:lpstr>
      <vt:lpstr>Testing in Development</vt:lpstr>
      <vt:lpstr>What is test?</vt:lpstr>
      <vt:lpstr>tSQLt and SQL Test</vt:lpstr>
      <vt:lpstr>PowerPoint Presentation</vt:lpstr>
      <vt:lpstr>Why generate test data?</vt:lpstr>
      <vt:lpstr>PowerPoint Presentation</vt:lpstr>
      <vt:lpstr>Two bugs found by SQL Data Generator</vt:lpstr>
      <vt:lpstr>Generate SQL Documentation</vt:lpstr>
      <vt:lpstr>Deployments Scripts</vt:lpstr>
      <vt:lpstr>Summary</vt:lpstr>
      <vt:lpstr>PowerPoint Presentation</vt:lpstr>
      <vt:lpstr>References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way0utwest</cp:lastModifiedBy>
  <cp:revision>149</cp:revision>
  <dcterms:created xsi:type="dcterms:W3CDTF">2011-06-22T09:06:31Z</dcterms:created>
  <dcterms:modified xsi:type="dcterms:W3CDTF">2013-09-24T21:45:59Z</dcterms:modified>
</cp:coreProperties>
</file>