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1"/>
  </p:notesMasterIdLst>
  <p:sldIdLst>
    <p:sldId id="256" r:id="rId2"/>
    <p:sldId id="258" r:id="rId3"/>
    <p:sldId id="325" r:id="rId4"/>
    <p:sldId id="262" r:id="rId5"/>
    <p:sldId id="300" r:id="rId6"/>
    <p:sldId id="312" r:id="rId7"/>
    <p:sldId id="311" r:id="rId8"/>
    <p:sldId id="310" r:id="rId9"/>
    <p:sldId id="309" r:id="rId10"/>
    <p:sldId id="308" r:id="rId11"/>
    <p:sldId id="307" r:id="rId12"/>
    <p:sldId id="306" r:id="rId13"/>
    <p:sldId id="305" r:id="rId14"/>
    <p:sldId id="304" r:id="rId15"/>
    <p:sldId id="303" r:id="rId16"/>
    <p:sldId id="302" r:id="rId17"/>
    <p:sldId id="301" r:id="rId18"/>
    <p:sldId id="323" r:id="rId19"/>
    <p:sldId id="367" r:id="rId20"/>
    <p:sldId id="313" r:id="rId21"/>
    <p:sldId id="315" r:id="rId22"/>
    <p:sldId id="314" r:id="rId23"/>
    <p:sldId id="316" r:id="rId24"/>
    <p:sldId id="319" r:id="rId25"/>
    <p:sldId id="321" r:id="rId26"/>
    <p:sldId id="320" r:id="rId27"/>
    <p:sldId id="318" r:id="rId28"/>
    <p:sldId id="317" r:id="rId29"/>
    <p:sldId id="322" r:id="rId30"/>
    <p:sldId id="263" r:id="rId31"/>
    <p:sldId id="366" r:id="rId32"/>
    <p:sldId id="266" r:id="rId33"/>
    <p:sldId id="354" r:id="rId34"/>
    <p:sldId id="362" r:id="rId35"/>
    <p:sldId id="363" r:id="rId36"/>
    <p:sldId id="324" r:id="rId37"/>
    <p:sldId id="368" r:id="rId38"/>
    <p:sldId id="326" r:id="rId39"/>
    <p:sldId id="274" r:id="rId40"/>
    <p:sldId id="370" r:id="rId41"/>
    <p:sldId id="275" r:id="rId42"/>
    <p:sldId id="371" r:id="rId43"/>
    <p:sldId id="276" r:id="rId44"/>
    <p:sldId id="372" r:id="rId45"/>
    <p:sldId id="277" r:id="rId46"/>
    <p:sldId id="373" r:id="rId47"/>
    <p:sldId id="278" r:id="rId48"/>
    <p:sldId id="279" r:id="rId49"/>
    <p:sldId id="333" r:id="rId50"/>
    <p:sldId id="334" r:id="rId51"/>
    <p:sldId id="335" r:id="rId52"/>
    <p:sldId id="336" r:id="rId53"/>
    <p:sldId id="337" r:id="rId54"/>
    <p:sldId id="339" r:id="rId55"/>
    <p:sldId id="345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280" r:id="rId64"/>
    <p:sldId id="292" r:id="rId65"/>
    <p:sldId id="328" r:id="rId66"/>
    <p:sldId id="284" r:id="rId67"/>
    <p:sldId id="329" r:id="rId68"/>
    <p:sldId id="374" r:id="rId69"/>
    <p:sldId id="285" r:id="rId70"/>
    <p:sldId id="375" r:id="rId71"/>
    <p:sldId id="343" r:id="rId72"/>
    <p:sldId id="364" r:id="rId73"/>
    <p:sldId id="330" r:id="rId74"/>
    <p:sldId id="376" r:id="rId75"/>
    <p:sldId id="377" r:id="rId76"/>
    <p:sldId id="286" r:id="rId77"/>
    <p:sldId id="378" r:id="rId78"/>
    <p:sldId id="381" r:id="rId79"/>
    <p:sldId id="331" r:id="rId80"/>
    <p:sldId id="379" r:id="rId81"/>
    <p:sldId id="380" r:id="rId82"/>
    <p:sldId id="287" r:id="rId83"/>
    <p:sldId id="382" r:id="rId84"/>
    <p:sldId id="288" r:id="rId85"/>
    <p:sldId id="365" r:id="rId86"/>
    <p:sldId id="332" r:id="rId87"/>
    <p:sldId id="289" r:id="rId88"/>
    <p:sldId id="344" r:id="rId89"/>
    <p:sldId id="369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84532" autoAdjust="0"/>
  </p:normalViewPr>
  <p:slideViewPr>
    <p:cSldViewPr snapToGrid="0" snapToObjects="1" showGuides="1">
      <p:cViewPr varScale="1">
        <p:scale>
          <a:sx n="91" d="100"/>
          <a:sy n="91" d="100"/>
        </p:scale>
        <p:origin x="-9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3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3CE5E-2BE0-4E21-AEB5-679EBE390D6D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DA60C-D399-45A0-9707-289E54A42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65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up SSMS, load trace</a:t>
            </a:r>
            <a:r>
              <a:rPr lang="en-US" baseline="0" dirty="0" smtClean="0"/>
              <a:t> def</a:t>
            </a:r>
            <a:endParaRPr lang="en-US" dirty="0" smtClean="0"/>
          </a:p>
          <a:p>
            <a:r>
              <a:rPr lang="en-US" dirty="0" smtClean="0"/>
              <a:t>Start SQL Storage</a:t>
            </a:r>
            <a:r>
              <a:rPr lang="en-US" baseline="0" dirty="0" smtClean="0"/>
              <a:t> Compress</a:t>
            </a:r>
            <a:endParaRPr lang="en-US" dirty="0" smtClean="0"/>
          </a:p>
          <a:p>
            <a:r>
              <a:rPr lang="en-US" dirty="0" smtClean="0"/>
              <a:t>Start SQL Monitor (tabs for overview, </a:t>
            </a:r>
            <a:r>
              <a:rPr lang="en-US" dirty="0" err="1" smtClean="0"/>
              <a:t>config</a:t>
            </a:r>
            <a:r>
              <a:rPr lang="en-US" dirty="0" smtClean="0"/>
              <a:t>, custom alerts)</a:t>
            </a:r>
          </a:p>
          <a:p>
            <a:r>
              <a:rPr lang="en-US" dirty="0" smtClean="0"/>
              <a:t>Start SQL Index Manager</a:t>
            </a:r>
          </a:p>
          <a:p>
            <a:r>
              <a:rPr lang="en-US" dirty="0" smtClean="0"/>
              <a:t>Start Windows Manager and go to: D:\Program Files\Microsoft SQL Server\MSSQL11.MSSQLSERVER\MSSQL\DATA</a:t>
            </a:r>
          </a:p>
          <a:p>
            <a:r>
              <a:rPr lang="en-US" dirty="0" smtClean="0"/>
              <a:t>Start Profiler,</a:t>
            </a:r>
            <a:r>
              <a:rPr lang="en-US" baseline="0" dirty="0" smtClean="0"/>
              <a:t> stopped Tuning trace</a:t>
            </a:r>
          </a:p>
          <a:p>
            <a:r>
              <a:rPr lang="en-US" baseline="0" dirty="0" smtClean="0"/>
              <a:t>Start DTA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5275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16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162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16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16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16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 are explained on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954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513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16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let’s drill down into more detail about maintaining indexes.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876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Rebuild Daily</a:t>
            </a:r>
            <a:r>
              <a:rPr lang="en-US" baseline="0" dirty="0" smtClean="0"/>
              <a:t> - </a:t>
            </a:r>
            <a:r>
              <a:rPr lang="en-US" sz="1200" dirty="0" smtClean="0"/>
              <a:t> This spreads out the resources needed for defragging over time and keeps indexes healthier for longer.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 will be discussing, in addition to these best practices, some of the tools</a:t>
            </a:r>
            <a:r>
              <a:rPr lang="en-US" baseline="0" dirty="0" smtClean="0"/>
              <a:t> available from Red Gate that can help you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DA60C-D399-45A0-9707-289E54A42C4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16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07AB-2532-4947-A647-9C2AD87A7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qlskills.com/BLOGS/KIMBERLY/post/Transaction-Log-VLFs-too-many-or-too-few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mssqlisv/archive/2007/06/29/detecting-overlapping-indexes-in-sql-server-2005.aspx" TargetMode="External"/><Relationship Id="rId2" Type="http://schemas.openxmlformats.org/officeDocument/2006/relationships/hyperlink" Target="http://www.sqlblog.com/blogs/paul_nielsen/archive/2008/06/25/find-duplicate-indexe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skills.com/BLOGS/KIMBERLY/post/RemovingDuplicateIndexes.aspx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skills.com/BLOGS/PAUL/post/Where-do-the-Books-Online-index-fragmentation-thresholds-come-from.aspx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ola.hallengren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lfool.com/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2756574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sqlstoragecompress" TargetMode="External"/><Relationship Id="rId7" Type="http://schemas.openxmlformats.org/officeDocument/2006/relationships/hyperlink" Target="http://www.red-gate.com/products/SQL_Professional_Toolbelt/index.htm?utm_source=bradmcgehee&amp;utm_medium=presentation&amp;utm_content=dbmaintenance" TargetMode="External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-gate.com/products/dba/sql-index-manager/" TargetMode="External"/><Relationship Id="rId5" Type="http://schemas.openxmlformats.org/officeDocument/2006/relationships/hyperlink" Target="http://www.red-gate.com/sqlmonitor" TargetMode="External"/><Relationship Id="rId4" Type="http://schemas.openxmlformats.org/officeDocument/2006/relationships/hyperlink" Target="http://www.red-gate.com/sqlbackup" TargetMode="Externa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://sqlblog.com/blogs/elisabeth_redei/archive/2009/08/10/lies-damned-lies-and-statistics-part-ii.aspx" TargetMode="External"/><Relationship Id="rId3" Type="http://schemas.openxmlformats.org/officeDocument/2006/relationships/hyperlink" Target="http://bradmcgehee.com/wp-content/uploads/presentations/SSQ202--How%20to%20Defragment%20Indexes%20for%20Peak%20Performance.pdf" TargetMode="External"/><Relationship Id="rId7" Type="http://schemas.openxmlformats.org/officeDocument/2006/relationships/hyperlink" Target="http://sqlblog.com/blogs/elisabeth_redei/archive/2009/03/01/lies-damned-lies-and-statistics-part-i.aspx" TargetMode="External"/><Relationship Id="rId2" Type="http://schemas.openxmlformats.org/officeDocument/2006/relationships/hyperlink" Target="http://bradmcgehee.com/wp-content/uploads/presentations/How%20to%20Monitor%20Your%20SQL%20Server%20for%20Performance%20and%20High%20Availability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fool.com/2009/04/a-look-at-missing-indexes/" TargetMode="External"/><Relationship Id="rId5" Type="http://schemas.openxmlformats.org/officeDocument/2006/relationships/hyperlink" Target="http://sqlserverperformance.wordpress.com/category/sql-server-2012/" TargetMode="External"/><Relationship Id="rId10" Type="http://schemas.openxmlformats.org/officeDocument/2006/relationships/hyperlink" Target="http://www.sqlskills.com/BLOGS/PAUL/post/Multiple-log-files-and-why-theyre-bad.aspx" TargetMode="External"/><Relationship Id="rId4" Type="http://schemas.openxmlformats.org/officeDocument/2006/relationships/hyperlink" Target="http://bradmcgehee.com/wp-content/uploads/presentations/St%20Louis_Inside%20the%20SQL%20Server%20Transaction%20Log.pdf" TargetMode="External"/><Relationship Id="rId9" Type="http://schemas.openxmlformats.org/officeDocument/2006/relationships/hyperlink" Target="http://sqlblog.com/blogs/elisabeth_redei/archive/2009/12/17/lies-damned-lies-and-statistics-part-iii-sql-server-2008.aspx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8902.aspx" TargetMode="External"/><Relationship Id="rId2" Type="http://schemas.openxmlformats.org/officeDocument/2006/relationships/hyperlink" Target="http://msdn.microsoft.com/en-US/library/ms189858(v=SQL.9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skills.com/BLOGS/KIMBERLY/post/UnderstandingDuplicateIndexes.aspx" TargetMode="External"/><Relationship Id="rId5" Type="http://schemas.openxmlformats.org/officeDocument/2006/relationships/hyperlink" Target="http://sqlskills.com/BLOGS/KIMBERLY/post/Transaction-Log-VLFs-too-many-or-too-few.aspx" TargetMode="External"/><Relationship Id="rId4" Type="http://schemas.openxmlformats.org/officeDocument/2006/relationships/hyperlink" Target="http://msdn.microsoft.com/en-us/library/ms173494(v=sql.105).aspx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popilop/331357312/" TargetMode="External"/><Relationship Id="rId7" Type="http://schemas.openxmlformats.org/officeDocument/2006/relationships/hyperlink" Target="http://www.kevinspear.com/" TargetMode="External"/><Relationship Id="rId2" Type="http://schemas.openxmlformats.org/officeDocument/2006/relationships/hyperlink" Target="http://www.imdb.com/title/tt015180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ickr.com/photos/goosedancer/3733356197/" TargetMode="External"/><Relationship Id="rId5" Type="http://schemas.openxmlformats.org/officeDocument/2006/relationships/hyperlink" Target="http://www.flickr.com/photos/87913776@N00/4363265760/" TargetMode="External"/><Relationship Id="rId4" Type="http://schemas.openxmlformats.org/officeDocument/2006/relationships/hyperlink" Target="http://www.flickr.com/photos/metrolibraryarchive/3897646507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59432"/>
            <a:ext cx="7772400" cy="66956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/>
                <a:cs typeface="Arial"/>
              </a:rPr>
              <a:t>Database Maintenance Essentials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599674"/>
            <a:ext cx="6400800" cy="11947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Steve Jones</a:t>
            </a:r>
          </a:p>
          <a:p>
            <a:r>
              <a:rPr lang="en-US" sz="2400" dirty="0" smtClean="0">
                <a:latin typeface="Arial"/>
                <a:cs typeface="Arial"/>
              </a:rPr>
              <a:t>Editor, SQLServerCentral</a:t>
            </a:r>
          </a:p>
          <a:p>
            <a:r>
              <a:rPr lang="en-US" sz="2400" dirty="0" smtClean="0">
                <a:latin typeface="Arial"/>
                <a:cs typeface="Arial"/>
              </a:rPr>
              <a:t>Red Gate Software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100MB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300MB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100MB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400MB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100MB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600MB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100MB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800MB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38525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200MB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800MB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110" y="2042808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525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200MB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1GB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110" y="2042808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525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6580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20GB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1GB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110" y="2042808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87165" y="2042808"/>
            <a:ext cx="2266546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525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6580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100GB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4GB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110" y="2042808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87165" y="2042808"/>
            <a:ext cx="2266546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525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6580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4635" y="3529067"/>
            <a:ext cx="2315186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r>
              <a:rPr lang="en-US" dirty="0" smtClean="0"/>
              <a:t> - Fragmented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200GB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120GB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055" y="2042808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39110" y="2042808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87165" y="2042808"/>
            <a:ext cx="2266546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0470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8525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6580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4635" y="3529067"/>
            <a:ext cx="2315186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53711" y="2042808"/>
            <a:ext cx="64202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9821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97876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55657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95736" y="2042808"/>
            <a:ext cx="607976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03712" y="2042808"/>
            <a:ext cx="1143003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r>
              <a:rPr lang="en-US" dirty="0" smtClean="0"/>
              <a:t> - Fragmented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9690"/>
            <a:ext cx="7568119" cy="123759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200GB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11112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120GB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32490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91366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0750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19625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79779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38655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08039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66914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21210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80086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49470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08345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62940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21816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991200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050075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95794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54670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24054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282929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334635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93511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62895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521770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567489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626365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695749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754624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00343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859219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928603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987478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33197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92073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61457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20332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66051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24927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394311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453186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498905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57781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627165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86040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31759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790635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860019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18894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66576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025452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094836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153711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199430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258306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327690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386565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452176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511052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580436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639311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685030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743906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13290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872165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922803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981679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51063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109938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145931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204807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274191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333066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378785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37661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07045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565920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611639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670515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739899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798774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844493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903369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972753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031628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077347" y="2111128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136223" y="2111128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205607" y="2111128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264482" y="2111128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839280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84999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943875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013259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072134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117853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176729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246113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304988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350707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409583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478967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537842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583561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642437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711821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770696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816415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875291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944675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003550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049269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108145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77529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236404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284086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342962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12346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1221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16940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75816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645200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704075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769686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828562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97946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956821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002540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061416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130800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189675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3240313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3299189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368573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427448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463441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522317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591701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650576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696295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3755171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824555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883430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929149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988025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4057409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116284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162003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220879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4290263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4349138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394857" y="3529067"/>
            <a:ext cx="45719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453733" y="3529067"/>
            <a:ext cx="45719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523117" y="3529067"/>
            <a:ext cx="45719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581992" y="3529067"/>
            <a:ext cx="45719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None/>
            </a:pPr>
            <a:r>
              <a:rPr lang="en-CA" sz="2400" dirty="0" smtClean="0"/>
              <a:t>The essentials of SQL Server Maintenance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Managing </a:t>
            </a:r>
            <a:r>
              <a:rPr lang="en-CA" sz="2400" dirty="0"/>
              <a:t>MDF </a:t>
            </a:r>
            <a:r>
              <a:rPr lang="en-CA" sz="2400" dirty="0" smtClean="0"/>
              <a:t>and LDF Files</a:t>
            </a:r>
            <a:endParaRPr lang="en-CA" sz="24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Managing </a:t>
            </a:r>
            <a:r>
              <a:rPr lang="en-CA" sz="2400" dirty="0"/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Creating Backups </a:t>
            </a:r>
            <a:r>
              <a:rPr lang="en-CA" sz="2400" dirty="0"/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Managing Maintenance </a:t>
            </a:r>
            <a:r>
              <a:rPr lang="en-CA" sz="2400" dirty="0" smtClean="0"/>
              <a:t>Jobs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27077" y="2215662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4179" y="4612644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3074154" y="2793356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4179" y="4612644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3074154" y="2793356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4179" y="4612644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lay 13"/>
          <p:cNvSpPr/>
          <p:nvPr/>
        </p:nvSpPr>
        <p:spPr>
          <a:xfrm rot="15687970">
            <a:off x="3033188" y="3807851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3074154" y="2793356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4179" y="4612644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lay 13"/>
          <p:cNvSpPr/>
          <p:nvPr/>
        </p:nvSpPr>
        <p:spPr>
          <a:xfrm rot="15687970">
            <a:off x="3033188" y="3807851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15"/>
          <p:cNvSpPr/>
          <p:nvPr/>
        </p:nvSpPr>
        <p:spPr>
          <a:xfrm rot="15687970">
            <a:off x="3310175" y="424212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lay 16"/>
          <p:cNvSpPr/>
          <p:nvPr/>
        </p:nvSpPr>
        <p:spPr>
          <a:xfrm rot="15687970">
            <a:off x="3530162" y="423239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/>
          <p:cNvSpPr/>
          <p:nvPr/>
        </p:nvSpPr>
        <p:spPr>
          <a:xfrm rot="15687970">
            <a:off x="3598767" y="445289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lay 18"/>
          <p:cNvSpPr/>
          <p:nvPr/>
        </p:nvSpPr>
        <p:spPr>
          <a:xfrm rot="15687970">
            <a:off x="3530161" y="225855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5687970">
            <a:off x="3711748" y="225855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lay 20"/>
          <p:cNvSpPr/>
          <p:nvPr/>
        </p:nvSpPr>
        <p:spPr>
          <a:xfrm rot="15687970">
            <a:off x="4618764" y="2117620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lay 21"/>
          <p:cNvSpPr/>
          <p:nvPr/>
        </p:nvSpPr>
        <p:spPr>
          <a:xfrm rot="15687970">
            <a:off x="3898267" y="341440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5687970">
            <a:off x="5265994" y="431195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3074154" y="2793356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4179" y="4612644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lay 13"/>
          <p:cNvSpPr/>
          <p:nvPr/>
        </p:nvSpPr>
        <p:spPr>
          <a:xfrm rot="15687970">
            <a:off x="3033188" y="3807851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lay 14"/>
          <p:cNvSpPr/>
          <p:nvPr/>
        </p:nvSpPr>
        <p:spPr>
          <a:xfrm rot="15687970">
            <a:off x="5165386" y="2957604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15"/>
          <p:cNvSpPr/>
          <p:nvPr/>
        </p:nvSpPr>
        <p:spPr>
          <a:xfrm rot="15687970">
            <a:off x="3310175" y="424212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lay 16"/>
          <p:cNvSpPr/>
          <p:nvPr/>
        </p:nvSpPr>
        <p:spPr>
          <a:xfrm rot="15687970">
            <a:off x="3530162" y="423239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/>
          <p:cNvSpPr/>
          <p:nvPr/>
        </p:nvSpPr>
        <p:spPr>
          <a:xfrm rot="15687970">
            <a:off x="3598767" y="445289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lay 18"/>
          <p:cNvSpPr/>
          <p:nvPr/>
        </p:nvSpPr>
        <p:spPr>
          <a:xfrm rot="15687970">
            <a:off x="3530161" y="225855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5687970">
            <a:off x="3711748" y="225855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lay 20"/>
          <p:cNvSpPr/>
          <p:nvPr/>
        </p:nvSpPr>
        <p:spPr>
          <a:xfrm rot="15687970">
            <a:off x="4618764" y="2117620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lay 21"/>
          <p:cNvSpPr/>
          <p:nvPr/>
        </p:nvSpPr>
        <p:spPr>
          <a:xfrm rot="15687970">
            <a:off x="3898267" y="341440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5687970">
            <a:off x="5265994" y="431195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elay 24"/>
          <p:cNvSpPr/>
          <p:nvPr/>
        </p:nvSpPr>
        <p:spPr>
          <a:xfrm rot="15883297">
            <a:off x="3239704" y="3419580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lay 25"/>
          <p:cNvSpPr/>
          <p:nvPr/>
        </p:nvSpPr>
        <p:spPr>
          <a:xfrm rot="15687970">
            <a:off x="5515165" y="3525974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9813" y="1417638"/>
            <a:ext cx="4581727" cy="3937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Disk - Fragmented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8536" y="3317132"/>
            <a:ext cx="175098" cy="20428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lay 7"/>
          <p:cNvSpPr/>
          <p:nvPr/>
        </p:nvSpPr>
        <p:spPr>
          <a:xfrm rot="16200000">
            <a:off x="4387174" y="2525957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lay 8"/>
          <p:cNvSpPr/>
          <p:nvPr/>
        </p:nvSpPr>
        <p:spPr>
          <a:xfrm rot="16200000">
            <a:off x="5058383" y="3540868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lay 9"/>
          <p:cNvSpPr/>
          <p:nvPr/>
        </p:nvSpPr>
        <p:spPr>
          <a:xfrm rot="15687970">
            <a:off x="4147438" y="254680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/>
          <p:cNvSpPr/>
          <p:nvPr/>
        </p:nvSpPr>
        <p:spPr>
          <a:xfrm rot="15883297">
            <a:off x="5272395" y="3531145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/>
          <p:cNvSpPr/>
          <p:nvPr/>
        </p:nvSpPr>
        <p:spPr>
          <a:xfrm rot="13337179">
            <a:off x="4741631" y="1812434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/>
          <p:cNvSpPr/>
          <p:nvPr/>
        </p:nvSpPr>
        <p:spPr>
          <a:xfrm rot="15687970">
            <a:off x="4494179" y="4612644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lay 14"/>
          <p:cNvSpPr/>
          <p:nvPr/>
        </p:nvSpPr>
        <p:spPr>
          <a:xfrm rot="15687970">
            <a:off x="5165386" y="2957604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15"/>
          <p:cNvSpPr/>
          <p:nvPr/>
        </p:nvSpPr>
        <p:spPr>
          <a:xfrm rot="15687970">
            <a:off x="3225012" y="4644872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lay 16"/>
          <p:cNvSpPr/>
          <p:nvPr/>
        </p:nvSpPr>
        <p:spPr>
          <a:xfrm rot="15687970">
            <a:off x="3530162" y="423239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/>
          <p:cNvSpPr/>
          <p:nvPr/>
        </p:nvSpPr>
        <p:spPr>
          <a:xfrm rot="15687970">
            <a:off x="3598767" y="445289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5687970">
            <a:off x="3711748" y="225855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lay 20"/>
          <p:cNvSpPr/>
          <p:nvPr/>
        </p:nvSpPr>
        <p:spPr>
          <a:xfrm rot="15687970">
            <a:off x="4618764" y="2117620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lay 21"/>
          <p:cNvSpPr/>
          <p:nvPr/>
        </p:nvSpPr>
        <p:spPr>
          <a:xfrm rot="15687970">
            <a:off x="3898267" y="341440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5687970">
            <a:off x="5265994" y="431195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lay 23"/>
          <p:cNvSpPr/>
          <p:nvPr/>
        </p:nvSpPr>
        <p:spPr>
          <a:xfrm rot="15883297">
            <a:off x="4861535" y="45091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elay 24"/>
          <p:cNvSpPr/>
          <p:nvPr/>
        </p:nvSpPr>
        <p:spPr>
          <a:xfrm rot="15883297">
            <a:off x="3239704" y="3419580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lay 25"/>
          <p:cNvSpPr/>
          <p:nvPr/>
        </p:nvSpPr>
        <p:spPr>
          <a:xfrm rot="15687970">
            <a:off x="5515165" y="3525974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elay 26"/>
          <p:cNvSpPr/>
          <p:nvPr/>
        </p:nvSpPr>
        <p:spPr>
          <a:xfrm rot="15687970">
            <a:off x="2908600" y="2957604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elay 27"/>
          <p:cNvSpPr/>
          <p:nvPr/>
        </p:nvSpPr>
        <p:spPr>
          <a:xfrm rot="15687970">
            <a:off x="3898268" y="262910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lay 28"/>
          <p:cNvSpPr/>
          <p:nvPr/>
        </p:nvSpPr>
        <p:spPr>
          <a:xfrm rot="15687970">
            <a:off x="4336662" y="277004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elay 29"/>
          <p:cNvSpPr/>
          <p:nvPr/>
        </p:nvSpPr>
        <p:spPr>
          <a:xfrm rot="15687970">
            <a:off x="5016823" y="3807851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elay 30"/>
          <p:cNvSpPr/>
          <p:nvPr/>
        </p:nvSpPr>
        <p:spPr>
          <a:xfrm rot="15687970">
            <a:off x="4618764" y="2511479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lay 31"/>
          <p:cNvSpPr/>
          <p:nvPr/>
        </p:nvSpPr>
        <p:spPr>
          <a:xfrm rot="15687970">
            <a:off x="2784018" y="3808267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elay 32"/>
          <p:cNvSpPr/>
          <p:nvPr/>
        </p:nvSpPr>
        <p:spPr>
          <a:xfrm rot="15883297">
            <a:off x="3891866" y="3666912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elay 33"/>
          <p:cNvSpPr/>
          <p:nvPr/>
        </p:nvSpPr>
        <p:spPr>
          <a:xfrm rot="15883297">
            <a:off x="4833194" y="3938446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lay 35"/>
          <p:cNvSpPr/>
          <p:nvPr/>
        </p:nvSpPr>
        <p:spPr>
          <a:xfrm rot="15883297">
            <a:off x="3723353" y="4171017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lay 36"/>
          <p:cNvSpPr/>
          <p:nvPr/>
        </p:nvSpPr>
        <p:spPr>
          <a:xfrm rot="15883297">
            <a:off x="3592366" y="1981853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lay 37"/>
          <p:cNvSpPr/>
          <p:nvPr/>
        </p:nvSpPr>
        <p:spPr>
          <a:xfrm rot="15687970">
            <a:off x="2784013" y="4406275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elay 39"/>
          <p:cNvSpPr/>
          <p:nvPr/>
        </p:nvSpPr>
        <p:spPr>
          <a:xfrm rot="15687970">
            <a:off x="3225011" y="3819312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elay 40"/>
          <p:cNvSpPr/>
          <p:nvPr/>
        </p:nvSpPr>
        <p:spPr>
          <a:xfrm rot="15687970">
            <a:off x="4743351" y="2816667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elay 41"/>
          <p:cNvSpPr/>
          <p:nvPr/>
        </p:nvSpPr>
        <p:spPr>
          <a:xfrm rot="15687970">
            <a:off x="3716953" y="5035459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Delay 42"/>
          <p:cNvSpPr/>
          <p:nvPr/>
        </p:nvSpPr>
        <p:spPr>
          <a:xfrm rot="15687970">
            <a:off x="5265992" y="3802679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elay 43"/>
          <p:cNvSpPr/>
          <p:nvPr/>
        </p:nvSpPr>
        <p:spPr>
          <a:xfrm rot="15687970">
            <a:off x="3723354" y="2770047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elay 44"/>
          <p:cNvSpPr/>
          <p:nvPr/>
        </p:nvSpPr>
        <p:spPr>
          <a:xfrm rot="15687970">
            <a:off x="2784013" y="3051923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elay 45"/>
          <p:cNvSpPr/>
          <p:nvPr/>
        </p:nvSpPr>
        <p:spPr>
          <a:xfrm rot="15687970">
            <a:off x="2908603" y="4035250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elay 47"/>
          <p:cNvSpPr/>
          <p:nvPr/>
        </p:nvSpPr>
        <p:spPr>
          <a:xfrm rot="15687970">
            <a:off x="5365752" y="2932105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elay 48"/>
          <p:cNvSpPr/>
          <p:nvPr/>
        </p:nvSpPr>
        <p:spPr>
          <a:xfrm rot="15687970">
            <a:off x="5585739" y="2922376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elay 49"/>
          <p:cNvSpPr/>
          <p:nvPr/>
        </p:nvSpPr>
        <p:spPr>
          <a:xfrm rot="15687970">
            <a:off x="5654344" y="3142873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elay 51"/>
          <p:cNvSpPr/>
          <p:nvPr/>
        </p:nvSpPr>
        <p:spPr>
          <a:xfrm rot="15883297">
            <a:off x="5947443" y="2356889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lay 52"/>
          <p:cNvSpPr/>
          <p:nvPr/>
        </p:nvSpPr>
        <p:spPr>
          <a:xfrm rot="15883297">
            <a:off x="5891912" y="3073043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lay 53"/>
          <p:cNvSpPr/>
          <p:nvPr/>
        </p:nvSpPr>
        <p:spPr>
          <a:xfrm rot="15883297">
            <a:off x="5778930" y="286099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elay 55"/>
          <p:cNvSpPr/>
          <p:nvPr/>
        </p:nvSpPr>
        <p:spPr>
          <a:xfrm rot="15687970">
            <a:off x="5280588" y="2509289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elay 56"/>
          <p:cNvSpPr/>
          <p:nvPr/>
        </p:nvSpPr>
        <p:spPr>
          <a:xfrm rot="15687970">
            <a:off x="4964180" y="2725227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elay 58"/>
          <p:cNvSpPr/>
          <p:nvPr/>
        </p:nvSpPr>
        <p:spPr>
          <a:xfrm rot="15687970">
            <a:off x="5317943" y="3901153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elay 59"/>
          <p:cNvSpPr/>
          <p:nvPr/>
        </p:nvSpPr>
        <p:spPr>
          <a:xfrm rot="13337179">
            <a:off x="4244659" y="4147707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elay 60"/>
          <p:cNvSpPr/>
          <p:nvPr/>
        </p:nvSpPr>
        <p:spPr>
          <a:xfrm rot="15687970">
            <a:off x="4700666" y="3612910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elay 62"/>
          <p:cNvSpPr/>
          <p:nvPr/>
        </p:nvSpPr>
        <p:spPr>
          <a:xfrm rot="15687970">
            <a:off x="5789269" y="3471971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Delay 63"/>
          <p:cNvSpPr/>
          <p:nvPr/>
        </p:nvSpPr>
        <p:spPr>
          <a:xfrm rot="15687970">
            <a:off x="4079105" y="4311955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Delay 65"/>
          <p:cNvSpPr/>
          <p:nvPr/>
        </p:nvSpPr>
        <p:spPr>
          <a:xfrm rot="15687970">
            <a:off x="5193357" y="4894520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elay 66"/>
          <p:cNvSpPr/>
          <p:nvPr/>
        </p:nvSpPr>
        <p:spPr>
          <a:xfrm rot="15687970">
            <a:off x="5789269" y="3865830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elay 67"/>
          <p:cNvSpPr/>
          <p:nvPr/>
        </p:nvSpPr>
        <p:spPr>
          <a:xfrm rot="15883297">
            <a:off x="4762871" y="3336204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elay 68"/>
          <p:cNvSpPr/>
          <p:nvPr/>
        </p:nvSpPr>
        <p:spPr>
          <a:xfrm rot="15687970">
            <a:off x="5756338" y="4171016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Delay 69"/>
          <p:cNvSpPr/>
          <p:nvPr/>
        </p:nvSpPr>
        <p:spPr>
          <a:xfrm rot="15687970">
            <a:off x="6190213" y="3414408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elay 70"/>
          <p:cNvSpPr/>
          <p:nvPr/>
        </p:nvSpPr>
        <p:spPr>
          <a:xfrm rot="15687970">
            <a:off x="4893859" y="4124398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Delay 71"/>
          <p:cNvSpPr/>
          <p:nvPr/>
        </p:nvSpPr>
        <p:spPr>
          <a:xfrm rot="15687970">
            <a:off x="3219805" y="2675726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Delay 76"/>
          <p:cNvSpPr/>
          <p:nvPr/>
        </p:nvSpPr>
        <p:spPr>
          <a:xfrm rot="15687970">
            <a:off x="2534841" y="3098542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Delay 78"/>
          <p:cNvSpPr/>
          <p:nvPr/>
        </p:nvSpPr>
        <p:spPr>
          <a:xfrm rot="15883297">
            <a:off x="5324346" y="2201671"/>
            <a:ext cx="252919" cy="214009"/>
          </a:xfrm>
          <a:prstGeom prst="flowChartDela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Delay 79"/>
          <p:cNvSpPr/>
          <p:nvPr/>
        </p:nvSpPr>
        <p:spPr>
          <a:xfrm rot="15687970">
            <a:off x="5109390" y="2216572"/>
            <a:ext cx="252919" cy="214009"/>
          </a:xfrm>
          <a:prstGeom prst="flowChartDelay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Delay 80"/>
          <p:cNvSpPr/>
          <p:nvPr/>
        </p:nvSpPr>
        <p:spPr>
          <a:xfrm rot="15687970">
            <a:off x="2945701" y="1987025"/>
            <a:ext cx="252919" cy="214009"/>
          </a:xfrm>
          <a:prstGeom prst="flowChartDelay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Delay 81"/>
          <p:cNvSpPr/>
          <p:nvPr/>
        </p:nvSpPr>
        <p:spPr>
          <a:xfrm rot="16200000">
            <a:off x="2988215" y="2341359"/>
            <a:ext cx="252919" cy="21400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Delay 82"/>
          <p:cNvSpPr/>
          <p:nvPr/>
        </p:nvSpPr>
        <p:spPr>
          <a:xfrm rot="15687970">
            <a:off x="2937703" y="2585448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Delay 83"/>
          <p:cNvSpPr/>
          <p:nvPr/>
        </p:nvSpPr>
        <p:spPr>
          <a:xfrm rot="15687970">
            <a:off x="3219805" y="2326881"/>
            <a:ext cx="252919" cy="214009"/>
          </a:xfrm>
          <a:prstGeom prst="flowChartDela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Managing MDF and LDF </a:t>
            </a:r>
            <a:r>
              <a:rPr lang="en-CA" sz="2400" dirty="0"/>
              <a:t>Files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25908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MDF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164"/>
            <a:ext cx="8229600" cy="407959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Pre-size for xx months (I recommend 4-6 months)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Free space inside the </a:t>
            </a:r>
            <a:r>
              <a:rPr lang="en-US" sz="2400" dirty="0" err="1" smtClean="0"/>
              <a:t>mdf</a:t>
            </a:r>
            <a:r>
              <a:rPr lang="en-US" sz="2400" dirty="0" smtClean="0"/>
              <a:t>/</a:t>
            </a:r>
            <a:r>
              <a:rPr lang="en-US" sz="2400" dirty="0" err="1" smtClean="0"/>
              <a:t>ndf</a:t>
            </a:r>
            <a:r>
              <a:rPr lang="en-US" sz="2400" dirty="0" smtClean="0"/>
              <a:t> is not bad.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Monitor file sizes and data growth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When you need space, manually grow the files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If you </a:t>
            </a:r>
            <a:r>
              <a:rPr lang="en-US" sz="2400" u="sng" dirty="0"/>
              <a:t>overestimated</a:t>
            </a:r>
            <a:r>
              <a:rPr lang="en-US" sz="2400" dirty="0"/>
              <a:t> the database’s size, that’s not a problem </a:t>
            </a:r>
            <a:r>
              <a:rPr lang="en-US" sz="2400" dirty="0" smtClean="0"/>
              <a:t>either. Don’t </a:t>
            </a:r>
            <a:r>
              <a:rPr lang="en-US" sz="2400" dirty="0"/>
              <a:t>shrink </a:t>
            </a:r>
            <a:r>
              <a:rPr lang="en-US" sz="2400" dirty="0" smtClean="0"/>
              <a:t>the database*.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Don’t depend on </a:t>
            </a:r>
            <a:r>
              <a:rPr lang="en-US" sz="2400" dirty="0" err="1" smtClean="0"/>
              <a:t>Autogrow</a:t>
            </a:r>
            <a:endParaRPr lang="en-US" sz="2400" dirty="0" smtClean="0"/>
          </a:p>
          <a:p>
            <a:pPr>
              <a:spcBef>
                <a:spcPts val="1200"/>
              </a:spcBef>
              <a:buNone/>
            </a:pPr>
            <a:r>
              <a:rPr lang="en-US" sz="1800" dirty="0" smtClean="0"/>
              <a:t>* If you are wildly oversized, shrink once to meet the needs for the next quarter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415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Manually Grown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200GB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4269" y="2074338"/>
            <a:ext cx="1687765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120GB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1228925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52544" y="2074338"/>
            <a:ext cx="3010711" cy="544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38524" y="3529067"/>
            <a:ext cx="3565187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72182" y="2074338"/>
            <a:ext cx="1143003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LDF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296"/>
            <a:ext cx="8229600" cy="41133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Pre-size - The size should be the peak amount of log data between log backups + a pad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Monitor and adjust the size as needed over time. Grow the file by 8000MB *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A </a:t>
            </a:r>
            <a:r>
              <a:rPr lang="en-US" sz="2400" dirty="0"/>
              <a:t>guesstimate is better than letting autogrowth grow the </a:t>
            </a:r>
            <a:r>
              <a:rPr lang="en-US" sz="2400" dirty="0" smtClean="0"/>
              <a:t>LDF </a:t>
            </a:r>
            <a:r>
              <a:rPr lang="en-US" sz="2400" dirty="0"/>
              <a:t>file for you</a:t>
            </a:r>
            <a:r>
              <a:rPr lang="en-US" sz="2400" dirty="0" smtClean="0"/>
              <a:t>. If you have no idea, try 15% of data.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b="1" dirty="0" smtClean="0">
                <a:latin typeface="Arial"/>
                <a:cs typeface="Arial"/>
              </a:rPr>
              <a:t>Multiple files do not help performance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300" dirty="0" smtClean="0">
                <a:latin typeface="Arial"/>
                <a:cs typeface="Arial"/>
              </a:rPr>
              <a:t>* </a:t>
            </a:r>
            <a:r>
              <a:rPr lang="en-US" sz="1300" dirty="0" smtClean="0">
                <a:latin typeface="Arial"/>
                <a:cs typeface="Arial"/>
                <a:hlinkClick r:id="rId3"/>
              </a:rPr>
              <a:t>http://sqlskills.com/BLOGS/KIMBERLY/post/Transaction-Log-VLFs-too-many-or-too-few.aspx</a:t>
            </a:r>
            <a:endParaRPr lang="en-US"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60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LDF Files</a:t>
            </a:r>
            <a:endParaRPr lang="en-US" dirty="0"/>
          </a:p>
        </p:txBody>
      </p:sp>
      <p:pic>
        <p:nvPicPr>
          <p:cNvPr id="4" name="Content Placeholder 3" descr="logfilegrow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79" y="1219460"/>
            <a:ext cx="7176442" cy="44190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LDF Files</a:t>
            </a:r>
            <a:endParaRPr lang="en-US" dirty="0"/>
          </a:p>
        </p:txBody>
      </p:sp>
      <p:pic>
        <p:nvPicPr>
          <p:cNvPr id="6" name="Content Placeholder 5" descr="logfilegrowth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993" y="1166019"/>
            <a:ext cx="735001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LDF Files</a:t>
            </a:r>
            <a:endParaRPr lang="en-US" dirty="0"/>
          </a:p>
        </p:txBody>
      </p:sp>
      <p:pic>
        <p:nvPicPr>
          <p:cNvPr id="5" name="Content Placeholder 4" descr="logfilegrowth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217" y="1600200"/>
            <a:ext cx="734556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Files – Data and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depend on </a:t>
            </a:r>
            <a:r>
              <a:rPr lang="en-US" dirty="0" err="1" smtClean="0"/>
              <a:t>Autogrow</a:t>
            </a:r>
            <a:r>
              <a:rPr lang="en-US" dirty="0" smtClean="0"/>
              <a:t> </a:t>
            </a:r>
            <a:r>
              <a:rPr lang="en-US" dirty="0" smtClean="0"/>
              <a:t>(for </a:t>
            </a:r>
            <a:r>
              <a:rPr lang="en-US" dirty="0" smtClean="0"/>
              <a:t>emergencies only)</a:t>
            </a:r>
            <a:endParaRPr lang="en-US" dirty="0" smtClean="0"/>
          </a:p>
          <a:p>
            <a:r>
              <a:rPr lang="en-US" dirty="0" smtClean="0"/>
              <a:t>Monitor, monitor, monitor</a:t>
            </a:r>
          </a:p>
          <a:p>
            <a:r>
              <a:rPr lang="en-US" dirty="0" smtClean="0"/>
              <a:t>Assess space monthly</a:t>
            </a:r>
          </a:p>
          <a:p>
            <a:r>
              <a:rPr lang="en-US" dirty="0" smtClean="0"/>
              <a:t>Use alerting </a:t>
            </a:r>
            <a:r>
              <a:rPr lang="en-US" dirty="0" smtClean="0"/>
              <a:t>for low space</a:t>
            </a:r>
            <a:endParaRPr lang="en-US" dirty="0" smtClean="0"/>
          </a:p>
          <a:p>
            <a:r>
              <a:rPr lang="en-US" dirty="0" smtClean="0"/>
              <a:t>Keep free space in the files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Checking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Manually growing a file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Managing </a:t>
            </a:r>
            <a:r>
              <a:rPr lang="en-CA" sz="2400" dirty="0"/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25908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Regularly Review Indexing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84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CA" sz="3000" dirty="0"/>
              <a:t>Indexing </a:t>
            </a:r>
            <a:r>
              <a:rPr lang="en-CA" sz="3000" dirty="0" smtClean="0"/>
              <a:t>needs change over time, depending on</a:t>
            </a:r>
          </a:p>
          <a:p>
            <a:pPr lvl="1">
              <a:spcBef>
                <a:spcPts val="1200"/>
              </a:spcBef>
            </a:pPr>
            <a:r>
              <a:rPr lang="en-CA" sz="2600" dirty="0" smtClean="0"/>
              <a:t>Data volume </a:t>
            </a:r>
          </a:p>
          <a:p>
            <a:pPr lvl="1">
              <a:spcBef>
                <a:spcPts val="1200"/>
              </a:spcBef>
            </a:pPr>
            <a:r>
              <a:rPr lang="en-CA" sz="2600" dirty="0" smtClean="0"/>
              <a:t>The queries</a:t>
            </a:r>
          </a:p>
          <a:p>
            <a:pPr>
              <a:spcBef>
                <a:spcPts val="1200"/>
              </a:spcBef>
            </a:pPr>
            <a:r>
              <a:rPr lang="en-CA" sz="3000" dirty="0" smtClean="0"/>
              <a:t>Your indexing scheme needs to change to keep up</a:t>
            </a:r>
            <a:endParaRPr lang="en-CA" sz="2000" dirty="0"/>
          </a:p>
          <a:p>
            <a:pPr>
              <a:spcBef>
                <a:spcPts val="1200"/>
              </a:spcBef>
            </a:pPr>
            <a:r>
              <a:rPr lang="en-CA" sz="2800" dirty="0" smtClean="0"/>
              <a:t>Proactively </a:t>
            </a:r>
            <a:r>
              <a:rPr lang="en-CA" sz="2800" dirty="0"/>
              <a:t>monitor your servers to see if their indexing needs are properly </a:t>
            </a:r>
            <a:r>
              <a:rPr lang="en-CA" sz="2800" dirty="0" smtClean="0"/>
              <a:t>met. SQL Server will not do this for you.</a:t>
            </a:r>
          </a:p>
          <a:p>
            <a:pPr>
              <a:spcBef>
                <a:spcPts val="1200"/>
              </a:spcBef>
            </a:pPr>
            <a:r>
              <a:rPr lang="en-CA" sz="2800" dirty="0" smtClean="0"/>
              <a:t>Set aside time regularly (monthly, quarterly)</a:t>
            </a:r>
          </a:p>
        </p:txBody>
      </p:sp>
    </p:spTree>
    <p:extLst>
      <p:ext uri="{BB962C8B-B14F-4D97-AF65-F5344CB8AC3E}">
        <p14:creationId xmlns:p14="http://schemas.microsoft.com/office/powerpoint/2010/main" xmlns="" val="36168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MDF &amp; LDF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463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CA" sz="2400" dirty="0"/>
              <a:t>There is a myth that MDF and LDF files “manage” themselves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pic>
        <p:nvPicPr>
          <p:cNvPr id="5" name="Picture 4" descr="milton_stapl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494660"/>
            <a:ext cx="5715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24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Indexes</a:t>
            </a:r>
            <a:endParaRPr lang="en-US" dirty="0"/>
          </a:p>
        </p:txBody>
      </p:sp>
      <p:pic>
        <p:nvPicPr>
          <p:cNvPr id="4" name="Content Placeholder 3" descr="missinginde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65" y="1637383"/>
            <a:ext cx="7765671" cy="3583234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Missing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4577"/>
            <a:ext cx="8534400" cy="500418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Identify lots of missing </a:t>
            </a:r>
            <a:r>
              <a:rPr lang="en-US" sz="2400" dirty="0"/>
              <a:t>indexes </a:t>
            </a:r>
            <a:r>
              <a:rPr lang="en-US" sz="2400" dirty="0" smtClean="0"/>
              <a:t>using a </a:t>
            </a:r>
            <a:r>
              <a:rPr lang="en-US" sz="2400" dirty="0" smtClean="0"/>
              <a:t>SQL </a:t>
            </a:r>
            <a:r>
              <a:rPr lang="en-US" sz="2400" dirty="0"/>
              <a:t>Trace </a:t>
            </a:r>
            <a:r>
              <a:rPr lang="en-US" sz="2400" dirty="0" smtClean="0"/>
              <a:t>and the Database </a:t>
            </a:r>
            <a:r>
              <a:rPr lang="en-US" sz="2400" dirty="0"/>
              <a:t>Engine Tuning Advisor (DTA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When capturing a </a:t>
            </a:r>
            <a:r>
              <a:rPr lang="en-US" sz="2400" dirty="0" smtClean="0"/>
              <a:t>SQL </a:t>
            </a:r>
            <a:r>
              <a:rPr lang="en-US" sz="2400" dirty="0"/>
              <a:t>Trace, use the Tuning template and capture data over a representative time </a:t>
            </a:r>
            <a:r>
              <a:rPr lang="en-US" sz="2400" dirty="0" smtClean="0"/>
              <a:t>frame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Run the DTA against the trace data, review recommendations, and then add appropriate indexes</a:t>
            </a:r>
            <a:r>
              <a:rPr lang="en-US" sz="2400" dirty="0" smtClean="0"/>
              <a:t>. Do so regularly (monthly, quarterly).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Note: you can use </a:t>
            </a:r>
            <a:r>
              <a:rPr lang="en-US" sz="2400" dirty="0" err="1" smtClean="0"/>
              <a:t>sys.dm_db_missing_index_details</a:t>
            </a:r>
            <a:r>
              <a:rPr lang="en-US" sz="2400" dirty="0" smtClean="0"/>
              <a:t>, </a:t>
            </a:r>
            <a:r>
              <a:rPr lang="en-US" sz="2400" dirty="0"/>
              <a:t>but it has many </a:t>
            </a:r>
            <a:r>
              <a:rPr lang="en-US" sz="2400" dirty="0" smtClean="0"/>
              <a:t>limitations. This is not recommend unless </a:t>
            </a:r>
            <a:r>
              <a:rPr lang="en-US" sz="2400" dirty="0"/>
              <a:t>you really </a:t>
            </a:r>
            <a:r>
              <a:rPr lang="en-US" sz="2400" dirty="0" smtClean="0"/>
              <a:t>understand the limitations.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460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Indexes</a:t>
            </a:r>
            <a:endParaRPr lang="en-US" dirty="0"/>
          </a:p>
        </p:txBody>
      </p:sp>
      <p:pic>
        <p:nvPicPr>
          <p:cNvPr id="4" name="Content Placeholder 3" descr="Photo Jan 11, 4 24 15 P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801" y="1600200"/>
            <a:ext cx="6856397" cy="4525963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Unused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041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3600" dirty="0"/>
              <a:t>Most databases have </a:t>
            </a:r>
            <a:r>
              <a:rPr lang="en-US" sz="3600" dirty="0" smtClean="0"/>
              <a:t>indexes </a:t>
            </a:r>
            <a:r>
              <a:rPr lang="en-US" sz="3600" dirty="0"/>
              <a:t>that were created because they seemed that they might be useful, but they have ended up not being used.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3600" dirty="0"/>
              <a:t>Because indexes need to be </a:t>
            </a:r>
            <a:r>
              <a:rPr lang="en-US" sz="3600" dirty="0" smtClean="0"/>
              <a:t>maintained, unused indexes are </a:t>
            </a:r>
            <a:r>
              <a:rPr lang="en-US" sz="3600" dirty="0"/>
              <a:t>a waste of resources.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3600" dirty="0"/>
              <a:t>Periodically, identify unused indexes and remove </a:t>
            </a:r>
            <a:r>
              <a:rPr lang="en-US" sz="3600" dirty="0" smtClean="0"/>
              <a:t>them</a:t>
            </a:r>
            <a:r>
              <a:rPr lang="en-US" sz="3600" baseline="30000" dirty="0" smtClean="0"/>
              <a:t>1</a:t>
            </a:r>
            <a:r>
              <a:rPr lang="en-US" sz="3600" dirty="0" smtClean="0"/>
              <a:t>.</a:t>
            </a:r>
            <a:endParaRPr lang="en-US" sz="36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3600" dirty="0"/>
              <a:t>Use the </a:t>
            </a:r>
            <a:r>
              <a:rPr lang="en-US" sz="3600" dirty="0" err="1"/>
              <a:t>sys.dm_db_index_usage_stats</a:t>
            </a:r>
            <a:r>
              <a:rPr lang="en-US" sz="3600" dirty="0"/>
              <a:t> </a:t>
            </a:r>
            <a:r>
              <a:rPr lang="en-US" sz="3600" dirty="0" smtClean="0"/>
              <a:t> DMV </a:t>
            </a:r>
            <a:r>
              <a:rPr lang="en-US" sz="3600" dirty="0"/>
              <a:t>to help you identify unused </a:t>
            </a:r>
            <a:r>
              <a:rPr lang="en-US" sz="3600" dirty="0" smtClean="0"/>
              <a:t>indexes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.</a:t>
            </a:r>
            <a:endParaRPr lang="en-US" sz="3600" dirty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endParaRPr lang="en-US" sz="2400" dirty="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300" dirty="0" smtClean="0"/>
              <a:t>1 – Immediate Removal is a bad idea. Disable for a business cycle and then remove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300" dirty="0" smtClean="0"/>
              <a:t>2 -  The </a:t>
            </a:r>
            <a:r>
              <a:rPr lang="en-US" sz="2300" dirty="0"/>
              <a:t>data in this DMV is cleared out each time SQL Server is </a:t>
            </a:r>
            <a:r>
              <a:rPr lang="en-US" sz="2300" dirty="0" smtClean="0"/>
              <a:t>restarted</a:t>
            </a:r>
            <a:endParaRPr lang="en-US" sz="2300" i="1" dirty="0"/>
          </a:p>
        </p:txBody>
      </p:sp>
    </p:spTree>
    <p:extLst>
      <p:ext uri="{BB962C8B-B14F-4D97-AF65-F5344CB8AC3E}">
        <p14:creationId xmlns:p14="http://schemas.microsoft.com/office/powerpoint/2010/main" xmlns="" val="42340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Indexes</a:t>
            </a:r>
            <a:endParaRPr lang="en-US" dirty="0"/>
          </a:p>
        </p:txBody>
      </p:sp>
      <p:pic>
        <p:nvPicPr>
          <p:cNvPr id="4" name="Content Placeholder 3" descr="duplic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25" y="1691481"/>
            <a:ext cx="5467350" cy="4343400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Duplicate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0812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For many different reasons, it is possible for the duplicate indexes to be </a:t>
            </a:r>
            <a:r>
              <a:rPr lang="en-US" sz="3200" dirty="0" smtClean="0"/>
              <a:t>created </a:t>
            </a:r>
            <a:r>
              <a:rPr lang="en-US" sz="3200" dirty="0"/>
              <a:t>using different names.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This </a:t>
            </a:r>
            <a:r>
              <a:rPr lang="en-US" sz="3200" dirty="0" smtClean="0"/>
              <a:t>wastes resources and </a:t>
            </a:r>
            <a:r>
              <a:rPr lang="en-US" sz="3200" dirty="0"/>
              <a:t>duplicate indexes should almost always be removed.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See the following </a:t>
            </a:r>
            <a:r>
              <a:rPr lang="en-US" sz="3200" dirty="0" smtClean="0"/>
              <a:t>URLs for </a:t>
            </a:r>
            <a:r>
              <a:rPr lang="en-US" sz="3200" dirty="0"/>
              <a:t>sample </a:t>
            </a:r>
            <a:r>
              <a:rPr lang="en-US" sz="3200" dirty="0" smtClean="0"/>
              <a:t>scripts: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hlinkClick r:id="rId2"/>
              </a:rPr>
              <a:t>www.sqlblog.com/blogs/paul_nielsen/archive/2008/06/25/find-duplicate-indexes.aspx</a:t>
            </a:r>
            <a:r>
              <a:rPr lang="en-US" sz="2400" dirty="0" smtClean="0"/>
              <a:t> 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://blogs.msdn.com/b/mssqlisv/archive/2007/06/29/detecting-overlapping-indexes-in-sql-server-2005.aspx</a:t>
            </a:r>
            <a:r>
              <a:rPr lang="en-US" sz="2400" dirty="0"/>
              <a:t> </a:t>
            </a:r>
            <a:endParaRPr lang="en-US" sz="2400" dirty="0" smtClean="0"/>
          </a:p>
          <a:p>
            <a:pPr lvl="1">
              <a:spcBef>
                <a:spcPts val="1200"/>
              </a:spcBef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://www.sqlskills.com/BLOGS/KIMBERLY/post/RemovingDuplicateIndexes.aspx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6391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Maintenance</a:t>
            </a:r>
            <a:endParaRPr lang="en-US" dirty="0"/>
          </a:p>
        </p:txBody>
      </p:sp>
      <p:pic>
        <p:nvPicPr>
          <p:cNvPr id="4" name="Content Placeholder 3" descr="maintenan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716" y="1600200"/>
            <a:ext cx="4388568" cy="4525963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 Maintenance: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08123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CA" sz="2400" dirty="0"/>
              <a:t>Index Fragmentation Hurts Performance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Over time, as indexes are subjected to data modifications, gaps in data on pages </a:t>
            </a:r>
            <a:r>
              <a:rPr lang="en-CA" sz="2000" dirty="0" smtClean="0"/>
              <a:t>develop (internal fragmentation), </a:t>
            </a:r>
            <a:r>
              <a:rPr lang="en-CA" sz="2000" dirty="0"/>
              <a:t>and the logical ordering of the data no longer matches the physical ordering of the </a:t>
            </a:r>
            <a:r>
              <a:rPr lang="en-CA" sz="2000" dirty="0" smtClean="0"/>
              <a:t>data (external fragmentation). </a:t>
            </a:r>
            <a:r>
              <a:rPr lang="en-CA" sz="2000" dirty="0"/>
              <a:t>Together, this is referred to as index fragmentation. This is a normal behavior, but must be regularly addressed.</a:t>
            </a:r>
          </a:p>
          <a:p>
            <a:pPr lvl="1">
              <a:spcBef>
                <a:spcPts val="1200"/>
              </a:spcBef>
            </a:pPr>
            <a:r>
              <a:rPr lang="en-CA" sz="2000" u="sng" dirty="0"/>
              <a:t>Heavily fragmented indexes can lead to poor query performance</a:t>
            </a:r>
            <a:r>
              <a:rPr lang="en-CA" sz="2000" dirty="0"/>
              <a:t>, especially if scans occur regularly. This is because less data can fit into the data cache and because more disk I/O is required.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Because of this, it is important that DBAs </a:t>
            </a:r>
            <a:r>
              <a:rPr lang="en-CA" sz="2000" u="sng" dirty="0"/>
              <a:t>regularly detect and remove index fragmentation</a:t>
            </a:r>
            <a:r>
              <a:rPr lang="en-CA" sz="2000" dirty="0"/>
              <a:t> from their databases on a regular basis</a:t>
            </a:r>
            <a:r>
              <a:rPr lang="en-CA" sz="2000" dirty="0" smtClean="0"/>
              <a:t>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xmlns="" val="23290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Fragmentation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463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There are three ways to remove fragmentation from an index: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Reorganize</a:t>
            </a:r>
            <a:r>
              <a:rPr lang="en-US" sz="2000" dirty="0"/>
              <a:t>: online (Standard and Enterprise Edition)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Rebuild</a:t>
            </a:r>
            <a:r>
              <a:rPr lang="en-US" sz="2000" dirty="0"/>
              <a:t>: offline (Standard and Enterprise Edition)</a:t>
            </a:r>
          </a:p>
          <a:p>
            <a:pPr lvl="1">
              <a:spcBef>
                <a:spcPts val="1200"/>
              </a:spcBef>
            </a:pPr>
            <a:r>
              <a:rPr lang="en-US" sz="2000" b="1" dirty="0"/>
              <a:t>Rebuild</a:t>
            </a:r>
            <a:r>
              <a:rPr lang="en-US" sz="2000" dirty="0"/>
              <a:t>: online (Enterprise Edition </a:t>
            </a:r>
            <a:r>
              <a:rPr lang="en-US" sz="2000" dirty="0" smtClean="0"/>
              <a:t>Only)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dirty="0"/>
              <a:t>Each option has its pros and cons. You must select the option(s) which work best for your environment. I can’t tell you </a:t>
            </a:r>
            <a:r>
              <a:rPr lang="en-US" sz="2400" dirty="0" smtClean="0"/>
              <a:t>what will </a:t>
            </a:r>
            <a:r>
              <a:rPr lang="en-US" sz="2400" dirty="0"/>
              <a:t>work best for </a:t>
            </a:r>
            <a:r>
              <a:rPr lang="en-US" sz="2400" dirty="0" smtClean="0"/>
              <a:t>your environment.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45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Indexes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Indexes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4"/>
          <p:cNvCxnSpPr>
            <a:stCxn id="13" idx="2"/>
            <a:endCxn id="12" idx="2"/>
          </p:cNvCxnSpPr>
          <p:nvPr/>
        </p:nvCxnSpPr>
        <p:spPr>
          <a:xfrm rot="5400000">
            <a:off x="6832496" y="2243351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Indexes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4"/>
          <p:cNvCxnSpPr>
            <a:stCxn id="13" idx="2"/>
            <a:endCxn id="12" idx="2"/>
          </p:cNvCxnSpPr>
          <p:nvPr/>
        </p:nvCxnSpPr>
        <p:spPr>
          <a:xfrm rot="5400000">
            <a:off x="6832496" y="2243351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06999" y="1995171"/>
            <a:ext cx="224790" cy="60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94033" y="1995171"/>
            <a:ext cx="224790" cy="60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04846" y="1995171"/>
            <a:ext cx="224790" cy="6057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19609" y="1983741"/>
            <a:ext cx="224790" cy="6057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93795" y="1984661"/>
            <a:ext cx="224790" cy="6057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25811" y="1989001"/>
            <a:ext cx="224790" cy="60579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Indexes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4"/>
          <p:cNvCxnSpPr>
            <a:stCxn id="13" idx="2"/>
            <a:endCxn id="12" idx="2"/>
          </p:cNvCxnSpPr>
          <p:nvPr/>
        </p:nvCxnSpPr>
        <p:spPr>
          <a:xfrm rot="5400000">
            <a:off x="6832496" y="2243351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06999" y="1995171"/>
            <a:ext cx="224790" cy="60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94033" y="1995171"/>
            <a:ext cx="224790" cy="60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04846" y="1995171"/>
            <a:ext cx="224790" cy="6057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19609" y="1983741"/>
            <a:ext cx="224790" cy="6057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74987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72465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482553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780031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077509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185075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87597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590119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292641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95160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59" name="Elbow Connector 14"/>
          <p:cNvCxnSpPr>
            <a:stCxn id="49" idx="2"/>
            <a:endCxn id="48" idx="2"/>
          </p:cNvCxnSpPr>
          <p:nvPr/>
        </p:nvCxnSpPr>
        <p:spPr>
          <a:xfrm rot="16200000" flipH="1">
            <a:off x="1212321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"/>
          <p:cNvCxnSpPr>
            <a:stCxn id="52" idx="2"/>
            <a:endCxn id="51" idx="2"/>
          </p:cNvCxnSpPr>
          <p:nvPr/>
        </p:nvCxnSpPr>
        <p:spPr>
          <a:xfrm rot="16200000" flipH="1">
            <a:off x="2617365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4"/>
          <p:cNvCxnSpPr>
            <a:stCxn id="50" idx="2"/>
            <a:endCxn id="53" idx="2"/>
          </p:cNvCxnSpPr>
          <p:nvPr/>
        </p:nvCxnSpPr>
        <p:spPr>
          <a:xfrm rot="16200000" flipH="1">
            <a:off x="4022409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4"/>
          <p:cNvCxnSpPr>
            <a:stCxn id="54" idx="2"/>
            <a:endCxn id="56" idx="2"/>
          </p:cNvCxnSpPr>
          <p:nvPr/>
        </p:nvCxnSpPr>
        <p:spPr>
          <a:xfrm rot="16200000" flipH="1">
            <a:off x="5427453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"/>
          <p:cNvCxnSpPr>
            <a:stCxn id="57" idx="2"/>
            <a:endCxn id="58" idx="2"/>
          </p:cNvCxnSpPr>
          <p:nvPr/>
        </p:nvCxnSpPr>
        <p:spPr>
          <a:xfrm rot="16200000" flipH="1">
            <a:off x="6832495" y="4060720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4"/>
          <p:cNvCxnSpPr>
            <a:stCxn id="56" idx="0"/>
            <a:endCxn id="57" idx="0"/>
          </p:cNvCxnSpPr>
          <p:nvPr/>
        </p:nvCxnSpPr>
        <p:spPr>
          <a:xfrm rot="5400000" flipH="1" flipV="1">
            <a:off x="6129975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4"/>
          <p:cNvCxnSpPr>
            <a:stCxn id="53" idx="0"/>
            <a:endCxn id="54" idx="0"/>
          </p:cNvCxnSpPr>
          <p:nvPr/>
        </p:nvCxnSpPr>
        <p:spPr>
          <a:xfrm rot="5400000" flipH="1" flipV="1">
            <a:off x="4724931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14"/>
          <p:cNvCxnSpPr>
            <a:stCxn id="51" idx="0"/>
            <a:endCxn id="50" idx="0"/>
          </p:cNvCxnSpPr>
          <p:nvPr/>
        </p:nvCxnSpPr>
        <p:spPr>
          <a:xfrm rot="5400000" flipH="1" flipV="1">
            <a:off x="3319887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4"/>
          <p:cNvCxnSpPr>
            <a:stCxn id="48" idx="0"/>
            <a:endCxn id="52" idx="0"/>
          </p:cNvCxnSpPr>
          <p:nvPr/>
        </p:nvCxnSpPr>
        <p:spPr>
          <a:xfrm rot="5400000" flipH="1" flipV="1">
            <a:off x="1914843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45529" y="5282183"/>
            <a:ext cx="685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Need twice the disk space (+ pad)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Indexes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06999" y="1995171"/>
            <a:ext cx="224790" cy="60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19609" y="1983741"/>
            <a:ext cx="224790" cy="6057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74987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72465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482553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780031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077509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185075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87597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590119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292641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95160" y="380619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59" name="Elbow Connector 14"/>
          <p:cNvCxnSpPr>
            <a:stCxn id="49" idx="2"/>
            <a:endCxn id="48" idx="2"/>
          </p:cNvCxnSpPr>
          <p:nvPr/>
        </p:nvCxnSpPr>
        <p:spPr>
          <a:xfrm rot="16200000" flipH="1">
            <a:off x="1212321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"/>
          <p:cNvCxnSpPr>
            <a:stCxn id="52" idx="2"/>
            <a:endCxn id="51" idx="2"/>
          </p:cNvCxnSpPr>
          <p:nvPr/>
        </p:nvCxnSpPr>
        <p:spPr>
          <a:xfrm rot="16200000" flipH="1">
            <a:off x="2617365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4"/>
          <p:cNvCxnSpPr>
            <a:stCxn id="50" idx="2"/>
            <a:endCxn id="53" idx="2"/>
          </p:cNvCxnSpPr>
          <p:nvPr/>
        </p:nvCxnSpPr>
        <p:spPr>
          <a:xfrm rot="16200000" flipH="1">
            <a:off x="4022409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4"/>
          <p:cNvCxnSpPr>
            <a:stCxn id="54" idx="2"/>
            <a:endCxn id="56" idx="2"/>
          </p:cNvCxnSpPr>
          <p:nvPr/>
        </p:nvCxnSpPr>
        <p:spPr>
          <a:xfrm rot="16200000" flipH="1">
            <a:off x="5427453" y="406071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"/>
          <p:cNvCxnSpPr>
            <a:stCxn id="57" idx="2"/>
            <a:endCxn id="58" idx="2"/>
          </p:cNvCxnSpPr>
          <p:nvPr/>
        </p:nvCxnSpPr>
        <p:spPr>
          <a:xfrm rot="16200000" flipH="1">
            <a:off x="6832495" y="4060720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4"/>
          <p:cNvCxnSpPr>
            <a:stCxn id="56" idx="0"/>
            <a:endCxn id="57" idx="0"/>
          </p:cNvCxnSpPr>
          <p:nvPr/>
        </p:nvCxnSpPr>
        <p:spPr>
          <a:xfrm rot="5400000" flipH="1" flipV="1">
            <a:off x="6129975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4"/>
          <p:cNvCxnSpPr>
            <a:stCxn id="53" idx="0"/>
            <a:endCxn id="54" idx="0"/>
          </p:cNvCxnSpPr>
          <p:nvPr/>
        </p:nvCxnSpPr>
        <p:spPr>
          <a:xfrm rot="5400000" flipH="1" flipV="1">
            <a:off x="4724931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14"/>
          <p:cNvCxnSpPr>
            <a:stCxn id="51" idx="0"/>
            <a:endCxn id="50" idx="0"/>
          </p:cNvCxnSpPr>
          <p:nvPr/>
        </p:nvCxnSpPr>
        <p:spPr>
          <a:xfrm rot="5400000" flipH="1" flipV="1">
            <a:off x="3319887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4"/>
          <p:cNvCxnSpPr>
            <a:stCxn id="48" idx="0"/>
            <a:endCxn id="52" idx="0"/>
          </p:cNvCxnSpPr>
          <p:nvPr/>
        </p:nvCxnSpPr>
        <p:spPr>
          <a:xfrm rot="5400000" flipH="1" flipV="1">
            <a:off x="1914843" y="345492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94033" y="1995171"/>
            <a:ext cx="224790" cy="6057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204846" y="1995171"/>
            <a:ext cx="224790" cy="6057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4"/>
          <p:cNvCxnSpPr>
            <a:stCxn id="13" idx="2"/>
            <a:endCxn id="12" idx="2"/>
          </p:cNvCxnSpPr>
          <p:nvPr/>
        </p:nvCxnSpPr>
        <p:spPr>
          <a:xfrm rot="5400000">
            <a:off x="6832496" y="2243351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Compact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4"/>
          <p:cNvCxnSpPr>
            <a:stCxn id="13" idx="2"/>
            <a:endCxn id="12" idx="2"/>
          </p:cNvCxnSpPr>
          <p:nvPr/>
        </p:nvCxnSpPr>
        <p:spPr>
          <a:xfrm rot="5400000">
            <a:off x="6832496" y="2243351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0" y="1656080"/>
            <a:ext cx="5679440" cy="1524000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2465" y="2204720"/>
            <a:ext cx="377190" cy="3835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4987" y="1995172"/>
            <a:ext cx="377190" cy="605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77509" y="2128838"/>
            <a:ext cx="377190" cy="472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80031" y="2128838"/>
            <a:ext cx="377190" cy="472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82553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85075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87597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90119" y="2204720"/>
            <a:ext cx="377190" cy="3962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92641" y="2326639"/>
            <a:ext cx="377190" cy="2616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01511" y="2326639"/>
            <a:ext cx="377190" cy="2616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Compact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264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4"/>
          <p:cNvCxnSpPr>
            <a:stCxn id="13" idx="2"/>
            <a:endCxn id="12" idx="2"/>
          </p:cNvCxnSpPr>
          <p:nvPr/>
        </p:nvCxnSpPr>
        <p:spPr>
          <a:xfrm rot="5400000">
            <a:off x="6832496" y="2243351"/>
            <a:ext cx="12700" cy="70251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45355" y="1656080"/>
            <a:ext cx="5679440" cy="1524000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2465" y="2204720"/>
            <a:ext cx="377190" cy="3835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4987" y="1995172"/>
            <a:ext cx="377190" cy="605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77509" y="2128838"/>
            <a:ext cx="377190" cy="472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80031" y="2128838"/>
            <a:ext cx="377190" cy="472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82553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85075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87597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90119" y="2204720"/>
            <a:ext cx="377190" cy="3962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01511" y="2326639"/>
            <a:ext cx="377190" cy="2616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88831" y="2336799"/>
            <a:ext cx="377190" cy="2616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Compact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45355" y="1656080"/>
            <a:ext cx="5679440" cy="1524000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2465" y="2204720"/>
            <a:ext cx="377190" cy="3835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4987" y="1995172"/>
            <a:ext cx="377190" cy="605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77509" y="2128838"/>
            <a:ext cx="377190" cy="4721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80031" y="1995172"/>
            <a:ext cx="377190" cy="605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82553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85075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87597" y="1995172"/>
            <a:ext cx="377190" cy="61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90119" y="1995172"/>
            <a:ext cx="377190" cy="605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01511" y="2326639"/>
            <a:ext cx="377190" cy="2616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Reorder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4" idx="2"/>
          </p:cNvCxnSpPr>
          <p:nvPr/>
        </p:nvCxnSpPr>
        <p:spPr>
          <a:xfrm rot="5400000">
            <a:off x="2617365" y="1540827"/>
            <a:ext cx="12700" cy="2107566"/>
          </a:xfrm>
          <a:prstGeom prst="bentConnector3">
            <a:avLst>
              <a:gd name="adj1" fmla="val 342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4" idx="0"/>
            <a:endCxn id="13" idx="0"/>
          </p:cNvCxnSpPr>
          <p:nvPr/>
        </p:nvCxnSpPr>
        <p:spPr>
          <a:xfrm rot="5400000" flipH="1" flipV="1">
            <a:off x="4373668" y="-821266"/>
            <a:ext cx="12700" cy="5620173"/>
          </a:xfrm>
          <a:prstGeom prst="bentConnector3">
            <a:avLst>
              <a:gd name="adj1" fmla="val 49500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01610" y="1995171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Reorder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</p:cNvCxnSpPr>
          <p:nvPr/>
        </p:nvCxnSpPr>
        <p:spPr>
          <a:xfrm rot="16200000" flipH="1">
            <a:off x="1927860" y="1527810"/>
            <a:ext cx="12700" cy="2133600"/>
          </a:xfrm>
          <a:prstGeom prst="bentConnector4">
            <a:avLst>
              <a:gd name="adj1" fmla="val 1530000"/>
              <a:gd name="adj2" fmla="val 978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7" idx="0"/>
            <a:endCxn id="9" idx="0"/>
          </p:cNvCxnSpPr>
          <p:nvPr/>
        </p:nvCxnSpPr>
        <p:spPr>
          <a:xfrm rot="5400000" flipH="1" flipV="1">
            <a:off x="3671148" y="1286298"/>
            <a:ext cx="12700" cy="140504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37" idx="2"/>
          </p:cNvCxnSpPr>
          <p:nvPr/>
        </p:nvCxnSpPr>
        <p:spPr>
          <a:xfrm rot="16200000" flipH="1">
            <a:off x="5827501" y="438256"/>
            <a:ext cx="6351" cy="4319057"/>
          </a:xfrm>
          <a:prstGeom prst="bentConnector3">
            <a:avLst>
              <a:gd name="adj1" fmla="val 92985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37" idx="0"/>
            <a:endCxn id="13" idx="0"/>
          </p:cNvCxnSpPr>
          <p:nvPr/>
        </p:nvCxnSpPr>
        <p:spPr>
          <a:xfrm rot="16200000" flipV="1">
            <a:off x="7583805" y="1588771"/>
            <a:ext cx="6351" cy="806450"/>
          </a:xfrm>
          <a:prstGeom prst="bentConnector3">
            <a:avLst>
              <a:gd name="adj1" fmla="val 59390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01610" y="1995171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2MB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Reorder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4" idx="2"/>
          </p:cNvCxnSpPr>
          <p:nvPr/>
        </p:nvCxnSpPr>
        <p:spPr>
          <a:xfrm rot="16200000" flipH="1">
            <a:off x="121232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4" idx="0"/>
            <a:endCxn id="9" idx="0"/>
          </p:cNvCxnSpPr>
          <p:nvPr/>
        </p:nvCxnSpPr>
        <p:spPr>
          <a:xfrm rot="5400000" flipH="1" flipV="1">
            <a:off x="2968626" y="583776"/>
            <a:ext cx="12700" cy="281008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8" idx="0"/>
          </p:cNvCxnSpPr>
          <p:nvPr/>
        </p:nvCxnSpPr>
        <p:spPr>
          <a:xfrm rot="16200000" flipV="1">
            <a:off x="3671148" y="583776"/>
            <a:ext cx="12700" cy="2810088"/>
          </a:xfrm>
          <a:prstGeom prst="bentConnector3">
            <a:avLst>
              <a:gd name="adj1" fmla="val 27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8" idx="2"/>
            <a:endCxn id="11" idx="2"/>
          </p:cNvCxnSpPr>
          <p:nvPr/>
        </p:nvCxnSpPr>
        <p:spPr>
          <a:xfrm rot="16200000" flipH="1">
            <a:off x="4022409" y="838305"/>
            <a:ext cx="12700" cy="3512610"/>
          </a:xfrm>
          <a:prstGeom prst="bentConnector3">
            <a:avLst>
              <a:gd name="adj1" fmla="val 261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37" idx="2"/>
          </p:cNvCxnSpPr>
          <p:nvPr/>
        </p:nvCxnSpPr>
        <p:spPr>
          <a:xfrm rot="16200000" flipH="1">
            <a:off x="5827501" y="438256"/>
            <a:ext cx="6351" cy="4319057"/>
          </a:xfrm>
          <a:prstGeom prst="bentConnector3">
            <a:avLst>
              <a:gd name="adj1" fmla="val 92985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37" idx="0"/>
            <a:endCxn id="13" idx="0"/>
          </p:cNvCxnSpPr>
          <p:nvPr/>
        </p:nvCxnSpPr>
        <p:spPr>
          <a:xfrm rot="16200000" flipV="1">
            <a:off x="7583805" y="1588771"/>
            <a:ext cx="6351" cy="806450"/>
          </a:xfrm>
          <a:prstGeom prst="bentConnector3">
            <a:avLst>
              <a:gd name="adj1" fmla="val 59390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01610" y="1995171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Reorder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4" idx="2"/>
          </p:cNvCxnSpPr>
          <p:nvPr/>
        </p:nvCxnSpPr>
        <p:spPr>
          <a:xfrm rot="16200000" flipH="1">
            <a:off x="121232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4" idx="0"/>
            <a:endCxn id="9" idx="0"/>
          </p:cNvCxnSpPr>
          <p:nvPr/>
        </p:nvCxnSpPr>
        <p:spPr>
          <a:xfrm rot="5400000" flipH="1" flipV="1">
            <a:off x="2968626" y="583776"/>
            <a:ext cx="12700" cy="281008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9" idx="2"/>
            <a:endCxn id="10" idx="2"/>
          </p:cNvCxnSpPr>
          <p:nvPr/>
        </p:nvCxnSpPr>
        <p:spPr>
          <a:xfrm rot="16200000" flipH="1">
            <a:off x="472493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7" idx="0"/>
          </p:cNvCxnSpPr>
          <p:nvPr/>
        </p:nvCxnSpPr>
        <p:spPr>
          <a:xfrm rot="16200000" flipV="1">
            <a:off x="4022409" y="935037"/>
            <a:ext cx="12700" cy="2107566"/>
          </a:xfrm>
          <a:prstGeom prst="bentConnector3">
            <a:avLst>
              <a:gd name="adj1" fmla="val 460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7" idx="2"/>
            <a:endCxn id="11" idx="2"/>
          </p:cNvCxnSpPr>
          <p:nvPr/>
        </p:nvCxnSpPr>
        <p:spPr>
          <a:xfrm rot="16200000" flipH="1">
            <a:off x="4373670" y="1189566"/>
            <a:ext cx="12700" cy="281008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37" idx="2"/>
          </p:cNvCxnSpPr>
          <p:nvPr/>
        </p:nvCxnSpPr>
        <p:spPr>
          <a:xfrm rot="16200000" flipH="1">
            <a:off x="5827501" y="438256"/>
            <a:ext cx="6351" cy="4319057"/>
          </a:xfrm>
          <a:prstGeom prst="bentConnector3">
            <a:avLst>
              <a:gd name="adj1" fmla="val 92985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37" idx="0"/>
            <a:endCxn id="13" idx="0"/>
          </p:cNvCxnSpPr>
          <p:nvPr/>
        </p:nvCxnSpPr>
        <p:spPr>
          <a:xfrm rot="16200000" flipV="1">
            <a:off x="7583805" y="1588771"/>
            <a:ext cx="6351" cy="806450"/>
          </a:xfrm>
          <a:prstGeom prst="bentConnector3">
            <a:avLst>
              <a:gd name="adj1" fmla="val 59390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01610" y="1995171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Reorganize Indexes - Reorder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498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46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2553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0031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750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85075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7597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0119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5160" y="1988820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4" idx="2"/>
          </p:cNvCxnSpPr>
          <p:nvPr/>
        </p:nvCxnSpPr>
        <p:spPr>
          <a:xfrm rot="16200000" flipH="1">
            <a:off x="1212321" y="224334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4" idx="0"/>
            <a:endCxn id="8" idx="0"/>
          </p:cNvCxnSpPr>
          <p:nvPr/>
        </p:nvCxnSpPr>
        <p:spPr>
          <a:xfrm rot="5400000" flipH="1" flipV="1">
            <a:off x="1914843" y="1637559"/>
            <a:ext cx="12700" cy="702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8" idx="2"/>
            <a:endCxn id="10" idx="2"/>
          </p:cNvCxnSpPr>
          <p:nvPr/>
        </p:nvCxnSpPr>
        <p:spPr>
          <a:xfrm rot="16200000" flipH="1">
            <a:off x="3671148" y="1189566"/>
            <a:ext cx="12700" cy="2810088"/>
          </a:xfrm>
          <a:prstGeom prst="bentConnector3">
            <a:avLst>
              <a:gd name="adj1" fmla="val 268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10" idx="0"/>
            <a:endCxn id="7" idx="0"/>
          </p:cNvCxnSpPr>
          <p:nvPr/>
        </p:nvCxnSpPr>
        <p:spPr>
          <a:xfrm rot="16200000" flipV="1">
            <a:off x="4022409" y="935037"/>
            <a:ext cx="12700" cy="2107566"/>
          </a:xfrm>
          <a:prstGeom prst="bentConnector3">
            <a:avLst>
              <a:gd name="adj1" fmla="val 460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4"/>
          <p:cNvCxnSpPr>
            <a:stCxn id="7" idx="2"/>
            <a:endCxn id="11" idx="2"/>
          </p:cNvCxnSpPr>
          <p:nvPr/>
        </p:nvCxnSpPr>
        <p:spPr>
          <a:xfrm rot="16200000" flipH="1">
            <a:off x="4373670" y="1189566"/>
            <a:ext cx="12700" cy="281008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4"/>
          <p:cNvCxnSpPr>
            <a:stCxn id="11" idx="0"/>
            <a:endCxn id="6" idx="0"/>
          </p:cNvCxnSpPr>
          <p:nvPr/>
        </p:nvCxnSpPr>
        <p:spPr>
          <a:xfrm rot="16200000" flipV="1">
            <a:off x="4724931" y="935037"/>
            <a:ext cx="12700" cy="2107566"/>
          </a:xfrm>
          <a:prstGeom prst="bentConnector3">
            <a:avLst>
              <a:gd name="adj1" fmla="val 369000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6" idx="2"/>
            <a:endCxn id="37" idx="2"/>
          </p:cNvCxnSpPr>
          <p:nvPr/>
        </p:nvCxnSpPr>
        <p:spPr>
          <a:xfrm rot="16200000" flipH="1">
            <a:off x="5827501" y="438256"/>
            <a:ext cx="6351" cy="4319057"/>
          </a:xfrm>
          <a:prstGeom prst="bentConnector3">
            <a:avLst>
              <a:gd name="adj1" fmla="val 92985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37" idx="0"/>
            <a:endCxn id="13" idx="0"/>
          </p:cNvCxnSpPr>
          <p:nvPr/>
        </p:nvCxnSpPr>
        <p:spPr>
          <a:xfrm rot="16200000" flipV="1">
            <a:off x="7583805" y="1588771"/>
            <a:ext cx="6351" cy="806450"/>
          </a:xfrm>
          <a:prstGeom prst="bentConnector3">
            <a:avLst>
              <a:gd name="adj1" fmla="val 59390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01610" y="1995171"/>
            <a:ext cx="377190" cy="605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2465" y="4114800"/>
            <a:ext cx="351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a single extra page is used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to Defragment Indexes?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177"/>
            <a:ext cx="8229600" cy="479905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There is no easy answer, or one answer fits all.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BOL makes these recommendations: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pages  &lt; </a:t>
            </a:r>
            <a:r>
              <a:rPr lang="en-US" sz="1800" dirty="0"/>
              <a:t>1000, </a:t>
            </a:r>
            <a:r>
              <a:rPr lang="en-US" sz="1800" dirty="0" smtClean="0"/>
              <a:t>do nothing</a:t>
            </a:r>
            <a:endParaRPr lang="en-US" sz="1800" dirty="0"/>
          </a:p>
          <a:p>
            <a:pPr lvl="1">
              <a:spcBef>
                <a:spcPts val="1200"/>
              </a:spcBef>
            </a:pPr>
            <a:r>
              <a:rPr lang="en-US" sz="1800" dirty="0" err="1" smtClean="0"/>
              <a:t>avg_fragmentation_in_percent</a:t>
            </a:r>
            <a:r>
              <a:rPr lang="en-US" sz="1800" dirty="0" smtClean="0"/>
              <a:t>   &lt; 5%, do nothing</a:t>
            </a:r>
            <a:endParaRPr lang="en-US" sz="1800" dirty="0"/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5% &lt; </a:t>
            </a:r>
            <a:r>
              <a:rPr lang="en-US" sz="1800" dirty="0" err="1" smtClean="0"/>
              <a:t>avg_fragmentation_in_percent</a:t>
            </a:r>
            <a:r>
              <a:rPr lang="en-US" sz="1800" dirty="0" smtClean="0"/>
              <a:t>  &lt; 30</a:t>
            </a:r>
            <a:r>
              <a:rPr lang="en-US" sz="1800" dirty="0"/>
              <a:t>%, consider </a:t>
            </a:r>
            <a:r>
              <a:rPr lang="en-US" sz="1800" dirty="0" smtClean="0"/>
              <a:t>REORGANIZE</a:t>
            </a:r>
            <a:endParaRPr lang="en-US" sz="1800" dirty="0"/>
          </a:p>
          <a:p>
            <a:pPr lvl="1">
              <a:spcBef>
                <a:spcPts val="1200"/>
              </a:spcBef>
            </a:pPr>
            <a:r>
              <a:rPr lang="en-US" sz="1800" dirty="0" err="1" smtClean="0"/>
              <a:t>avg_fragmentation_in_percent</a:t>
            </a:r>
            <a:r>
              <a:rPr lang="en-US" sz="1800" dirty="0" smtClean="0"/>
              <a:t>  &gt; 30</a:t>
            </a:r>
            <a:r>
              <a:rPr lang="en-US" sz="1800" dirty="0"/>
              <a:t>%, consider REBUILD or REBUILD ONLINE.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These recommendations were made up by Paul Randal as a general recommendation, but it is often not always </a:t>
            </a:r>
            <a:r>
              <a:rPr lang="en-US" sz="2400" dirty="0">
                <a:hlinkClick r:id="rId2"/>
              </a:rPr>
              <a:t>the best solution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3874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712"/>
            <a:ext cx="8229600" cy="463147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dirty="0"/>
              <a:t>Prefer REBUILD over REORGANIZE. If you have a maintenance window, or have Enterprise Edition </a:t>
            </a:r>
            <a:r>
              <a:rPr lang="en-US" sz="1600" dirty="0" smtClean="0"/>
              <a:t>(online REBUILD), </a:t>
            </a:r>
            <a:r>
              <a:rPr lang="en-US" sz="1600" dirty="0"/>
              <a:t>then use REBUILD to defragment indexes.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dirty="0"/>
              <a:t>If you don’t have a maintenance </a:t>
            </a:r>
            <a:r>
              <a:rPr lang="en-US" sz="1600" dirty="0" smtClean="0"/>
              <a:t>window </a:t>
            </a:r>
            <a:r>
              <a:rPr lang="en-US" sz="1600" dirty="0"/>
              <a:t>and </a:t>
            </a:r>
            <a:r>
              <a:rPr lang="en-US" sz="1600" dirty="0" smtClean="0"/>
              <a:t>don’t </a:t>
            </a:r>
            <a:r>
              <a:rPr lang="en-US" sz="1600" dirty="0"/>
              <a:t>have </a:t>
            </a:r>
            <a:r>
              <a:rPr lang="en-US" sz="1600" dirty="0" smtClean="0"/>
              <a:t>EE, consider using </a:t>
            </a:r>
            <a:r>
              <a:rPr lang="en-US" sz="1600" dirty="0"/>
              <a:t>a combination of REBUILD and </a:t>
            </a:r>
            <a:r>
              <a:rPr lang="en-US" sz="1600" dirty="0" smtClean="0"/>
              <a:t>REORGANIZE. </a:t>
            </a:r>
            <a:r>
              <a:rPr lang="en-US" sz="1600" dirty="0"/>
              <a:t>Experiment with the </a:t>
            </a:r>
            <a:r>
              <a:rPr lang="en-US" sz="1600" dirty="0" smtClean="0"/>
              <a:t>thresholds, </a:t>
            </a:r>
            <a:r>
              <a:rPr lang="en-US" sz="1600" dirty="0"/>
              <a:t>and reduce them if </a:t>
            </a:r>
            <a:r>
              <a:rPr lang="en-US" sz="1600" dirty="0" smtClean="0"/>
              <a:t>the </a:t>
            </a:r>
            <a:r>
              <a:rPr lang="en-US" sz="1600" dirty="0"/>
              <a:t>time required to run </a:t>
            </a:r>
            <a:r>
              <a:rPr lang="en-US" sz="1600" dirty="0" smtClean="0"/>
              <a:t>them doesn’t increase. </a:t>
            </a:r>
            <a:r>
              <a:rPr lang="en-US" sz="1600" dirty="0"/>
              <a:t>I use 100 pages </a:t>
            </a:r>
            <a:r>
              <a:rPr lang="en-US" sz="1600" dirty="0" smtClean="0"/>
              <a:t>&amp; 20</a:t>
            </a:r>
            <a:r>
              <a:rPr lang="en-US" sz="1600" dirty="0"/>
              <a:t>% for my tradeoffs instead of 1000 pages </a:t>
            </a:r>
            <a:r>
              <a:rPr lang="en-US" sz="1600" dirty="0" smtClean="0"/>
              <a:t>&amp; 30</a:t>
            </a:r>
            <a:r>
              <a:rPr lang="en-US" sz="1600" dirty="0"/>
              <a:t>%.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dirty="0"/>
              <a:t>Don’t defrag indexes </a:t>
            </a:r>
            <a:r>
              <a:rPr lang="en-US" sz="1600" dirty="0" smtClean="0"/>
              <a:t>that </a:t>
            </a:r>
            <a:r>
              <a:rPr lang="en-US" sz="1600" dirty="0"/>
              <a:t>don’t need it, or have less than 5% external fragmentation.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dirty="0" smtClean="0"/>
              <a:t>Run REBUILD </a:t>
            </a:r>
            <a:r>
              <a:rPr lang="en-US" sz="1600" dirty="0"/>
              <a:t>or REORGANIZE as often as possible, daily if possible</a:t>
            </a:r>
            <a:r>
              <a:rPr lang="en-US" sz="1600" dirty="0" smtClean="0"/>
              <a:t>. If you have huge databases, maybe use REORGANIZE and run a pre-defined amount of time each day.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dirty="0" smtClean="0"/>
              <a:t>If you cannot REBUILD or REORGANIZE often, use a lower fill factor</a:t>
            </a:r>
            <a:endParaRPr lang="en-US" sz="16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1600" dirty="0"/>
              <a:t>Use pre-written scripts, as </a:t>
            </a:r>
            <a:r>
              <a:rPr lang="en-US" sz="1600" dirty="0" smtClean="0"/>
              <a:t>they </a:t>
            </a:r>
            <a:r>
              <a:rPr lang="en-US" sz="1600" dirty="0"/>
              <a:t>will save you a lot of time</a:t>
            </a:r>
            <a:r>
              <a:rPr lang="en-US" sz="1600" dirty="0" smtClean="0"/>
              <a:t>.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1600" dirty="0" smtClean="0">
                <a:hlinkClick r:id="rId3"/>
              </a:rPr>
              <a:t>ola.hallengren.com</a:t>
            </a:r>
            <a:endParaRPr lang="en-US" sz="1600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1600" dirty="0" smtClean="0">
                <a:hlinkClick r:id="rId4"/>
              </a:rPr>
              <a:t>http://sqlfool.com/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079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25908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Maintaining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957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/>
              <a:t>Defragging </a:t>
            </a:r>
            <a:r>
              <a:rPr lang="en-US" sz="2400" dirty="0"/>
              <a:t>index fragmentation and </a:t>
            </a:r>
            <a:r>
              <a:rPr lang="en-US" sz="2400" u="sng" dirty="0"/>
              <a:t>updating statistics </a:t>
            </a:r>
            <a:r>
              <a:rPr lang="en-US" sz="2400" dirty="0"/>
              <a:t>are closely related and must be considered together. Keep the following in </a:t>
            </a:r>
            <a:r>
              <a:rPr lang="en-US" sz="2400" dirty="0" smtClean="0"/>
              <a:t>mind when creating statistics updating jobs:</a:t>
            </a:r>
            <a:endParaRPr lang="en-US" sz="2400" dirty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dirty="0"/>
              <a:t>If you use REORGANIZE, then you must </a:t>
            </a:r>
            <a:r>
              <a:rPr lang="en-US" sz="2400" u="sng" dirty="0"/>
              <a:t>separately update index and column </a:t>
            </a:r>
            <a:r>
              <a:rPr lang="en-US" sz="2400" u="sng" dirty="0" smtClean="0"/>
              <a:t>statistics</a:t>
            </a:r>
            <a:r>
              <a:rPr lang="en-US" sz="2400" dirty="0" smtClean="0"/>
              <a:t>.</a:t>
            </a:r>
            <a:endParaRPr lang="en-US" sz="2400" dirty="0"/>
          </a:p>
          <a:p>
            <a:pPr marL="857250" lvl="2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UPDATE STATISTICS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WITH FULLSCAN, ALL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2400" dirty="0"/>
              <a:t>If you use REBUILD, </a:t>
            </a:r>
            <a:r>
              <a:rPr lang="en-US" sz="2400" i="1" dirty="0"/>
              <a:t>index statistics are automatically updated </a:t>
            </a:r>
            <a:r>
              <a:rPr lang="en-US" sz="2400" dirty="0"/>
              <a:t>using FULLSCAN, but you must </a:t>
            </a:r>
            <a:r>
              <a:rPr lang="en-US" sz="2400" i="1" dirty="0"/>
              <a:t>separately update column statistics</a:t>
            </a:r>
            <a:r>
              <a:rPr lang="en-US" sz="2400" dirty="0" smtClean="0"/>
              <a:t>.</a:t>
            </a:r>
            <a:endParaRPr lang="en-US" sz="2400" dirty="0"/>
          </a:p>
          <a:p>
            <a:pPr marL="857250" lvl="2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UPDATE STATISTICS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WITH FULLSCAN,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COLUMNS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lnSpc>
                <a:spcPct val="110000"/>
              </a:lnSpc>
              <a:spcBef>
                <a:spcPts val="120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0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25908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Corruption</a:t>
            </a:r>
            <a:endParaRPr lang="en-US" dirty="0"/>
          </a:p>
        </p:txBody>
      </p:sp>
      <p:pic>
        <p:nvPicPr>
          <p:cNvPr id="4" name="Content Placeholder 3" descr="corrup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2029619"/>
            <a:ext cx="5962650" cy="3667125"/>
          </a:xfr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277"/>
            <a:ext cx="8229600" cy="4400190"/>
          </a:xfrm>
        </p:spPr>
        <p:txBody>
          <a:bodyPr>
            <a:noAutofit/>
          </a:bodyPr>
          <a:lstStyle/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Appears with error 823, 824 (watch 825 as well) in the error log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Physical problem with the interpretation of the data on disk or in memory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Almost always a physical hardware problem.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583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50MB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100MB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Cannot Stop Corruption</a:t>
            </a:r>
            <a:endParaRPr lang="en-US" dirty="0"/>
          </a:p>
        </p:txBody>
      </p:sp>
      <p:pic>
        <p:nvPicPr>
          <p:cNvPr id="4" name="Content Placeholder 3" descr="cantsto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537" y="1934369"/>
            <a:ext cx="5876925" cy="3857625"/>
          </a:xfr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Checking for 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276"/>
            <a:ext cx="8229600" cy="4940889"/>
          </a:xfrm>
        </p:spPr>
        <p:txBody>
          <a:bodyPr>
            <a:noAutofit/>
          </a:bodyPr>
          <a:lstStyle/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You cannot prevent corruption, so detect it ASAP.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Use DBCC CHECKDB – This checks the </a:t>
            </a:r>
            <a:r>
              <a:rPr lang="en-US" sz="2400" u="sng" dirty="0" smtClean="0"/>
              <a:t>logical and physical integrity </a:t>
            </a:r>
            <a:r>
              <a:rPr lang="en-US" sz="2400" dirty="0" smtClean="0"/>
              <a:t>of a database.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Ideally,  run this before a full database backup is made.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Ideally , run this on every database, every day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Running </a:t>
            </a:r>
            <a:r>
              <a:rPr lang="en-US" sz="2400" dirty="0"/>
              <a:t>DBCC CHECKDB is </a:t>
            </a:r>
            <a:r>
              <a:rPr lang="en-US" sz="2400" u="sng" dirty="0"/>
              <a:t>resource-intensive and </a:t>
            </a:r>
            <a:r>
              <a:rPr lang="en-US" sz="2400" u="sng" dirty="0" smtClean="0"/>
              <a:t>potentially time-consuming</a:t>
            </a:r>
            <a:r>
              <a:rPr lang="en-US" sz="2400" dirty="0" smtClean="0"/>
              <a:t>, and should </a:t>
            </a:r>
            <a:r>
              <a:rPr lang="en-US" sz="2400" dirty="0"/>
              <a:t>be run during slow </a:t>
            </a:r>
            <a:r>
              <a:rPr lang="en-US" sz="2400" dirty="0" smtClean="0"/>
              <a:t>times.</a:t>
            </a:r>
            <a:endParaRPr lang="en-US" sz="2400" dirty="0"/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If you </a:t>
            </a:r>
            <a:r>
              <a:rPr lang="en-US" sz="2400" dirty="0" smtClean="0"/>
              <a:t>can’t run DBCC CHECKDB before backing up, </a:t>
            </a:r>
            <a:r>
              <a:rPr lang="en-US" sz="2400" dirty="0"/>
              <a:t>restore </a:t>
            </a:r>
            <a:r>
              <a:rPr lang="en-US" sz="2400" dirty="0" smtClean="0"/>
              <a:t>the backup </a:t>
            </a:r>
            <a:r>
              <a:rPr lang="en-US" sz="2400" dirty="0"/>
              <a:t>to another server and run </a:t>
            </a:r>
            <a:r>
              <a:rPr lang="en-US" sz="2400" dirty="0" smtClean="0"/>
              <a:t>DBCC CHECKDB </a:t>
            </a:r>
            <a:r>
              <a:rPr lang="en-US" sz="2400" dirty="0"/>
              <a:t>there</a:t>
            </a:r>
            <a:r>
              <a:rPr lang="en-US" sz="2400" dirty="0" smtClean="0"/>
              <a:t>. 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583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Fixing </a:t>
            </a:r>
            <a:r>
              <a:rPr lang="en-CA" dirty="0"/>
              <a:t>Corruption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277"/>
            <a:ext cx="8229600" cy="4400190"/>
          </a:xfrm>
        </p:spPr>
        <p:txBody>
          <a:bodyPr>
            <a:noAutofit/>
          </a:bodyPr>
          <a:lstStyle/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DBCC CHECKDB has some very limited “fixing” ability, but it should not be counted upon, and </a:t>
            </a:r>
            <a:r>
              <a:rPr lang="en-US" sz="2400" u="sng" dirty="0" smtClean="0"/>
              <a:t>only used by experts</a:t>
            </a:r>
            <a:r>
              <a:rPr lang="en-US" sz="2400" dirty="0" smtClean="0"/>
              <a:t>, as bad data is dropped.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In </a:t>
            </a:r>
            <a:r>
              <a:rPr lang="en-US" sz="2400" dirty="0" err="1" smtClean="0"/>
              <a:t>nonclustered</a:t>
            </a:r>
            <a:r>
              <a:rPr lang="en-US" sz="2400" dirty="0" smtClean="0"/>
              <a:t> indexes, you can drop and rebuild them.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If in doubt, call </a:t>
            </a:r>
            <a:r>
              <a:rPr lang="en-US" sz="2400" dirty="0" smtClean="0">
                <a:hlinkClick r:id="rId2"/>
              </a:rPr>
              <a:t>CSS </a:t>
            </a:r>
            <a:r>
              <a:rPr lang="en-US" sz="2400" dirty="0" smtClean="0"/>
              <a:t>(Customer Support Services).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Be prepared to restore from backup.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583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/>
              <a:t>Creating Backups </a:t>
            </a:r>
            <a:r>
              <a:rPr lang="en-CA" sz="2400" dirty="0"/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Managing Maintenance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Jobs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2590800"/>
            <a:ext cx="259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7657"/>
            <a:ext cx="8229600" cy="564268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Good Resume, Good Backup</a:t>
            </a:r>
          </a:p>
          <a:p>
            <a:pPr algn="ctr">
              <a:buNone/>
            </a:pPr>
            <a:r>
              <a:rPr lang="en-US" sz="4400" dirty="0" smtClean="0"/>
              <a:t>You only need one.</a:t>
            </a:r>
            <a:endParaRPr lang="en-US" sz="4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liab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030" y="1166019"/>
            <a:ext cx="4561940" cy="4525963"/>
          </a:xfr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Creating Backups </a:t>
            </a:r>
            <a:r>
              <a:rPr lang="en-US" sz="3600" dirty="0"/>
              <a:t>That Will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46"/>
            <a:ext cx="8229600" cy="52097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Production databases should use the Full Recovery </a:t>
            </a:r>
            <a:r>
              <a:rPr lang="en-US" sz="2400" dirty="0" smtClean="0"/>
              <a:t>model (mostly).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Perform </a:t>
            </a:r>
            <a:r>
              <a:rPr lang="en-US" sz="2400" dirty="0"/>
              <a:t>full backups </a:t>
            </a:r>
            <a:r>
              <a:rPr lang="en-US" sz="2400" dirty="0" smtClean="0"/>
              <a:t>daily, </a:t>
            </a:r>
            <a:r>
              <a:rPr lang="en-US" sz="2400" dirty="0"/>
              <a:t>plus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log backups </a:t>
            </a:r>
            <a:r>
              <a:rPr lang="en-US" sz="2400" dirty="0" smtClean="0"/>
              <a:t>regularly (to meet </a:t>
            </a:r>
            <a:r>
              <a:rPr lang="en-US" sz="2400" dirty="0"/>
              <a:t>your HA needs</a:t>
            </a:r>
            <a:r>
              <a:rPr lang="en-US" sz="2400" dirty="0" smtClean="0"/>
              <a:t>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Perform online backups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Always back up WITH CHECKSUM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Always back up to separate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198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Creating Backups </a:t>
            </a:r>
            <a:r>
              <a:rPr lang="en-US" sz="3600" dirty="0"/>
              <a:t>That Will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46"/>
            <a:ext cx="8229600" cy="52097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Check backups using RESTORE WITH VERIFYONLY to verify integrity. THIS IS NOT a guarantee the backup will restore.</a:t>
            </a:r>
          </a:p>
          <a:p>
            <a:pPr marL="365760"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Restore backups to verify that you can restore your databases.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Store backups securely (physically &amp; encrypted), and off-site.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If you have a limited backup window, or have limited disk space, use backup compression.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198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Backups That Will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Backups and options</a:t>
            </a:r>
          </a:p>
          <a:p>
            <a:pPr lvl="1"/>
            <a:r>
              <a:rPr lang="en-US" dirty="0" smtClean="0"/>
              <a:t>DBCC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Going to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018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MDF </a:t>
            </a: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and LDF Files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Managing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Indexes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Maintaining Statistics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Checking for Corruption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Creating Backups </a:t>
            </a:r>
            <a:r>
              <a:rPr lang="en-CA" sz="2400" dirty="0">
                <a:solidFill>
                  <a:schemeClr val="bg1">
                    <a:lumMod val="75000"/>
                  </a:schemeClr>
                </a:solidFill>
              </a:rPr>
              <a:t>That Will Restore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Managing Maintenance </a:t>
            </a:r>
            <a:r>
              <a:rPr lang="en-CA" sz="2400" dirty="0" smtClean="0"/>
              <a:t>Jobs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7783" y="4573772"/>
            <a:ext cx="737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every recommendation may be appropriate for your environment. Be sure to test in a non-production environment before trying these recommendations out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7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50MB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200MB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nag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987" y="878682"/>
            <a:ext cx="4592026" cy="5100637"/>
          </a:xfr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Maintenance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</a:p>
          <a:p>
            <a:r>
              <a:rPr lang="en-US" dirty="0" smtClean="0"/>
              <a:t>DBCC checks</a:t>
            </a:r>
          </a:p>
          <a:p>
            <a:r>
              <a:rPr lang="en-US" dirty="0" smtClean="0"/>
              <a:t>Index Rebuilds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Automated Restores</a:t>
            </a:r>
          </a:p>
          <a:p>
            <a:r>
              <a:rPr lang="en-US" dirty="0" smtClean="0"/>
              <a:t>Business Processes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Maintenance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06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 smtClean="0"/>
              <a:t>KISS - As </a:t>
            </a:r>
            <a:r>
              <a:rPr lang="en-CA" sz="2400" dirty="0"/>
              <a:t>much as practical, keep maintenance plans the </a:t>
            </a:r>
            <a:r>
              <a:rPr lang="en-CA" sz="2400" dirty="0" smtClean="0"/>
              <a:t>same</a:t>
            </a:r>
            <a:endParaRPr lang="en-CA" sz="24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/>
              <a:t>Don’t duplicate maintenance tasks (e.g. Rebuild indexes, then update index statistics immediately thereafter</a:t>
            </a:r>
            <a:r>
              <a:rPr lang="en-CA" sz="2400" dirty="0" smtClean="0"/>
              <a:t>).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 smtClean="0"/>
              <a:t>DO NOT SHRINK</a:t>
            </a:r>
            <a:endParaRPr lang="en-CA" sz="24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 smtClean="0"/>
              <a:t>Don’t overlap scheduled jobs</a:t>
            </a:r>
            <a:endParaRPr lang="en-CA" sz="24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/>
              <a:t>Schedule </a:t>
            </a:r>
            <a:r>
              <a:rPr lang="en-CA" sz="2400" dirty="0" smtClean="0"/>
              <a:t>tasks </a:t>
            </a:r>
            <a:r>
              <a:rPr lang="en-CA" sz="2400" dirty="0"/>
              <a:t>during </a:t>
            </a:r>
            <a:r>
              <a:rPr lang="en-CA" sz="2400" dirty="0" smtClean="0"/>
              <a:t>the </a:t>
            </a:r>
            <a:r>
              <a:rPr lang="en-CA" sz="2400" dirty="0"/>
              <a:t>least busy </a:t>
            </a:r>
            <a:r>
              <a:rPr lang="en-CA" sz="2400" dirty="0" smtClean="0"/>
              <a:t>time(s)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 smtClean="0"/>
              <a:t>Monitor jobs</a:t>
            </a:r>
            <a:endParaRPr lang="en-CA" sz="24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/>
              <a:t>Don’t </a:t>
            </a:r>
            <a:r>
              <a:rPr lang="en-CA" sz="2400" dirty="0" smtClean="0"/>
              <a:t>over-maintain</a:t>
            </a:r>
            <a:r>
              <a:rPr lang="en-CA" sz="2400" dirty="0" smtClean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 smtClean="0"/>
              <a:t>Clean Up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xmlns="" val="170747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Maintenance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06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CA" sz="2400" dirty="0" smtClean="0"/>
              <a:t>Demo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CA" sz="2000" dirty="0" smtClean="0"/>
              <a:t>Maintenance Jobs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CA" sz="2000" dirty="0" smtClean="0"/>
              <a:t>Cleanup Tasks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xmlns="" val="170747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Aways From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883411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CA" sz="2400" dirty="0"/>
              <a:t>Implementing optimal maintenance </a:t>
            </a:r>
            <a:r>
              <a:rPr lang="en-CA" sz="2400" dirty="0" smtClean="0"/>
              <a:t>can </a:t>
            </a:r>
            <a:r>
              <a:rPr lang="en-CA" sz="2400" dirty="0"/>
              <a:t>greatly affect a SQL Server </a:t>
            </a:r>
            <a:r>
              <a:rPr lang="en-CA" sz="2400" dirty="0" smtClean="0"/>
              <a:t>instance’s</a:t>
            </a:r>
            <a:r>
              <a:rPr lang="en-CA" sz="24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Availability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Performance</a:t>
            </a:r>
          </a:p>
          <a:p>
            <a:pPr>
              <a:spcBef>
                <a:spcPts val="1200"/>
              </a:spcBef>
            </a:pPr>
            <a:r>
              <a:rPr lang="en-CA" sz="2400" dirty="0"/>
              <a:t>Database maintenance is </a:t>
            </a:r>
            <a:r>
              <a:rPr lang="en-CA" sz="2400" dirty="0" smtClean="0"/>
              <a:t>on-going</a:t>
            </a:r>
          </a:p>
          <a:p>
            <a:pPr>
              <a:spcBef>
                <a:spcPts val="1200"/>
              </a:spcBef>
            </a:pPr>
            <a:r>
              <a:rPr lang="en-CA" sz="2400" dirty="0" smtClean="0"/>
              <a:t>Automate </a:t>
            </a:r>
            <a:r>
              <a:rPr lang="en-CA" sz="2400" dirty="0"/>
              <a:t>as much as possible </a:t>
            </a:r>
            <a:endParaRPr lang="en-CA" sz="2400" dirty="0" smtClean="0"/>
          </a:p>
          <a:p>
            <a:pPr>
              <a:spcBef>
                <a:spcPts val="1200"/>
              </a:spcBef>
            </a:pPr>
            <a:r>
              <a:rPr lang="en-CA" sz="2400" dirty="0" smtClean="0"/>
              <a:t>A Challenge: when </a:t>
            </a:r>
            <a:r>
              <a:rPr lang="en-CA" sz="2400" dirty="0"/>
              <a:t>you get back to work, evaluate all of your </a:t>
            </a:r>
            <a:r>
              <a:rPr lang="en-CA" sz="2400" dirty="0" smtClean="0"/>
              <a:t>instances </a:t>
            </a:r>
            <a:r>
              <a:rPr lang="en-CA" sz="2400" dirty="0"/>
              <a:t>to ensure that all appropriate maintenance tasks are being </a:t>
            </a:r>
            <a:r>
              <a:rPr lang="en-CA" sz="2400" dirty="0" smtClean="0"/>
              <a:t>performed optimally.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xmlns="" val="20237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Backups scheduled on all databases (full and log)</a:t>
            </a:r>
          </a:p>
          <a:p>
            <a:r>
              <a:rPr lang="en-US" dirty="0" smtClean="0"/>
              <a:t>DBCC CHECKDB running regularly</a:t>
            </a:r>
          </a:p>
          <a:p>
            <a:r>
              <a:rPr lang="en-US" dirty="0" smtClean="0"/>
              <a:t>Test restores scheduled</a:t>
            </a:r>
          </a:p>
          <a:p>
            <a:r>
              <a:rPr lang="en-US" dirty="0" smtClean="0"/>
              <a:t>Manage </a:t>
            </a:r>
            <a:r>
              <a:rPr lang="en-US" dirty="0" err="1" smtClean="0"/>
              <a:t>mdf</a:t>
            </a:r>
            <a:r>
              <a:rPr lang="en-US" dirty="0" smtClean="0"/>
              <a:t>/</a:t>
            </a:r>
            <a:r>
              <a:rPr lang="en-US" dirty="0" err="1" smtClean="0"/>
              <a:t>ndf</a:t>
            </a:r>
            <a:r>
              <a:rPr lang="en-US" dirty="0" smtClean="0"/>
              <a:t>/</a:t>
            </a:r>
            <a:r>
              <a:rPr lang="en-US" dirty="0" err="1" smtClean="0"/>
              <a:t>ldf</a:t>
            </a:r>
            <a:r>
              <a:rPr lang="en-US" dirty="0" smtClean="0"/>
              <a:t> file sizes</a:t>
            </a:r>
          </a:p>
          <a:p>
            <a:r>
              <a:rPr lang="en-US" dirty="0" smtClean="0"/>
              <a:t>Proactively monitor and maintain indexes and statistics (use your calendar)</a:t>
            </a:r>
          </a:p>
          <a:p>
            <a:r>
              <a:rPr lang="en-US" dirty="0" smtClean="0"/>
              <a:t>Monitor jobs and set up </a:t>
            </a:r>
            <a:r>
              <a:rPr lang="en-US" dirty="0" smtClean="0"/>
              <a:t>alerts</a:t>
            </a:r>
          </a:p>
          <a:p>
            <a:r>
              <a:rPr lang="en-US" dirty="0" smtClean="0"/>
              <a:t>Regular Maintenance of indexes, stats, history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552"/>
            <a:ext cx="8229600" cy="4525963"/>
          </a:xfrm>
        </p:spPr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>
                <a:hlinkClick r:id="rId2"/>
              </a:rPr>
              <a:t>www.sqlservercentral.com/forums</a:t>
            </a:r>
            <a:endParaRPr lang="en-US" dirty="0" smtClean="0"/>
          </a:p>
          <a:p>
            <a:r>
              <a:rPr lang="en-US" dirty="0" smtClean="0"/>
              <a:t>www.voiceofthedba.com/talks</a:t>
            </a:r>
          </a:p>
          <a:p>
            <a:r>
              <a:rPr lang="en-US" dirty="0" smtClean="0"/>
              <a:t>Learn more</a:t>
            </a:r>
          </a:p>
          <a:p>
            <a:pPr lvl="1"/>
            <a:r>
              <a:rPr lang="en-US" sz="1400" dirty="0" smtClean="0">
                <a:hlinkClick r:id="rId3"/>
              </a:rPr>
              <a:t>www.red-gate.com/sqlstoragecompress</a:t>
            </a:r>
            <a:endParaRPr lang="en-US" sz="1400" dirty="0" smtClean="0"/>
          </a:p>
          <a:p>
            <a:pPr lvl="1"/>
            <a:r>
              <a:rPr lang="en-GB" sz="1400" dirty="0" smtClean="0">
                <a:hlinkClick r:id="rId4"/>
              </a:rPr>
              <a:t>www.red-gate.com/sqlbackup</a:t>
            </a:r>
            <a:endParaRPr lang="en-GB" sz="1400" dirty="0" smtClean="0"/>
          </a:p>
          <a:p>
            <a:pPr lvl="1"/>
            <a:r>
              <a:rPr lang="en-GB" sz="1400" dirty="0" smtClean="0">
                <a:hlinkClick r:id="rId5"/>
              </a:rPr>
              <a:t>www.red-gate.com/sqlmonitor</a:t>
            </a:r>
            <a:r>
              <a:rPr lang="en-GB" sz="1400" dirty="0" smtClean="0"/>
              <a:t> </a:t>
            </a:r>
          </a:p>
          <a:p>
            <a:pPr lvl="1"/>
            <a:r>
              <a:rPr lang="en-GB" sz="1400" dirty="0" smtClean="0">
                <a:hlinkClick r:id="rId6"/>
              </a:rPr>
              <a:t>http://www.red-gate.com/products/dba/sql-index-manager/</a:t>
            </a:r>
            <a:r>
              <a:rPr lang="en-GB" sz="1400" dirty="0" smtClean="0"/>
              <a:t> </a:t>
            </a:r>
            <a:endParaRPr lang="en-US" sz="1400" dirty="0" smtClean="0">
              <a:hlinkClick r:id="rId7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089"/>
            <a:ext cx="8229600" cy="46961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hlinkClick r:id="rId2"/>
              </a:rPr>
              <a:t>How </a:t>
            </a:r>
            <a:r>
              <a:rPr lang="en-US" sz="1800" dirty="0">
                <a:hlinkClick r:id="rId2"/>
              </a:rPr>
              <a:t>to Monitor Your SQL Server for Performance and High </a:t>
            </a:r>
            <a:r>
              <a:rPr lang="en-US" sz="1800" dirty="0" smtClean="0">
                <a:hlinkClick r:id="rId2"/>
              </a:rPr>
              <a:t>Availability</a:t>
            </a:r>
            <a:endParaRPr lang="en-US" sz="1800" dirty="0" smtClean="0"/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>
                <a:hlinkClick r:id="rId3"/>
              </a:rPr>
              <a:t>How to Defragment Indexes for Peak </a:t>
            </a:r>
            <a:r>
              <a:rPr lang="en-US" sz="1800" dirty="0" smtClean="0">
                <a:hlinkClick r:id="rId3"/>
              </a:rPr>
              <a:t>Performance</a:t>
            </a:r>
            <a:endParaRPr lang="en-US" sz="1800" dirty="0" smtClean="0"/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hlinkClick r:id="rId4"/>
              </a:rPr>
              <a:t>Inside </a:t>
            </a:r>
            <a:r>
              <a:rPr lang="en-US" sz="1800" dirty="0">
                <a:hlinkClick r:id="rId4"/>
              </a:rPr>
              <a:t>the SQL Server Transaction </a:t>
            </a:r>
            <a:r>
              <a:rPr lang="en-US" sz="1800" dirty="0" smtClean="0">
                <a:hlinkClick r:id="rId4"/>
              </a:rPr>
              <a:t>Log</a:t>
            </a:r>
            <a:endParaRPr lang="en-US" sz="1800" dirty="0" smtClean="0"/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hlinkClick r:id="rId5"/>
              </a:rPr>
              <a:t>2012 Diagnostic Queries (Glenn Berry) - http://sqlserverperformance.wordpress.com/category/sql-server-2012/</a:t>
            </a:r>
            <a:endParaRPr lang="en-US" sz="1800" dirty="0" smtClean="0"/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err="1" smtClean="0"/>
              <a:t>SQLFool</a:t>
            </a:r>
            <a:r>
              <a:rPr lang="en-US" sz="1800" dirty="0" smtClean="0"/>
              <a:t> Missing Indexes - </a:t>
            </a:r>
            <a:r>
              <a:rPr lang="en-US" sz="1800" dirty="0" smtClean="0">
                <a:hlinkClick r:id="rId6"/>
              </a:rPr>
              <a:t>http://sqlfool.com/2009/04/a-look-at-missing-indexes/</a:t>
            </a:r>
            <a:endParaRPr lang="en-US" sz="1800" dirty="0" smtClean="0"/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hlinkClick r:id="rId7"/>
              </a:rPr>
              <a:t>http://sqlblog.com/blogs/elisabeth_redei/archive/2009/03/01/lies-damned-lies-and-statistics-part-i.aspx</a:t>
            </a:r>
            <a:r>
              <a:rPr lang="en-US" sz="1800" dirty="0" smtClean="0"/>
              <a:t> (</a:t>
            </a:r>
            <a:r>
              <a:rPr lang="en-US" sz="1800" dirty="0" smtClean="0">
                <a:hlinkClick r:id="rId8"/>
              </a:rPr>
              <a:t>part II</a:t>
            </a:r>
            <a:r>
              <a:rPr lang="en-US" sz="1800" dirty="0" smtClean="0"/>
              <a:t>, </a:t>
            </a:r>
            <a:r>
              <a:rPr lang="en-US" sz="1800" dirty="0" smtClean="0">
                <a:hlinkClick r:id="rId9"/>
              </a:rPr>
              <a:t>part III</a:t>
            </a:r>
            <a:r>
              <a:rPr lang="en-US" sz="1800" dirty="0" smtClean="0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hlinkClick r:id="rId10"/>
              </a:rPr>
              <a:t>Multiple log files and why they're bad</a:t>
            </a:r>
            <a:r>
              <a:rPr lang="en-US" sz="1800" dirty="0" smtClean="0"/>
              <a:t> – </a:t>
            </a:r>
            <a:r>
              <a:rPr lang="en-US" sz="1800" dirty="0" err="1" smtClean="0"/>
              <a:t>SQLskills</a:t>
            </a:r>
            <a:r>
              <a:rPr lang="en-US" sz="1800" dirty="0" smtClean="0"/>
              <a:t>, Paul Randal</a:t>
            </a:r>
            <a:endParaRPr lang="en-US" sz="1800" b="1" dirty="0" smtClean="0"/>
          </a:p>
          <a:p>
            <a:pPr marL="0" indent="0"/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25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089"/>
            <a:ext cx="8229600" cy="46961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/>
              <a:t>Reorganizing and Rebuilding Indexes - </a:t>
            </a:r>
            <a:r>
              <a:rPr lang="en-US" sz="1800" dirty="0" smtClean="0">
                <a:hlinkClick r:id="rId2"/>
              </a:rPr>
              <a:t>http://msdn.microsoft.com/en-US/library/ms189858%28v=SQL.90%29.aspx</a:t>
            </a:r>
            <a:endParaRPr lang="en-US" sz="1800" dirty="0" smtClean="0"/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cs typeface="Arial"/>
              </a:rPr>
              <a:t>Restore with Verify Only - </a:t>
            </a:r>
            <a:r>
              <a:rPr lang="en-US" sz="1800" dirty="0" smtClean="0">
                <a:cs typeface="Arial"/>
                <a:hlinkClick r:id="rId3"/>
              </a:rPr>
              <a:t>http://msdn.microsoft.com/en-us/library/ms188902.aspx</a:t>
            </a:r>
            <a:endParaRPr lang="en-US" sz="1800" dirty="0" smtClean="0">
              <a:cs typeface="Arial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cs typeface="Arial"/>
              </a:rPr>
              <a:t>Database Tuning Advisor Overview - </a:t>
            </a:r>
            <a:r>
              <a:rPr lang="en-US" sz="1800" dirty="0" smtClean="0">
                <a:cs typeface="Arial"/>
                <a:hlinkClick r:id="rId4"/>
              </a:rPr>
              <a:t>http://msdn.microsoft.com/en-us/library/ms173494%28v=sql.105%29.aspx</a:t>
            </a:r>
            <a:endParaRPr lang="en-US" sz="1800" dirty="0" smtClean="0">
              <a:cs typeface="Arial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cs typeface="Arial"/>
                <a:hlinkClick r:id="rId5"/>
              </a:rPr>
              <a:t>Transaction Log File VLFs - http://sqlskills.com/BLOGS/KIMBERLY/post/Transaction-Log-VLFs-too-many-or-too-few.aspx</a:t>
            </a:r>
            <a:endParaRPr lang="en-US" sz="1800" dirty="0" smtClean="0">
              <a:cs typeface="Arial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800" dirty="0" smtClean="0">
                <a:cs typeface="Arial"/>
              </a:rPr>
              <a:t>Duplicate Indexes - </a:t>
            </a:r>
            <a:r>
              <a:rPr lang="en-US" sz="1800" dirty="0" smtClean="0">
                <a:cs typeface="Arial"/>
                <a:hlinkClick r:id="rId6"/>
              </a:rPr>
              <a:t>http://www.sqlskills.com/BLOGS/KIMBERLY/post/UnderstandingDuplicateIndexes.aspx</a:t>
            </a:r>
            <a:endParaRPr lang="en-US" sz="1800" dirty="0" smtClean="0">
              <a:cs typeface="Arial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endParaRPr lang="en-US" sz="1800" dirty="0" smtClean="0">
              <a:cs typeface="Arial"/>
            </a:endParaRPr>
          </a:p>
          <a:p>
            <a:pPr marL="0" indent="0"/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25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Office Space - </a:t>
            </a:r>
            <a:r>
              <a:rPr lang="en-US" dirty="0" smtClean="0">
                <a:hlinkClick r:id="rId2"/>
              </a:rPr>
              <a:t>http://www.imdb.com/title/tt0151804/</a:t>
            </a:r>
            <a:endParaRPr lang="en-US" dirty="0" smtClean="0"/>
          </a:p>
          <a:p>
            <a:r>
              <a:rPr lang="en-US" dirty="0" smtClean="0"/>
              <a:t>Missing index - http://sqlfool.com/2009/04/a-look-at-missing-indexes/</a:t>
            </a:r>
          </a:p>
          <a:p>
            <a:r>
              <a:rPr lang="en-US" dirty="0" smtClean="0"/>
              <a:t>Duplicate key - </a:t>
            </a:r>
            <a:r>
              <a:rPr lang="en-US" dirty="0" smtClean="0">
                <a:hlinkClick r:id="rId3"/>
              </a:rPr>
              <a:t>http://www.flickr.com/photos/popilop/331357312/</a:t>
            </a:r>
            <a:endParaRPr lang="en-US" dirty="0" smtClean="0"/>
          </a:p>
          <a:p>
            <a:r>
              <a:rPr lang="en-US" dirty="0" smtClean="0"/>
              <a:t>Maintenance - </a:t>
            </a:r>
            <a:r>
              <a:rPr lang="en-US" dirty="0" smtClean="0">
                <a:hlinkClick r:id="rId4"/>
              </a:rPr>
              <a:t>http://www.flickr.com/photos/metrolibraryarchive/3897646507/</a:t>
            </a:r>
            <a:endParaRPr lang="en-US" dirty="0" smtClean="0"/>
          </a:p>
          <a:p>
            <a:r>
              <a:rPr lang="en-US" dirty="0" smtClean="0"/>
              <a:t>Corruption - </a:t>
            </a:r>
            <a:r>
              <a:rPr lang="en-US" dirty="0" smtClean="0">
                <a:hlinkClick r:id="rId5"/>
              </a:rPr>
              <a:t>http://www.flickr.com/photos/87913776@N00/4363265760/</a:t>
            </a:r>
            <a:endParaRPr lang="en-US" dirty="0" smtClean="0"/>
          </a:p>
          <a:p>
            <a:r>
              <a:rPr lang="en-US" dirty="0" smtClean="0"/>
              <a:t>Reliable Fire Alarm - </a:t>
            </a:r>
            <a:r>
              <a:rPr lang="en-US" dirty="0" smtClean="0">
                <a:hlinkClick r:id="rId6"/>
              </a:rPr>
              <a:t>http://www.flickr.com/photos/goosedancer/3733356197/</a:t>
            </a:r>
            <a:endParaRPr lang="en-US" dirty="0" smtClean="0"/>
          </a:p>
          <a:p>
            <a:r>
              <a:rPr lang="en-US" dirty="0" smtClean="0"/>
              <a:t>Fast food manager cartoon – </a:t>
            </a:r>
            <a:r>
              <a:rPr lang="en-US" dirty="0" smtClean="0">
                <a:hlinkClick r:id="rId7"/>
              </a:rPr>
              <a:t>http://kevinspear.com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68119" cy="9873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Sales.mdf – 50MB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42808"/>
            <a:ext cx="457200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0584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Sales.ldf – 300MB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3529067"/>
            <a:ext cx="226979" cy="5447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042808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79" y="3529067"/>
            <a:ext cx="248055" cy="54474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84634" y="3529067"/>
            <a:ext cx="248055" cy="544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32689" y="3529067"/>
            <a:ext cx="248055" cy="544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13302</TotalTime>
  <Words>2713</Words>
  <Application>Microsoft Office PowerPoint</Application>
  <PresentationFormat>On-screen Show (4:3)</PresentationFormat>
  <Paragraphs>517</Paragraphs>
  <Slides>89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Database Maintenance Essentials</vt:lpstr>
      <vt:lpstr>What We Are Going to Learn Today</vt:lpstr>
      <vt:lpstr>What We Are Going to Learn Today</vt:lpstr>
      <vt:lpstr>Managing MDF &amp; LDF Files</vt:lpstr>
      <vt:lpstr>Create a database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</vt:lpstr>
      <vt:lpstr>Autogrow - Fragmented</vt:lpstr>
      <vt:lpstr>Autogrow - Fragmented</vt:lpstr>
      <vt:lpstr>The Disk</vt:lpstr>
      <vt:lpstr>The Disk</vt:lpstr>
      <vt:lpstr>The Disk</vt:lpstr>
      <vt:lpstr>The Disk</vt:lpstr>
      <vt:lpstr>The Disk</vt:lpstr>
      <vt:lpstr>The Disk</vt:lpstr>
      <vt:lpstr>The Disk</vt:lpstr>
      <vt:lpstr>The Disk</vt:lpstr>
      <vt:lpstr>The Disk</vt:lpstr>
      <vt:lpstr>The Disk - Fragmented</vt:lpstr>
      <vt:lpstr>Managing MDF Files</vt:lpstr>
      <vt:lpstr>Manually Grown</vt:lpstr>
      <vt:lpstr>Managing LDF Files</vt:lpstr>
      <vt:lpstr>Managing LDF Files</vt:lpstr>
      <vt:lpstr>Managing LDF Files</vt:lpstr>
      <vt:lpstr>Managing LDF Files</vt:lpstr>
      <vt:lpstr>Database Files – Data and Log</vt:lpstr>
      <vt:lpstr>Database Files</vt:lpstr>
      <vt:lpstr>What We Are Going to Learn Today</vt:lpstr>
      <vt:lpstr>Regularly Review Indexing Needs</vt:lpstr>
      <vt:lpstr>Missing Indexes</vt:lpstr>
      <vt:lpstr>Identify Missing Indexes</vt:lpstr>
      <vt:lpstr>Unused Indexes</vt:lpstr>
      <vt:lpstr>Identify Unused Indexes</vt:lpstr>
      <vt:lpstr>Duplicate Indexes</vt:lpstr>
      <vt:lpstr>Identify Duplicate Indexes</vt:lpstr>
      <vt:lpstr>Index Maintenance</vt:lpstr>
      <vt:lpstr>Index Maintenance: Fragmentation</vt:lpstr>
      <vt:lpstr>Index Fragmentation Maintenance</vt:lpstr>
      <vt:lpstr>Rebuild Indexes</vt:lpstr>
      <vt:lpstr>Rebuild Indexes</vt:lpstr>
      <vt:lpstr>Rebuild Indexes</vt:lpstr>
      <vt:lpstr>Rebuild Indexes</vt:lpstr>
      <vt:lpstr>Rebuild Indexes</vt:lpstr>
      <vt:lpstr>Reorganize Indexes</vt:lpstr>
      <vt:lpstr>Reorganize Indexes - Compact</vt:lpstr>
      <vt:lpstr>Reorganize Indexes - Compact</vt:lpstr>
      <vt:lpstr>Reorganize Indexes - Compact</vt:lpstr>
      <vt:lpstr>Reorganize Indexes - Reorder</vt:lpstr>
      <vt:lpstr>Reorganize Indexes - Reorder</vt:lpstr>
      <vt:lpstr>Reorganize Indexes - Reorder</vt:lpstr>
      <vt:lpstr>Reorganize Indexes - Reorder</vt:lpstr>
      <vt:lpstr>Reorganize Indexes - Reorder</vt:lpstr>
      <vt:lpstr>When to Defragment Indexes?</vt:lpstr>
      <vt:lpstr>Recommendations</vt:lpstr>
      <vt:lpstr>What We Are Going to Learn Today</vt:lpstr>
      <vt:lpstr>Maintaining Statistics</vt:lpstr>
      <vt:lpstr>What We Are Going to Learn Today</vt:lpstr>
      <vt:lpstr>Corruption</vt:lpstr>
      <vt:lpstr>Database Corruption</vt:lpstr>
      <vt:lpstr>You Cannot Stop Corruption</vt:lpstr>
      <vt:lpstr>Checking for Corruption</vt:lpstr>
      <vt:lpstr>Fixing Corruption</vt:lpstr>
      <vt:lpstr>What We Are Going to Learn Today</vt:lpstr>
      <vt:lpstr>Slide 74</vt:lpstr>
      <vt:lpstr>Slide 75</vt:lpstr>
      <vt:lpstr>Creating Backups That Will Restore</vt:lpstr>
      <vt:lpstr>Creating Backups That Will Restore</vt:lpstr>
      <vt:lpstr>Creating Backups That Will Restore</vt:lpstr>
      <vt:lpstr>What We Are Going to Learn Today</vt:lpstr>
      <vt:lpstr>Slide 80</vt:lpstr>
      <vt:lpstr>SQL Server Maintenance Jobs</vt:lpstr>
      <vt:lpstr>Managing Maintenance Jobs</vt:lpstr>
      <vt:lpstr>Managing Maintenance Jobs</vt:lpstr>
      <vt:lpstr>Take Aways From This Session</vt:lpstr>
      <vt:lpstr>Checklist</vt:lpstr>
      <vt:lpstr>The End</vt:lpstr>
      <vt:lpstr>References</vt:lpstr>
      <vt:lpstr>References</vt:lpstr>
      <vt:lpstr>Images</vt:lpstr>
    </vt:vector>
  </TitlesOfParts>
  <Company>Red Gate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Steve</cp:lastModifiedBy>
  <cp:revision>507</cp:revision>
  <dcterms:created xsi:type="dcterms:W3CDTF">2011-06-22T09:06:31Z</dcterms:created>
  <dcterms:modified xsi:type="dcterms:W3CDTF">2013-01-24T18:15:44Z</dcterms:modified>
</cp:coreProperties>
</file>