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2"/>
  </p:notesMasterIdLst>
  <p:sldIdLst>
    <p:sldId id="256" r:id="rId2"/>
    <p:sldId id="258" r:id="rId3"/>
    <p:sldId id="325" r:id="rId4"/>
    <p:sldId id="262" r:id="rId5"/>
    <p:sldId id="300" r:id="rId6"/>
    <p:sldId id="312" r:id="rId7"/>
    <p:sldId id="311" r:id="rId8"/>
    <p:sldId id="310" r:id="rId9"/>
    <p:sldId id="309" r:id="rId10"/>
    <p:sldId id="308" r:id="rId11"/>
    <p:sldId id="307" r:id="rId12"/>
    <p:sldId id="306" r:id="rId13"/>
    <p:sldId id="305" r:id="rId14"/>
    <p:sldId id="304" r:id="rId15"/>
    <p:sldId id="303" r:id="rId16"/>
    <p:sldId id="302" r:id="rId17"/>
    <p:sldId id="301" r:id="rId18"/>
    <p:sldId id="323" r:id="rId19"/>
    <p:sldId id="367" r:id="rId20"/>
    <p:sldId id="313" r:id="rId21"/>
    <p:sldId id="315" r:id="rId22"/>
    <p:sldId id="314" r:id="rId23"/>
    <p:sldId id="316" r:id="rId24"/>
    <p:sldId id="319" r:id="rId25"/>
    <p:sldId id="321" r:id="rId26"/>
    <p:sldId id="320" r:id="rId27"/>
    <p:sldId id="318" r:id="rId28"/>
    <p:sldId id="317" r:id="rId29"/>
    <p:sldId id="322" r:id="rId30"/>
    <p:sldId id="263" r:id="rId31"/>
    <p:sldId id="366" r:id="rId32"/>
    <p:sldId id="266" r:id="rId33"/>
    <p:sldId id="354" r:id="rId34"/>
    <p:sldId id="362" r:id="rId35"/>
    <p:sldId id="363" r:id="rId36"/>
    <p:sldId id="324" r:id="rId37"/>
    <p:sldId id="368" r:id="rId38"/>
    <p:sldId id="326" r:id="rId39"/>
    <p:sldId id="274" r:id="rId40"/>
    <p:sldId id="370" r:id="rId41"/>
    <p:sldId id="275" r:id="rId42"/>
    <p:sldId id="371" r:id="rId43"/>
    <p:sldId id="276" r:id="rId44"/>
    <p:sldId id="372" r:id="rId45"/>
    <p:sldId id="277" r:id="rId46"/>
    <p:sldId id="373" r:id="rId47"/>
    <p:sldId id="278" r:id="rId48"/>
    <p:sldId id="279" r:id="rId49"/>
    <p:sldId id="333" r:id="rId50"/>
    <p:sldId id="334" r:id="rId51"/>
    <p:sldId id="335" r:id="rId52"/>
    <p:sldId id="336" r:id="rId53"/>
    <p:sldId id="337" r:id="rId54"/>
    <p:sldId id="339" r:id="rId55"/>
    <p:sldId id="345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280" r:id="rId64"/>
    <p:sldId id="292" r:id="rId65"/>
    <p:sldId id="328" r:id="rId66"/>
    <p:sldId id="284" r:id="rId67"/>
    <p:sldId id="329" r:id="rId68"/>
    <p:sldId id="374" r:id="rId69"/>
    <p:sldId id="285" r:id="rId70"/>
    <p:sldId id="375" r:id="rId71"/>
    <p:sldId id="343" r:id="rId72"/>
    <p:sldId id="364" r:id="rId73"/>
    <p:sldId id="330" r:id="rId74"/>
    <p:sldId id="376" r:id="rId75"/>
    <p:sldId id="377" r:id="rId76"/>
    <p:sldId id="286" r:id="rId77"/>
    <p:sldId id="378" r:id="rId78"/>
    <p:sldId id="381" r:id="rId79"/>
    <p:sldId id="331" r:id="rId80"/>
    <p:sldId id="379" r:id="rId81"/>
    <p:sldId id="380" r:id="rId82"/>
    <p:sldId id="287" r:id="rId83"/>
    <p:sldId id="382" r:id="rId84"/>
    <p:sldId id="288" r:id="rId85"/>
    <p:sldId id="365" r:id="rId86"/>
    <p:sldId id="383" r:id="rId87"/>
    <p:sldId id="332" r:id="rId88"/>
    <p:sldId id="289" r:id="rId89"/>
    <p:sldId id="344" r:id="rId90"/>
    <p:sldId id="369" r:id="rId9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4532" autoAdjust="0"/>
  </p:normalViewPr>
  <p:slideViewPr>
    <p:cSldViewPr snapToGrid="0" snapToObjects="1">
      <p:cViewPr varScale="1">
        <p:scale>
          <a:sx n="64" d="100"/>
          <a:sy n="64" d="100"/>
        </p:scale>
        <p:origin x="-17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5E41B2F-25B2-44D8-B762-F189CAC934F8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8EBA6ED-8E53-47EA-B9AA-92E85FEF9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Start up SSMS, load trace def</a:t>
            </a:r>
          </a:p>
          <a:p>
            <a:pPr>
              <a:spcBef>
                <a:spcPct val="0"/>
              </a:spcBef>
            </a:pPr>
            <a:r>
              <a:rPr lang="en-US" smtClean="0"/>
              <a:t>Start SQL Storage Compress</a:t>
            </a:r>
          </a:p>
          <a:p>
            <a:pPr>
              <a:spcBef>
                <a:spcPct val="0"/>
              </a:spcBef>
            </a:pPr>
            <a:r>
              <a:rPr lang="en-US" smtClean="0"/>
              <a:t>Start SQL Monitor (tabs for overview, config, custom alerts)</a:t>
            </a:r>
          </a:p>
          <a:p>
            <a:pPr>
              <a:spcBef>
                <a:spcPct val="0"/>
              </a:spcBef>
            </a:pPr>
            <a:r>
              <a:rPr lang="en-US" smtClean="0"/>
              <a:t>Start SQL Index Manager</a:t>
            </a:r>
          </a:p>
          <a:p>
            <a:pPr>
              <a:spcBef>
                <a:spcPct val="0"/>
              </a:spcBef>
            </a:pPr>
            <a:r>
              <a:rPr lang="en-US" smtClean="0"/>
              <a:t>Start Windows Manager and go to: D:\Program Files\Microsoft SQL Server\MSSQL11.MSSQLSERVER\MSSQL\DATA</a:t>
            </a:r>
          </a:p>
          <a:p>
            <a:pPr>
              <a:spcBef>
                <a:spcPct val="0"/>
              </a:spcBef>
            </a:pPr>
            <a:r>
              <a:rPr lang="en-US" smtClean="0"/>
              <a:t>Start Profiler, stopped Tuning trace</a:t>
            </a:r>
          </a:p>
          <a:p>
            <a:pPr>
              <a:spcBef>
                <a:spcPct val="0"/>
              </a:spcBef>
            </a:pPr>
            <a:r>
              <a:rPr lang="en-US" smtClean="0"/>
              <a:t>Start DTA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4889F3-85C0-46A3-9C31-723316ED070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Mention that I will be discussing, in addition to these best practices, some of the tools available from Red Gate that can help you out.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D6A891-875B-4747-9E48-7DE30B42CDD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Mention that I will be discussing, in addition to these best practices, some of the tools available from Red Gate that can help you out.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226619-7ADE-45E3-BD6F-A9A899D6539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Mention that I will be discussing, in addition to these best practices, some of the tools available from Red Gate that can help you out.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39120E-C33E-4886-84BC-6360FAA338A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Mention that I will be discussing, in addition to these best practices, some of the tools available from Red Gate that can help you out.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7308E7-E3F6-4B3B-85CD-3127F32B00B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Mention that I will be discussing, in addition to these best practices, some of the tools available from Red Gate that can help you out.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97382C-584C-457F-ABDE-45803533ABE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Benefits are explained on next slide.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39B85F-DBE0-4883-A6B1-4D28DE19B45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21C131-CF3A-4E75-A03E-83D355E60A0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Mention that I will be discussing, in addition to these best practices, some of the tools available from Red Gate that can help you out.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81233F-F110-4387-9382-BB8BA55813B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Now let’s drill down into more detail about maintaining indexes.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A8E40B-0088-4B85-99E9-8A045A5390E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Rebuild Daily -  This spreads out the resources needed for defragging over time and keeps indexes healthier for longer.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2B65A5-BF2B-4785-BB19-CDF8A337E86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Mention that I will be discussing, in addition to these best practices, some of the tools available from Red Gate that can help you out.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4CE85B-3C78-4FE8-8C82-E6EB5C3C06B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2D52-5103-4D49-8F99-7C4C9BE3C109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ACBEE-FCEE-4FBB-8093-B7AE484E4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D7249-E8FE-4FCC-8AE5-5A4B8E9198FF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02034-CB18-49BB-8AB2-494E59BF1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73AC2-89A6-4872-98BC-2A070D058D12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FDE1F-6B32-4391-A712-9C41DE56D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29F8-1E18-495E-9828-B36554DC50CD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E6EFD-5130-4CFB-AE60-123820000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FE7AF-2D71-4124-9635-AC5142E672AD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F5BC5-42C7-482C-800A-E613CD9F8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00B25-63B7-4671-BBEA-690C94A86E06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299D0-0B03-46D3-A949-22077CEEB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A38C-CF1A-4DC3-813E-911C6A22759A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B04BC-4A24-40F3-833F-38073A96A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99631-EFE1-4816-BD0F-8F59F195B146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0F40A-E885-4E65-A44B-3B5822A93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AD17F-7777-461C-872B-6C61BE6C5337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678B0-51EE-4627-81F7-6E492F269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4389D-FB00-48BD-9DC3-A0E3604E2EBE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1A976-EE0A-45AA-9CA3-8D4EA8422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358F8-180B-4981-9583-97FB6EAAE5D7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25593-B249-4994-9B00-C055170BA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6AC101-28E1-400A-96A3-6F491DFA743C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9A90B0-C177-4423-9C9D-7F516335C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qlskills.com/BLOGS/KIMBERLY/post/Transaction-Log-VLFs-too-many-or-too-few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mssqlisv/archive/2007/06/29/detecting-overlapping-indexes-in-sql-server-2005.aspx" TargetMode="External"/><Relationship Id="rId2" Type="http://schemas.openxmlformats.org/officeDocument/2006/relationships/hyperlink" Target="http://www.sqlblog.com/blogs/paul_nielsen/archive/2008/06/25/find-duplicate-indexe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skills.com/BLOGS/KIMBERLY/post/RemovingDuplicateIndexes.aspx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skills.com/BLOGS/PAUL/post/Where-do-the-Books-Online-index-fragmentation-thresholds-come-from.aspx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ola.hallengren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lfool.com/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2756574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products/oracle-development/schema-compare-for-oracle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www.red-gate.com/source-control-for-orac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www.red-gate.com/products/oracle-development/data-compare-for-oracle/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sqlstoragecompress" TargetMode="External"/><Relationship Id="rId7" Type="http://schemas.openxmlformats.org/officeDocument/2006/relationships/hyperlink" Target="http://www.red-gate.com/products/SQL_Professional_Toolbelt/index.htm?utm_source=bradmcgehee&amp;utm_medium=presentation&amp;utm_content=dbmaintenance" TargetMode="External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-gate.com/products/dba/sql-index-manager/" TargetMode="External"/><Relationship Id="rId5" Type="http://schemas.openxmlformats.org/officeDocument/2006/relationships/hyperlink" Target="http://www.red-gate.com/sqlmonitor" TargetMode="External"/><Relationship Id="rId4" Type="http://schemas.openxmlformats.org/officeDocument/2006/relationships/hyperlink" Target="http://www.red-gate.com/sqlbackup" TargetMode="Externa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://sqlblog.com/blogs/elisabeth_redei/archive/2009/08/10/lies-damned-lies-and-statistics-part-ii.aspx" TargetMode="External"/><Relationship Id="rId3" Type="http://schemas.openxmlformats.org/officeDocument/2006/relationships/hyperlink" Target="http://bradmcgehee.com/wp-content/uploads/presentations/SSQ202--How%20to%20Defragment%20Indexes%20for%20Peak%20Performance.pdf" TargetMode="External"/><Relationship Id="rId7" Type="http://schemas.openxmlformats.org/officeDocument/2006/relationships/hyperlink" Target="http://sqlblog.com/blogs/elisabeth_redei/archive/2009/03/01/lies-damned-lies-and-statistics-part-i.aspx" TargetMode="External"/><Relationship Id="rId2" Type="http://schemas.openxmlformats.org/officeDocument/2006/relationships/hyperlink" Target="http://bradmcgehee.com/wp-content/uploads/presentations/How%20to%20Monitor%20Your%20SQL%20Server%20for%20Performance%20and%20High%20Availability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fool.com/2009/04/a-look-at-missing-indexes/" TargetMode="External"/><Relationship Id="rId5" Type="http://schemas.openxmlformats.org/officeDocument/2006/relationships/hyperlink" Target="http://sqlserverperformance.wordpress.com/category/sql-server-2012/" TargetMode="External"/><Relationship Id="rId10" Type="http://schemas.openxmlformats.org/officeDocument/2006/relationships/hyperlink" Target="http://www.sqlskills.com/BLOGS/PAUL/post/Multiple-log-files-and-why-theyre-bad.aspx" TargetMode="External"/><Relationship Id="rId4" Type="http://schemas.openxmlformats.org/officeDocument/2006/relationships/hyperlink" Target="http://bradmcgehee.com/wp-content/uploads/presentations/St%20Louis_Inside%20the%20SQL%20Server%20Transaction%20Log.pdf" TargetMode="External"/><Relationship Id="rId9" Type="http://schemas.openxmlformats.org/officeDocument/2006/relationships/hyperlink" Target="http://sqlblog.com/blogs/elisabeth_redei/archive/2009/12/17/lies-damned-lies-and-statistics-part-iii-sql-server-2008.aspx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8902.aspx" TargetMode="External"/><Relationship Id="rId2" Type="http://schemas.openxmlformats.org/officeDocument/2006/relationships/hyperlink" Target="http://msdn.microsoft.com/en-US/library/ms189858(v=SQL.9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skills.com/BLOGS/KIMBERLY/post/UnderstandingDuplicateIndexes.aspx" TargetMode="External"/><Relationship Id="rId5" Type="http://schemas.openxmlformats.org/officeDocument/2006/relationships/hyperlink" Target="http://sqlskills.com/BLOGS/KIMBERLY/post/Transaction-Log-VLFs-too-many-or-too-few.aspx" TargetMode="External"/><Relationship Id="rId4" Type="http://schemas.openxmlformats.org/officeDocument/2006/relationships/hyperlink" Target="http://msdn.microsoft.com/en-us/library/ms173494(v=sql.105).asp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popilop/331357312/" TargetMode="External"/><Relationship Id="rId7" Type="http://schemas.openxmlformats.org/officeDocument/2006/relationships/hyperlink" Target="http://www.kevinspear.com/" TargetMode="External"/><Relationship Id="rId2" Type="http://schemas.openxmlformats.org/officeDocument/2006/relationships/hyperlink" Target="http://www.imdb.com/title/tt015180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ickr.com/photos/goosedancer/3733356197/" TargetMode="External"/><Relationship Id="rId5" Type="http://schemas.openxmlformats.org/officeDocument/2006/relationships/hyperlink" Target="http://www.flickr.com/photos/87913776@N00/4363265760/" TargetMode="External"/><Relationship Id="rId4" Type="http://schemas.openxmlformats.org/officeDocument/2006/relationships/hyperlink" Target="http://www.flickr.com/photos/metrolibraryarchive/389764650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59075"/>
            <a:ext cx="7772400" cy="669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latin typeface="Arial"/>
                <a:cs typeface="Arial"/>
              </a:rPr>
              <a:t>Database Maintenance Essentials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193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Arial"/>
                <a:cs typeface="Arial"/>
              </a:rPr>
              <a:t>Steve Jones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Arial"/>
                <a:cs typeface="Arial"/>
              </a:rPr>
              <a:t>Editor, SQLServerCentral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Arial"/>
                <a:cs typeface="Arial"/>
              </a:rPr>
              <a:t>Red Gate Software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100MB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300MB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0650" y="2043113"/>
            <a:ext cx="2492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263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1913" y="3529013"/>
            <a:ext cx="2492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100MB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400MB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0650" y="2043113"/>
            <a:ext cx="2492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263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1913" y="3529013"/>
            <a:ext cx="2492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675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100MB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600MB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0650" y="2043113"/>
            <a:ext cx="2492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263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1913" y="3529013"/>
            <a:ext cx="2492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675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100MB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800MB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0650" y="2043113"/>
            <a:ext cx="2492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263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1913" y="3529013"/>
            <a:ext cx="2492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675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38325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200MB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800MB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0650" y="2043113"/>
            <a:ext cx="2492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888" y="2043113"/>
            <a:ext cx="247650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263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1913" y="3529013"/>
            <a:ext cx="2492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675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325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200MB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1GB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0650" y="2043113"/>
            <a:ext cx="2492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888" y="2043113"/>
            <a:ext cx="247650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263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1913" y="3529013"/>
            <a:ext cx="2492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675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325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5975" y="3529013"/>
            <a:ext cx="249238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20GB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1GB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0650" y="2043113"/>
            <a:ext cx="2492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888" y="2043113"/>
            <a:ext cx="247650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7538" y="2043113"/>
            <a:ext cx="2266950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263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1913" y="3529013"/>
            <a:ext cx="2492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675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325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5975" y="3529013"/>
            <a:ext cx="249238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100GB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4GB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0650" y="2043113"/>
            <a:ext cx="2492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888" y="2043113"/>
            <a:ext cx="247650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7538" y="2043113"/>
            <a:ext cx="2266950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263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1913" y="3529013"/>
            <a:ext cx="2492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675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325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5975" y="3529013"/>
            <a:ext cx="249238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213" y="3529013"/>
            <a:ext cx="2314575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 - Fragmented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200GB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120GB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0650" y="2043113"/>
            <a:ext cx="2492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888" y="2043113"/>
            <a:ext cx="247650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7538" y="2043113"/>
            <a:ext cx="2266950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263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1913" y="3529013"/>
            <a:ext cx="2492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675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325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5975" y="3529013"/>
            <a:ext cx="249238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213" y="3529013"/>
            <a:ext cx="2314575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54488" y="2043113"/>
            <a:ext cx="6413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9788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97438" y="3529013"/>
            <a:ext cx="2492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56200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95838" y="2043113"/>
            <a:ext cx="608012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03850" y="2043113"/>
            <a:ext cx="114300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 - Fragmented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89088"/>
            <a:ext cx="7567613" cy="12382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200GB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111375"/>
            <a:ext cx="457200" cy="544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120GB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31888" y="2111375"/>
            <a:ext cx="46037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90625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0475" y="2111375"/>
            <a:ext cx="46038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19213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79538" y="2111375"/>
            <a:ext cx="46037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38275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8125" y="2111375"/>
            <a:ext cx="46038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66863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20838" y="2111375"/>
            <a:ext cx="46037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79575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49425" y="2111375"/>
            <a:ext cx="46038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08163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63725" y="2111375"/>
            <a:ext cx="44450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22463" y="2111375"/>
            <a:ext cx="44450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990725" y="2111375"/>
            <a:ext cx="46038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049463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95500" y="2111375"/>
            <a:ext cx="46038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54238" y="2111375"/>
            <a:ext cx="46037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24088" y="2111375"/>
            <a:ext cx="46037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282825" y="2111375"/>
            <a:ext cx="46038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335213" y="2111375"/>
            <a:ext cx="44450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3950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62213" y="2111375"/>
            <a:ext cx="46037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22538" y="2111375"/>
            <a:ext cx="44450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566988" y="2111375"/>
            <a:ext cx="46037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625725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695575" y="2111375"/>
            <a:ext cx="46038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754313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00350" y="2111375"/>
            <a:ext cx="46038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859088" y="2111375"/>
            <a:ext cx="46037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928938" y="2111375"/>
            <a:ext cx="46037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987675" y="2111375"/>
            <a:ext cx="46038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33713" y="2111375"/>
            <a:ext cx="44450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92450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60713" y="2111375"/>
            <a:ext cx="46037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038" y="2111375"/>
            <a:ext cx="44450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5488" y="2111375"/>
            <a:ext cx="46037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24225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394075" y="2111375"/>
            <a:ext cx="46038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452813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498850" y="2111375"/>
            <a:ext cx="46038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7588" y="2111375"/>
            <a:ext cx="46037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627438" y="2111375"/>
            <a:ext cx="46037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86175" y="2111375"/>
            <a:ext cx="46038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32213" y="2111375"/>
            <a:ext cx="46037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790950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60800" y="2111375"/>
            <a:ext cx="44450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19538" y="2111375"/>
            <a:ext cx="44450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67163" y="2111375"/>
            <a:ext cx="44450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025900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094163" y="2111375"/>
            <a:ext cx="46037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154488" y="2111375"/>
            <a:ext cx="44450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198938" y="2111375"/>
            <a:ext cx="46037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257675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327525" y="2111375"/>
            <a:ext cx="46038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386263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452938" y="2111375"/>
            <a:ext cx="44450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511675" y="2111375"/>
            <a:ext cx="44450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579938" y="2111375"/>
            <a:ext cx="46037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638675" y="2111375"/>
            <a:ext cx="46038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684713" y="2111375"/>
            <a:ext cx="46037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743450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13300" y="2111375"/>
            <a:ext cx="46038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872038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922838" y="2111375"/>
            <a:ext cx="46037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981575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51425" y="2111375"/>
            <a:ext cx="46038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10163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146675" y="2111375"/>
            <a:ext cx="44450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205413" y="2111375"/>
            <a:ext cx="44450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273675" y="2111375"/>
            <a:ext cx="46038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332413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378450" y="2111375"/>
            <a:ext cx="46038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37188" y="2111375"/>
            <a:ext cx="46037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07038" y="2111375"/>
            <a:ext cx="46037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565775" y="2111375"/>
            <a:ext cx="46038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611813" y="2111375"/>
            <a:ext cx="46037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670550" y="2111375"/>
            <a:ext cx="46038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740400" y="2111375"/>
            <a:ext cx="44450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799138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845175" y="2111375"/>
            <a:ext cx="44450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903913" y="2111375"/>
            <a:ext cx="44450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972175" y="2111375"/>
            <a:ext cx="46038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030913" y="2111375"/>
            <a:ext cx="46037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076950" y="2111375"/>
            <a:ext cx="46038" cy="5445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135688" y="2111375"/>
            <a:ext cx="46037" cy="5445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205538" y="2111375"/>
            <a:ext cx="46037" cy="5445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264275" y="2111375"/>
            <a:ext cx="46038" cy="544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839788" y="3529013"/>
            <a:ext cx="44450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84238" y="3529013"/>
            <a:ext cx="46037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944563" y="3529013"/>
            <a:ext cx="444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012825" y="3529013"/>
            <a:ext cx="46038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071563" y="3529013"/>
            <a:ext cx="46037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117600" y="3529013"/>
            <a:ext cx="46038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176338" y="3529013"/>
            <a:ext cx="46037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246188" y="3529013"/>
            <a:ext cx="460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304925" y="3529013"/>
            <a:ext cx="46038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350963" y="3529013"/>
            <a:ext cx="46037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409700" y="3529013"/>
            <a:ext cx="460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479550" y="3529013"/>
            <a:ext cx="44450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538288" y="3529013"/>
            <a:ext cx="46037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584325" y="3529013"/>
            <a:ext cx="444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643063" y="3529013"/>
            <a:ext cx="444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711325" y="3529013"/>
            <a:ext cx="46038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770063" y="3529013"/>
            <a:ext cx="46037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816100" y="3529013"/>
            <a:ext cx="46038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874838" y="3529013"/>
            <a:ext cx="46037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944688" y="3529013"/>
            <a:ext cx="460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003425" y="3529013"/>
            <a:ext cx="46038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049463" y="3529013"/>
            <a:ext cx="46037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108200" y="3529013"/>
            <a:ext cx="460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78050" y="3529013"/>
            <a:ext cx="44450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236788" y="3529013"/>
            <a:ext cx="46037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284413" y="3529013"/>
            <a:ext cx="46037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343150" y="3529013"/>
            <a:ext cx="460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13000" y="3529013"/>
            <a:ext cx="44450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1738" y="3529013"/>
            <a:ext cx="44450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16188" y="3529013"/>
            <a:ext cx="46037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76513" y="3529013"/>
            <a:ext cx="444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644775" y="3529013"/>
            <a:ext cx="46038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703513" y="3529013"/>
            <a:ext cx="46037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770188" y="3529013"/>
            <a:ext cx="444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828925" y="3529013"/>
            <a:ext cx="460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97188" y="3529013"/>
            <a:ext cx="460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957513" y="3529013"/>
            <a:ext cx="44450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001963" y="3529013"/>
            <a:ext cx="46037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060700" y="3529013"/>
            <a:ext cx="460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130550" y="3529013"/>
            <a:ext cx="46038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189288" y="3529013"/>
            <a:ext cx="46037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240088" y="3529013"/>
            <a:ext cx="46037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3298825" y="3529013"/>
            <a:ext cx="460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368675" y="3529013"/>
            <a:ext cx="46038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427413" y="3529013"/>
            <a:ext cx="46037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463925" y="3529013"/>
            <a:ext cx="444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522663" y="3529013"/>
            <a:ext cx="46037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590925" y="3529013"/>
            <a:ext cx="46038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651250" y="3529013"/>
            <a:ext cx="44450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695700" y="3529013"/>
            <a:ext cx="46038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3754438" y="3529013"/>
            <a:ext cx="46037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824288" y="3529013"/>
            <a:ext cx="460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883025" y="3529013"/>
            <a:ext cx="46038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929063" y="3529013"/>
            <a:ext cx="46037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987800" y="3529013"/>
            <a:ext cx="46038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4057650" y="3529013"/>
            <a:ext cx="46038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116388" y="3529013"/>
            <a:ext cx="46037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162425" y="3529013"/>
            <a:ext cx="46038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221163" y="3529013"/>
            <a:ext cx="46037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291013" y="3529013"/>
            <a:ext cx="44450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349750" y="3529013"/>
            <a:ext cx="44450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394200" y="3529013"/>
            <a:ext cx="46038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454525" y="3529013"/>
            <a:ext cx="444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522788" y="3529013"/>
            <a:ext cx="460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581525" y="3529013"/>
            <a:ext cx="46038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We Are Going to Learn Today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79862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Font typeface="Arial" charset="0"/>
              <a:buNone/>
            </a:pPr>
            <a:r>
              <a:rPr lang="en-CA" sz="2400" smtClean="0"/>
              <a:t>The essentials of SQL Server Maintenance</a:t>
            </a:r>
          </a:p>
          <a:p>
            <a:pPr marL="514350" indent="-514350">
              <a:spcBef>
                <a:spcPts val="1200"/>
              </a:spcBef>
              <a:buFont typeface="Calibri" pitchFamily="34" charset="0"/>
              <a:buAutoNum type="arabicPeriod"/>
            </a:pPr>
            <a:r>
              <a:rPr lang="en-CA" sz="2400" smtClean="0"/>
              <a:t>Managing MDF and LDF Files</a:t>
            </a:r>
          </a:p>
          <a:p>
            <a:pPr marL="514350" indent="-514350">
              <a:spcBef>
                <a:spcPts val="1200"/>
              </a:spcBef>
              <a:buFont typeface="Calibri" pitchFamily="34" charset="0"/>
              <a:buAutoNum type="arabicPeriod"/>
            </a:pPr>
            <a:r>
              <a:rPr lang="en-CA" sz="2400" smtClean="0"/>
              <a:t>Managing Indexes</a:t>
            </a:r>
          </a:p>
          <a:p>
            <a:pPr marL="514350" indent="-514350">
              <a:spcBef>
                <a:spcPts val="1200"/>
              </a:spcBef>
              <a:buFont typeface="Calibri" pitchFamily="34" charset="0"/>
              <a:buAutoNum type="arabicPeriod"/>
            </a:pPr>
            <a:r>
              <a:rPr lang="en-CA" sz="2400" smtClean="0"/>
              <a:t>Maintaining Statistics</a:t>
            </a:r>
          </a:p>
          <a:p>
            <a:pPr marL="514350" indent="-514350">
              <a:spcBef>
                <a:spcPts val="1200"/>
              </a:spcBef>
              <a:buFont typeface="Calibri" pitchFamily="34" charset="0"/>
              <a:buAutoNum type="arabicPeriod"/>
            </a:pPr>
            <a:r>
              <a:rPr lang="en-CA" sz="2400" smtClean="0"/>
              <a:t>Checking for Corruption</a:t>
            </a:r>
          </a:p>
          <a:p>
            <a:pPr marL="514350" indent="-514350">
              <a:spcBef>
                <a:spcPts val="1200"/>
              </a:spcBef>
              <a:buFont typeface="Calibri" pitchFamily="34" charset="0"/>
              <a:buAutoNum type="arabicPeriod"/>
            </a:pPr>
            <a:r>
              <a:rPr lang="en-CA" sz="2400" smtClean="0"/>
              <a:t>Creating Backups That Will Restore</a:t>
            </a:r>
          </a:p>
          <a:p>
            <a:pPr marL="514350" indent="-514350">
              <a:spcBef>
                <a:spcPts val="1200"/>
              </a:spcBef>
              <a:buFont typeface="Calibri" pitchFamily="34" charset="0"/>
              <a:buAutoNum type="arabicPeriod"/>
            </a:pPr>
            <a:r>
              <a:rPr lang="en-CA" sz="2400" smtClean="0"/>
              <a:t>Managing Maintenance Jobs</a:t>
            </a:r>
          </a:p>
        </p:txBody>
      </p:sp>
      <p:sp>
        <p:nvSpPr>
          <p:cNvPr id="3076" name="TextBox 7"/>
          <p:cNvSpPr txBox="1">
            <a:spLocks noChangeArrowheads="1"/>
          </p:cNvSpPr>
          <p:nvPr/>
        </p:nvSpPr>
        <p:spPr bwMode="auto">
          <a:xfrm>
            <a:off x="5627688" y="2216150"/>
            <a:ext cx="25908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Not every recommendation may be appropriate for your environment. Be sure to test in a non-production environment before trying these recommendations out</a:t>
            </a: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475" y="1417638"/>
            <a:ext cx="4581525" cy="3937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Disk</a:t>
            </a:r>
          </a:p>
        </p:txBody>
      </p:sp>
      <p:sp>
        <p:nvSpPr>
          <p:cNvPr id="5" name="Oval 4"/>
          <p:cNvSpPr/>
          <p:nvPr/>
        </p:nvSpPr>
        <p:spPr>
          <a:xfrm>
            <a:off x="4338638" y="3317875"/>
            <a:ext cx="174625" cy="203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475" y="1417638"/>
            <a:ext cx="4581525" cy="3937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Disk</a:t>
            </a:r>
          </a:p>
        </p:txBody>
      </p:sp>
      <p:sp>
        <p:nvSpPr>
          <p:cNvPr id="5" name="Oval 4"/>
          <p:cNvSpPr/>
          <p:nvPr/>
        </p:nvSpPr>
        <p:spPr>
          <a:xfrm>
            <a:off x="4338638" y="3317875"/>
            <a:ext cx="174625" cy="203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851" y="2525712"/>
            <a:ext cx="252412" cy="214313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7776" y="3541712"/>
            <a:ext cx="254000" cy="212725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475" y="1417638"/>
            <a:ext cx="4581525" cy="3937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Disk</a:t>
            </a:r>
          </a:p>
        </p:txBody>
      </p:sp>
      <p:sp>
        <p:nvSpPr>
          <p:cNvPr id="5" name="Oval 4"/>
          <p:cNvSpPr/>
          <p:nvPr/>
        </p:nvSpPr>
        <p:spPr>
          <a:xfrm>
            <a:off x="4338638" y="3317875"/>
            <a:ext cx="174625" cy="203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851" y="2525712"/>
            <a:ext cx="252412" cy="214313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7776" y="3541712"/>
            <a:ext cx="254000" cy="212725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8137" y="254635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087" y="353060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475" y="1417638"/>
            <a:ext cx="4581525" cy="3937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Disk</a:t>
            </a:r>
          </a:p>
        </p:txBody>
      </p:sp>
      <p:sp>
        <p:nvSpPr>
          <p:cNvPr id="5" name="Oval 4"/>
          <p:cNvSpPr/>
          <p:nvPr/>
        </p:nvSpPr>
        <p:spPr>
          <a:xfrm>
            <a:off x="4338638" y="3317875"/>
            <a:ext cx="174625" cy="203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851" y="2525712"/>
            <a:ext cx="252412" cy="214313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7776" y="3541712"/>
            <a:ext cx="254000" cy="212725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8137" y="254635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087" y="353060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719" y="4509294"/>
            <a:ext cx="252413" cy="212725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475" y="1417638"/>
            <a:ext cx="4581525" cy="3937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Disk</a:t>
            </a:r>
          </a:p>
        </p:txBody>
      </p:sp>
      <p:sp>
        <p:nvSpPr>
          <p:cNvPr id="5" name="Oval 4"/>
          <p:cNvSpPr/>
          <p:nvPr/>
        </p:nvSpPr>
        <p:spPr>
          <a:xfrm>
            <a:off x="4338638" y="3317875"/>
            <a:ext cx="174625" cy="203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851" y="2525712"/>
            <a:ext cx="252412" cy="214313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7776" y="3541712"/>
            <a:ext cx="254000" cy="212725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8137" y="254635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087" y="353060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3419" y="4612482"/>
            <a:ext cx="254000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719" y="4509294"/>
            <a:ext cx="252413" cy="212725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475" y="1417638"/>
            <a:ext cx="4581525" cy="3937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Disk</a:t>
            </a:r>
          </a:p>
        </p:txBody>
      </p:sp>
      <p:sp>
        <p:nvSpPr>
          <p:cNvPr id="5" name="Oval 4"/>
          <p:cNvSpPr/>
          <p:nvPr/>
        </p:nvSpPr>
        <p:spPr>
          <a:xfrm>
            <a:off x="4338638" y="3317875"/>
            <a:ext cx="174625" cy="203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851" y="2525712"/>
            <a:ext cx="252412" cy="214313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7776" y="3541712"/>
            <a:ext cx="254000" cy="212725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8137" y="254635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087" y="353060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3400" y="2794000"/>
            <a:ext cx="254000" cy="212725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3419" y="4612482"/>
            <a:ext cx="254000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719" y="4509294"/>
            <a:ext cx="252413" cy="212725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475" y="1417638"/>
            <a:ext cx="4581525" cy="3937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Disk</a:t>
            </a:r>
          </a:p>
        </p:txBody>
      </p:sp>
      <p:sp>
        <p:nvSpPr>
          <p:cNvPr id="5" name="Oval 4"/>
          <p:cNvSpPr/>
          <p:nvPr/>
        </p:nvSpPr>
        <p:spPr>
          <a:xfrm>
            <a:off x="4338638" y="3317875"/>
            <a:ext cx="174625" cy="203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851" y="2525712"/>
            <a:ext cx="252412" cy="214313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7776" y="3541712"/>
            <a:ext cx="254000" cy="212725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8137" y="254635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087" y="353060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3400" y="2794000"/>
            <a:ext cx="254000" cy="212725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3419" y="4612482"/>
            <a:ext cx="254000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lowchart: Delay 13"/>
          <p:cNvSpPr/>
          <p:nvPr/>
        </p:nvSpPr>
        <p:spPr>
          <a:xfrm rot="15687970">
            <a:off x="3032919" y="3807619"/>
            <a:ext cx="254000" cy="214312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719" y="4509294"/>
            <a:ext cx="252413" cy="212725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475" y="1417638"/>
            <a:ext cx="4581525" cy="3937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Disk</a:t>
            </a:r>
          </a:p>
        </p:txBody>
      </p:sp>
      <p:sp>
        <p:nvSpPr>
          <p:cNvPr id="5" name="Oval 4"/>
          <p:cNvSpPr/>
          <p:nvPr/>
        </p:nvSpPr>
        <p:spPr>
          <a:xfrm>
            <a:off x="4338638" y="3317875"/>
            <a:ext cx="174625" cy="203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851" y="2525712"/>
            <a:ext cx="252412" cy="214313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7776" y="3541712"/>
            <a:ext cx="254000" cy="212725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8137" y="254635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087" y="353060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3400" y="2794000"/>
            <a:ext cx="254000" cy="212725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3419" y="4612482"/>
            <a:ext cx="254000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lowchart: Delay 13"/>
          <p:cNvSpPr/>
          <p:nvPr/>
        </p:nvSpPr>
        <p:spPr>
          <a:xfrm rot="15687970">
            <a:off x="3032919" y="3807619"/>
            <a:ext cx="254000" cy="214312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Flowchart: Delay 15"/>
          <p:cNvSpPr/>
          <p:nvPr/>
        </p:nvSpPr>
        <p:spPr>
          <a:xfrm rot="15687970">
            <a:off x="3309937" y="4241801"/>
            <a:ext cx="252413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lowchart: Delay 16"/>
          <p:cNvSpPr/>
          <p:nvPr/>
        </p:nvSpPr>
        <p:spPr>
          <a:xfrm rot="15687970">
            <a:off x="3530600" y="4232275"/>
            <a:ext cx="252413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Flowchart: Delay 17"/>
          <p:cNvSpPr/>
          <p:nvPr/>
        </p:nvSpPr>
        <p:spPr>
          <a:xfrm rot="15687970">
            <a:off x="3598863" y="4452938"/>
            <a:ext cx="252412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Flowchart: Delay 18"/>
          <p:cNvSpPr/>
          <p:nvPr/>
        </p:nvSpPr>
        <p:spPr>
          <a:xfrm rot="15687970">
            <a:off x="3529807" y="2258218"/>
            <a:ext cx="254000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5687970">
            <a:off x="3710782" y="2258218"/>
            <a:ext cx="254000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Flowchart: Delay 20"/>
          <p:cNvSpPr/>
          <p:nvPr/>
        </p:nvSpPr>
        <p:spPr>
          <a:xfrm rot="15687970">
            <a:off x="4619625" y="2117725"/>
            <a:ext cx="252413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15687970">
            <a:off x="3898901" y="3414712"/>
            <a:ext cx="252412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5687970">
            <a:off x="5265737" y="4311651"/>
            <a:ext cx="252413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719" y="4509294"/>
            <a:ext cx="252413" cy="212725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475" y="1417638"/>
            <a:ext cx="4581525" cy="3937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Disk</a:t>
            </a:r>
          </a:p>
        </p:txBody>
      </p:sp>
      <p:sp>
        <p:nvSpPr>
          <p:cNvPr id="5" name="Oval 4"/>
          <p:cNvSpPr/>
          <p:nvPr/>
        </p:nvSpPr>
        <p:spPr>
          <a:xfrm>
            <a:off x="4338638" y="3317875"/>
            <a:ext cx="174625" cy="203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851" y="2525712"/>
            <a:ext cx="252412" cy="214313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7776" y="3541712"/>
            <a:ext cx="254000" cy="212725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8137" y="254635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087" y="353060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3400" y="2794000"/>
            <a:ext cx="254000" cy="212725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3419" y="4612482"/>
            <a:ext cx="254000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lowchart: Delay 13"/>
          <p:cNvSpPr/>
          <p:nvPr/>
        </p:nvSpPr>
        <p:spPr>
          <a:xfrm rot="15687970">
            <a:off x="3032919" y="3807619"/>
            <a:ext cx="254000" cy="214312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Flowchart: Delay 14"/>
          <p:cNvSpPr/>
          <p:nvPr/>
        </p:nvSpPr>
        <p:spPr>
          <a:xfrm rot="15687970">
            <a:off x="5165726" y="2957512"/>
            <a:ext cx="252412" cy="214313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Flowchart: Delay 15"/>
          <p:cNvSpPr/>
          <p:nvPr/>
        </p:nvSpPr>
        <p:spPr>
          <a:xfrm rot="15687970">
            <a:off x="3309937" y="4241801"/>
            <a:ext cx="252413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lowchart: Delay 16"/>
          <p:cNvSpPr/>
          <p:nvPr/>
        </p:nvSpPr>
        <p:spPr>
          <a:xfrm rot="15687970">
            <a:off x="3530600" y="4232275"/>
            <a:ext cx="252413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Flowchart: Delay 17"/>
          <p:cNvSpPr/>
          <p:nvPr/>
        </p:nvSpPr>
        <p:spPr>
          <a:xfrm rot="15687970">
            <a:off x="3598863" y="4452938"/>
            <a:ext cx="252412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Flowchart: Delay 18"/>
          <p:cNvSpPr/>
          <p:nvPr/>
        </p:nvSpPr>
        <p:spPr>
          <a:xfrm rot="15687970">
            <a:off x="3529807" y="2258218"/>
            <a:ext cx="254000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5687970">
            <a:off x="3710782" y="2258218"/>
            <a:ext cx="254000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Flowchart: Delay 20"/>
          <p:cNvSpPr/>
          <p:nvPr/>
        </p:nvSpPr>
        <p:spPr>
          <a:xfrm rot="15687970">
            <a:off x="4619625" y="2117725"/>
            <a:ext cx="252413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15687970">
            <a:off x="3898901" y="3414712"/>
            <a:ext cx="252412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5687970">
            <a:off x="5265737" y="4311651"/>
            <a:ext cx="252413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719" y="4509294"/>
            <a:ext cx="252413" cy="212725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Flowchart: Delay 24"/>
          <p:cNvSpPr/>
          <p:nvPr/>
        </p:nvSpPr>
        <p:spPr>
          <a:xfrm rot="15883297">
            <a:off x="3240087" y="3419476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Flowchart: Delay 25"/>
          <p:cNvSpPr/>
          <p:nvPr/>
        </p:nvSpPr>
        <p:spPr>
          <a:xfrm rot="15687970">
            <a:off x="5514976" y="3525837"/>
            <a:ext cx="252412" cy="214313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475" y="1417638"/>
            <a:ext cx="4581525" cy="3937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Disk - Fragmented</a:t>
            </a:r>
          </a:p>
        </p:txBody>
      </p:sp>
      <p:sp>
        <p:nvSpPr>
          <p:cNvPr id="5" name="Oval 4"/>
          <p:cNvSpPr/>
          <p:nvPr/>
        </p:nvSpPr>
        <p:spPr>
          <a:xfrm>
            <a:off x="4338638" y="3317875"/>
            <a:ext cx="174625" cy="203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851" y="2525712"/>
            <a:ext cx="252412" cy="214313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7776" y="3541712"/>
            <a:ext cx="254000" cy="212725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8137" y="254635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087" y="353060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4741863" y="1812925"/>
            <a:ext cx="252412" cy="212725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3419" y="4612482"/>
            <a:ext cx="254000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Flowchart: Delay 14"/>
          <p:cNvSpPr/>
          <p:nvPr/>
        </p:nvSpPr>
        <p:spPr>
          <a:xfrm rot="15687970">
            <a:off x="5165726" y="2957512"/>
            <a:ext cx="252412" cy="214313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Flowchart: Delay 15"/>
          <p:cNvSpPr/>
          <p:nvPr/>
        </p:nvSpPr>
        <p:spPr>
          <a:xfrm rot="15687970">
            <a:off x="3225800" y="4645025"/>
            <a:ext cx="252413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lowchart: Delay 16"/>
          <p:cNvSpPr/>
          <p:nvPr/>
        </p:nvSpPr>
        <p:spPr>
          <a:xfrm rot="15687970">
            <a:off x="3530600" y="4232275"/>
            <a:ext cx="252413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Flowchart: Delay 17"/>
          <p:cNvSpPr/>
          <p:nvPr/>
        </p:nvSpPr>
        <p:spPr>
          <a:xfrm rot="15687970">
            <a:off x="3598863" y="4452938"/>
            <a:ext cx="252412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5687970">
            <a:off x="3710782" y="2258218"/>
            <a:ext cx="254000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Flowchart: Delay 20"/>
          <p:cNvSpPr/>
          <p:nvPr/>
        </p:nvSpPr>
        <p:spPr>
          <a:xfrm rot="15687970">
            <a:off x="4619625" y="2117725"/>
            <a:ext cx="252413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15687970">
            <a:off x="3898901" y="3414712"/>
            <a:ext cx="252412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5687970">
            <a:off x="5265737" y="4311651"/>
            <a:ext cx="252413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719" y="4509294"/>
            <a:ext cx="252413" cy="212725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Flowchart: Delay 24"/>
          <p:cNvSpPr/>
          <p:nvPr/>
        </p:nvSpPr>
        <p:spPr>
          <a:xfrm rot="15883297">
            <a:off x="3240087" y="3419476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Flowchart: Delay 25"/>
          <p:cNvSpPr/>
          <p:nvPr/>
        </p:nvSpPr>
        <p:spPr>
          <a:xfrm rot="15687970">
            <a:off x="5514976" y="3525837"/>
            <a:ext cx="252412" cy="214313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Flowchart: Delay 26"/>
          <p:cNvSpPr/>
          <p:nvPr/>
        </p:nvSpPr>
        <p:spPr>
          <a:xfrm rot="15687970">
            <a:off x="2908301" y="2957512"/>
            <a:ext cx="252412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Flowchart: Delay 27"/>
          <p:cNvSpPr/>
          <p:nvPr/>
        </p:nvSpPr>
        <p:spPr>
          <a:xfrm rot="15687970">
            <a:off x="3898900" y="2628900"/>
            <a:ext cx="252413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Flowchart: Delay 28"/>
          <p:cNvSpPr/>
          <p:nvPr/>
        </p:nvSpPr>
        <p:spPr>
          <a:xfrm rot="15687970">
            <a:off x="4337051" y="2770187"/>
            <a:ext cx="252412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Flowchart: Delay 29"/>
          <p:cNvSpPr/>
          <p:nvPr/>
        </p:nvSpPr>
        <p:spPr>
          <a:xfrm rot="15687970">
            <a:off x="5015707" y="3807618"/>
            <a:ext cx="254000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lowchart: Delay 30"/>
          <p:cNvSpPr/>
          <p:nvPr/>
        </p:nvSpPr>
        <p:spPr>
          <a:xfrm rot="15687970">
            <a:off x="4619625" y="2511425"/>
            <a:ext cx="252413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Flowchart: Delay 31"/>
          <p:cNvSpPr/>
          <p:nvPr/>
        </p:nvSpPr>
        <p:spPr>
          <a:xfrm rot="15687970">
            <a:off x="2784476" y="3808412"/>
            <a:ext cx="252412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Flowchart: Delay 32"/>
          <p:cNvSpPr/>
          <p:nvPr/>
        </p:nvSpPr>
        <p:spPr>
          <a:xfrm rot="15883297">
            <a:off x="3892550" y="3667125"/>
            <a:ext cx="252413" cy="214313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Flowchart: Delay 33"/>
          <p:cNvSpPr/>
          <p:nvPr/>
        </p:nvSpPr>
        <p:spPr>
          <a:xfrm rot="15883297">
            <a:off x="4833938" y="3938588"/>
            <a:ext cx="252412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Flowchart: Delay 35"/>
          <p:cNvSpPr/>
          <p:nvPr/>
        </p:nvSpPr>
        <p:spPr>
          <a:xfrm rot="15883297">
            <a:off x="3723482" y="4171156"/>
            <a:ext cx="252412" cy="212725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Flowchart: Delay 36"/>
          <p:cNvSpPr/>
          <p:nvPr/>
        </p:nvSpPr>
        <p:spPr>
          <a:xfrm rot="15883297">
            <a:off x="3592512" y="1981201"/>
            <a:ext cx="252413" cy="214312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Flowchart: Delay 37"/>
          <p:cNvSpPr/>
          <p:nvPr/>
        </p:nvSpPr>
        <p:spPr>
          <a:xfrm rot="15687970">
            <a:off x="2783682" y="4406106"/>
            <a:ext cx="254000" cy="214313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Flowchart: Delay 39"/>
          <p:cNvSpPr/>
          <p:nvPr/>
        </p:nvSpPr>
        <p:spPr>
          <a:xfrm rot="15687970">
            <a:off x="3225800" y="3819525"/>
            <a:ext cx="252413" cy="214313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Flowchart: Delay 40"/>
          <p:cNvSpPr/>
          <p:nvPr/>
        </p:nvSpPr>
        <p:spPr>
          <a:xfrm rot="15687970">
            <a:off x="4743450" y="2816225"/>
            <a:ext cx="252413" cy="214313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Flowchart: Delay 41"/>
          <p:cNvSpPr/>
          <p:nvPr/>
        </p:nvSpPr>
        <p:spPr>
          <a:xfrm rot="15687970">
            <a:off x="3717131" y="5036344"/>
            <a:ext cx="252413" cy="212725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Flowchart: Delay 42"/>
          <p:cNvSpPr/>
          <p:nvPr/>
        </p:nvSpPr>
        <p:spPr>
          <a:xfrm rot="15687970">
            <a:off x="5265738" y="3802063"/>
            <a:ext cx="252412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Flowchart: Delay 43"/>
          <p:cNvSpPr/>
          <p:nvPr/>
        </p:nvSpPr>
        <p:spPr>
          <a:xfrm rot="15687970">
            <a:off x="3723482" y="2770981"/>
            <a:ext cx="252412" cy="212725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Flowchart: Delay 44"/>
          <p:cNvSpPr/>
          <p:nvPr/>
        </p:nvSpPr>
        <p:spPr>
          <a:xfrm rot="15687970">
            <a:off x="2783682" y="3051968"/>
            <a:ext cx="254000" cy="214313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Flowchart: Delay 45"/>
          <p:cNvSpPr/>
          <p:nvPr/>
        </p:nvSpPr>
        <p:spPr>
          <a:xfrm rot="15687970">
            <a:off x="2908300" y="4035425"/>
            <a:ext cx="252413" cy="214313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Flowchart: Delay 47"/>
          <p:cNvSpPr/>
          <p:nvPr/>
        </p:nvSpPr>
        <p:spPr>
          <a:xfrm rot="15687970">
            <a:off x="5365751" y="2932112"/>
            <a:ext cx="252412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Flowchart: Delay 48"/>
          <p:cNvSpPr/>
          <p:nvPr/>
        </p:nvSpPr>
        <p:spPr>
          <a:xfrm rot="15687970">
            <a:off x="5586413" y="2922588"/>
            <a:ext cx="252412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Flowchart: Delay 49"/>
          <p:cNvSpPr/>
          <p:nvPr/>
        </p:nvSpPr>
        <p:spPr>
          <a:xfrm rot="15687970">
            <a:off x="5654675" y="3143250"/>
            <a:ext cx="252413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Flowchart: Delay 51"/>
          <p:cNvSpPr/>
          <p:nvPr/>
        </p:nvSpPr>
        <p:spPr>
          <a:xfrm rot="15883297">
            <a:off x="5946776" y="2357437"/>
            <a:ext cx="254000" cy="212725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Flowchart: Delay 52"/>
          <p:cNvSpPr/>
          <p:nvPr/>
        </p:nvSpPr>
        <p:spPr>
          <a:xfrm rot="15883297">
            <a:off x="5892800" y="3073400"/>
            <a:ext cx="252413" cy="214313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Flowchart: Delay 53"/>
          <p:cNvSpPr/>
          <p:nvPr/>
        </p:nvSpPr>
        <p:spPr>
          <a:xfrm rot="15883297">
            <a:off x="5779294" y="2861469"/>
            <a:ext cx="252413" cy="212725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Flowchart: Delay 55"/>
          <p:cNvSpPr/>
          <p:nvPr/>
        </p:nvSpPr>
        <p:spPr>
          <a:xfrm rot="15687970">
            <a:off x="5280026" y="2509837"/>
            <a:ext cx="254000" cy="212725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Flowchart: Delay 56"/>
          <p:cNvSpPr/>
          <p:nvPr/>
        </p:nvSpPr>
        <p:spPr>
          <a:xfrm rot="15687970">
            <a:off x="4963319" y="2724944"/>
            <a:ext cx="254000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Flowchart: Delay 58"/>
          <p:cNvSpPr/>
          <p:nvPr/>
        </p:nvSpPr>
        <p:spPr>
          <a:xfrm rot="15687970">
            <a:off x="5318126" y="3900487"/>
            <a:ext cx="252412" cy="214313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Flowchart: Delay 59"/>
          <p:cNvSpPr/>
          <p:nvPr/>
        </p:nvSpPr>
        <p:spPr>
          <a:xfrm rot="13337179">
            <a:off x="4244975" y="4148138"/>
            <a:ext cx="252413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lowchart: Delay 60"/>
          <p:cNvSpPr/>
          <p:nvPr/>
        </p:nvSpPr>
        <p:spPr>
          <a:xfrm rot="15687970">
            <a:off x="4700587" y="3613151"/>
            <a:ext cx="252413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Flowchart: Delay 62"/>
          <p:cNvSpPr/>
          <p:nvPr/>
        </p:nvSpPr>
        <p:spPr>
          <a:xfrm rot="15687970">
            <a:off x="5789613" y="3471863"/>
            <a:ext cx="252412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Flowchart: Delay 63"/>
          <p:cNvSpPr/>
          <p:nvPr/>
        </p:nvSpPr>
        <p:spPr>
          <a:xfrm rot="15687970">
            <a:off x="4079875" y="4311650"/>
            <a:ext cx="252413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Flowchart: Delay 65"/>
          <p:cNvSpPr/>
          <p:nvPr/>
        </p:nvSpPr>
        <p:spPr>
          <a:xfrm rot="15687970">
            <a:off x="5193507" y="4895056"/>
            <a:ext cx="252412" cy="212725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Flowchart: Delay 66"/>
          <p:cNvSpPr/>
          <p:nvPr/>
        </p:nvSpPr>
        <p:spPr>
          <a:xfrm rot="15687970">
            <a:off x="5789613" y="3865563"/>
            <a:ext cx="252412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Flowchart: Delay 67"/>
          <p:cNvSpPr/>
          <p:nvPr/>
        </p:nvSpPr>
        <p:spPr>
          <a:xfrm rot="15883297">
            <a:off x="4761707" y="3336131"/>
            <a:ext cx="254000" cy="214313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Flowchart: Delay 68"/>
          <p:cNvSpPr/>
          <p:nvPr/>
        </p:nvSpPr>
        <p:spPr>
          <a:xfrm rot="15687970">
            <a:off x="5756276" y="4170362"/>
            <a:ext cx="252412" cy="214313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Flowchart: Delay 69"/>
          <p:cNvSpPr/>
          <p:nvPr/>
        </p:nvSpPr>
        <p:spPr>
          <a:xfrm rot="15687970">
            <a:off x="6190457" y="3415506"/>
            <a:ext cx="252412" cy="212725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Flowchart: Delay 70"/>
          <p:cNvSpPr/>
          <p:nvPr/>
        </p:nvSpPr>
        <p:spPr>
          <a:xfrm rot="15687970">
            <a:off x="4894262" y="4124326"/>
            <a:ext cx="252413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Flowchart: Delay 71"/>
          <p:cNvSpPr/>
          <p:nvPr/>
        </p:nvSpPr>
        <p:spPr>
          <a:xfrm rot="15687970">
            <a:off x="3218657" y="2675731"/>
            <a:ext cx="254000" cy="214313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Flowchart: Delay 76"/>
          <p:cNvSpPr/>
          <p:nvPr/>
        </p:nvSpPr>
        <p:spPr>
          <a:xfrm rot="15687970">
            <a:off x="2535237" y="3098801"/>
            <a:ext cx="252413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9" name="Flowchart: Delay 78"/>
          <p:cNvSpPr/>
          <p:nvPr/>
        </p:nvSpPr>
        <p:spPr>
          <a:xfrm rot="15883297">
            <a:off x="5324476" y="2201862"/>
            <a:ext cx="252412" cy="214313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0" name="Flowchart: Delay 79"/>
          <p:cNvSpPr/>
          <p:nvPr/>
        </p:nvSpPr>
        <p:spPr>
          <a:xfrm rot="15687970">
            <a:off x="5110162" y="2216151"/>
            <a:ext cx="252413" cy="214312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Flowchart: Delay 80"/>
          <p:cNvSpPr/>
          <p:nvPr/>
        </p:nvSpPr>
        <p:spPr>
          <a:xfrm rot="15687970">
            <a:off x="2945607" y="1986756"/>
            <a:ext cx="254000" cy="214313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Flowchart: Delay 81"/>
          <p:cNvSpPr/>
          <p:nvPr/>
        </p:nvSpPr>
        <p:spPr>
          <a:xfrm rot="16200000">
            <a:off x="2988470" y="2342356"/>
            <a:ext cx="252412" cy="212725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Flowchart: Delay 82"/>
          <p:cNvSpPr/>
          <p:nvPr/>
        </p:nvSpPr>
        <p:spPr>
          <a:xfrm rot="15687970">
            <a:off x="2937669" y="2585244"/>
            <a:ext cx="254000" cy="214312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4" name="Flowchart: Delay 83"/>
          <p:cNvSpPr/>
          <p:nvPr/>
        </p:nvSpPr>
        <p:spPr>
          <a:xfrm rot="15687970">
            <a:off x="3218657" y="2326481"/>
            <a:ext cx="254000" cy="214313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We Are Going to Learn Today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79862"/>
          </a:xfrm>
        </p:spPr>
        <p:txBody>
          <a:bodyPr rtlCol="0">
            <a:normAutofit/>
          </a:bodyPr>
          <a:lstStyle/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/>
              <a:t>Managing MDF and LDF </a:t>
            </a:r>
            <a:r>
              <a:rPr lang="en-CA" sz="2400" dirty="0"/>
              <a:t>Files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00" name="TextBox 7"/>
          <p:cNvSpPr txBox="1">
            <a:spLocks noChangeArrowheads="1"/>
          </p:cNvSpPr>
          <p:nvPr/>
        </p:nvSpPr>
        <p:spPr bwMode="auto">
          <a:xfrm>
            <a:off x="6172200" y="2590800"/>
            <a:ext cx="2590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Not every recommendation may be appropriate for your environment. Be sure to test in a non-production environment before trying these recommendations out</a:t>
            </a: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MDF Files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0782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smtClean="0"/>
              <a:t>Pre-size for xx months (I recommend 4-6 months)</a:t>
            </a:r>
          </a:p>
          <a:p>
            <a:pPr>
              <a:spcBef>
                <a:spcPts val="1200"/>
              </a:spcBef>
            </a:pPr>
            <a:r>
              <a:rPr lang="en-US" sz="2400" smtClean="0"/>
              <a:t>Free space inside the mdf/ndf is not bad.</a:t>
            </a:r>
          </a:p>
          <a:p>
            <a:pPr>
              <a:spcBef>
                <a:spcPts val="1200"/>
              </a:spcBef>
            </a:pPr>
            <a:r>
              <a:rPr lang="en-US" sz="2400" smtClean="0"/>
              <a:t>Monitor file sizes and data growth</a:t>
            </a:r>
          </a:p>
          <a:p>
            <a:pPr>
              <a:spcBef>
                <a:spcPts val="1200"/>
              </a:spcBef>
            </a:pPr>
            <a:r>
              <a:rPr lang="en-US" sz="2400" smtClean="0"/>
              <a:t>When you need space, manually grow the files</a:t>
            </a:r>
          </a:p>
          <a:p>
            <a:pPr>
              <a:spcBef>
                <a:spcPts val="1200"/>
              </a:spcBef>
            </a:pPr>
            <a:r>
              <a:rPr lang="en-US" sz="2400" smtClean="0"/>
              <a:t>If you </a:t>
            </a:r>
            <a:r>
              <a:rPr lang="en-US" sz="2400" u="sng" smtClean="0"/>
              <a:t>overestimated</a:t>
            </a:r>
            <a:r>
              <a:rPr lang="en-US" sz="2400" smtClean="0"/>
              <a:t> the database’s size, that’s not a problem either. Don’t shrink the database*.</a:t>
            </a:r>
          </a:p>
          <a:p>
            <a:pPr>
              <a:spcBef>
                <a:spcPts val="1200"/>
              </a:spcBef>
            </a:pPr>
            <a:r>
              <a:rPr lang="en-US" sz="2400" smtClean="0"/>
              <a:t>Don’t depend on Autogrow</a:t>
            </a:r>
          </a:p>
          <a:p>
            <a:pPr>
              <a:spcBef>
                <a:spcPts val="1200"/>
              </a:spcBef>
              <a:buFont typeface="Arial" charset="0"/>
              <a:buNone/>
            </a:pPr>
            <a:r>
              <a:rPr lang="en-US" sz="1800" smtClean="0"/>
              <a:t>* If you are wildly oversized, shrink once to meet the needs for the next quarter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Manually Grown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200GB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050" y="2074863"/>
            <a:ext cx="16875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120GB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1228725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52675" y="2074863"/>
            <a:ext cx="3009900" cy="5445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38325" y="3529013"/>
            <a:ext cx="3565525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72100" y="2074863"/>
            <a:ext cx="114300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LDF Files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41132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Pre-size - The size should be the peak amount of log data between log backups + a pad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Monitor and adjust the size as needed over time. Grow the file by 8000MB *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A guesstimate is better than letting autogrowth grow the LDF file for you. If you have no idea, try 15% of data.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b="1" smtClean="0">
                <a:latin typeface="Arial" charset="0"/>
                <a:cs typeface="Arial" charset="0"/>
              </a:rPr>
              <a:t>Multiple files do not help performance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Arial" charset="0"/>
              <a:buNone/>
            </a:pPr>
            <a:r>
              <a:rPr lang="en-US" sz="1300" smtClean="0">
                <a:latin typeface="Arial" charset="0"/>
                <a:cs typeface="Arial" charset="0"/>
              </a:rPr>
              <a:t>* </a:t>
            </a:r>
            <a:r>
              <a:rPr lang="en-US" sz="1300" smtClean="0">
                <a:latin typeface="Arial" charset="0"/>
                <a:cs typeface="Arial" charset="0"/>
                <a:hlinkClick r:id="rId3"/>
              </a:rPr>
              <a:t>http://sqlskills.com/BLOGS/KIMBERLY/post/Transaction-Log-VLFs-too-many-or-too-few.aspx</a:t>
            </a:r>
            <a:endParaRPr lang="en-US" sz="13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LDF Files</a:t>
            </a:r>
          </a:p>
        </p:txBody>
      </p:sp>
      <p:pic>
        <p:nvPicPr>
          <p:cNvPr id="34819" name="Content Placeholder 3" descr="logfilegrowth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84250" y="1219200"/>
            <a:ext cx="71755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LDF Files</a:t>
            </a:r>
          </a:p>
        </p:txBody>
      </p:sp>
      <p:pic>
        <p:nvPicPr>
          <p:cNvPr id="35843" name="Content Placeholder 5" descr="logfilegrowth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96938" y="1166813"/>
            <a:ext cx="7350125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LDF Files</a:t>
            </a:r>
          </a:p>
        </p:txBody>
      </p:sp>
      <p:pic>
        <p:nvPicPr>
          <p:cNvPr id="36867" name="Content Placeholder 4" descr="logfilegrowth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98525" y="1600200"/>
            <a:ext cx="73469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Files – Data and Log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 NOT depend on Autogrow (for emergencies only)</a:t>
            </a:r>
          </a:p>
          <a:p>
            <a:r>
              <a:rPr lang="en-US" smtClean="0"/>
              <a:t>Monitor, monitor, monitor</a:t>
            </a:r>
          </a:p>
          <a:p>
            <a:r>
              <a:rPr lang="en-US" smtClean="0"/>
              <a:t>Assess space monthly</a:t>
            </a:r>
          </a:p>
          <a:p>
            <a:r>
              <a:rPr lang="en-US" smtClean="0"/>
              <a:t>Use alerting for low space</a:t>
            </a:r>
          </a:p>
          <a:p>
            <a:r>
              <a:rPr lang="en-US" smtClean="0"/>
              <a:t>Keep free space in the files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Files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</a:t>
            </a:r>
          </a:p>
          <a:p>
            <a:pPr lvl="1"/>
            <a:r>
              <a:rPr lang="en-US" smtClean="0"/>
              <a:t>Checking space</a:t>
            </a:r>
          </a:p>
          <a:p>
            <a:pPr lvl="1"/>
            <a:r>
              <a:rPr lang="en-US" smtClean="0"/>
              <a:t>Manually growing a file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We Are Going to Learn Today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79862"/>
          </a:xfrm>
        </p:spPr>
        <p:txBody>
          <a:bodyPr rtlCol="0">
            <a:normAutofit/>
          </a:bodyPr>
          <a:lstStyle/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/>
              <a:t>Managing </a:t>
            </a:r>
            <a:r>
              <a:rPr lang="en-CA" sz="2400" dirty="0"/>
              <a:t>Indexes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6172200" y="2590800"/>
            <a:ext cx="2590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Not every recommendation may be appropriate for your environment. Be sure to test in a non-production environment before trying these recommendations out</a:t>
            </a: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Regularly Review Indexing Needs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9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CA" sz="3000" smtClean="0"/>
              <a:t>Indexing needs change over time, depending on</a:t>
            </a:r>
          </a:p>
          <a:p>
            <a:pPr lvl="1">
              <a:spcBef>
                <a:spcPts val="1200"/>
              </a:spcBef>
            </a:pPr>
            <a:r>
              <a:rPr lang="en-CA" sz="2600" smtClean="0"/>
              <a:t>Data volume </a:t>
            </a:r>
          </a:p>
          <a:p>
            <a:pPr lvl="1">
              <a:spcBef>
                <a:spcPts val="1200"/>
              </a:spcBef>
            </a:pPr>
            <a:r>
              <a:rPr lang="en-CA" sz="2600" smtClean="0"/>
              <a:t>The queries</a:t>
            </a:r>
          </a:p>
          <a:p>
            <a:pPr>
              <a:spcBef>
                <a:spcPts val="1200"/>
              </a:spcBef>
            </a:pPr>
            <a:r>
              <a:rPr lang="en-CA" sz="3000" smtClean="0"/>
              <a:t>Your indexing scheme needs to change to keep up</a:t>
            </a:r>
            <a:endParaRPr lang="en-CA" sz="2000" smtClean="0"/>
          </a:p>
          <a:p>
            <a:pPr>
              <a:spcBef>
                <a:spcPts val="1200"/>
              </a:spcBef>
            </a:pPr>
            <a:r>
              <a:rPr lang="en-CA" sz="2800" smtClean="0"/>
              <a:t>Proactively monitor your servers to see if their indexing needs are properly met. SQL Server will not do this for you.</a:t>
            </a:r>
          </a:p>
          <a:p>
            <a:pPr>
              <a:spcBef>
                <a:spcPts val="1200"/>
              </a:spcBef>
            </a:pPr>
            <a:r>
              <a:rPr lang="en-CA" sz="2800" smtClean="0"/>
              <a:t>Set aside time regularly (monthly, quarterly)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MDF &amp; LDF Files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46512"/>
          </a:xfrm>
        </p:spPr>
        <p:txBody>
          <a:bodyPr/>
          <a:lstStyle/>
          <a:p>
            <a:pPr>
              <a:spcBef>
                <a:spcPts val="1200"/>
              </a:spcBef>
              <a:buFont typeface="Arial" charset="0"/>
              <a:buNone/>
            </a:pPr>
            <a:r>
              <a:rPr lang="en-CA" sz="2400" smtClean="0"/>
              <a:t>There is a myth that MDF and LDF files “manage” themselves.</a:t>
            </a:r>
          </a:p>
        </p:txBody>
      </p:sp>
      <p:pic>
        <p:nvPicPr>
          <p:cNvPr id="5124" name="Picture 4" descr="milton_stapl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493963"/>
            <a:ext cx="57150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Missing Indexes</a:t>
            </a:r>
          </a:p>
        </p:txBody>
      </p:sp>
      <p:pic>
        <p:nvPicPr>
          <p:cNvPr id="41987" name="Content Placeholder 3" descr="missingindex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8975" y="1636713"/>
            <a:ext cx="7766050" cy="3584575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 Missing Indexes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04800" y="1354138"/>
            <a:ext cx="8534400" cy="50053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Identify lots of missing indexes using a SQL Trace and the Database Engine Tuning Advisor (DTA)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When capturing a SQL Trace, use the Tuning template and capture data over a representative time frame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Run the DTA against the trace data, review recommendations, and then add appropriate indexes. Do so regularly (monthly, quarterly).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Note: you can use sys.dm_db_missing_index_details, but it has many limitations. This is not recommend unless you really understand the limitations.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Unused Indexes</a:t>
            </a:r>
          </a:p>
        </p:txBody>
      </p:sp>
      <p:pic>
        <p:nvPicPr>
          <p:cNvPr id="44035" name="Content Placeholder 3" descr="Photo Jan 11, 4 24 15 PM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4588" y="1600200"/>
            <a:ext cx="6854825" cy="4525963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 Unused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038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/>
              <a:t>Most databases have </a:t>
            </a:r>
            <a:r>
              <a:rPr lang="en-US" sz="3600" dirty="0" smtClean="0"/>
              <a:t>indexes </a:t>
            </a:r>
            <a:r>
              <a:rPr lang="en-US" sz="3600" dirty="0"/>
              <a:t>that were created because they seemed that they might be useful, but they have ended up not being used.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/>
              <a:t>Because indexes need to be </a:t>
            </a:r>
            <a:r>
              <a:rPr lang="en-US" sz="3600" dirty="0" smtClean="0"/>
              <a:t>maintained, unused indexes are </a:t>
            </a:r>
            <a:r>
              <a:rPr lang="en-US" sz="3600" dirty="0"/>
              <a:t>a waste of resources.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/>
              <a:t>Periodically, identify unused indexes and remove </a:t>
            </a:r>
            <a:r>
              <a:rPr lang="en-US" sz="3600" dirty="0" smtClean="0"/>
              <a:t>them</a:t>
            </a:r>
            <a:r>
              <a:rPr lang="en-US" sz="3600" baseline="30000" dirty="0" smtClean="0"/>
              <a:t>1</a:t>
            </a:r>
            <a:r>
              <a:rPr lang="en-US" sz="3600" dirty="0" smtClean="0"/>
              <a:t>.</a:t>
            </a:r>
            <a:endParaRPr lang="en-US" sz="3600" dirty="0"/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/>
              <a:t>Use the </a:t>
            </a:r>
            <a:r>
              <a:rPr lang="en-US" sz="3600" dirty="0" err="1"/>
              <a:t>sys.dm_db_index_usage_stats</a:t>
            </a:r>
            <a:r>
              <a:rPr lang="en-US" sz="3600" dirty="0"/>
              <a:t> </a:t>
            </a:r>
            <a:r>
              <a:rPr lang="en-US" sz="3600" dirty="0" smtClean="0"/>
              <a:t> DMV </a:t>
            </a:r>
            <a:r>
              <a:rPr lang="en-US" sz="3600" dirty="0"/>
              <a:t>to help you identify unused </a:t>
            </a:r>
            <a:r>
              <a:rPr lang="en-US" sz="3600" dirty="0" smtClean="0"/>
              <a:t>indexes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.</a:t>
            </a:r>
            <a:endParaRPr lang="en-US" sz="3600" dirty="0"/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dirty="0" smtClean="0"/>
              <a:t>1 – Immediate Removal is a bad idea. Disable for a business cycle and then remove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dirty="0" smtClean="0"/>
              <a:t>2 -  The </a:t>
            </a:r>
            <a:r>
              <a:rPr lang="en-US" sz="2300" dirty="0"/>
              <a:t>data in this DMV is cleared out each time SQL Server is </a:t>
            </a:r>
            <a:r>
              <a:rPr lang="en-US" sz="2300" dirty="0" smtClean="0"/>
              <a:t>restarted</a:t>
            </a:r>
            <a:endParaRPr lang="en-US" sz="23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Duplicate Indexes</a:t>
            </a:r>
          </a:p>
        </p:txBody>
      </p:sp>
      <p:pic>
        <p:nvPicPr>
          <p:cNvPr id="46083" name="Content Placeholder 3" descr="duplicate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38325" y="1690688"/>
            <a:ext cx="5467350" cy="434340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 Duplicate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0842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For many different reasons, it is possible for the duplicate indexes to be </a:t>
            </a:r>
            <a:r>
              <a:rPr lang="en-US" dirty="0" smtClean="0"/>
              <a:t>created </a:t>
            </a:r>
            <a:r>
              <a:rPr lang="en-US" dirty="0"/>
              <a:t>using different names.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</a:t>
            </a:r>
            <a:r>
              <a:rPr lang="en-US" dirty="0" smtClean="0"/>
              <a:t>wastes resources and </a:t>
            </a:r>
            <a:r>
              <a:rPr lang="en-US" dirty="0"/>
              <a:t>duplicate indexes should almost always be removed.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See the following </a:t>
            </a:r>
            <a:r>
              <a:rPr lang="en-US" dirty="0" smtClean="0"/>
              <a:t>URLs for </a:t>
            </a:r>
            <a:r>
              <a:rPr lang="en-US" dirty="0"/>
              <a:t>sample </a:t>
            </a:r>
            <a:r>
              <a:rPr lang="en-US" dirty="0" smtClean="0"/>
              <a:t>scripts: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hlinkClick r:id="rId2"/>
              </a:rPr>
              <a:t>www.sqlblog.com/blogs/paul_nielsen/archive/2008/06/25/find-duplicate-indexes.aspx</a:t>
            </a:r>
            <a:r>
              <a:rPr lang="en-US" sz="2400" dirty="0" smtClean="0"/>
              <a:t>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://blogs.msdn.com/b/mssqlisv/archive/2007/06/29/detecting-overlapping-indexes-in-sql-server-2005.aspx</a:t>
            </a:r>
            <a:r>
              <a:rPr lang="en-US" sz="2400" dirty="0"/>
              <a:t> </a:t>
            </a:r>
            <a:endParaRPr lang="en-US" sz="2400" dirty="0" smtClean="0"/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://www.sqlskills.com/BLOGS/KIMBERLY/post/RemovingDuplicateIndexes.aspx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 Maintenance</a:t>
            </a:r>
          </a:p>
        </p:txBody>
      </p:sp>
      <p:pic>
        <p:nvPicPr>
          <p:cNvPr id="48131" name="Content Placeholder 3" descr="maintenance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78075" y="1600200"/>
            <a:ext cx="4387850" cy="4525963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Index Maintenance: Fragmentation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08425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400" dirty="0"/>
              <a:t>Index Fragmentation Hurts Performance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000" dirty="0"/>
              <a:t>Over time, as indexes are subjected to data modifications, gaps in data on pages </a:t>
            </a:r>
            <a:r>
              <a:rPr lang="en-CA" sz="2000" dirty="0" smtClean="0"/>
              <a:t>develop (internal fragmentation), </a:t>
            </a:r>
            <a:r>
              <a:rPr lang="en-CA" sz="2000" dirty="0"/>
              <a:t>and the logical ordering of the data no longer matches the physical ordering of the </a:t>
            </a:r>
            <a:r>
              <a:rPr lang="en-CA" sz="2000" dirty="0" smtClean="0"/>
              <a:t>data (external fragmentation). </a:t>
            </a:r>
            <a:r>
              <a:rPr lang="en-CA" sz="2000" dirty="0"/>
              <a:t>Together, this is referred to as index fragmentation. This is a normal behavior, but must be regularly addressed.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000" u="sng" dirty="0"/>
              <a:t>Heavily fragmented indexes can lead to poor query performance</a:t>
            </a:r>
            <a:r>
              <a:rPr lang="en-CA" sz="2000" dirty="0"/>
              <a:t>, especially if scans occur regularly. This is because less data can fit into the data cache and because more disk I/O is required.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000" dirty="0"/>
              <a:t>Because of this, it is important that DBAs </a:t>
            </a:r>
            <a:r>
              <a:rPr lang="en-CA" sz="2000" u="sng" dirty="0"/>
              <a:t>regularly detect and remove index fragmentation</a:t>
            </a:r>
            <a:r>
              <a:rPr lang="en-CA" sz="2000" dirty="0"/>
              <a:t> from their databases on a regular basis</a:t>
            </a:r>
            <a:r>
              <a:rPr lang="en-CA" sz="2000" dirty="0" smtClean="0"/>
              <a:t>.</a:t>
            </a:r>
            <a:endParaRPr lang="en-C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 Fragmentation Maintenance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465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smtClean="0"/>
              <a:t>There are three ways to remove fragmentation from an index:</a:t>
            </a:r>
          </a:p>
          <a:p>
            <a:pPr lvl="1">
              <a:spcBef>
                <a:spcPts val="1200"/>
              </a:spcBef>
            </a:pPr>
            <a:r>
              <a:rPr lang="en-US" sz="2000" b="1" smtClean="0"/>
              <a:t>Reorganize</a:t>
            </a:r>
            <a:r>
              <a:rPr lang="en-US" sz="2000" smtClean="0"/>
              <a:t>: online (Standard and Enterprise Edition)</a:t>
            </a:r>
          </a:p>
          <a:p>
            <a:pPr lvl="1">
              <a:spcBef>
                <a:spcPts val="1200"/>
              </a:spcBef>
            </a:pPr>
            <a:r>
              <a:rPr lang="en-US" sz="2000" b="1" smtClean="0"/>
              <a:t>Rebuild</a:t>
            </a:r>
            <a:r>
              <a:rPr lang="en-US" sz="2000" smtClean="0"/>
              <a:t>: offline (Standard and Enterprise Edition)</a:t>
            </a:r>
          </a:p>
          <a:p>
            <a:pPr lvl="1">
              <a:spcBef>
                <a:spcPts val="1200"/>
              </a:spcBef>
            </a:pPr>
            <a:r>
              <a:rPr lang="en-US" sz="2000" b="1" smtClean="0"/>
              <a:t>Rebuild</a:t>
            </a:r>
            <a:r>
              <a:rPr lang="en-US" sz="2000" smtClean="0"/>
              <a:t>: online (Enterprise Edition Only)</a:t>
            </a:r>
          </a:p>
          <a:p>
            <a:pPr>
              <a:spcBef>
                <a:spcPts val="1200"/>
              </a:spcBef>
            </a:pPr>
            <a:r>
              <a:rPr lang="en-US" sz="2400" smtClean="0"/>
              <a:t>Each option has its pros and cons. You must select the option(s) which work best for your environment. I can’t tell you what will work best for your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Rebuild Indexes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9285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 database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2MB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1MB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Rebuild Indexes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9285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4373563" y="-808037"/>
            <a:ext cx="12700" cy="5619750"/>
          </a:xfrm>
          <a:prstGeom prst="bentConnector3">
            <a:avLst>
              <a:gd name="adj1" fmla="val 626897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0"/>
            <a:endCxn id="8" idx="0"/>
          </p:cNvCxnSpPr>
          <p:nvPr/>
        </p:nvCxnSpPr>
        <p:spPr>
          <a:xfrm rot="16200000" flipV="1">
            <a:off x="3671095" y="584200"/>
            <a:ext cx="12700" cy="2809875"/>
          </a:xfrm>
          <a:prstGeom prst="bentConnector3">
            <a:avLst>
              <a:gd name="adj1" fmla="val 502759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0"/>
            <a:endCxn id="6" idx="0"/>
          </p:cNvCxnSpPr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45517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0"/>
            <a:endCxn id="9" idx="0"/>
          </p:cNvCxnSpPr>
          <p:nvPr/>
        </p:nvCxnSpPr>
        <p:spPr>
          <a:xfrm rot="5400000" flipH="1" flipV="1">
            <a:off x="3671094" y="1286670"/>
            <a:ext cx="12700" cy="140493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" idx="2"/>
            <a:endCxn id="7" idx="2"/>
          </p:cNvCxnSpPr>
          <p:nvPr/>
        </p:nvCxnSpPr>
        <p:spPr>
          <a:xfrm rot="16200000" flipH="1">
            <a:off x="1914922" y="1540271"/>
            <a:ext cx="12700" cy="210740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4" idx="2"/>
          </p:cNvCxnSpPr>
          <p:nvPr/>
        </p:nvCxnSpPr>
        <p:spPr>
          <a:xfrm rot="5400000">
            <a:off x="2617391" y="1540272"/>
            <a:ext cx="12700" cy="2107406"/>
          </a:xfrm>
          <a:prstGeom prst="bentConnector3">
            <a:avLst>
              <a:gd name="adj1" fmla="val 395172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2"/>
            <a:endCxn id="11" idx="2"/>
          </p:cNvCxnSpPr>
          <p:nvPr/>
        </p:nvCxnSpPr>
        <p:spPr>
          <a:xfrm rot="16200000" flipH="1">
            <a:off x="4022329" y="837803"/>
            <a:ext cx="12700" cy="3512344"/>
          </a:xfrm>
          <a:prstGeom prst="bentConnector3">
            <a:avLst>
              <a:gd name="adj1" fmla="val 494482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" idx="2"/>
            <a:endCxn id="10" idx="2"/>
          </p:cNvCxnSpPr>
          <p:nvPr/>
        </p:nvCxnSpPr>
        <p:spPr>
          <a:xfrm rot="16200000" flipH="1">
            <a:off x="4724797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3" idx="2"/>
            <a:endCxn id="12" idx="2"/>
          </p:cNvCxnSpPr>
          <p:nvPr/>
        </p:nvCxnSpPr>
        <p:spPr>
          <a:xfrm rot="5400000">
            <a:off x="6832204" y="2242741"/>
            <a:ext cx="12700" cy="702469"/>
          </a:xfrm>
          <a:prstGeom prst="bentConnector3">
            <a:avLst>
              <a:gd name="adj1" fmla="val 328966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Rebuild Indexes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06575" y="1995488"/>
            <a:ext cx="225425" cy="604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4138" y="1995488"/>
            <a:ext cx="225425" cy="604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5163" y="1995488"/>
            <a:ext cx="223837" cy="6048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Z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19713" y="1984375"/>
            <a:ext cx="225425" cy="604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4225" y="1984375"/>
            <a:ext cx="223838" cy="6064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26150" y="1989138"/>
            <a:ext cx="223838" cy="606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9285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cxnSp>
        <p:nvCxnSpPr>
          <p:cNvPr id="44" name="Elbow Connector 43"/>
          <p:cNvCxnSpPr/>
          <p:nvPr/>
        </p:nvCxnSpPr>
        <p:spPr>
          <a:xfrm rot="5400000" flipH="1" flipV="1">
            <a:off x="4373563" y="-808037"/>
            <a:ext cx="12700" cy="5619750"/>
          </a:xfrm>
          <a:prstGeom prst="bentConnector3">
            <a:avLst>
              <a:gd name="adj1" fmla="val 626897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9" idx="0"/>
            <a:endCxn id="37" idx="0"/>
          </p:cNvCxnSpPr>
          <p:nvPr/>
        </p:nvCxnSpPr>
        <p:spPr>
          <a:xfrm rot="16200000" flipV="1">
            <a:off x="3671095" y="584200"/>
            <a:ext cx="12700" cy="2809875"/>
          </a:xfrm>
          <a:prstGeom prst="bentConnector3">
            <a:avLst>
              <a:gd name="adj1" fmla="val 502759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0"/>
            <a:endCxn id="34" idx="0"/>
          </p:cNvCxnSpPr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45517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5" idx="0"/>
            <a:endCxn id="38" idx="0"/>
          </p:cNvCxnSpPr>
          <p:nvPr/>
        </p:nvCxnSpPr>
        <p:spPr>
          <a:xfrm rot="5400000" flipH="1" flipV="1">
            <a:off x="3671094" y="1286670"/>
            <a:ext cx="12700" cy="140493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3" idx="2"/>
            <a:endCxn id="35" idx="2"/>
          </p:cNvCxnSpPr>
          <p:nvPr/>
        </p:nvCxnSpPr>
        <p:spPr>
          <a:xfrm rot="16200000" flipH="1">
            <a:off x="1914922" y="1540271"/>
            <a:ext cx="12700" cy="210740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4" idx="2"/>
            <a:endCxn id="31" idx="2"/>
          </p:cNvCxnSpPr>
          <p:nvPr/>
        </p:nvCxnSpPr>
        <p:spPr>
          <a:xfrm rot="5400000">
            <a:off x="2617391" y="1540272"/>
            <a:ext cx="12700" cy="2107406"/>
          </a:xfrm>
          <a:prstGeom prst="bentConnector3">
            <a:avLst>
              <a:gd name="adj1" fmla="val 395172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7" idx="2"/>
            <a:endCxn id="40" idx="2"/>
          </p:cNvCxnSpPr>
          <p:nvPr/>
        </p:nvCxnSpPr>
        <p:spPr>
          <a:xfrm rot="16200000" flipH="1">
            <a:off x="4022329" y="837803"/>
            <a:ext cx="12700" cy="3512344"/>
          </a:xfrm>
          <a:prstGeom prst="bentConnector3">
            <a:avLst>
              <a:gd name="adj1" fmla="val 494482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  <a:endCxn id="39" idx="2"/>
          </p:cNvCxnSpPr>
          <p:nvPr/>
        </p:nvCxnSpPr>
        <p:spPr>
          <a:xfrm rot="16200000" flipH="1">
            <a:off x="4724797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3" idx="2"/>
            <a:endCxn id="42" idx="2"/>
          </p:cNvCxnSpPr>
          <p:nvPr/>
        </p:nvCxnSpPr>
        <p:spPr>
          <a:xfrm rot="5400000">
            <a:off x="6832204" y="2242741"/>
            <a:ext cx="12700" cy="702469"/>
          </a:xfrm>
          <a:prstGeom prst="bentConnector3">
            <a:avLst>
              <a:gd name="adj1" fmla="val 328966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Rebuild Indexes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74775" y="3806825"/>
            <a:ext cx="377825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3100" y="3806825"/>
            <a:ext cx="376238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482975" y="3806825"/>
            <a:ext cx="376238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79713" y="3806825"/>
            <a:ext cx="377825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78038" y="3806825"/>
            <a:ext cx="376237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184650" y="3806825"/>
            <a:ext cx="377825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887913" y="3806825"/>
            <a:ext cx="376237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89588" y="3806825"/>
            <a:ext cx="377825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92850" y="3806825"/>
            <a:ext cx="376238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94525" y="3806825"/>
            <a:ext cx="377825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</a:t>
            </a:r>
          </a:p>
        </p:txBody>
      </p:sp>
      <p:cxnSp>
        <p:nvCxnSpPr>
          <p:cNvPr id="59" name="Elbow Connector 14"/>
          <p:cNvCxnSpPr>
            <a:stCxn id="49" idx="2"/>
            <a:endCxn id="48" idx="2"/>
          </p:cNvCxnSpPr>
          <p:nvPr/>
        </p:nvCxnSpPr>
        <p:spPr>
          <a:xfrm rot="16200000" flipH="1">
            <a:off x="1212057" y="4060031"/>
            <a:ext cx="12700" cy="70326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"/>
          <p:cNvCxnSpPr>
            <a:stCxn id="52" idx="2"/>
            <a:endCxn id="51" idx="2"/>
          </p:cNvCxnSpPr>
          <p:nvPr/>
        </p:nvCxnSpPr>
        <p:spPr>
          <a:xfrm rot="16200000" flipH="1">
            <a:off x="2616994" y="4060032"/>
            <a:ext cx="12700" cy="7032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4"/>
          <p:cNvCxnSpPr>
            <a:stCxn id="50" idx="2"/>
            <a:endCxn id="53" idx="2"/>
          </p:cNvCxnSpPr>
          <p:nvPr/>
        </p:nvCxnSpPr>
        <p:spPr>
          <a:xfrm rot="16200000" flipH="1">
            <a:off x="4022726" y="4060825"/>
            <a:ext cx="12700" cy="7016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4"/>
          <p:cNvCxnSpPr>
            <a:stCxn id="54" idx="2"/>
            <a:endCxn id="56" idx="2"/>
          </p:cNvCxnSpPr>
          <p:nvPr/>
        </p:nvCxnSpPr>
        <p:spPr>
          <a:xfrm rot="16200000" flipH="1">
            <a:off x="5427663" y="4060825"/>
            <a:ext cx="12700" cy="7016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"/>
          <p:cNvCxnSpPr>
            <a:stCxn id="57" idx="2"/>
            <a:endCxn id="58" idx="2"/>
          </p:cNvCxnSpPr>
          <p:nvPr/>
        </p:nvCxnSpPr>
        <p:spPr>
          <a:xfrm rot="16200000" flipH="1">
            <a:off x="6832601" y="4060825"/>
            <a:ext cx="12700" cy="7016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4"/>
          <p:cNvCxnSpPr>
            <a:stCxn id="56" idx="0"/>
            <a:endCxn id="57" idx="0"/>
          </p:cNvCxnSpPr>
          <p:nvPr/>
        </p:nvCxnSpPr>
        <p:spPr>
          <a:xfrm rot="5400000" flipH="1" flipV="1">
            <a:off x="6130132" y="3455193"/>
            <a:ext cx="12700" cy="70326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4"/>
          <p:cNvCxnSpPr>
            <a:stCxn id="53" idx="0"/>
            <a:endCxn id="54" idx="0"/>
          </p:cNvCxnSpPr>
          <p:nvPr/>
        </p:nvCxnSpPr>
        <p:spPr>
          <a:xfrm rot="5400000" flipH="1" flipV="1">
            <a:off x="4725194" y="3455194"/>
            <a:ext cx="12700" cy="7032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4"/>
          <p:cNvCxnSpPr>
            <a:stCxn id="51" idx="0"/>
            <a:endCxn id="50" idx="0"/>
          </p:cNvCxnSpPr>
          <p:nvPr/>
        </p:nvCxnSpPr>
        <p:spPr>
          <a:xfrm rot="5400000" flipH="1" flipV="1">
            <a:off x="3320257" y="3455193"/>
            <a:ext cx="12700" cy="70326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4"/>
          <p:cNvCxnSpPr>
            <a:stCxn id="48" idx="0"/>
            <a:endCxn id="52" idx="0"/>
          </p:cNvCxnSpPr>
          <p:nvPr/>
        </p:nvCxnSpPr>
        <p:spPr>
          <a:xfrm rot="5400000" flipH="1" flipV="1">
            <a:off x="1914526" y="3455987"/>
            <a:ext cx="12700" cy="7016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317" name="TextBox 44"/>
          <p:cNvSpPr txBox="1">
            <a:spLocks noChangeArrowheads="1"/>
          </p:cNvSpPr>
          <p:nvPr/>
        </p:nvSpPr>
        <p:spPr bwMode="auto">
          <a:xfrm>
            <a:off x="1146175" y="5281613"/>
            <a:ext cx="6851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Need twice the disk space (+ pad)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06575" y="1995488"/>
            <a:ext cx="225425" cy="604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94138" y="1995488"/>
            <a:ext cx="225425" cy="604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05163" y="1995488"/>
            <a:ext cx="223837" cy="6048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Z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19713" y="1984375"/>
            <a:ext cx="225425" cy="604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594225" y="1984375"/>
            <a:ext cx="223838" cy="6064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26150" y="1989138"/>
            <a:ext cx="223838" cy="606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29285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cxnSp>
        <p:nvCxnSpPr>
          <p:cNvPr id="82" name="Elbow Connector 81"/>
          <p:cNvCxnSpPr/>
          <p:nvPr/>
        </p:nvCxnSpPr>
        <p:spPr>
          <a:xfrm rot="5400000" flipH="1" flipV="1">
            <a:off x="4373563" y="-808037"/>
            <a:ext cx="12700" cy="5619750"/>
          </a:xfrm>
          <a:prstGeom prst="bentConnector3">
            <a:avLst>
              <a:gd name="adj1" fmla="val 626897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6" idx="0"/>
            <a:endCxn id="73" idx="0"/>
          </p:cNvCxnSpPr>
          <p:nvPr/>
        </p:nvCxnSpPr>
        <p:spPr>
          <a:xfrm rot="16200000" flipV="1">
            <a:off x="3671095" y="584200"/>
            <a:ext cx="12700" cy="2809875"/>
          </a:xfrm>
          <a:prstGeom prst="bentConnector3">
            <a:avLst>
              <a:gd name="adj1" fmla="val 502759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7" idx="0"/>
            <a:endCxn id="70" idx="0"/>
          </p:cNvCxnSpPr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45517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1" idx="0"/>
            <a:endCxn id="74" idx="0"/>
          </p:cNvCxnSpPr>
          <p:nvPr/>
        </p:nvCxnSpPr>
        <p:spPr>
          <a:xfrm rot="5400000" flipH="1" flipV="1">
            <a:off x="3671094" y="1286670"/>
            <a:ext cx="12700" cy="140493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8" idx="2"/>
            <a:endCxn id="71" idx="2"/>
          </p:cNvCxnSpPr>
          <p:nvPr/>
        </p:nvCxnSpPr>
        <p:spPr>
          <a:xfrm rot="16200000" flipH="1">
            <a:off x="1914922" y="1540271"/>
            <a:ext cx="12700" cy="210740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0" idx="2"/>
            <a:endCxn id="67" idx="2"/>
          </p:cNvCxnSpPr>
          <p:nvPr/>
        </p:nvCxnSpPr>
        <p:spPr>
          <a:xfrm rot="5400000">
            <a:off x="2617391" y="1540272"/>
            <a:ext cx="12700" cy="2107406"/>
          </a:xfrm>
          <a:prstGeom prst="bentConnector3">
            <a:avLst>
              <a:gd name="adj1" fmla="val 395172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3" idx="2"/>
            <a:endCxn id="77" idx="2"/>
          </p:cNvCxnSpPr>
          <p:nvPr/>
        </p:nvCxnSpPr>
        <p:spPr>
          <a:xfrm rot="16200000" flipH="1">
            <a:off x="4022329" y="837803"/>
            <a:ext cx="12700" cy="3512344"/>
          </a:xfrm>
          <a:prstGeom prst="bentConnector3">
            <a:avLst>
              <a:gd name="adj1" fmla="val 494482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4" idx="2"/>
            <a:endCxn id="76" idx="2"/>
          </p:cNvCxnSpPr>
          <p:nvPr/>
        </p:nvCxnSpPr>
        <p:spPr>
          <a:xfrm rot="16200000" flipH="1">
            <a:off x="4724797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1" idx="2"/>
            <a:endCxn id="80" idx="2"/>
          </p:cNvCxnSpPr>
          <p:nvPr/>
        </p:nvCxnSpPr>
        <p:spPr>
          <a:xfrm rot="5400000">
            <a:off x="6832204" y="2242741"/>
            <a:ext cx="12700" cy="702469"/>
          </a:xfrm>
          <a:prstGeom prst="bentConnector3">
            <a:avLst>
              <a:gd name="adj1" fmla="val 328966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Rebuild Indexes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06575" y="1995488"/>
            <a:ext cx="225425" cy="604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19713" y="1984375"/>
            <a:ext cx="225425" cy="604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74775" y="3806825"/>
            <a:ext cx="377825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3100" y="3806825"/>
            <a:ext cx="376238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482975" y="3806825"/>
            <a:ext cx="376238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79713" y="3806825"/>
            <a:ext cx="377825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78038" y="3806825"/>
            <a:ext cx="376237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184650" y="3806825"/>
            <a:ext cx="377825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887913" y="3806825"/>
            <a:ext cx="376237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89588" y="3806825"/>
            <a:ext cx="377825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92850" y="3806825"/>
            <a:ext cx="376238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94525" y="3806825"/>
            <a:ext cx="377825" cy="604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</a:t>
            </a:r>
          </a:p>
        </p:txBody>
      </p:sp>
      <p:cxnSp>
        <p:nvCxnSpPr>
          <p:cNvPr id="59" name="Elbow Connector 14"/>
          <p:cNvCxnSpPr>
            <a:stCxn id="49" idx="2"/>
            <a:endCxn id="48" idx="2"/>
          </p:cNvCxnSpPr>
          <p:nvPr/>
        </p:nvCxnSpPr>
        <p:spPr>
          <a:xfrm rot="16200000" flipH="1">
            <a:off x="1212057" y="4060031"/>
            <a:ext cx="12700" cy="70326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"/>
          <p:cNvCxnSpPr>
            <a:stCxn id="52" idx="2"/>
            <a:endCxn id="51" idx="2"/>
          </p:cNvCxnSpPr>
          <p:nvPr/>
        </p:nvCxnSpPr>
        <p:spPr>
          <a:xfrm rot="16200000" flipH="1">
            <a:off x="2616994" y="4060032"/>
            <a:ext cx="12700" cy="7032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4"/>
          <p:cNvCxnSpPr>
            <a:stCxn id="50" idx="2"/>
            <a:endCxn id="53" idx="2"/>
          </p:cNvCxnSpPr>
          <p:nvPr/>
        </p:nvCxnSpPr>
        <p:spPr>
          <a:xfrm rot="16200000" flipH="1">
            <a:off x="4022726" y="4060825"/>
            <a:ext cx="12700" cy="7016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4"/>
          <p:cNvCxnSpPr>
            <a:stCxn id="54" idx="2"/>
            <a:endCxn id="56" idx="2"/>
          </p:cNvCxnSpPr>
          <p:nvPr/>
        </p:nvCxnSpPr>
        <p:spPr>
          <a:xfrm rot="16200000" flipH="1">
            <a:off x="5427663" y="4060825"/>
            <a:ext cx="12700" cy="7016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"/>
          <p:cNvCxnSpPr>
            <a:stCxn id="57" idx="2"/>
            <a:endCxn id="58" idx="2"/>
          </p:cNvCxnSpPr>
          <p:nvPr/>
        </p:nvCxnSpPr>
        <p:spPr>
          <a:xfrm rot="16200000" flipH="1">
            <a:off x="6832601" y="4060825"/>
            <a:ext cx="12700" cy="7016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4"/>
          <p:cNvCxnSpPr>
            <a:stCxn id="56" idx="0"/>
            <a:endCxn id="57" idx="0"/>
          </p:cNvCxnSpPr>
          <p:nvPr/>
        </p:nvCxnSpPr>
        <p:spPr>
          <a:xfrm rot="5400000" flipH="1" flipV="1">
            <a:off x="6130132" y="3455193"/>
            <a:ext cx="12700" cy="70326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4"/>
          <p:cNvCxnSpPr>
            <a:stCxn id="53" idx="0"/>
            <a:endCxn id="54" idx="0"/>
          </p:cNvCxnSpPr>
          <p:nvPr/>
        </p:nvCxnSpPr>
        <p:spPr>
          <a:xfrm rot="5400000" flipH="1" flipV="1">
            <a:off x="4725194" y="3455194"/>
            <a:ext cx="12700" cy="7032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4"/>
          <p:cNvCxnSpPr>
            <a:stCxn id="51" idx="0"/>
            <a:endCxn id="50" idx="0"/>
          </p:cNvCxnSpPr>
          <p:nvPr/>
        </p:nvCxnSpPr>
        <p:spPr>
          <a:xfrm rot="5400000" flipH="1" flipV="1">
            <a:off x="3320257" y="3455193"/>
            <a:ext cx="12700" cy="70326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4"/>
          <p:cNvCxnSpPr>
            <a:stCxn id="48" idx="0"/>
            <a:endCxn id="52" idx="0"/>
          </p:cNvCxnSpPr>
          <p:nvPr/>
        </p:nvCxnSpPr>
        <p:spPr>
          <a:xfrm rot="5400000" flipH="1" flipV="1">
            <a:off x="1914526" y="3455987"/>
            <a:ext cx="12700" cy="7016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94138" y="1995488"/>
            <a:ext cx="225425" cy="604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05163" y="1995488"/>
            <a:ext cx="223837" cy="6048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Z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Reorganize Indexes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9285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cxnSp>
        <p:nvCxnSpPr>
          <p:cNvPr id="23" name="Elbow Connector 22"/>
          <p:cNvCxnSpPr>
            <a:stCxn id="5" idx="2"/>
            <a:endCxn id="7" idx="2"/>
          </p:cNvCxnSpPr>
          <p:nvPr/>
        </p:nvCxnSpPr>
        <p:spPr>
          <a:xfrm rot="16200000" flipH="1">
            <a:off x="1914922" y="1540271"/>
            <a:ext cx="12700" cy="210740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0"/>
            <a:endCxn id="9" idx="0"/>
          </p:cNvCxnSpPr>
          <p:nvPr/>
        </p:nvCxnSpPr>
        <p:spPr>
          <a:xfrm rot="5400000" flipH="1" flipV="1">
            <a:off x="3671094" y="1286670"/>
            <a:ext cx="12700" cy="140493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2"/>
            <a:endCxn id="10" idx="2"/>
          </p:cNvCxnSpPr>
          <p:nvPr/>
        </p:nvCxnSpPr>
        <p:spPr>
          <a:xfrm rot="16200000" flipH="1">
            <a:off x="4724797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0"/>
            <a:endCxn id="8" idx="0"/>
          </p:cNvCxnSpPr>
          <p:nvPr/>
        </p:nvCxnSpPr>
        <p:spPr>
          <a:xfrm rot="16200000" flipV="1">
            <a:off x="3671095" y="584200"/>
            <a:ext cx="12700" cy="2809875"/>
          </a:xfrm>
          <a:prstGeom prst="bentConnector3">
            <a:avLst>
              <a:gd name="adj1" fmla="val 279311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2"/>
            <a:endCxn id="11" idx="2"/>
          </p:cNvCxnSpPr>
          <p:nvPr/>
        </p:nvCxnSpPr>
        <p:spPr>
          <a:xfrm rot="16200000" flipH="1">
            <a:off x="4022329" y="837803"/>
            <a:ext cx="12700" cy="3512344"/>
          </a:xfrm>
          <a:prstGeom prst="bentConnector3">
            <a:avLst>
              <a:gd name="adj1" fmla="val 262758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  <a:endCxn id="6" idx="0"/>
          </p:cNvCxnSpPr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78620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2"/>
            <a:endCxn id="4" idx="2"/>
          </p:cNvCxnSpPr>
          <p:nvPr/>
        </p:nvCxnSpPr>
        <p:spPr>
          <a:xfrm rot="5400000">
            <a:off x="2617391" y="1540272"/>
            <a:ext cx="12700" cy="2107406"/>
          </a:xfrm>
          <a:prstGeom prst="bentConnector3">
            <a:avLst>
              <a:gd name="adj1" fmla="val 353793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" idx="0"/>
            <a:endCxn id="13" idx="0"/>
          </p:cNvCxnSpPr>
          <p:nvPr/>
        </p:nvCxnSpPr>
        <p:spPr>
          <a:xfrm rot="5400000" flipH="1" flipV="1">
            <a:off x="4373563" y="-820737"/>
            <a:ext cx="12700" cy="5619750"/>
          </a:xfrm>
          <a:prstGeom prst="bentConnector3">
            <a:avLst>
              <a:gd name="adj1" fmla="val 511034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3" idx="2"/>
            <a:endCxn id="12" idx="2"/>
          </p:cNvCxnSpPr>
          <p:nvPr/>
        </p:nvCxnSpPr>
        <p:spPr>
          <a:xfrm rot="5400000">
            <a:off x="6832204" y="2242741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Reorganize Indexes - Compact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9285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655763"/>
            <a:ext cx="5680075" cy="152400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3100" y="2205038"/>
            <a:ext cx="376238" cy="3825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4775" y="1995488"/>
            <a:ext cx="377825" cy="6048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78038" y="2128838"/>
            <a:ext cx="376237" cy="471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79713" y="2128838"/>
            <a:ext cx="377825" cy="471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82975" y="1995488"/>
            <a:ext cx="376238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84650" y="1995488"/>
            <a:ext cx="37782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87913" y="1995488"/>
            <a:ext cx="376237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89588" y="2205038"/>
            <a:ext cx="377825" cy="3952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92850" y="2327275"/>
            <a:ext cx="376238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00875" y="2327275"/>
            <a:ext cx="377825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1914922" y="1540271"/>
            <a:ext cx="12700" cy="210740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 flipH="1" flipV="1">
            <a:off x="3671094" y="1286670"/>
            <a:ext cx="12700" cy="140493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4724797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V="1">
            <a:off x="3671095" y="584200"/>
            <a:ext cx="12700" cy="2809875"/>
          </a:xfrm>
          <a:prstGeom prst="bentConnector3">
            <a:avLst>
              <a:gd name="adj1" fmla="val 279311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H="1">
            <a:off x="4022329" y="837803"/>
            <a:ext cx="12700" cy="3512344"/>
          </a:xfrm>
          <a:prstGeom prst="bentConnector3">
            <a:avLst>
              <a:gd name="adj1" fmla="val 262758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78620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>
            <a:off x="2617391" y="1540272"/>
            <a:ext cx="12700" cy="2107406"/>
          </a:xfrm>
          <a:prstGeom prst="bentConnector3">
            <a:avLst>
              <a:gd name="adj1" fmla="val 353793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4373563" y="-820737"/>
            <a:ext cx="12700" cy="5619750"/>
          </a:xfrm>
          <a:prstGeom prst="bentConnector3">
            <a:avLst>
              <a:gd name="adj1" fmla="val 511034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>
            <a:off x="6832204" y="2242741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Reorganize Indexes - Compact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9285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601" y="2243137"/>
            <a:ext cx="12700" cy="7016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44613" y="1655763"/>
            <a:ext cx="5680075" cy="152400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3100" y="2205038"/>
            <a:ext cx="376238" cy="3825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4775" y="1995488"/>
            <a:ext cx="377825" cy="6048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78038" y="2128838"/>
            <a:ext cx="376237" cy="471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79713" y="2128838"/>
            <a:ext cx="377825" cy="471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82975" y="1995488"/>
            <a:ext cx="376238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84650" y="1995488"/>
            <a:ext cx="37782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87913" y="1995488"/>
            <a:ext cx="376237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89588" y="2205038"/>
            <a:ext cx="377825" cy="3952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00875" y="2327275"/>
            <a:ext cx="377825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88088" y="2336800"/>
            <a:ext cx="377825" cy="2619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1914922" y="1540271"/>
            <a:ext cx="12700" cy="210740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 flipH="1" flipV="1">
            <a:off x="3671094" y="1286670"/>
            <a:ext cx="12700" cy="140493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4724797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V="1">
            <a:off x="3671095" y="584200"/>
            <a:ext cx="12700" cy="2809875"/>
          </a:xfrm>
          <a:prstGeom prst="bentConnector3">
            <a:avLst>
              <a:gd name="adj1" fmla="val 279311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H="1">
            <a:off x="4022329" y="837803"/>
            <a:ext cx="12700" cy="3512344"/>
          </a:xfrm>
          <a:prstGeom prst="bentConnector3">
            <a:avLst>
              <a:gd name="adj1" fmla="val 262758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78620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>
            <a:off x="2617391" y="1540272"/>
            <a:ext cx="12700" cy="2107406"/>
          </a:xfrm>
          <a:prstGeom prst="bentConnector3">
            <a:avLst>
              <a:gd name="adj1" fmla="val 353793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4373563" y="-820737"/>
            <a:ext cx="12700" cy="5619750"/>
          </a:xfrm>
          <a:prstGeom prst="bentConnector3">
            <a:avLst>
              <a:gd name="adj1" fmla="val 511034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>
            <a:off x="6832204" y="2242741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Reorganize Indexes - Compact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44613" y="1655763"/>
            <a:ext cx="5680075" cy="152400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3100" y="2205038"/>
            <a:ext cx="376238" cy="3825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4775" y="1995488"/>
            <a:ext cx="377825" cy="6048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78038" y="2128838"/>
            <a:ext cx="376237" cy="471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79713" y="1995488"/>
            <a:ext cx="377825" cy="6048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82975" y="1995488"/>
            <a:ext cx="376238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84650" y="1995488"/>
            <a:ext cx="37782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87913" y="1995488"/>
            <a:ext cx="376237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89588" y="1995488"/>
            <a:ext cx="377825" cy="6048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00875" y="2327275"/>
            <a:ext cx="377825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Elbow Connector 36"/>
          <p:cNvCxnSpPr/>
          <p:nvPr/>
        </p:nvCxnSpPr>
        <p:spPr>
          <a:xfrm rot="16200000" flipH="1">
            <a:off x="1914922" y="1540271"/>
            <a:ext cx="12700" cy="210740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3671094" y="1286670"/>
            <a:ext cx="12700" cy="140493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4724797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V="1">
            <a:off x="3671095" y="584200"/>
            <a:ext cx="12700" cy="2809875"/>
          </a:xfrm>
          <a:prstGeom prst="bentConnector3">
            <a:avLst>
              <a:gd name="adj1" fmla="val 279311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H="1">
            <a:off x="4022329" y="837803"/>
            <a:ext cx="12700" cy="3512344"/>
          </a:xfrm>
          <a:prstGeom prst="bentConnector3">
            <a:avLst>
              <a:gd name="adj1" fmla="val 262758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78620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2617391" y="1540272"/>
            <a:ext cx="12700" cy="2107406"/>
          </a:xfrm>
          <a:prstGeom prst="bentConnector3">
            <a:avLst>
              <a:gd name="adj1" fmla="val 353793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4373563" y="-820737"/>
            <a:ext cx="12700" cy="5619750"/>
          </a:xfrm>
          <a:prstGeom prst="bentConnector3">
            <a:avLst>
              <a:gd name="adj1" fmla="val 511034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Reorganize Indexes - Reorder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00975" y="199548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914922" y="1540271"/>
            <a:ext cx="12700" cy="210740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3671094" y="1286670"/>
            <a:ext cx="12700" cy="140493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4724797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3671095" y="584200"/>
            <a:ext cx="12700" cy="2809875"/>
          </a:xfrm>
          <a:prstGeom prst="bentConnector3">
            <a:avLst>
              <a:gd name="adj1" fmla="val 279311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4022329" y="837803"/>
            <a:ext cx="12700" cy="3512344"/>
          </a:xfrm>
          <a:prstGeom prst="bentConnector3">
            <a:avLst>
              <a:gd name="adj1" fmla="val 262758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78620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2617391" y="1540272"/>
            <a:ext cx="12700" cy="2107406"/>
          </a:xfrm>
          <a:prstGeom prst="bentConnector3">
            <a:avLst>
              <a:gd name="adj1" fmla="val 353793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H="1" flipV="1">
            <a:off x="4373563" y="-820737"/>
            <a:ext cx="12700" cy="5619750"/>
          </a:xfrm>
          <a:prstGeom prst="bentConnector3">
            <a:avLst>
              <a:gd name="adj1" fmla="val 511034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Reorganize Indexes - Reorder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00975" y="199548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914922" y="1540271"/>
            <a:ext cx="12700" cy="210740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3671094" y="1286670"/>
            <a:ext cx="12700" cy="1404937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4724797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3671095" y="584200"/>
            <a:ext cx="12700" cy="2809875"/>
          </a:xfrm>
          <a:prstGeom prst="bentConnector3">
            <a:avLst>
              <a:gd name="adj1" fmla="val 279311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4022329" y="837803"/>
            <a:ext cx="12700" cy="3512344"/>
          </a:xfrm>
          <a:prstGeom prst="bentConnector3">
            <a:avLst>
              <a:gd name="adj1" fmla="val 262758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78620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7" idx="2"/>
          </p:cNvCxnSpPr>
          <p:nvPr/>
        </p:nvCxnSpPr>
        <p:spPr>
          <a:xfrm>
            <a:off x="3677444" y="2587625"/>
            <a:ext cx="4312444" cy="12700"/>
          </a:xfrm>
          <a:prstGeom prst="bentConnector4">
            <a:avLst>
              <a:gd name="adj1" fmla="val 41"/>
              <a:gd name="adj2" fmla="val 363793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7" idx="0"/>
            <a:endCxn id="13" idx="0"/>
          </p:cNvCxnSpPr>
          <p:nvPr/>
        </p:nvCxnSpPr>
        <p:spPr>
          <a:xfrm rot="16200000" flipV="1">
            <a:off x="7583488" y="1589088"/>
            <a:ext cx="6350" cy="806450"/>
          </a:xfrm>
          <a:prstGeom prst="bentConnector3">
            <a:avLst>
              <a:gd name="adj1" fmla="val 37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2MB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100MB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Reorganize Indexes - Reorder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00975" y="199548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cxnSp>
        <p:nvCxnSpPr>
          <p:cNvPr id="22" name="Elbow Connector 21"/>
          <p:cNvCxnSpPr>
            <a:endCxn id="4" idx="2"/>
          </p:cNvCxnSpPr>
          <p:nvPr/>
        </p:nvCxnSpPr>
        <p:spPr>
          <a:xfrm>
            <a:off x="867568" y="2587625"/>
            <a:ext cx="696120" cy="6350"/>
          </a:xfrm>
          <a:prstGeom prst="bentConnector4">
            <a:avLst>
              <a:gd name="adj1" fmla="val -1315"/>
              <a:gd name="adj2" fmla="val 37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0"/>
            <a:endCxn id="9" idx="0"/>
          </p:cNvCxnSpPr>
          <p:nvPr/>
        </p:nvCxnSpPr>
        <p:spPr>
          <a:xfrm rot="5400000" flipH="1" flipV="1">
            <a:off x="2968625" y="584201"/>
            <a:ext cx="12700" cy="2809875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4724797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3671095" y="584200"/>
            <a:ext cx="12700" cy="2809875"/>
          </a:xfrm>
          <a:prstGeom prst="bentConnector3">
            <a:avLst>
              <a:gd name="adj1" fmla="val 279311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4022329" y="837803"/>
            <a:ext cx="12700" cy="3512344"/>
          </a:xfrm>
          <a:prstGeom prst="bentConnector3">
            <a:avLst>
              <a:gd name="adj1" fmla="val 262758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78620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7" idx="2"/>
          </p:cNvCxnSpPr>
          <p:nvPr/>
        </p:nvCxnSpPr>
        <p:spPr>
          <a:xfrm>
            <a:off x="3677444" y="2587625"/>
            <a:ext cx="4312444" cy="12700"/>
          </a:xfrm>
          <a:prstGeom prst="bentConnector4">
            <a:avLst>
              <a:gd name="adj1" fmla="val -447"/>
              <a:gd name="adj2" fmla="val 372069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7" idx="0"/>
            <a:endCxn id="13" idx="0"/>
          </p:cNvCxnSpPr>
          <p:nvPr/>
        </p:nvCxnSpPr>
        <p:spPr>
          <a:xfrm rot="16200000" flipV="1">
            <a:off x="7583488" y="1589088"/>
            <a:ext cx="6350" cy="806450"/>
          </a:xfrm>
          <a:prstGeom prst="bentConnector3">
            <a:avLst>
              <a:gd name="adj1" fmla="val 37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Reorganize Indexes - Reorder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00975" y="199548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cxnSp>
        <p:nvCxnSpPr>
          <p:cNvPr id="22" name="Elbow Connector 21"/>
          <p:cNvCxnSpPr>
            <a:stCxn id="5" idx="2"/>
            <a:endCxn id="4" idx="2"/>
          </p:cNvCxnSpPr>
          <p:nvPr/>
        </p:nvCxnSpPr>
        <p:spPr>
          <a:xfrm rot="16200000" flipH="1">
            <a:off x="1212453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0"/>
            <a:endCxn id="9" idx="0"/>
          </p:cNvCxnSpPr>
          <p:nvPr/>
        </p:nvCxnSpPr>
        <p:spPr>
          <a:xfrm rot="5400000" flipH="1" flipV="1">
            <a:off x="2968625" y="584201"/>
            <a:ext cx="12700" cy="2809875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4724797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0"/>
            <a:endCxn id="7" idx="0"/>
          </p:cNvCxnSpPr>
          <p:nvPr/>
        </p:nvCxnSpPr>
        <p:spPr>
          <a:xfrm rot="16200000" flipV="1">
            <a:off x="4022329" y="935435"/>
            <a:ext cx="12700" cy="2107406"/>
          </a:xfrm>
          <a:prstGeom prst="bentConnector3">
            <a:avLst>
              <a:gd name="adj1" fmla="val 254482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11" idx="2"/>
          </p:cNvCxnSpPr>
          <p:nvPr/>
        </p:nvCxnSpPr>
        <p:spPr>
          <a:xfrm rot="16200000" flipH="1">
            <a:off x="4373563" y="1189037"/>
            <a:ext cx="12700" cy="2809875"/>
          </a:xfrm>
          <a:prstGeom prst="bentConnector3">
            <a:avLst>
              <a:gd name="adj1" fmla="val 271034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78620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2"/>
            <a:endCxn id="37" idx="2"/>
          </p:cNvCxnSpPr>
          <p:nvPr/>
        </p:nvCxnSpPr>
        <p:spPr>
          <a:xfrm rot="16200000" flipH="1">
            <a:off x="5827316" y="437753"/>
            <a:ext cx="6350" cy="4318794"/>
          </a:xfrm>
          <a:prstGeom prst="bentConnector3">
            <a:avLst>
              <a:gd name="adj1" fmla="val 75069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7" idx="0"/>
            <a:endCxn id="13" idx="0"/>
          </p:cNvCxnSpPr>
          <p:nvPr/>
        </p:nvCxnSpPr>
        <p:spPr>
          <a:xfrm rot="16200000" flipV="1">
            <a:off x="7583488" y="1589088"/>
            <a:ext cx="6350" cy="806450"/>
          </a:xfrm>
          <a:prstGeom prst="bentConnector3">
            <a:avLst>
              <a:gd name="adj1" fmla="val 37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Reorganize Indexes - Reorder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477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100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2975" y="1989138"/>
            <a:ext cx="376238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9713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8038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4650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913" y="1989138"/>
            <a:ext cx="376237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9588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4525" y="198913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00975" y="1995488"/>
            <a:ext cx="377825" cy="604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64533" name="TextBox 27"/>
          <p:cNvSpPr txBox="1">
            <a:spLocks noChangeArrowheads="1"/>
          </p:cNvSpPr>
          <p:nvPr/>
        </p:nvSpPr>
        <p:spPr bwMode="auto">
          <a:xfrm>
            <a:off x="673099" y="4114799"/>
            <a:ext cx="7127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</a:rPr>
              <a:t>Only a single extra page is used</a:t>
            </a:r>
          </a:p>
        </p:txBody>
      </p:sp>
      <p:cxnSp>
        <p:nvCxnSpPr>
          <p:cNvPr id="22" name="Elbow Connector 21"/>
          <p:cNvCxnSpPr>
            <a:stCxn id="5" idx="2"/>
            <a:endCxn id="4" idx="2"/>
          </p:cNvCxnSpPr>
          <p:nvPr/>
        </p:nvCxnSpPr>
        <p:spPr>
          <a:xfrm rot="16200000" flipH="1">
            <a:off x="1212453" y="2242740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11" idx="2"/>
          </p:cNvCxnSpPr>
          <p:nvPr/>
        </p:nvCxnSpPr>
        <p:spPr>
          <a:xfrm rot="16200000" flipH="1">
            <a:off x="4373563" y="1189037"/>
            <a:ext cx="12700" cy="2809875"/>
          </a:xfrm>
          <a:prstGeom prst="bentConnector3">
            <a:avLst>
              <a:gd name="adj1" fmla="val 312413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7" idx="0"/>
            <a:endCxn id="13" idx="0"/>
          </p:cNvCxnSpPr>
          <p:nvPr/>
        </p:nvCxnSpPr>
        <p:spPr>
          <a:xfrm rot="16200000" flipV="1">
            <a:off x="7583488" y="1589088"/>
            <a:ext cx="6350" cy="806450"/>
          </a:xfrm>
          <a:prstGeom prst="bentConnector3">
            <a:avLst>
              <a:gd name="adj1" fmla="val 37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0"/>
            <a:endCxn id="7" idx="0"/>
          </p:cNvCxnSpPr>
          <p:nvPr/>
        </p:nvCxnSpPr>
        <p:spPr>
          <a:xfrm rot="16200000" flipV="1">
            <a:off x="4022329" y="935435"/>
            <a:ext cx="12700" cy="2107406"/>
          </a:xfrm>
          <a:prstGeom prst="bentConnector3">
            <a:avLst>
              <a:gd name="adj1" fmla="val 254483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2"/>
            <a:endCxn id="10" idx="2"/>
          </p:cNvCxnSpPr>
          <p:nvPr/>
        </p:nvCxnSpPr>
        <p:spPr>
          <a:xfrm rot="16200000" flipH="1">
            <a:off x="3671094" y="1189037"/>
            <a:ext cx="12700" cy="2809875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4724798" y="935434"/>
            <a:ext cx="12700" cy="2107407"/>
          </a:xfrm>
          <a:prstGeom prst="bentConnector3">
            <a:avLst>
              <a:gd name="adj1" fmla="val 378620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2"/>
            <a:endCxn id="37" idx="2"/>
          </p:cNvCxnSpPr>
          <p:nvPr/>
        </p:nvCxnSpPr>
        <p:spPr>
          <a:xfrm rot="16200000" flipH="1">
            <a:off x="5827316" y="437753"/>
            <a:ext cx="6350" cy="4318794"/>
          </a:xfrm>
          <a:prstGeom prst="bentConnector3">
            <a:avLst>
              <a:gd name="adj1" fmla="val 783793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0"/>
            <a:endCxn id="8" idx="0"/>
          </p:cNvCxnSpPr>
          <p:nvPr/>
        </p:nvCxnSpPr>
        <p:spPr>
          <a:xfrm rot="5400000" flipH="1" flipV="1">
            <a:off x="1914922" y="1637904"/>
            <a:ext cx="12700" cy="702469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Defragment Indexes?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528763"/>
            <a:ext cx="8229600" cy="47990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smtClean="0"/>
              <a:t>There is no easy answer, or one answer fits all.</a:t>
            </a:r>
          </a:p>
          <a:p>
            <a:pPr>
              <a:spcBef>
                <a:spcPts val="1200"/>
              </a:spcBef>
            </a:pPr>
            <a:r>
              <a:rPr lang="en-US" sz="2400" smtClean="0"/>
              <a:t>BOL makes these recommendations:</a:t>
            </a:r>
          </a:p>
          <a:p>
            <a:pPr lvl="1">
              <a:spcBef>
                <a:spcPts val="1200"/>
              </a:spcBef>
            </a:pPr>
            <a:r>
              <a:rPr lang="en-US" sz="1800" smtClean="0"/>
              <a:t>pages  &lt; 1000, do nothing</a:t>
            </a:r>
          </a:p>
          <a:p>
            <a:pPr lvl="1">
              <a:spcBef>
                <a:spcPts val="1200"/>
              </a:spcBef>
            </a:pPr>
            <a:r>
              <a:rPr lang="en-US" sz="1800" smtClean="0"/>
              <a:t>avg_fragmentation_in_percent   &lt; 5%, do nothing</a:t>
            </a:r>
          </a:p>
          <a:p>
            <a:pPr lvl="1">
              <a:spcBef>
                <a:spcPts val="1200"/>
              </a:spcBef>
            </a:pPr>
            <a:r>
              <a:rPr lang="en-US" sz="1800" smtClean="0"/>
              <a:t>5% &lt; avg_fragmentation_in_percent  &lt; 30%, consider REORGANIZE</a:t>
            </a:r>
          </a:p>
          <a:p>
            <a:pPr lvl="1">
              <a:spcBef>
                <a:spcPts val="1200"/>
              </a:spcBef>
            </a:pPr>
            <a:r>
              <a:rPr lang="en-US" sz="1800" smtClean="0"/>
              <a:t>avg_fragmentation_in_percent  &gt; 30%, consider REBUILD or REBUILD ONLINE. </a:t>
            </a:r>
          </a:p>
          <a:p>
            <a:pPr>
              <a:spcBef>
                <a:spcPts val="1200"/>
              </a:spcBef>
            </a:pPr>
            <a:r>
              <a:rPr lang="en-US" sz="2400" smtClean="0"/>
              <a:t>These recommendations were made up by Paul Randal as a general recommendation, but it is often not always </a:t>
            </a:r>
            <a:r>
              <a:rPr lang="en-US" sz="2400" smtClean="0">
                <a:hlinkClick r:id="rId2"/>
              </a:rPr>
              <a:t>the best solution</a:t>
            </a:r>
            <a:r>
              <a:rPr lang="en-US" sz="24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330325"/>
            <a:ext cx="8229600" cy="46323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smtClean="0"/>
              <a:t>Prefer REBUILD over REORGANIZE. If you have a maintenance window, or have Enterprise Edition (online REBUILD), then use REBUILD to defragment indexes.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smtClean="0"/>
              <a:t>If you don’t have a maintenance window and don’t have EE, consider using a combination of REBUILD and REORGANIZE. Experiment with the thresholds, and reduce them if the time required to run them doesn’t increase. I use 100 pages &amp; 20% for my tradeoffs instead of 1000 pages &amp; 30%.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smtClean="0"/>
              <a:t>Don’t defrag indexes that don’t need it, or have less than 5% external fragmentation.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smtClean="0"/>
              <a:t>Run REBUILD or REORGANIZE as often as possible, daily if possible. If you have huge databases, maybe use REORGANIZE and run a pre-defined amount of time each day.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smtClean="0"/>
              <a:t>If you cannot REBUILD or REORGANIZE often, use a lower fill factor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smtClean="0"/>
              <a:t>Use pre-written scripts, as they will save you a lot of time.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1600" smtClean="0">
                <a:hlinkClick r:id="rId3"/>
              </a:rPr>
              <a:t>ola.hallengren.com</a:t>
            </a:r>
            <a:endParaRPr lang="en-US" sz="160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1600" smtClean="0">
                <a:hlinkClick r:id="rId4"/>
              </a:rPr>
              <a:t>http://sqlfool.com/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We Are Going to Learn Today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79862"/>
          </a:xfrm>
        </p:spPr>
        <p:txBody>
          <a:bodyPr rtlCol="0">
            <a:normAutofit/>
          </a:bodyPr>
          <a:lstStyle/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/>
              <a:t>Maintaining Statistics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588" name="TextBox 8"/>
          <p:cNvSpPr txBox="1">
            <a:spLocks noChangeArrowheads="1"/>
          </p:cNvSpPr>
          <p:nvPr/>
        </p:nvSpPr>
        <p:spPr bwMode="auto">
          <a:xfrm>
            <a:off x="6172200" y="2590800"/>
            <a:ext cx="2590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Not every recommendation may be appropriate for your environment. Be sure to test in a non-production environment before trying these recommendations out</a:t>
            </a: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Maintaining Statistics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957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Defragging </a:t>
            </a:r>
            <a:r>
              <a:rPr lang="en-US" sz="2400" dirty="0"/>
              <a:t>index fragmentation and </a:t>
            </a:r>
            <a:r>
              <a:rPr lang="en-US" sz="2400" u="sng" dirty="0"/>
              <a:t>updating statistics </a:t>
            </a:r>
            <a:r>
              <a:rPr lang="en-US" sz="2400" dirty="0"/>
              <a:t>are closely related and must be considered together. Keep the following in </a:t>
            </a:r>
            <a:r>
              <a:rPr lang="en-US" sz="2400" dirty="0" smtClean="0"/>
              <a:t>mind when creating statistics updating jobs:</a:t>
            </a:r>
            <a:endParaRPr lang="en-US" sz="2400" dirty="0"/>
          </a:p>
          <a:p>
            <a:pPr lvl="1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If you use REORGANIZE, then you must </a:t>
            </a:r>
            <a:r>
              <a:rPr lang="en-US" sz="2400" u="sng" dirty="0"/>
              <a:t>separately update index and column </a:t>
            </a:r>
            <a:r>
              <a:rPr lang="en-US" sz="2400" u="sng" dirty="0" smtClean="0"/>
              <a:t>statistics</a:t>
            </a:r>
            <a:r>
              <a:rPr lang="en-US" sz="2400" dirty="0" smtClean="0"/>
              <a:t>.</a:t>
            </a:r>
            <a:endParaRPr lang="en-US" sz="2400" dirty="0"/>
          </a:p>
          <a:p>
            <a:pPr marL="857250" lvl="2" indent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UPDATE STATISTICS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WITH FULLSCAN, ALL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lvl="1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If you use REBUILD, </a:t>
            </a:r>
            <a:r>
              <a:rPr lang="en-US" sz="2400" i="1" dirty="0"/>
              <a:t>index statistics are automatically updated </a:t>
            </a:r>
            <a:r>
              <a:rPr lang="en-US" sz="2400" dirty="0"/>
              <a:t>using FULLSCAN, but you must </a:t>
            </a:r>
            <a:r>
              <a:rPr lang="en-US" sz="2400" i="1" dirty="0"/>
              <a:t>separately update column statistics</a:t>
            </a:r>
            <a:r>
              <a:rPr lang="en-US" sz="2400" dirty="0" smtClean="0"/>
              <a:t>.</a:t>
            </a:r>
            <a:endParaRPr lang="en-US" sz="2400" dirty="0"/>
          </a:p>
          <a:p>
            <a:pPr marL="857250" lvl="2" indent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UPDATE STATISTICS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WITH FULLSCAN,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COLUMNS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57250" lvl="2" indent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We Are Going to Learn Today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79862"/>
          </a:xfrm>
        </p:spPr>
        <p:txBody>
          <a:bodyPr rtlCol="0">
            <a:normAutofit/>
          </a:bodyPr>
          <a:lstStyle/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/>
              <a:t>Checking for Corruption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636" name="TextBox 5"/>
          <p:cNvSpPr txBox="1">
            <a:spLocks noChangeArrowheads="1"/>
          </p:cNvSpPr>
          <p:nvPr/>
        </p:nvSpPr>
        <p:spPr bwMode="auto">
          <a:xfrm>
            <a:off x="6172200" y="2590800"/>
            <a:ext cx="2590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Not every recommendation may be appropriate for your environment. Be sure to test in a non-production environment before trying these recommendations out</a:t>
            </a: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Corruption</a:t>
            </a:r>
          </a:p>
        </p:txBody>
      </p:sp>
      <p:pic>
        <p:nvPicPr>
          <p:cNvPr id="70659" name="Content Placeholder 3" descr="corruption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90675" y="2030413"/>
            <a:ext cx="5962650" cy="3667125"/>
          </a:xfr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Database Corruption</a:t>
            </a:r>
            <a:endParaRPr lang="en-US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229600" cy="4398963"/>
          </a:xfrm>
        </p:spPr>
        <p:txBody>
          <a:bodyPr/>
          <a:lstStyle/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Appears with error 823, 824 (watch 825 as well) in the error log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Physical problem with the interpretation of the data on disk or in memory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Almost always a physical hardware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50MB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100MB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 Cannot Stop Corruption</a:t>
            </a:r>
          </a:p>
        </p:txBody>
      </p:sp>
      <p:pic>
        <p:nvPicPr>
          <p:cNvPr id="72707" name="Content Placeholder 3" descr="cantstop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3538" y="1935163"/>
            <a:ext cx="5876925" cy="3857625"/>
          </a:xfr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Checking for Corruption</a:t>
            </a:r>
            <a:endParaRPr 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229600" cy="4940300"/>
          </a:xfrm>
        </p:spPr>
        <p:txBody>
          <a:bodyPr/>
          <a:lstStyle/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You cannot prevent corruption, so detect it ASAP.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Use DBCC CHECKDB – This checks the </a:t>
            </a:r>
            <a:r>
              <a:rPr lang="en-US" sz="2400" u="sng" smtClean="0"/>
              <a:t>logical and physical integrity </a:t>
            </a:r>
            <a:r>
              <a:rPr lang="en-US" sz="2400" smtClean="0"/>
              <a:t>of a database.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Ideally,  run this before a full database backup is made.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Ideally , run this on every database, every day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Running DBCC CHECKDB is </a:t>
            </a:r>
            <a:r>
              <a:rPr lang="en-US" sz="2400" u="sng" smtClean="0"/>
              <a:t>resource-intensive and potentially time-consuming</a:t>
            </a:r>
            <a:r>
              <a:rPr lang="en-US" sz="2400" smtClean="0"/>
              <a:t>, and should be run during slow times.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If you can’t run DBCC CHECKDB before backing up, restore the backup to another server and run DBCC CHECKDB there. 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Fixing Corruption</a:t>
            </a:r>
            <a:endParaRPr lang="en-US" smtClean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229600" cy="4398963"/>
          </a:xfrm>
        </p:spPr>
        <p:txBody>
          <a:bodyPr/>
          <a:lstStyle/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DBCC CHECKDB has some very limited “fixing” ability, but it should not be counted upon, and </a:t>
            </a:r>
            <a:r>
              <a:rPr lang="en-US" sz="2400" u="sng" smtClean="0"/>
              <a:t>only used by experts</a:t>
            </a:r>
            <a:r>
              <a:rPr lang="en-US" sz="2400" smtClean="0"/>
              <a:t>, as bad data is dropped.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In nonclustered indexes, you can drop and rebuild them.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If in doubt, call </a:t>
            </a:r>
            <a:r>
              <a:rPr lang="en-US" sz="2400" smtClean="0">
                <a:hlinkClick r:id="rId2"/>
              </a:rPr>
              <a:t>CSS </a:t>
            </a:r>
            <a:r>
              <a:rPr lang="en-US" sz="2400" smtClean="0"/>
              <a:t>(Customer Support Services).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Be prepared to restore from backup.</a:t>
            </a:r>
          </a:p>
          <a:p>
            <a:pPr marL="365125">
              <a:lnSpc>
                <a:spcPct val="120000"/>
              </a:lnSpc>
              <a:spcBef>
                <a:spcPts val="1200"/>
              </a:spcBef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We Are Going to Learn Today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79862"/>
          </a:xfrm>
        </p:spPr>
        <p:txBody>
          <a:bodyPr rtlCol="0">
            <a:normAutofit/>
          </a:bodyPr>
          <a:lstStyle/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/>
              <a:t>Creating Backups </a:t>
            </a:r>
            <a:r>
              <a:rPr lang="en-CA" sz="2400" dirty="0"/>
              <a:t>That Will Restore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780" name="TextBox 5"/>
          <p:cNvSpPr txBox="1">
            <a:spLocks noChangeArrowheads="1"/>
          </p:cNvSpPr>
          <p:nvPr/>
        </p:nvSpPr>
        <p:spPr bwMode="auto">
          <a:xfrm>
            <a:off x="6172200" y="2590800"/>
            <a:ext cx="2590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Not every recommendation may be appropriate for your environment. Be sure to test in a non-production environment before trying these recommendations out</a:t>
            </a: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457200" y="608013"/>
            <a:ext cx="8229600" cy="5641975"/>
          </a:xfrm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smtClean="0"/>
              <a:t>Good Resume, Good Backup</a:t>
            </a:r>
          </a:p>
          <a:p>
            <a:pPr algn="ctr">
              <a:buFont typeface="Arial" charset="0"/>
              <a:buNone/>
            </a:pPr>
            <a:r>
              <a:rPr lang="en-US" sz="4400" smtClean="0"/>
              <a:t>You only need one.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Content Placeholder 3" descr="reliable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90763" y="1166813"/>
            <a:ext cx="4562475" cy="4525962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Creating Backups That Will Restore</a:t>
            </a:r>
            <a:endParaRPr lang="en-US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338263"/>
            <a:ext cx="8229600" cy="52101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Production databases should use the Full Recovery model (mostly).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Perform full backups daily, plus</a:t>
            </a:r>
            <a:r>
              <a:rPr lang="en-US" sz="2400" smtClean="0">
                <a:solidFill>
                  <a:srgbClr val="FFC000"/>
                </a:solidFill>
              </a:rPr>
              <a:t> </a:t>
            </a:r>
            <a:r>
              <a:rPr lang="en-US" sz="2400" smtClean="0"/>
              <a:t>log backups regularly (to meet your HA needs).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Perform online backups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Always back up WITH CHECKSUM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mtClean="0"/>
              <a:t>Always back up to separate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Creating Backups That Will Restore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263"/>
            <a:ext cx="8229600" cy="5210175"/>
          </a:xfrm>
        </p:spPr>
        <p:txBody>
          <a:bodyPr rtlCol="0">
            <a:normAutofit/>
          </a:bodyPr>
          <a:lstStyle/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Check backups using RESTORE WITH VERIFYONLY to verify integrity. THIS IS NOT a guarantee the backup will restore.</a:t>
            </a:r>
          </a:p>
          <a:p>
            <a:pPr marL="365760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Restore backups to verify that you can restore your databases.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Store backups securely (physically &amp; encrypted), and off-site.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If you have a limited backup window, or have limited disk space, use backup compression.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Backups That Will Restore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</a:t>
            </a:r>
          </a:p>
          <a:p>
            <a:pPr lvl="1"/>
            <a:r>
              <a:rPr lang="en-US" smtClean="0"/>
              <a:t>Backups and options</a:t>
            </a:r>
          </a:p>
          <a:p>
            <a:pPr lvl="1"/>
            <a:r>
              <a:rPr lang="en-US" smtClean="0"/>
              <a:t>DBCC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We Are Going to Learn Today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79862"/>
          </a:xfrm>
        </p:spPr>
        <p:txBody>
          <a:bodyPr rtlCol="0">
            <a:normAutofit/>
          </a:bodyPr>
          <a:lstStyle/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CA" sz="2400" dirty="0"/>
              <a:t>Managing Maintenance </a:t>
            </a:r>
            <a:r>
              <a:rPr lang="en-CA" sz="2400" dirty="0" smtClean="0"/>
              <a:t>Jobs</a:t>
            </a:r>
            <a:endParaRPr lang="en-CA" sz="2400" dirty="0"/>
          </a:p>
        </p:txBody>
      </p:sp>
      <p:sp>
        <p:nvSpPr>
          <p:cNvPr id="81924" name="TextBox 7"/>
          <p:cNvSpPr txBox="1">
            <a:spLocks noChangeArrowheads="1"/>
          </p:cNvSpPr>
          <p:nvPr/>
        </p:nvSpPr>
        <p:spPr bwMode="auto">
          <a:xfrm>
            <a:off x="257175" y="4573588"/>
            <a:ext cx="7378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Not every recommendation may be appropriate for your environment. Be sure to test in a non-production environment before trying these recommendations out</a:t>
            </a: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50MB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200MB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263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Content Placeholder 3" descr="manager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76475" y="879475"/>
            <a:ext cx="4591050" cy="5100638"/>
          </a:xfr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Server Maintenance Jobs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Backups</a:t>
            </a:r>
          </a:p>
          <a:p>
            <a:r>
              <a:rPr lang="en-US" smtClean="0"/>
              <a:t>DBCC checks</a:t>
            </a:r>
          </a:p>
          <a:p>
            <a:r>
              <a:rPr lang="en-US" smtClean="0"/>
              <a:t>Index Rebuilds</a:t>
            </a:r>
          </a:p>
          <a:p>
            <a:r>
              <a:rPr lang="en-US" smtClean="0"/>
              <a:t>Statistics</a:t>
            </a:r>
          </a:p>
          <a:p>
            <a:r>
              <a:rPr lang="en-US" smtClean="0"/>
              <a:t>Automated Restores</a:t>
            </a:r>
          </a:p>
          <a:p>
            <a:r>
              <a:rPr lang="en-US" smtClean="0"/>
              <a:t>Business Processes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Managing Maintenance Jobs</a:t>
            </a:r>
            <a:endParaRPr lang="en-US" smtClean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07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smtClean="0"/>
              <a:t>KISS - As much as practical, keep maintenance plans the same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smtClean="0"/>
              <a:t>Don’t duplicate maintenance tasks (e.g. Rebuild indexes, then update index statistics immediately thereafter).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smtClean="0"/>
              <a:t>DO NOT SHRINK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smtClean="0"/>
              <a:t>Don’t overlap scheduled jobs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smtClean="0"/>
              <a:t>Schedule tasks during the least busy time(s)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smtClean="0"/>
              <a:t>Monitor jobs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smtClean="0"/>
              <a:t>Don’t over-maintain.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smtClean="0"/>
              <a:t>Clean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Managing Maintenance Jobs</a:t>
            </a:r>
            <a:endParaRPr lang="en-US" smtClean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07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smtClean="0"/>
              <a:t>Demo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CA" sz="2000" smtClean="0"/>
              <a:t>Maintenance Jobs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CA" sz="2000" smtClean="0"/>
              <a:t>Cleanup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 Aways From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83025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400" dirty="0"/>
              <a:t>Implementing optimal maintenance </a:t>
            </a:r>
            <a:r>
              <a:rPr lang="en-CA" sz="2400" dirty="0" smtClean="0"/>
              <a:t>can </a:t>
            </a:r>
            <a:r>
              <a:rPr lang="en-CA" sz="2400" dirty="0"/>
              <a:t>greatly affect a SQL Server </a:t>
            </a:r>
            <a:r>
              <a:rPr lang="en-CA" sz="2400" dirty="0" smtClean="0"/>
              <a:t>instance’s</a:t>
            </a:r>
            <a:r>
              <a:rPr lang="en-CA" sz="2400" dirty="0"/>
              <a:t>: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000" dirty="0"/>
              <a:t>Availability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000" dirty="0"/>
              <a:t>Performance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400" dirty="0"/>
              <a:t>Database maintenance is </a:t>
            </a:r>
            <a:r>
              <a:rPr lang="en-CA" sz="2400" dirty="0" smtClean="0"/>
              <a:t>on-going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400" dirty="0" smtClean="0"/>
              <a:t>Automate </a:t>
            </a:r>
            <a:r>
              <a:rPr lang="en-CA" sz="2400" dirty="0"/>
              <a:t>as much as possible </a:t>
            </a:r>
            <a:endParaRPr lang="en-CA" sz="2400" dirty="0" smtClean="0"/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400" dirty="0" smtClean="0"/>
              <a:t>A Challenge: when </a:t>
            </a:r>
            <a:r>
              <a:rPr lang="en-CA" sz="2400" dirty="0"/>
              <a:t>you get back to work, evaluate all of your </a:t>
            </a:r>
            <a:r>
              <a:rPr lang="en-CA" sz="2400" dirty="0" smtClean="0"/>
              <a:t>instances </a:t>
            </a:r>
            <a:r>
              <a:rPr lang="en-CA" sz="2400" dirty="0"/>
              <a:t>to ensure that all appropriate maintenance tasks are being </a:t>
            </a:r>
            <a:r>
              <a:rPr lang="en-CA" sz="2400" dirty="0" smtClean="0"/>
              <a:t>performed optimally.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Backups scheduled on all databases (full and log)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DBCC CHECKDB running regularly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Test restores scheduled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Manage </a:t>
            </a:r>
            <a:r>
              <a:rPr lang="en-US" dirty="0" err="1" smtClean="0"/>
              <a:t>mdf</a:t>
            </a:r>
            <a:r>
              <a:rPr lang="en-US" dirty="0" smtClean="0"/>
              <a:t>/</a:t>
            </a:r>
            <a:r>
              <a:rPr lang="en-US" dirty="0" err="1" smtClean="0"/>
              <a:t>ndf</a:t>
            </a:r>
            <a:r>
              <a:rPr lang="en-US" dirty="0" smtClean="0"/>
              <a:t>/</a:t>
            </a:r>
            <a:r>
              <a:rPr lang="en-US" dirty="0" err="1" smtClean="0"/>
              <a:t>ldf</a:t>
            </a:r>
            <a:r>
              <a:rPr lang="en-US" dirty="0" smtClean="0"/>
              <a:t> file sizes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Proactively monitor and maintain indexes and statistics (use your calendar)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Monitor jobs and set up alerts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Regular Maintenance of indexes, stats, history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56809"/>
          </a:xfrm>
        </p:spPr>
        <p:txBody>
          <a:bodyPr/>
          <a:lstStyle/>
          <a:p>
            <a:r>
              <a:rPr lang="en-US" sz="2400" dirty="0" smtClean="0"/>
              <a:t>Source Control - </a:t>
            </a:r>
            <a:r>
              <a:rPr lang="en-US" sz="2400" dirty="0"/>
              <a:t> </a:t>
            </a:r>
            <a:r>
              <a:rPr lang="en-GB" sz="2400" u="sng" dirty="0">
                <a:hlinkClick r:id="rId2"/>
              </a:rPr>
              <a:t>www.red-gate.com/source-control-for-oracle</a:t>
            </a:r>
            <a:r>
              <a:rPr lang="en-GB" sz="2400" dirty="0"/>
              <a:t> </a:t>
            </a:r>
            <a:endParaRPr lang="en-GB" sz="2400" dirty="0" smtClean="0"/>
          </a:p>
          <a:p>
            <a:r>
              <a:rPr lang="en-US" sz="2400" dirty="0" smtClean="0"/>
              <a:t>Schema Compare -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://www.red-gate.com/products/oracle-development/schema-compare-for-oracle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/>
              <a:t>Compare - </a:t>
            </a:r>
            <a:r>
              <a:rPr lang="en-US" sz="2400" dirty="0">
                <a:hlinkClick r:id="rId4"/>
              </a:rPr>
              <a:t>http://www.red-gate.com/products/oracle-development/data-compare-for-oracle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7" y="4299991"/>
            <a:ext cx="16383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29" y="4299991"/>
            <a:ext cx="1638300" cy="209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41" y="4299991"/>
            <a:ext cx="1638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739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457200" y="1444625"/>
            <a:ext cx="8229600" cy="4525963"/>
          </a:xfrm>
        </p:spPr>
        <p:txBody>
          <a:bodyPr/>
          <a:lstStyle/>
          <a:p>
            <a:r>
              <a:rPr lang="en-US" smtClean="0"/>
              <a:t>Questions?</a:t>
            </a:r>
          </a:p>
          <a:p>
            <a:r>
              <a:rPr lang="en-US" smtClean="0">
                <a:hlinkClick r:id="rId2"/>
              </a:rPr>
              <a:t>www.sqlservercentral.com/forums</a:t>
            </a:r>
            <a:endParaRPr lang="en-US" smtClean="0"/>
          </a:p>
          <a:p>
            <a:r>
              <a:rPr lang="en-US" smtClean="0"/>
              <a:t>www.voiceofthedba.com/talks</a:t>
            </a:r>
          </a:p>
          <a:p>
            <a:r>
              <a:rPr lang="en-US" smtClean="0"/>
              <a:t>Learn more</a:t>
            </a:r>
          </a:p>
          <a:p>
            <a:pPr lvl="1"/>
            <a:r>
              <a:rPr lang="en-US" sz="1400" smtClean="0">
                <a:hlinkClick r:id="rId3"/>
              </a:rPr>
              <a:t>www.red-gate.com/sqlstoragecompress</a:t>
            </a:r>
            <a:endParaRPr lang="en-US" sz="1400" smtClean="0"/>
          </a:p>
          <a:p>
            <a:pPr lvl="1"/>
            <a:r>
              <a:rPr lang="en-GB" sz="1400" smtClean="0">
                <a:hlinkClick r:id="rId4"/>
              </a:rPr>
              <a:t>www.red-gate.com/sqlbackup</a:t>
            </a:r>
            <a:endParaRPr lang="en-GB" sz="1400" smtClean="0"/>
          </a:p>
          <a:p>
            <a:pPr lvl="1"/>
            <a:r>
              <a:rPr lang="en-GB" sz="1400" smtClean="0">
                <a:hlinkClick r:id="rId5"/>
              </a:rPr>
              <a:t>www.red-gate.com/sqlmonitor</a:t>
            </a:r>
            <a:r>
              <a:rPr lang="en-GB" sz="1400" smtClean="0"/>
              <a:t> </a:t>
            </a:r>
          </a:p>
          <a:p>
            <a:pPr lvl="1"/>
            <a:r>
              <a:rPr lang="en-GB" sz="1400" smtClean="0">
                <a:hlinkClick r:id="rId6"/>
              </a:rPr>
              <a:t>http://www.red-gate.com/products/dba/sql-index-manager/</a:t>
            </a:r>
            <a:r>
              <a:rPr lang="en-GB" sz="1400" smtClean="0"/>
              <a:t> </a:t>
            </a:r>
            <a:endParaRPr lang="en-US" sz="1400" smtClean="0">
              <a:hlinkClick r:id="rId7"/>
            </a:endParaRP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4695825"/>
          </a:xfrm>
        </p:spPr>
        <p:txBody>
          <a:bodyPr rtlCol="0">
            <a:normAutofit/>
          </a:bodyPr>
          <a:lstStyle/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hlinkClick r:id="rId2"/>
              </a:rPr>
              <a:t>How </a:t>
            </a:r>
            <a:r>
              <a:rPr lang="en-US" sz="1800" dirty="0">
                <a:hlinkClick r:id="rId2"/>
              </a:rPr>
              <a:t>to Monitor Your SQL Server for Performance and High </a:t>
            </a:r>
            <a:r>
              <a:rPr lang="en-US" sz="1800" dirty="0" smtClean="0">
                <a:hlinkClick r:id="rId2"/>
              </a:rPr>
              <a:t>Availability</a:t>
            </a:r>
            <a:endParaRPr lang="en-US" sz="1800" dirty="0" smtClean="0"/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>
                <a:hlinkClick r:id="rId3"/>
              </a:rPr>
              <a:t>How to Defragment Indexes for Peak </a:t>
            </a:r>
            <a:r>
              <a:rPr lang="en-US" sz="1800" dirty="0" smtClean="0">
                <a:hlinkClick r:id="rId3"/>
              </a:rPr>
              <a:t>Performance</a:t>
            </a:r>
            <a:endParaRPr lang="en-US" sz="1800" dirty="0" smtClean="0"/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hlinkClick r:id="rId4"/>
              </a:rPr>
              <a:t>Inside </a:t>
            </a:r>
            <a:r>
              <a:rPr lang="en-US" sz="1800" dirty="0">
                <a:hlinkClick r:id="rId4"/>
              </a:rPr>
              <a:t>the SQL Server Transaction </a:t>
            </a:r>
            <a:r>
              <a:rPr lang="en-US" sz="1800" dirty="0" smtClean="0">
                <a:hlinkClick r:id="rId4"/>
              </a:rPr>
              <a:t>Log</a:t>
            </a:r>
            <a:endParaRPr lang="en-US" sz="1800" dirty="0" smtClean="0"/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hlinkClick r:id="rId5"/>
              </a:rPr>
              <a:t>2012 Diagnostic Queries (Glenn Berry) - http://sqlserverperformance.wordpress.com/category/sql-server-2012/</a:t>
            </a:r>
            <a:endParaRPr lang="en-US" sz="1800" dirty="0" smtClean="0"/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err="1" smtClean="0"/>
              <a:t>SQLFool</a:t>
            </a:r>
            <a:r>
              <a:rPr lang="en-US" sz="1800" dirty="0" smtClean="0"/>
              <a:t> Missing Indexes - </a:t>
            </a:r>
            <a:r>
              <a:rPr lang="en-US" sz="1800" dirty="0" smtClean="0">
                <a:hlinkClick r:id="rId6"/>
              </a:rPr>
              <a:t>http://sqlfool.com/2009/04/a-look-at-missing-indexes/</a:t>
            </a:r>
            <a:endParaRPr lang="en-US" sz="1800" dirty="0" smtClean="0"/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hlinkClick r:id="rId7"/>
              </a:rPr>
              <a:t>http://sqlblog.com/blogs/elisabeth_redei/archive/2009/03/01/lies-damned-lies-and-statistics-part-i.aspx</a:t>
            </a:r>
            <a:r>
              <a:rPr lang="en-US" sz="1800" dirty="0" smtClean="0"/>
              <a:t> (</a:t>
            </a:r>
            <a:r>
              <a:rPr lang="en-US" sz="1800" dirty="0" smtClean="0">
                <a:hlinkClick r:id="rId8"/>
              </a:rPr>
              <a:t>part II</a:t>
            </a:r>
            <a:r>
              <a:rPr lang="en-US" sz="1800" dirty="0" smtClean="0"/>
              <a:t>, </a:t>
            </a:r>
            <a:r>
              <a:rPr lang="en-US" sz="1800" dirty="0" smtClean="0">
                <a:hlinkClick r:id="rId9"/>
              </a:rPr>
              <a:t>part III</a:t>
            </a:r>
            <a:r>
              <a:rPr lang="en-US" sz="1800" dirty="0" smtClean="0"/>
              <a:t>)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hlinkClick r:id="rId10"/>
              </a:rPr>
              <a:t>Multiple log files and why they're bad</a:t>
            </a:r>
            <a:r>
              <a:rPr lang="en-US" sz="1800" dirty="0" smtClean="0"/>
              <a:t> – </a:t>
            </a:r>
            <a:r>
              <a:rPr lang="en-US" sz="1800" dirty="0" err="1" smtClean="0"/>
              <a:t>SQLskills</a:t>
            </a:r>
            <a:r>
              <a:rPr lang="en-US" sz="1800" dirty="0" smtClean="0"/>
              <a:t>, Paul Randal</a:t>
            </a:r>
            <a:endParaRPr lang="en-US" sz="1800" b="1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4695825"/>
          </a:xfrm>
        </p:spPr>
        <p:txBody>
          <a:bodyPr rtlCol="0">
            <a:normAutofit/>
          </a:bodyPr>
          <a:lstStyle/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Reorganizing and Rebuilding Indexes - </a:t>
            </a:r>
            <a:r>
              <a:rPr lang="en-US" sz="1800" dirty="0" smtClean="0">
                <a:hlinkClick r:id="rId2"/>
              </a:rPr>
              <a:t>http://msdn.microsoft.com/en-US/library/ms189858%28v=SQL.90%29.aspx</a:t>
            </a:r>
            <a:endParaRPr lang="en-US" sz="1800" dirty="0" smtClean="0"/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cs typeface="Arial"/>
              </a:rPr>
              <a:t>Restore with Verify Only - </a:t>
            </a:r>
            <a:r>
              <a:rPr lang="en-US" sz="1800" dirty="0" smtClean="0">
                <a:cs typeface="Arial"/>
                <a:hlinkClick r:id="rId3"/>
              </a:rPr>
              <a:t>http://msdn.microsoft.com/en-us/library/ms188902.aspx</a:t>
            </a:r>
            <a:endParaRPr lang="en-US" sz="1800" dirty="0" smtClean="0">
              <a:cs typeface="Arial"/>
            </a:endParaRP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cs typeface="Arial"/>
              </a:rPr>
              <a:t>Database Tuning Advisor Overview - </a:t>
            </a:r>
            <a:r>
              <a:rPr lang="en-US" sz="1800" dirty="0" smtClean="0">
                <a:cs typeface="Arial"/>
                <a:hlinkClick r:id="rId4"/>
              </a:rPr>
              <a:t>http://msdn.microsoft.com/en-us/library/ms173494%28v=sql.105%29.aspx</a:t>
            </a:r>
            <a:endParaRPr lang="en-US" sz="1800" dirty="0" smtClean="0">
              <a:cs typeface="Arial"/>
            </a:endParaRP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cs typeface="Arial"/>
                <a:hlinkClick r:id="rId5"/>
              </a:rPr>
              <a:t>Transaction Log File VLFs - http://sqlskills.com/BLOGS/KIMBERLY/post/Transaction-Log-VLFs-too-many-or-too-few.aspx</a:t>
            </a:r>
            <a:endParaRPr lang="en-US" sz="1800" dirty="0" smtClean="0">
              <a:cs typeface="Arial"/>
            </a:endParaRP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cs typeface="Arial"/>
              </a:rPr>
              <a:t>Duplicate Indexes - </a:t>
            </a:r>
            <a:r>
              <a:rPr lang="en-US" sz="1800" dirty="0" smtClean="0">
                <a:cs typeface="Arial"/>
                <a:hlinkClick r:id="rId6"/>
              </a:rPr>
              <a:t>http://www.sqlskills.com/BLOGS/KIMBERLY/post/UnderstandingDuplicateIndexes.aspx</a:t>
            </a:r>
            <a:endParaRPr lang="en-US" sz="1800" dirty="0" smtClean="0">
              <a:cs typeface="Arial"/>
            </a:endParaRP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>
              <a:cs typeface="Arial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Autogrow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7613" cy="9874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Sales.mdf – 50MB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043113"/>
            <a:ext cx="457200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457200" y="3005138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Sales.ldf – 300MB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529013"/>
            <a:ext cx="227013" cy="54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31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613" y="3529013"/>
            <a:ext cx="247650" cy="5445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263" y="3529013"/>
            <a:ext cx="247650" cy="5445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1913" y="3529013"/>
            <a:ext cx="249237" cy="544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Office Space - </a:t>
            </a:r>
            <a:r>
              <a:rPr lang="en-US" dirty="0" smtClean="0">
                <a:hlinkClick r:id="rId2"/>
              </a:rPr>
              <a:t>http://www.imdb.com/title/tt0151804/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Missing index - http://sqlfool.com/2009/04/a-look-at-missing-indexes/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Duplicate key - </a:t>
            </a:r>
            <a:r>
              <a:rPr lang="en-US" dirty="0" smtClean="0">
                <a:hlinkClick r:id="rId3"/>
              </a:rPr>
              <a:t>http://www.flickr.com/photos/popilop/331357312/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Maintenance - </a:t>
            </a:r>
            <a:r>
              <a:rPr lang="en-US" dirty="0" smtClean="0">
                <a:hlinkClick r:id="rId4"/>
              </a:rPr>
              <a:t>http://www.flickr.com/photos/metrolibraryarchive/3897646507/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Corruption - </a:t>
            </a:r>
            <a:r>
              <a:rPr lang="en-US" dirty="0" smtClean="0">
                <a:hlinkClick r:id="rId5"/>
              </a:rPr>
              <a:t>http://www.flickr.com/photos/87913776@N00/4363265760/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Reliable Fire Alarm - </a:t>
            </a:r>
            <a:r>
              <a:rPr lang="en-US" dirty="0" smtClean="0">
                <a:hlinkClick r:id="rId6"/>
              </a:rPr>
              <a:t>http://www.flickr.com/photos/goosedancer/3733356197/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Fast food manager cartoon – </a:t>
            </a:r>
            <a:r>
              <a:rPr lang="en-US" dirty="0" smtClean="0">
                <a:hlinkClick r:id="rId7"/>
              </a:rPr>
              <a:t>http://kevinspear.com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13386</TotalTime>
  <Words>2735</Words>
  <Application>Microsoft Office PowerPoint</Application>
  <PresentationFormat>On-screen Show (4:3)</PresentationFormat>
  <Paragraphs>523</Paragraphs>
  <Slides>90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Theme</vt:lpstr>
      <vt:lpstr>Database Maintenance Essentials</vt:lpstr>
      <vt:lpstr>What We Are Going to Learn Today</vt:lpstr>
      <vt:lpstr>What We Are Going to Learn Today</vt:lpstr>
      <vt:lpstr>Managing MDF &amp; LDF Files</vt:lpstr>
      <vt:lpstr>Create a database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 - Fragmented</vt:lpstr>
      <vt:lpstr>Autogrow - Fragmented</vt:lpstr>
      <vt:lpstr>The Disk</vt:lpstr>
      <vt:lpstr>The Disk</vt:lpstr>
      <vt:lpstr>The Disk</vt:lpstr>
      <vt:lpstr>The Disk</vt:lpstr>
      <vt:lpstr>The Disk</vt:lpstr>
      <vt:lpstr>The Disk</vt:lpstr>
      <vt:lpstr>The Disk</vt:lpstr>
      <vt:lpstr>The Disk</vt:lpstr>
      <vt:lpstr>The Disk</vt:lpstr>
      <vt:lpstr>The Disk - Fragmented</vt:lpstr>
      <vt:lpstr>Managing MDF Files</vt:lpstr>
      <vt:lpstr>Manually Grown</vt:lpstr>
      <vt:lpstr>Managing LDF Files</vt:lpstr>
      <vt:lpstr>Managing LDF Files</vt:lpstr>
      <vt:lpstr>Managing LDF Files</vt:lpstr>
      <vt:lpstr>Managing LDF Files</vt:lpstr>
      <vt:lpstr>Database Files – Data and Log</vt:lpstr>
      <vt:lpstr>Database Files</vt:lpstr>
      <vt:lpstr>What We Are Going to Learn Today</vt:lpstr>
      <vt:lpstr>Regularly Review Indexing Needs</vt:lpstr>
      <vt:lpstr>Missing Indexes</vt:lpstr>
      <vt:lpstr>Identify Missing Indexes</vt:lpstr>
      <vt:lpstr>Unused Indexes</vt:lpstr>
      <vt:lpstr>Identify Unused Indexes</vt:lpstr>
      <vt:lpstr>Duplicate Indexes</vt:lpstr>
      <vt:lpstr>Identify Duplicate Indexes</vt:lpstr>
      <vt:lpstr>Index Maintenance</vt:lpstr>
      <vt:lpstr>Index Maintenance: Fragmentation</vt:lpstr>
      <vt:lpstr>Index Fragmentation Maintenance</vt:lpstr>
      <vt:lpstr>Rebuild Indexes</vt:lpstr>
      <vt:lpstr>Rebuild Indexes</vt:lpstr>
      <vt:lpstr>Rebuild Indexes</vt:lpstr>
      <vt:lpstr>Rebuild Indexes</vt:lpstr>
      <vt:lpstr>Rebuild Indexes</vt:lpstr>
      <vt:lpstr>Reorganize Indexes</vt:lpstr>
      <vt:lpstr>Reorganize Indexes - Compact</vt:lpstr>
      <vt:lpstr>Reorganize Indexes - Compact</vt:lpstr>
      <vt:lpstr>Reorganize Indexes - Compact</vt:lpstr>
      <vt:lpstr>Reorganize Indexes - Reorder</vt:lpstr>
      <vt:lpstr>Reorganize Indexes - Reorder</vt:lpstr>
      <vt:lpstr>Reorganize Indexes - Reorder</vt:lpstr>
      <vt:lpstr>Reorganize Indexes - Reorder</vt:lpstr>
      <vt:lpstr>Reorganize Indexes - Reorder</vt:lpstr>
      <vt:lpstr>When to Defragment Indexes?</vt:lpstr>
      <vt:lpstr>Recommendations</vt:lpstr>
      <vt:lpstr>What We Are Going to Learn Today</vt:lpstr>
      <vt:lpstr>Maintaining Statistics</vt:lpstr>
      <vt:lpstr>What We Are Going to Learn Today</vt:lpstr>
      <vt:lpstr>Corruption</vt:lpstr>
      <vt:lpstr>Database Corruption</vt:lpstr>
      <vt:lpstr>You Cannot Stop Corruption</vt:lpstr>
      <vt:lpstr>Checking for Corruption</vt:lpstr>
      <vt:lpstr>Fixing Corruption</vt:lpstr>
      <vt:lpstr>What We Are Going to Learn Today</vt:lpstr>
      <vt:lpstr>PowerPoint Presentation</vt:lpstr>
      <vt:lpstr>PowerPoint Presentation</vt:lpstr>
      <vt:lpstr>Creating Backups That Will Restore</vt:lpstr>
      <vt:lpstr>Creating Backups That Will Restore</vt:lpstr>
      <vt:lpstr>Creating Backups That Will Restore</vt:lpstr>
      <vt:lpstr>What We Are Going to Learn Today</vt:lpstr>
      <vt:lpstr>PowerPoint Presentation</vt:lpstr>
      <vt:lpstr>SQL Server Maintenance Jobs</vt:lpstr>
      <vt:lpstr>Managing Maintenance Jobs</vt:lpstr>
      <vt:lpstr>Managing Maintenance Jobs</vt:lpstr>
      <vt:lpstr>Take Aways From This Session</vt:lpstr>
      <vt:lpstr>Checklist</vt:lpstr>
      <vt:lpstr>Oracle Tools</vt:lpstr>
      <vt:lpstr>The End</vt:lpstr>
      <vt:lpstr>References</vt:lpstr>
      <vt:lpstr>References</vt:lpstr>
      <vt:lpstr>Images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sjones</cp:lastModifiedBy>
  <cp:revision>513</cp:revision>
  <dcterms:created xsi:type="dcterms:W3CDTF">2011-06-22T09:06:31Z</dcterms:created>
  <dcterms:modified xsi:type="dcterms:W3CDTF">2013-02-12T16:12:44Z</dcterms:modified>
</cp:coreProperties>
</file>