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6" r:id="rId4"/>
    <p:sldId id="257" r:id="rId5"/>
    <p:sldId id="258" r:id="rId6"/>
    <p:sldId id="260" r:id="rId7"/>
    <p:sldId id="261" r:id="rId8"/>
    <p:sldId id="263" r:id="rId9"/>
    <p:sldId id="266" r:id="rId10"/>
    <p:sldId id="264" r:id="rId11"/>
    <p:sldId id="273" r:id="rId12"/>
    <p:sldId id="265" r:id="rId13"/>
    <p:sldId id="268" r:id="rId14"/>
    <p:sldId id="269" r:id="rId15"/>
    <p:sldId id="270" r:id="rId16"/>
    <p:sldId id="274" r:id="rId17"/>
    <p:sldId id="267" r:id="rId18"/>
    <p:sldId id="271" r:id="rId19"/>
    <p:sldId id="275" r:id="rId20"/>
    <p:sldId id="279" r:id="rId21"/>
    <p:sldId id="272" r:id="rId22"/>
    <p:sldId id="262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1" autoAdjust="0"/>
    <p:restoredTop sz="86303" autoAdjust="0"/>
  </p:normalViewPr>
  <p:slideViewPr>
    <p:cSldViewPr snapToGrid="0" snapToObjects="1">
      <p:cViewPr varScale="1">
        <p:scale>
          <a:sx n="51" d="100"/>
          <a:sy n="51" d="100"/>
        </p:scale>
        <p:origin x="-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E108A-C8EA-4C43-981F-C083335F8698}" type="datetimeFigureOut">
              <a:rPr lang="en-US" smtClean="0"/>
              <a:t>3/8/13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D017F-B8A7-924F-B16F-52C3BB61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things are note equal.</a:t>
            </a:r>
            <a:r>
              <a:rPr lang="en-US" baseline="0" dirty="0" smtClean="0"/>
              <a:t> Don’t expect that level of knowledge.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017F-B8A7-924F-B16F-52C3BB61B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which can cause corruption</a:t>
            </a:r>
            <a:r>
              <a:rPr lang="en-US" baseline="0" dirty="0" smtClean="0"/>
              <a:t> on disks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Picture: Heat signature of extra-solar radiation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017F-B8A7-924F-B16F-52C3BB61B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5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it can occur at multiple</a:t>
            </a:r>
            <a:r>
              <a:rPr lang="en-US" baseline="0" dirty="0" smtClean="0"/>
              <a:t> levels. Think about everything stored on the disk, any or all of it can go south from system tables to indexes to materialized views (which are just indexes),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017F-B8A7-924F-B16F-52C3BB61B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5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DBCC is Database Console</a:t>
            </a:r>
            <a:r>
              <a:rPr lang="en-US" baseline="0" dirty="0" smtClean="0"/>
              <a:t> Commands. Just a nit worth mentioning.</a:t>
            </a:r>
            <a:br>
              <a:rPr lang="en-US" baseline="0" dirty="0" smtClean="0"/>
            </a:br>
            <a:r>
              <a:rPr lang="en-US" baseline="0" dirty="0" smtClean="0"/>
              <a:t>CHECK DB is the big one, covers all but CHECKIDENT &amp; CHECKCONSTRAINTS + a bunch more</a:t>
            </a:r>
            <a:br>
              <a:rPr lang="en-US" baseline="0" dirty="0" smtClean="0"/>
            </a:br>
            <a:r>
              <a:rPr lang="en-US" baseline="0" dirty="0" smtClean="0"/>
              <a:t>CHECKALLOC – system catalogs &amp; allocation checks</a:t>
            </a:r>
          </a:p>
          <a:p>
            <a:r>
              <a:rPr lang="en-US" baseline="0" dirty="0" smtClean="0"/>
              <a:t>CHECKTABLE – system catalogs &amp; table checks &amp; cross-table checks on indexed views</a:t>
            </a:r>
          </a:p>
          <a:p>
            <a:r>
              <a:rPr lang="en-US" baseline="0" dirty="0" smtClean="0"/>
              <a:t>CHECKFILEGROUP – system catalogs &amp; </a:t>
            </a:r>
            <a:r>
              <a:rPr lang="en-US" baseline="0" dirty="0" err="1" smtClean="0"/>
              <a:t>filegroups</a:t>
            </a:r>
            <a:r>
              <a:rPr lang="en-US" baseline="0" dirty="0" smtClean="0"/>
              <a:t> &amp; per-table &amp; spatial xml for that </a:t>
            </a:r>
            <a:r>
              <a:rPr lang="en-US" baseline="0" dirty="0" err="1" smtClean="0"/>
              <a:t>filegroup</a:t>
            </a:r>
            <a:endParaRPr lang="en-US" baseline="0" dirty="0" smtClean="0"/>
          </a:p>
          <a:p>
            <a:r>
              <a:rPr lang="en-US" baseline="0" dirty="0" smtClean="0"/>
              <a:t>CHECKCATALOG – system catalogs &amp; cross-catalog checks</a:t>
            </a:r>
          </a:p>
          <a:p>
            <a:r>
              <a:rPr lang="en-US" baseline="0" dirty="0" smtClean="0"/>
              <a:t>CHECKIDENT – validates identity for the given table</a:t>
            </a:r>
          </a:p>
          <a:p>
            <a:r>
              <a:rPr lang="en-US" baseline="0" dirty="0" smtClean="0"/>
              <a:t>CHECKCONSTRAINTS – foreign keys &amp; check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017F-B8A7-924F-B16F-52C3BB61B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Static view,</a:t>
            </a:r>
            <a:r>
              <a:rPr lang="en-US" baseline="0" dirty="0" smtClean="0"/>
              <a:t> but consistent with transactions so that no open trans are checked. No blocking locks are held. Basically creates a snapshot that’s hidden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Catalog checks are done because DBCC needs them to run the rest of the checks. </a:t>
            </a:r>
            <a:r>
              <a:rPr lang="en-US" baseline="0" dirty="0" err="1" smtClean="0"/>
              <a:t>Sysallocunits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sysrowsets,sysrscols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Check of the page tracking structures within the database, not the pages themselves. It’s fast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Each table. Every page. Every record on the page. Column checks inside the record. Cross-page checks on indexes &amp; b-trees, LOB &amp; </a:t>
            </a:r>
            <a:r>
              <a:rPr lang="en-US" baseline="0" dirty="0" err="1" smtClean="0"/>
              <a:t>filestream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Service broker data, indexed views, xml indexes, spatial indexes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Picture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017F-B8A7-924F-B16F-52C3BB61B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4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data includes number</a:t>
            </a:r>
            <a:r>
              <a:rPr lang="en-US" baseline="0" dirty="0" smtClean="0"/>
              <a:t> of rows and pages in the table and a listing of errors</a:t>
            </a:r>
          </a:p>
          <a:p>
            <a:r>
              <a:rPr lang="en-US" baseline="0" dirty="0" smtClean="0"/>
              <a:t>Additional output: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server error log, application even log, output to </a:t>
            </a:r>
            <a:r>
              <a:rPr lang="en-US" baseline="0" dirty="0" err="1" smtClean="0"/>
              <a:t>sys.dm_exec_requests</a:t>
            </a:r>
            <a:r>
              <a:rPr lang="en-US" baseline="0" dirty="0" smtClean="0"/>
              <a:t> (demo)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017F-B8A7-924F-B16F-52C3BB61B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3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Frequency: Personally, I’d tie it</a:t>
            </a:r>
            <a:r>
              <a:rPr lang="en-US" baseline="0" dirty="0" smtClean="0"/>
              <a:t> to the FULL backup. However often you do that, you should also do a CHECKDB</a:t>
            </a:r>
            <a:endParaRPr lang="en-US" dirty="0" smtClean="0"/>
          </a:p>
          <a:p>
            <a:r>
              <a:rPr lang="en-US" dirty="0" smtClean="0"/>
              <a:t>Breaking down the logical and</a:t>
            </a:r>
            <a:r>
              <a:rPr lang="en-US" baseline="0" dirty="0" smtClean="0"/>
              <a:t> physical can be done with a backup &amp; restore since the restore will have logical consistency errors intact. Also can be done with Availability Groups since they copy at the page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017F-B8A7-924F-B16F-52C3BB61B0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4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8966: IO error,</a:t>
            </a:r>
            <a:r>
              <a:rPr lang="en-US" baseline="0" dirty="0" smtClean="0"/>
              <a:t> shock</a:t>
            </a:r>
          </a:p>
          <a:p>
            <a:r>
              <a:rPr lang="en-US" baseline="0" dirty="0" smtClean="0"/>
              <a:t>8906: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017F-B8A7-924F-B16F-52C3BB61B0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REPAIR_REBUILD</a:t>
            </a:r>
          </a:p>
          <a:p>
            <a:r>
              <a:rPr lang="en-US" dirty="0" smtClean="0"/>
              <a:t>REPAIR_ALLOW_DATA_LOSS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D017F-B8A7-924F-B16F-52C3BB61B0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4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9876-FBF7-6C48-9FDA-951270AD789F}" type="datetimeFigureOut">
              <a:rPr lang="en-US" smtClean="0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DE3A-552D-A841-BB1E-CD18CA1D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-talk.com/sql/database-administration/finding-data-corruption/" TargetMode="External"/><Relationship Id="rId4" Type="http://schemas.openxmlformats.org/officeDocument/2006/relationships/hyperlink" Target="http://blogs.msdn.com/b/suhde/archive/2009/04/08/introduction-to-database-corruption-in-sql-server.aspx" TargetMode="External"/><Relationship Id="rId5" Type="http://schemas.openxmlformats.org/officeDocument/2006/relationships/hyperlink" Target="http://www.sqlmag.com/blog/practical-sql-server-45/sql-server-2008-r2/sql-server-database-corruption-part-142055" TargetMode="External"/><Relationship Id="rId6" Type="http://schemas.openxmlformats.org/officeDocument/2006/relationships/hyperlink" Target="http://www.red-gate.com/products/dba/dba-bundle/entrypage/hard-earned-lessons-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qlservercentral.com/articles/Corruption/65804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qlservercentral.com/forums" TargetMode="External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.pluralsight.com/mn/img/au/lg/paul-randal-v1.jpg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www.sqlpass.org/Portals/14/Volunteers/KiltDay.jpg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Corruption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Red Gate Software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57713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4751388"/>
            <a:ext cx="2867025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&amp; Where to Run CHECKDB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often as practicable</a:t>
            </a:r>
          </a:p>
          <a:p>
            <a:r>
              <a:rPr lang="en-US" dirty="0" smtClean="0"/>
              <a:t>Before/After backups, but don’t assume backup is good</a:t>
            </a:r>
          </a:p>
          <a:p>
            <a:r>
              <a:rPr lang="en-US" dirty="0" smtClean="0"/>
              <a:t>On large databases, use PHYSICAL_ONLY</a:t>
            </a:r>
          </a:p>
          <a:p>
            <a:r>
              <a:rPr lang="en-US" dirty="0" smtClean="0"/>
              <a:t>On large databases, you still need to do the logical checks too</a:t>
            </a:r>
          </a:p>
          <a:p>
            <a:r>
              <a:rPr lang="en-US" dirty="0" smtClean="0"/>
              <a:t>Run CHECKCONSTRAINTS after a repair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to run CHECKDB</a:t>
            </a:r>
          </a:p>
          <a:p>
            <a:r>
              <a:rPr lang="en-US" dirty="0" smtClean="0"/>
              <a:t>Explain the pieces of the output</a:t>
            </a:r>
          </a:p>
          <a:p>
            <a:r>
              <a:rPr lang="en-US" dirty="0" smtClean="0"/>
              <a:t>Show how to modify the output</a:t>
            </a:r>
          </a:p>
          <a:p>
            <a:r>
              <a:rPr lang="en-US" dirty="0" smtClean="0"/>
              <a:t>Demonstrate integrating DBCC </a:t>
            </a:r>
            <a:br>
              <a:rPr lang="en-US" dirty="0" smtClean="0"/>
            </a:br>
            <a:r>
              <a:rPr lang="en-US" dirty="0" smtClean="0"/>
              <a:t>check with backups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332163"/>
            <a:ext cx="2184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CHECKDB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Service Broker example:</a:t>
            </a:r>
            <a:br>
              <a:rPr lang="en-US" dirty="0" smtClean="0"/>
            </a:br>
            <a:r>
              <a:rPr lang="en-US" dirty="0" err="1" smtClean="0"/>
              <a:t>Msg</a:t>
            </a:r>
            <a:r>
              <a:rPr lang="en-US" dirty="0" smtClean="0"/>
              <a:t> 8966, Level 16, State 2, Line 1:</a:t>
            </a:r>
            <a:br>
              <a:rPr lang="en-US" dirty="0" smtClean="0"/>
            </a:br>
            <a:r>
              <a:rPr lang="en-US" dirty="0" smtClean="0"/>
              <a:t>Unable to read and latch page (1:524561) with latch type SH. 23(Data error(cyclic </a:t>
            </a:r>
            <a:r>
              <a:rPr lang="en-US" dirty="0" err="1" smtClean="0"/>
              <a:t>redudancy</a:t>
            </a:r>
            <a:r>
              <a:rPr lang="en-US" dirty="0" smtClean="0"/>
              <a:t> check).) failed.</a:t>
            </a:r>
          </a:p>
          <a:p>
            <a:r>
              <a:rPr lang="en-US" dirty="0" smtClean="0"/>
              <a:t>Another:</a:t>
            </a:r>
            <a:br>
              <a:rPr lang="en-US" dirty="0" smtClean="0"/>
            </a:br>
            <a:r>
              <a:rPr lang="en-US" dirty="0" err="1" smtClean="0"/>
              <a:t>Msg</a:t>
            </a:r>
            <a:r>
              <a:rPr lang="en-US" dirty="0" smtClean="0"/>
              <a:t> 8906, Level 16, State 1, Line 1</a:t>
            </a:r>
            <a:br>
              <a:rPr lang="en-US" dirty="0" smtClean="0"/>
            </a:br>
            <a:r>
              <a:rPr lang="en-US" dirty="0" smtClean="0"/>
              <a:t>PAGE (1:158181) in database ID 7 is allocated to the SGAM(1:3) and PFS(1:8088) but was not allocated to any IAM.</a:t>
            </a:r>
          </a:p>
        </p:txBody>
      </p:sp>
    </p:spTree>
    <p:extLst>
      <p:ext uri="{BB962C8B-B14F-4D97-AF65-F5344CB8AC3E}">
        <p14:creationId xmlns:p14="http://schemas.microsoft.com/office/powerpoint/2010/main" val="100055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CHECKDB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Non-clustered index:</a:t>
            </a:r>
            <a:br>
              <a:rPr lang="en-US" dirty="0" smtClean="0"/>
            </a:br>
            <a:r>
              <a:rPr lang="en-US" dirty="0" smtClean="0"/>
              <a:t>Object ID 423211, index ID 2, partition ID 342234, </a:t>
            </a:r>
            <a:r>
              <a:rPr lang="en-US" dirty="0" err="1" smtClean="0"/>
              <a:t>alloc</a:t>
            </a:r>
            <a:r>
              <a:rPr lang="en-US" dirty="0" smtClean="0"/>
              <a:t> unit 43242343 (type in-row data) page ID (2:2423) contains an incorrect page ID in its page header. The </a:t>
            </a:r>
            <a:r>
              <a:rPr lang="en-US" dirty="0" err="1" smtClean="0"/>
              <a:t>PageId</a:t>
            </a:r>
            <a:r>
              <a:rPr lang="en-US" dirty="0" smtClean="0"/>
              <a:t> in the page header = (2.4323).</a:t>
            </a:r>
          </a:p>
        </p:txBody>
      </p:sp>
    </p:spTree>
    <p:extLst>
      <p:ext uri="{BB962C8B-B14F-4D97-AF65-F5344CB8AC3E}">
        <p14:creationId xmlns:p14="http://schemas.microsoft.com/office/powerpoint/2010/main" val="385635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CHECKDB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Unknown object errors:</a:t>
            </a:r>
            <a:br>
              <a:rPr lang="en-US" dirty="0" smtClean="0"/>
            </a:br>
            <a:r>
              <a:rPr lang="en-US" dirty="0" err="1" smtClean="0"/>
              <a:t>Msg</a:t>
            </a:r>
            <a:r>
              <a:rPr lang="en-US" dirty="0" smtClean="0"/>
              <a:t> 8939, Level 16, State 98, Line 1</a:t>
            </a:r>
            <a:br>
              <a:rPr lang="en-US" dirty="0" smtClean="0"/>
            </a:br>
            <a:r>
              <a:rPr lang="en-US" dirty="0" smtClean="0"/>
              <a:t>Table error: Object ID 0, index ID -1, partition ID 0, </a:t>
            </a:r>
            <a:r>
              <a:rPr lang="en-US" dirty="0" err="1" smtClean="0"/>
              <a:t>alloc_unit</a:t>
            </a:r>
            <a:r>
              <a:rPr lang="en-US" dirty="0" smtClean="0"/>
              <a:t> ID 234233 (type Unknown) page (1:797)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6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CHECKDB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error:</a:t>
            </a:r>
            <a:br>
              <a:rPr lang="en-US" dirty="0" smtClean="0"/>
            </a:br>
            <a:r>
              <a:rPr lang="en-US" dirty="0" err="1" smtClean="0"/>
              <a:t>Msg</a:t>
            </a:r>
            <a:r>
              <a:rPr lang="en-US" dirty="0" smtClean="0"/>
              <a:t> 2508, Level 16, State 3, Server </a:t>
            </a:r>
            <a:r>
              <a:rPr lang="en-US" dirty="0" err="1" smtClean="0"/>
              <a:t>MyServer</a:t>
            </a:r>
            <a:r>
              <a:rPr lang="en-US" dirty="0" smtClean="0"/>
              <a:t>, Line 1</a:t>
            </a:r>
            <a:br>
              <a:rPr lang="en-US" dirty="0" smtClean="0"/>
            </a:br>
            <a:r>
              <a:rPr lang="en-US" dirty="0" smtClean="0"/>
              <a:t>The in-row data RSVD page count for object ‘</a:t>
            </a:r>
            <a:r>
              <a:rPr lang="en-US" dirty="0" err="1" smtClean="0"/>
              <a:t>MyObject</a:t>
            </a:r>
            <a:r>
              <a:rPr lang="en-US" dirty="0" smtClean="0"/>
              <a:t>’, index ID 0, partition ID 22249, </a:t>
            </a:r>
            <a:r>
              <a:rPr lang="en-US" dirty="0" err="1" smtClean="0"/>
              <a:t>alloc</a:t>
            </a:r>
            <a:r>
              <a:rPr lang="en-US" dirty="0" smtClean="0"/>
              <a:t> unit ID 979797(type in-row data) is incorrect. Run DBCC UPDATEUSAGE.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DBCC against a database with corruption to see error output</a:t>
            </a:r>
          </a:p>
          <a:p>
            <a:r>
              <a:rPr lang="en-US" dirty="0" smtClean="0"/>
              <a:t>Run DBCC with only error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4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non-clustered index: drop and recreate</a:t>
            </a:r>
          </a:p>
          <a:p>
            <a:r>
              <a:rPr lang="en-US" dirty="0" smtClean="0"/>
              <a:t>Row counts: UPDATEUSAGE</a:t>
            </a:r>
          </a:p>
          <a:p>
            <a:r>
              <a:rPr lang="en-US" dirty="0" smtClean="0"/>
              <a:t>Everything else: restore from backup</a:t>
            </a:r>
          </a:p>
          <a:p>
            <a:r>
              <a:rPr lang="en-US" dirty="0" smtClean="0"/>
              <a:t>If you can’t restore, why not?</a:t>
            </a:r>
          </a:p>
          <a:p>
            <a:r>
              <a:rPr lang="en-US" dirty="0" smtClean="0"/>
              <a:t>If you really can’t restore, repair</a:t>
            </a:r>
          </a:p>
          <a:p>
            <a:pPr lvl="1"/>
            <a:r>
              <a:rPr lang="en-US" dirty="0" smtClean="0"/>
              <a:t>REPAIR_ALLOW_DATA_LOSS</a:t>
            </a:r>
          </a:p>
          <a:p>
            <a:pPr lvl="1"/>
            <a:r>
              <a:rPr lang="en-US" dirty="0" smtClean="0"/>
              <a:t>REPAIR_REBUILD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3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repair options can lead to data loss</a:t>
            </a:r>
          </a:p>
          <a:p>
            <a:r>
              <a:rPr lang="en-US" dirty="0" smtClean="0"/>
              <a:t>Data loss can be:</a:t>
            </a:r>
          </a:p>
          <a:p>
            <a:pPr lvl="1"/>
            <a:r>
              <a:rPr lang="en-US" dirty="0" smtClean="0"/>
              <a:t>Rows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Database</a:t>
            </a:r>
          </a:p>
          <a:p>
            <a:r>
              <a:rPr lang="en-US" dirty="0" smtClean="0"/>
              <a:t>Because it’s based on recovery of a page</a:t>
            </a:r>
          </a:p>
          <a:p>
            <a:pPr lvl="1"/>
            <a:r>
              <a:rPr lang="en-US" dirty="0" smtClean="0"/>
              <a:t>Up to 8k worth of information</a:t>
            </a:r>
          </a:p>
          <a:p>
            <a:r>
              <a:rPr lang="en-US" dirty="0" smtClean="0"/>
              <a:t>Only use as a last resort when you can’t restore from backup</a:t>
            </a:r>
          </a:p>
          <a:p>
            <a:r>
              <a:rPr lang="en-US" dirty="0" smtClean="0"/>
              <a:t>Why can’t you restore from backup?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1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repair in order to see what’s affected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database corruption is and where it comes from</a:t>
            </a:r>
          </a:p>
          <a:p>
            <a:r>
              <a:rPr lang="en-US" dirty="0" smtClean="0"/>
              <a:t>Learn multiple methods for detecting database corruption</a:t>
            </a:r>
          </a:p>
          <a:p>
            <a:r>
              <a:rPr lang="en-US" dirty="0" smtClean="0"/>
              <a:t>Understand your options for resolving corrupt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</a:t>
            </a:r>
          </a:p>
          <a:p>
            <a:r>
              <a:rPr lang="en-US" dirty="0" smtClean="0"/>
              <a:t>DBCC last run date</a:t>
            </a:r>
          </a:p>
          <a:p>
            <a:r>
              <a:rPr lang="en-US" dirty="0" smtClean="0"/>
              <a:t>Alerts</a:t>
            </a:r>
          </a:p>
          <a:p>
            <a:r>
              <a:rPr lang="en-US" dirty="0" smtClean="0"/>
              <a:t>Tested restores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database corruption is and where it comes from</a:t>
            </a:r>
          </a:p>
          <a:p>
            <a:r>
              <a:rPr lang="en-US" dirty="0" smtClean="0"/>
              <a:t>Learn multiple methods for detecting database corruption</a:t>
            </a:r>
          </a:p>
          <a:p>
            <a:r>
              <a:rPr lang="en-US" dirty="0" smtClean="0"/>
              <a:t>Understand your options for resolving corrupt databases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82037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5075712"/>
            <a:ext cx="2867025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65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Help, my database is corrupt. Now what?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Finding Data Corruption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Database Corruption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What Is Corruption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Beating Backup Corruption</a:t>
            </a:r>
            <a:endParaRPr lang="en-US" dirty="0" smtClean="0"/>
          </a:p>
          <a:p>
            <a:r>
              <a:rPr lang="en-US" dirty="0" smtClean="0"/>
              <a:t>Microsoft SQL Server 2008 Internals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err="1" smtClean="0"/>
              <a:t>Kalen</a:t>
            </a:r>
            <a:r>
              <a:rPr lang="en-US" dirty="0" smtClean="0"/>
              <a:t> Delaney, Paul Randal,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792087"/>
          </a:xfrm>
        </p:spPr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529" y="4862856"/>
            <a:ext cx="3473471" cy="1183320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Backup and recovery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Troubleshooting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Productivity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9" y="1458650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Questions?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www.sqlservercentral.com/forums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Sponsored by Red Gate Software and the SQL DBA Bundle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Speak to the Red Gate team during the breaks for more info about the tools in the SQL DBA </a:t>
            </a:r>
            <a:r>
              <a:rPr lang="en-GB" dirty="0" smtClean="0"/>
              <a:t>Bundle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508518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Performance </a:t>
            </a:r>
            <a:r>
              <a:rPr lang="en-US" dirty="0" smtClean="0"/>
              <a:t>monitoring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Change </a:t>
            </a:r>
            <a:r>
              <a:rPr lang="en-US" dirty="0" smtClean="0"/>
              <a:t>management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Storage </a:t>
            </a:r>
            <a:r>
              <a:rPr lang="en-US" dirty="0"/>
              <a:t>and capacity planning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3878" y="5962347"/>
            <a:ext cx="219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Documentation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8" y="3068960"/>
            <a:ext cx="3619484" cy="17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1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0" y="2613526"/>
            <a:ext cx="2540000" cy="2540000"/>
          </a:xfrm>
          <a:prstGeom prst="rect">
            <a:avLst/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862890"/>
            <a:ext cx="2692400" cy="3987800"/>
          </a:xfrm>
          <a:prstGeom prst="rect">
            <a:avLst/>
          </a:prstGeom>
        </p:spPr>
      </p:pic>
      <p:sp>
        <p:nvSpPr>
          <p:cNvPr id="8" name="Not Equal 7"/>
          <p:cNvSpPr/>
          <p:nvPr/>
        </p:nvSpPr>
        <p:spPr>
          <a:xfrm>
            <a:off x="3149600" y="3072063"/>
            <a:ext cx="2847474" cy="1286042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7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DBAs Are Paranoid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error</a:t>
            </a:r>
          </a:p>
          <a:p>
            <a:r>
              <a:rPr lang="en-US" dirty="0" smtClean="0"/>
              <a:t>Coding problems</a:t>
            </a:r>
          </a:p>
          <a:p>
            <a:r>
              <a:rPr lang="en-US" dirty="0" smtClean="0"/>
              <a:t>Hardware issues</a:t>
            </a:r>
          </a:p>
          <a:p>
            <a:r>
              <a:rPr lang="en-US" dirty="0" smtClean="0"/>
              <a:t>Software issues</a:t>
            </a:r>
          </a:p>
          <a:p>
            <a:r>
              <a:rPr lang="en-US" dirty="0" smtClean="0"/>
              <a:t>Power Loss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057400"/>
            <a:ext cx="423571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5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if that wasn’t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Fires</a:t>
            </a:r>
          </a:p>
          <a:p>
            <a:r>
              <a:rPr lang="en-US" dirty="0" smtClean="0"/>
              <a:t>Floods</a:t>
            </a:r>
          </a:p>
          <a:p>
            <a:r>
              <a:rPr lang="en-US" dirty="0" smtClean="0"/>
              <a:t>Terrorism</a:t>
            </a:r>
          </a:p>
          <a:p>
            <a:r>
              <a:rPr lang="en-US" dirty="0" smtClean="0"/>
              <a:t>Meteor strikes</a:t>
            </a:r>
          </a:p>
          <a:p>
            <a:r>
              <a:rPr lang="en-US" dirty="0" smtClean="0"/>
              <a:t>Sunspots</a:t>
            </a:r>
          </a:p>
          <a:p>
            <a:r>
              <a:rPr lang="en-US" dirty="0" smtClean="0"/>
              <a:t>Extra-solar radiation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981200"/>
            <a:ext cx="440720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8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 Corruption?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storage is on disks</a:t>
            </a:r>
          </a:p>
          <a:p>
            <a:r>
              <a:rPr lang="en-US" dirty="0" smtClean="0"/>
              <a:t>All disks go through I/O subsystem within Windows</a:t>
            </a:r>
          </a:p>
          <a:p>
            <a:r>
              <a:rPr lang="en-US" dirty="0" smtClean="0"/>
              <a:t>SQL Server manages storage within files</a:t>
            </a:r>
          </a:p>
          <a:p>
            <a:r>
              <a:rPr lang="en-US" dirty="0" smtClean="0"/>
              <a:t>Data consists of double linked list of pages</a:t>
            </a:r>
          </a:p>
          <a:p>
            <a:r>
              <a:rPr lang="en-US" dirty="0" smtClean="0"/>
              <a:t>Corruption is an inconsistency in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Error messages</a:t>
            </a:r>
          </a:p>
          <a:p>
            <a:r>
              <a:rPr lang="en-US" dirty="0" smtClean="0"/>
              <a:t>Database Consistency Checks (but not DBCC)</a:t>
            </a:r>
          </a:p>
          <a:p>
            <a:pPr lvl="1"/>
            <a:r>
              <a:rPr lang="en-US" dirty="0" smtClean="0"/>
              <a:t>CHECKDB</a:t>
            </a:r>
          </a:p>
          <a:p>
            <a:pPr lvl="1"/>
            <a:r>
              <a:rPr lang="en-US" dirty="0" smtClean="0"/>
              <a:t>CHECKALLOC</a:t>
            </a:r>
          </a:p>
          <a:p>
            <a:pPr lvl="1"/>
            <a:r>
              <a:rPr lang="en-US" dirty="0" smtClean="0"/>
              <a:t>CHECKTABLE</a:t>
            </a:r>
          </a:p>
          <a:p>
            <a:pPr lvl="1"/>
            <a:r>
              <a:rPr lang="en-US" dirty="0" smtClean="0"/>
              <a:t>CHECKFILEGROUP</a:t>
            </a:r>
          </a:p>
          <a:p>
            <a:pPr lvl="1"/>
            <a:r>
              <a:rPr lang="en-US" dirty="0" smtClean="0"/>
              <a:t>CHECKCATALOG</a:t>
            </a:r>
          </a:p>
          <a:p>
            <a:pPr lvl="1"/>
            <a:r>
              <a:rPr lang="en-US" dirty="0" smtClean="0"/>
              <a:t>CHECKIDENT</a:t>
            </a:r>
          </a:p>
          <a:p>
            <a:pPr lvl="1"/>
            <a:r>
              <a:rPr lang="en-US" dirty="0" smtClean="0"/>
              <a:t>CHECKCONSTRAINTS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7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static view of the database</a:t>
            </a:r>
          </a:p>
          <a:p>
            <a:r>
              <a:rPr lang="en-US" dirty="0" smtClean="0"/>
              <a:t>System catalog consistency check</a:t>
            </a:r>
          </a:p>
          <a:p>
            <a:r>
              <a:rPr lang="en-US" dirty="0" smtClean="0"/>
              <a:t>Database allocation consistency checks</a:t>
            </a:r>
          </a:p>
          <a:p>
            <a:r>
              <a:rPr lang="en-US" dirty="0" smtClean="0"/>
              <a:t>Table consistency checks</a:t>
            </a:r>
          </a:p>
          <a:p>
            <a:r>
              <a:rPr lang="en-US" dirty="0" smtClean="0"/>
              <a:t>Cross-table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6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CHECKDB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Broker checks</a:t>
            </a:r>
          </a:p>
          <a:p>
            <a:r>
              <a:rPr lang="en-US" dirty="0" smtClean="0"/>
              <a:t>Allocation errors</a:t>
            </a:r>
          </a:p>
          <a:p>
            <a:r>
              <a:rPr lang="en-US" dirty="0" smtClean="0"/>
              <a:t>Errors that can’t be related to a table</a:t>
            </a:r>
          </a:p>
          <a:p>
            <a:r>
              <a:rPr lang="en-US" dirty="0" smtClean="0"/>
              <a:t>Table data</a:t>
            </a:r>
          </a:p>
          <a:p>
            <a:r>
              <a:rPr lang="en-US" dirty="0" smtClean="0"/>
              <a:t>Summary of allocation &amp; consistency errors</a:t>
            </a:r>
          </a:p>
          <a:p>
            <a:r>
              <a:rPr lang="en-US" dirty="0" smtClean="0"/>
              <a:t>Minimum repair level to fix errors</a:t>
            </a:r>
          </a:p>
          <a:p>
            <a:r>
              <a:rPr lang="en-US" dirty="0" smtClean="0"/>
              <a:t>Additional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3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18035</TotalTime>
  <Words>806</Words>
  <Application>Microsoft Macintosh PowerPoint</Application>
  <PresentationFormat>On-screen Show (4:3)</PresentationFormat>
  <Paragraphs>158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Database Corruption</vt:lpstr>
      <vt:lpstr>Goals</vt:lpstr>
      <vt:lpstr>Before we start</vt:lpstr>
      <vt:lpstr>Why DBAs Are Paranoid</vt:lpstr>
      <vt:lpstr>… And if that wasn’t enough</vt:lpstr>
      <vt:lpstr>What is Database Corruption?</vt:lpstr>
      <vt:lpstr>How to Detect Corruption</vt:lpstr>
      <vt:lpstr>CHECKDB</vt:lpstr>
      <vt:lpstr>CHECKDB Output</vt:lpstr>
      <vt:lpstr>When &amp; Where to Run CHECKDB</vt:lpstr>
      <vt:lpstr>Demo</vt:lpstr>
      <vt:lpstr>CHECKDB Errors</vt:lpstr>
      <vt:lpstr>CHECKDB Errors</vt:lpstr>
      <vt:lpstr>CHECKDB Errors</vt:lpstr>
      <vt:lpstr>CHECKDB Errors</vt:lpstr>
      <vt:lpstr>Demo</vt:lpstr>
      <vt:lpstr>Fixing Errors</vt:lpstr>
      <vt:lpstr>Repair</vt:lpstr>
      <vt:lpstr>Demo </vt:lpstr>
      <vt:lpstr>Homework</vt:lpstr>
      <vt:lpstr>Goals</vt:lpstr>
      <vt:lpstr>Resources</vt:lpstr>
      <vt:lpstr>The End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Corruption</dc:title>
  <dc:creator>Grant Fritchey</dc:creator>
  <cp:lastModifiedBy>Grant Fritchey</cp:lastModifiedBy>
  <cp:revision>35</cp:revision>
  <dcterms:created xsi:type="dcterms:W3CDTF">2013-02-08T15:25:55Z</dcterms:created>
  <dcterms:modified xsi:type="dcterms:W3CDTF">2013-03-08T18:14:35Z</dcterms:modified>
</cp:coreProperties>
</file>