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6"/>
  </p:notesMasterIdLst>
  <p:sldIdLst>
    <p:sldId id="256" r:id="rId3"/>
    <p:sldId id="260" r:id="rId4"/>
    <p:sldId id="262" r:id="rId5"/>
    <p:sldId id="264" r:id="rId6"/>
    <p:sldId id="263" r:id="rId7"/>
    <p:sldId id="266" r:id="rId8"/>
    <p:sldId id="284" r:id="rId9"/>
    <p:sldId id="285" r:id="rId10"/>
    <p:sldId id="286" r:id="rId11"/>
    <p:sldId id="265" r:id="rId12"/>
    <p:sldId id="267" r:id="rId13"/>
    <p:sldId id="290" r:id="rId14"/>
    <p:sldId id="268" r:id="rId15"/>
    <p:sldId id="269" r:id="rId16"/>
    <p:sldId id="288" r:id="rId17"/>
    <p:sldId id="270" r:id="rId18"/>
    <p:sldId id="271" r:id="rId19"/>
    <p:sldId id="272" r:id="rId20"/>
    <p:sldId id="274" r:id="rId21"/>
    <p:sldId id="275" r:id="rId22"/>
    <p:sldId id="276" r:id="rId23"/>
    <p:sldId id="289" r:id="rId24"/>
    <p:sldId id="278" r:id="rId25"/>
    <p:sldId id="281" r:id="rId26"/>
    <p:sldId id="279" r:id="rId27"/>
    <p:sldId id="280" r:id="rId28"/>
    <p:sldId id="282" r:id="rId29"/>
    <p:sldId id="261" r:id="rId30"/>
    <p:sldId id="292" r:id="rId31"/>
    <p:sldId id="259" r:id="rId32"/>
    <p:sldId id="258" r:id="rId33"/>
    <p:sldId id="287" r:id="rId34"/>
    <p:sldId id="283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448" autoAdjust="0"/>
  </p:normalViewPr>
  <p:slideViewPr>
    <p:cSldViewPr>
      <p:cViewPr varScale="1">
        <p:scale>
          <a:sx n="79" d="100"/>
          <a:sy n="79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E7650C-2449-48F3-AF1A-C547C9128334}" type="datetimeFigureOut">
              <a:rPr lang="en-US" smtClean="0"/>
              <a:t>3/6/2013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CD893-CA14-4253-9DA3-73BBE8ED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35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CD893-CA14-4253-9DA3-73BBE8EDCE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73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a script to find duplicate indexes.</a:t>
            </a:r>
            <a:r>
              <a:rPr lang="en-US" baseline="0" dirty="0" smtClean="0"/>
              <a:t> Disable the index, set a reminder to remove this in a calendar.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CD893-CA14-4253-9DA3-73BBE8EDCE24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</a:t>
            </a:r>
            <a:r>
              <a:rPr lang="en-US" baseline="0" dirty="0" smtClean="0"/>
              <a:t> seems we’re constantly finding various technology devices that are no longer being used.</a:t>
            </a:r>
            <a:endParaRPr lang="en-US" dirty="0" smtClean="0"/>
          </a:p>
          <a:p>
            <a:r>
              <a:rPr lang="en-US" dirty="0" smtClean="0"/>
              <a:t>Are all indexes</a:t>
            </a:r>
            <a:r>
              <a:rPr lang="en-US" baseline="0" dirty="0" smtClean="0"/>
              <a:t> used? Perhaps not. Sometimes people create indexes because they think they might need them, or they think the optimizer will use them. That might not be the case.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CD893-CA14-4253-9DA3-73BBE8EDCE24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Are all indexes</a:t>
            </a:r>
            <a:r>
              <a:rPr lang="en-US" baseline="0" dirty="0" smtClean="0"/>
              <a:t> used? Perhaps not. Sometimes people create indexes because they think they might need them, or they think the optimizer will use them. That might not be the case.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Scan the system for index stats, left join with indexes, find those that are not used.</a:t>
            </a:r>
          </a:p>
          <a:p>
            <a:r>
              <a:rPr lang="en-US" baseline="0" dirty="0" smtClean="0"/>
              <a:t>Reminder, do not remove these. Disable, set reminder to check. Log the change.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CD893-CA14-4253-9DA3-73BBE8EDCE24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we can see</a:t>
            </a:r>
            <a:r>
              <a:rPr lang="en-US" baseline="0" dirty="0" smtClean="0"/>
              <a:t> there is a different fill factor in these tables. Fill factor of 0 = 100. Others reduce the amount of data on a page. If we lower the amount of data, we can reduce fragmentation.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CD893-CA14-4253-9DA3-73BBE8EDCE2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Various</a:t>
            </a:r>
            <a:r>
              <a:rPr lang="en-US" baseline="0" dirty="0" smtClean="0"/>
              <a:t> notes on options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CD893-CA14-4253-9DA3-73BBE8EDCE24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Things</a:t>
            </a:r>
            <a:r>
              <a:rPr lang="en-US" baseline="0" dirty="0" smtClean="0"/>
              <a:t> for you to do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CD893-CA14-4253-9DA3-73BBE8EDCE2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3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These are the types</a:t>
            </a:r>
            <a:r>
              <a:rPr lang="en-US" baseline="0" dirty="0" smtClean="0"/>
              <a:t> of indexes in SQL Server. </a:t>
            </a:r>
          </a:p>
          <a:p>
            <a:r>
              <a:rPr lang="en-US" baseline="0" dirty="0" smtClean="0"/>
              <a:t>Clustered indexes are essentially your data, with each row being stored in the order that would satisfy the clustered index. </a:t>
            </a:r>
          </a:p>
          <a:p>
            <a:r>
              <a:rPr lang="en-US" baseline="0" dirty="0" err="1" smtClean="0"/>
              <a:t>Nonclustered</a:t>
            </a:r>
            <a:r>
              <a:rPr lang="en-US" baseline="0" dirty="0" smtClean="0"/>
              <a:t> indexes are indexes like a book, with a pointer to the actual index page.</a:t>
            </a:r>
          </a:p>
          <a:p>
            <a:r>
              <a:rPr lang="en-US" baseline="0" dirty="0" smtClean="0"/>
              <a:t>Filtered indexes are a subset of non-clustered indexes that essentially have a WHERE clause in the index. These are useful when you often query a subset range of your data.</a:t>
            </a:r>
          </a:p>
          <a:p>
            <a:r>
              <a:rPr lang="en-US" baseline="0" dirty="0" smtClean="0"/>
              <a:t>XML and Spatial indexes are build specifically to index those types of data. A comprehensive look at how these work is beyond the scope of this talk.</a:t>
            </a:r>
          </a:p>
          <a:p>
            <a:r>
              <a:rPr lang="en-US" baseline="0" dirty="0" err="1" smtClean="0"/>
              <a:t>Columnstore</a:t>
            </a:r>
            <a:r>
              <a:rPr lang="en-US" baseline="0" dirty="0" smtClean="0"/>
              <a:t> indexes are new in SQL Server 2012, and can be very helpful for some data warehouse types of situations, but again, these are beyond the scope of this talk.</a:t>
            </a:r>
          </a:p>
          <a:p>
            <a:r>
              <a:rPr lang="en-US" baseline="0" dirty="0" smtClean="0"/>
              <a:t>Full-text indexes are used for searching large </a:t>
            </a:r>
            <a:r>
              <a:rPr lang="en-US" baseline="0" dirty="0" err="1" smtClean="0"/>
              <a:t>volumns</a:t>
            </a:r>
            <a:r>
              <a:rPr lang="en-US" baseline="0" dirty="0" smtClean="0"/>
              <a:t> of text in strings, or in binary blob data. These are also beyond the scope of this talk.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CD893-CA14-4253-9DA3-73BBE8EDCE24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will focus on these only. The others are important, but not critical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CD893-CA14-4253-9DA3-73BBE8EDCE24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Talk about the storage of data, all data is stored in a page. This</a:t>
            </a:r>
            <a:r>
              <a:rPr lang="en-US" baseline="0" dirty="0" smtClean="0"/>
              <a:t> is a clustered index, as opposed to a list of pages, which is a heap.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CD893-CA14-4253-9DA3-73BBE8EDCE24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 we look at a search for a particular set of data, we can easily scan</a:t>
            </a:r>
            <a:r>
              <a:rPr lang="en-US" baseline="0" dirty="0" smtClean="0"/>
              <a:t> through for just one item in the index, ignoring other pages. The less SQL Server looks at pages, the quicker it can return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CD893-CA14-4253-9DA3-73BBE8EDCE24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Demos here: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Show a table in Adventure Works. Run a query. Show how a new index improves performance.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Note the “missing index” item in the execution plan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CD893-CA14-4253-9DA3-73BBE8EDCE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33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database reports. In one there is more data space than index space;</a:t>
            </a:r>
            <a:r>
              <a:rPr lang="en-US" baseline="0" dirty="0" smtClean="0"/>
              <a:t> the other is reversed. </a:t>
            </a:r>
            <a:r>
              <a:rPr lang="en-US" dirty="0" smtClean="0"/>
              <a:t>Both of these can be normal.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CD893-CA14-4253-9DA3-73BBE8EDCE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62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People</a:t>
            </a:r>
            <a:r>
              <a:rPr lang="en-US" baseline="0" dirty="0" smtClean="0"/>
              <a:t> don’t realize they have duplicate indexes sometimes.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CD893-CA14-4253-9DA3-73BBE8EDCE24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People</a:t>
            </a:r>
            <a:r>
              <a:rPr lang="en-US" baseline="0" dirty="0" smtClean="0"/>
              <a:t> don’t realize they have duplicate indexes sometimes.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CD893-CA14-4253-9DA3-73BBE8EDCE24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A7AA-A081-4587-95F2-CDAE58096E4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06/03/2013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48B62-2B91-4C7C-9739-428E84413ACF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532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A7AA-A081-4587-95F2-CDAE58096E4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06/03/2013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48B62-2B91-4C7C-9739-428E84413ACF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A7AA-A081-4587-95F2-CDAE58096E4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06/03/2013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48B62-2B91-4C7C-9739-428E84413ACF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121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A7AA-A081-4587-95F2-CDAE58096E4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06/03/2013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48B62-2B91-4C7C-9739-428E84413ACF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37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A7AA-A081-4587-95F2-CDAE58096E4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06/03/2013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48B62-2B91-4C7C-9739-428E84413ACF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8205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A7AA-A081-4587-95F2-CDAE58096E4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06/03/2013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48B62-2B91-4C7C-9739-428E84413ACF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8936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A7AA-A081-4587-95F2-CDAE58096E4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06/03/2013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48B62-2B91-4C7C-9739-428E84413ACF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7304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A7AA-A081-4587-95F2-CDAE58096E4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06/03/2013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48B62-2B91-4C7C-9739-428E84413ACF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840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A7AA-A081-4587-95F2-CDAE58096E4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06/03/2013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48B62-2B91-4C7C-9739-428E84413ACF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0111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A7AA-A081-4587-95F2-CDAE58096E4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06/03/2013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48B62-2B91-4C7C-9739-428E84413ACF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1388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A7AA-A081-4587-95F2-CDAE58096E4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06/03/2013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48B62-2B91-4C7C-9739-428E84413ACF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39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7A7AA-A081-4587-95F2-CDAE58096E4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06/03/2013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48B62-2B91-4C7C-9739-428E84413ACF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909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ms188755.aspx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://www.sqlservercentral.com/forums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voiceofthedba.wordpress.com/tag/administration/" TargetMode="External"/><Relationship Id="rId2" Type="http://schemas.openxmlformats.org/officeDocument/2006/relationships/hyperlink" Target="http://www.scarydba.com/tag/query-tuning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servercentral.com/stairway/72399/" TargetMode="External"/><Relationship Id="rId2" Type="http://schemas.openxmlformats.org/officeDocument/2006/relationships/hyperlink" Target="http://msdn.microsoft.com/en-us/library/ms175049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red-gate.com/products/dba/dba-bundle/entrypage/hard-earned-lessons" TargetMode="External"/><Relationship Id="rId5" Type="http://schemas.openxmlformats.org/officeDocument/2006/relationships/hyperlink" Target="http://msdn.microsoft.com/en-us/library/ms188771.aspx" TargetMode="External"/><Relationship Id="rId4" Type="http://schemas.openxmlformats.org/officeDocument/2006/relationships/hyperlink" Target="http://msdn.microsoft.com/en-us/library/ms188917.aspx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timchapman/archive/2012/08/27/the-joys-of-filtered-indexes.aspx" TargetMode="External"/><Relationship Id="rId2" Type="http://schemas.openxmlformats.org/officeDocument/2006/relationships/hyperlink" Target="http://technet.microsoft.com/en-us/library/cc280372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qlskills.com/blogs/kimberly/removing-duplicate-indexes/" TargetMode="External"/><Relationship Id="rId4" Type="http://schemas.openxmlformats.org/officeDocument/2006/relationships/hyperlink" Target="http://blogs.msdn.com/b/timchapman/archive/2012/08/27/the-drawback-of-using-filtered-indexes.aspx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servercentral.com/articles/Indexing/68636/" TargetMode="External"/><Relationship Id="rId2" Type="http://schemas.openxmlformats.org/officeDocument/2006/relationships/hyperlink" Target="http://www.sqlservercentral.com/articles/Indexing/68563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ocial.msdn.microsoft.com/Forums/en-US/sqlkjmanageability/thread/1ad5b560-84d3-4c45-bcc6-5fc8dc6ea90d/" TargetMode="External"/><Relationship Id="rId4" Type="http://schemas.openxmlformats.org/officeDocument/2006/relationships/hyperlink" Target="http://serverfault.com/questions/455645/does-the-disk-space-used-by-this-database-seem-normal-mssql-2008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/>
          <a:lstStyle/>
          <a:p>
            <a:r>
              <a:rPr lang="en-US" dirty="0" smtClean="0"/>
              <a:t>Indexing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3276600"/>
            <a:ext cx="6400800" cy="1752600"/>
          </a:xfrm>
        </p:spPr>
        <p:txBody>
          <a:bodyPr/>
          <a:lstStyle/>
          <a:p>
            <a:r>
              <a:rPr lang="en-US" dirty="0" smtClean="0"/>
              <a:t>Steve Jones</a:t>
            </a:r>
          </a:p>
          <a:p>
            <a:r>
              <a:rPr lang="en-US" dirty="0" smtClean="0"/>
              <a:t>Editor, </a:t>
            </a:r>
            <a:r>
              <a:rPr lang="en-US" dirty="0" err="1" smtClean="0"/>
              <a:t>SQLServerCentral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4655718"/>
            <a:ext cx="2840592" cy="1600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510838"/>
            <a:ext cx="2519948" cy="188996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Indexes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</a:p>
          <a:p>
            <a:pPr lvl="1"/>
            <a:r>
              <a:rPr lang="en-US" dirty="0" smtClean="0"/>
              <a:t>Adding an index to a table and comparing resources. </a:t>
            </a:r>
          </a:p>
          <a:p>
            <a:pPr lvl="1"/>
            <a:r>
              <a:rPr lang="en-US" dirty="0" smtClean="0"/>
              <a:t>Show the missing index tag in an execution plan.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Overhead of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Insert/Update/Delete activity</a:t>
            </a:r>
          </a:p>
          <a:p>
            <a:r>
              <a:rPr lang="en-US" dirty="0" smtClean="0"/>
              <a:t>Storage Space</a:t>
            </a:r>
          </a:p>
          <a:p>
            <a:r>
              <a:rPr lang="en-US" dirty="0" smtClean="0"/>
              <a:t>Transaction Logs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Overhead of Indexes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399" y="3505200"/>
            <a:ext cx="4183063" cy="2362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828800"/>
            <a:ext cx="3943643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503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Overhead of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Overhead is OK when performance is good</a:t>
            </a:r>
          </a:p>
          <a:p>
            <a:r>
              <a:rPr lang="en-US" dirty="0" smtClean="0"/>
              <a:t>Overhead quickly becomes a problem when performance is bad.</a:t>
            </a:r>
          </a:p>
          <a:p>
            <a:r>
              <a:rPr lang="en-US" dirty="0" smtClean="0"/>
              <a:t>Problem Areas</a:t>
            </a:r>
          </a:p>
          <a:p>
            <a:pPr lvl="1"/>
            <a:r>
              <a:rPr lang="en-US" dirty="0" smtClean="0"/>
              <a:t>Duplicate Indexes</a:t>
            </a:r>
          </a:p>
          <a:p>
            <a:pPr lvl="1"/>
            <a:r>
              <a:rPr lang="en-US" dirty="0" smtClean="0"/>
              <a:t>Unused Indexes</a:t>
            </a:r>
          </a:p>
          <a:p>
            <a:pPr lvl="1"/>
            <a:r>
              <a:rPr lang="en-US" dirty="0" smtClean="0"/>
              <a:t>Fragmented Indexes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Duplicate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800"/>
          </a:xfrm>
        </p:spPr>
        <p:txBody>
          <a:bodyPr/>
          <a:lstStyle/>
          <a:p>
            <a:r>
              <a:rPr lang="en-US" dirty="0" smtClean="0"/>
              <a:t>Are these the same?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550" y="2295525"/>
            <a:ext cx="4914900" cy="36480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Duplicate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800"/>
          </a:xfrm>
        </p:spPr>
        <p:txBody>
          <a:bodyPr/>
          <a:lstStyle/>
          <a:p>
            <a:r>
              <a:rPr lang="en-US" dirty="0" smtClean="0"/>
              <a:t>Are these the same?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538" y="2305050"/>
            <a:ext cx="51149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343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Duplicate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</a:p>
          <a:p>
            <a:pPr lvl="1"/>
            <a:r>
              <a:rPr lang="en-US" dirty="0" smtClean="0"/>
              <a:t>Finding duplicate indexes</a:t>
            </a:r>
          </a:p>
          <a:p>
            <a:pPr lvl="1"/>
            <a:r>
              <a:rPr lang="en-US" dirty="0" smtClean="0"/>
              <a:t>Show disable of duplicates, set reminder to remove.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Unused Indexes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447800"/>
            <a:ext cx="6477000" cy="42755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Unused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find unused indexes with DMVs</a:t>
            </a:r>
          </a:p>
          <a:p>
            <a:r>
              <a:rPr lang="en-US" dirty="0" err="1">
                <a:hlinkClick r:id="rId3"/>
              </a:rPr>
              <a:t>sys.dm_db_index_usage_stats</a:t>
            </a:r>
            <a:endParaRPr lang="en-US" dirty="0"/>
          </a:p>
          <a:p>
            <a:r>
              <a:rPr lang="en-US" dirty="0" smtClean="0"/>
              <a:t>Beware: DMVs can be cleared on restart</a:t>
            </a:r>
          </a:p>
          <a:p>
            <a:r>
              <a:rPr lang="en-US" dirty="0" smtClean="0"/>
              <a:t>Demo</a:t>
            </a:r>
          </a:p>
          <a:p>
            <a:pPr lvl="1"/>
            <a:r>
              <a:rPr lang="en-US" dirty="0" smtClean="0"/>
              <a:t>Show how to look for indexes that have not been used.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Fragmented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Fragmentation can occur inside of an index.</a:t>
            </a:r>
          </a:p>
          <a:p>
            <a:pPr lvl="1"/>
            <a:r>
              <a:rPr lang="en-US" dirty="0" smtClean="0"/>
              <a:t>Pages Splits</a:t>
            </a:r>
          </a:p>
          <a:p>
            <a:pPr lvl="1"/>
            <a:r>
              <a:rPr lang="en-US" dirty="0" smtClean="0"/>
              <a:t>Deletions</a:t>
            </a:r>
          </a:p>
          <a:p>
            <a:r>
              <a:rPr lang="en-US" dirty="0" smtClean="0"/>
              <a:t>Performance can be severely affected.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the types of indexes and how they improve performance</a:t>
            </a:r>
          </a:p>
          <a:p>
            <a:r>
              <a:rPr lang="en-US" dirty="0" smtClean="0"/>
              <a:t>Learn about the negative impact of indexes on performance</a:t>
            </a:r>
          </a:p>
          <a:p>
            <a:r>
              <a:rPr lang="en-US" dirty="0" smtClean="0"/>
              <a:t>Understand the maintenance activities that should be performed regularly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Fragmented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Fixing Fragmentation</a:t>
            </a:r>
          </a:p>
          <a:p>
            <a:pPr lvl="1"/>
            <a:r>
              <a:rPr lang="en-US" dirty="0" smtClean="0"/>
              <a:t>Fill factor</a:t>
            </a:r>
          </a:p>
          <a:p>
            <a:pPr lvl="1"/>
            <a:r>
              <a:rPr lang="en-US" dirty="0" smtClean="0"/>
              <a:t>Rebuild/Reorganize (online/offline)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 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Fill factor is the space used on each page</a:t>
            </a:r>
          </a:p>
          <a:p>
            <a:r>
              <a:rPr lang="en-US" dirty="0" smtClean="0"/>
              <a:t>Lowering fill factor can lengthen the time needed between rebuilds/reorganizes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19200" y="3429000"/>
            <a:ext cx="2438400" cy="2895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219200" y="4648200"/>
            <a:ext cx="2438400" cy="16764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00600" y="4128655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Fill factor &lt; 100%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3810000" y="4313321"/>
            <a:ext cx="990600" cy="334879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 Factor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749968" y="1981200"/>
            <a:ext cx="3048000" cy="3248526"/>
            <a:chOff x="762000" y="2895600"/>
            <a:chExt cx="3048000" cy="3248526"/>
          </a:xfrm>
        </p:grpSpPr>
        <p:sp>
          <p:nvSpPr>
            <p:cNvPr id="4" name="Rounded Rectangle 3"/>
            <p:cNvSpPr/>
            <p:nvPr/>
          </p:nvSpPr>
          <p:spPr>
            <a:xfrm>
              <a:off x="762000" y="2895600"/>
              <a:ext cx="3048000" cy="32485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1058779" y="3066599"/>
              <a:ext cx="2438400" cy="2953201"/>
              <a:chOff x="1058779" y="3166862"/>
              <a:chExt cx="2438400" cy="2953201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058779" y="5750731"/>
                <a:ext cx="2438400" cy="36933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Row  – 1000 Bytes</a:t>
                </a:r>
                <a:endParaRPr 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058779" y="5381399"/>
                <a:ext cx="2438400" cy="36933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Row  – 1000 Bytes</a:t>
                </a:r>
                <a:endParaRPr 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058779" y="5007693"/>
                <a:ext cx="2438400" cy="36933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Row  – 1000 Bytes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058779" y="4648200"/>
                <a:ext cx="2438400" cy="36933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Row  – 1000 Bytes</a:t>
                </a:r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058779" y="4287071"/>
                <a:ext cx="2438400" cy="36933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Row  – 1000 Bytes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058779" y="3905526"/>
                <a:ext cx="2438400" cy="36933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Row  – 1000 Bytes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058779" y="3536194"/>
                <a:ext cx="2438400" cy="36933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Row  – 1000 Bytes</a:t>
                </a:r>
                <a:endParaRPr 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058779" y="3166862"/>
                <a:ext cx="2438400" cy="36933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Row  – 1000 Bytes</a:t>
                </a:r>
                <a:endParaRPr lang="en-US" dirty="0"/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4724400" y="1981200"/>
            <a:ext cx="3048000" cy="3248526"/>
            <a:chOff x="762000" y="2895600"/>
            <a:chExt cx="3048000" cy="3248526"/>
          </a:xfrm>
        </p:grpSpPr>
        <p:sp>
          <p:nvSpPr>
            <p:cNvPr id="16" name="Rounded Rectangle 15"/>
            <p:cNvSpPr/>
            <p:nvPr/>
          </p:nvSpPr>
          <p:spPr>
            <a:xfrm>
              <a:off x="762000" y="2895600"/>
              <a:ext cx="3048000" cy="32485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058779" y="3805263"/>
              <a:ext cx="2438400" cy="2214537"/>
              <a:chOff x="1058779" y="3905526"/>
              <a:chExt cx="2438400" cy="2214537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058779" y="5750731"/>
                <a:ext cx="2438400" cy="36933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Row  – 1000 Bytes</a:t>
                </a:r>
                <a:endParaRPr 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058779" y="5381399"/>
                <a:ext cx="2438400" cy="36933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Row  – 1000 Bytes</a:t>
                </a:r>
                <a:endParaRPr 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058779" y="5007693"/>
                <a:ext cx="2438400" cy="36933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Row  – 1000 Bytes</a:t>
                </a:r>
                <a:endParaRPr 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058779" y="4648200"/>
                <a:ext cx="2438400" cy="36933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Row  – 1000 Bytes</a:t>
                </a:r>
                <a:endParaRPr 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058779" y="4287071"/>
                <a:ext cx="2438400" cy="36933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Row  – 1000 Bytes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058779" y="3905526"/>
                <a:ext cx="2438400" cy="36933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Row  – 1000 Bytes</a:t>
                </a:r>
                <a:endParaRPr lang="en-US" dirty="0"/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>
            <a:off x="950495" y="5486400"/>
            <a:ext cx="2646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Fill factor 100 (or 0)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724400" y="54864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Fill factor 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61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Rebuild / Reorganize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1800" dirty="0" smtClean="0"/>
              <a:t>Prefer REBUILD over REORGANIZE. If you have a maintenance window, or have Enterprise Edition (online REBUILD), then use REBUILD to defragment indexes.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1800" dirty="0" smtClean="0"/>
              <a:t>If you don’t have a maintenance window and don’t have EE, consider using a combination of REBUILD and REORGANIZE. Experiment with the thresholds and reduce them if the time required to run them doesn’t increase. I use 100 pages &amp; 20% for my tradeoffs instead of 1000 pages &amp; 30%.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1800" dirty="0" smtClean="0"/>
              <a:t>Don’t defrag indexes that don’t need it, or have less than 5% external fragmentation.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1800" dirty="0" smtClean="0"/>
              <a:t>Run REBUILD or REORGANIZE as often as possible, daily if possible. If you have huge databases, maybe use REORGANIZE and run a pre-defined amount of time each day.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1800" dirty="0" smtClean="0"/>
              <a:t>Use pre-written scripts, as they will save you a lot of time.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600" dirty="0" smtClean="0"/>
              <a:t>Defragging index fragmentation and </a:t>
            </a:r>
            <a:r>
              <a:rPr lang="en-US" sz="2600" u="sng" dirty="0" smtClean="0"/>
              <a:t>updating statistics </a:t>
            </a:r>
            <a:r>
              <a:rPr lang="en-US" sz="2600" dirty="0" smtClean="0"/>
              <a:t>are closely related and must be considered together. Keep the following in mind when creating statistics updating jobs: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sz="2600" dirty="0" smtClean="0"/>
              <a:t>If you use REORGANIZE, then you must </a:t>
            </a:r>
            <a:r>
              <a:rPr lang="en-US" sz="2600" u="sng" dirty="0" smtClean="0"/>
              <a:t>separately update index and column statistics</a:t>
            </a:r>
            <a:r>
              <a:rPr lang="en-US" sz="2600" dirty="0" smtClean="0"/>
              <a:t>.</a:t>
            </a:r>
          </a:p>
          <a:p>
            <a:pPr marL="857250" lvl="2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UPDATE STATISTICS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WITH FULLSCAN, ALL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sz="2600" dirty="0" smtClean="0"/>
              <a:t>If you use REBUILD, </a:t>
            </a:r>
            <a:r>
              <a:rPr lang="en-US" sz="2600" i="1" dirty="0" smtClean="0"/>
              <a:t>index statistics are automatically updated </a:t>
            </a:r>
            <a:r>
              <a:rPr lang="en-US" sz="2600" dirty="0" smtClean="0"/>
              <a:t>using FULLSCAN, but you must </a:t>
            </a:r>
            <a:r>
              <a:rPr lang="en-US" sz="2600" i="1" dirty="0" smtClean="0"/>
              <a:t>separately update column statistics</a:t>
            </a:r>
            <a:r>
              <a:rPr lang="en-US" sz="2600" dirty="0" smtClean="0"/>
              <a:t>.</a:t>
            </a:r>
          </a:p>
          <a:p>
            <a:pPr marL="857250" lvl="2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UPDATE STATISTICS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WITH FULLSCAN, COLUMNS</a:t>
            </a:r>
          </a:p>
          <a:p>
            <a:pPr marL="857250" lvl="2" indent="0">
              <a:lnSpc>
                <a:spcPct val="110000"/>
              </a:lnSpc>
              <a:spcBef>
                <a:spcPts val="1200"/>
              </a:spcBef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key to regular maintenance and performance</a:t>
            </a:r>
          </a:p>
          <a:p>
            <a:r>
              <a:rPr lang="en-US" dirty="0" smtClean="0"/>
              <a:t>Jobs needed for:</a:t>
            </a:r>
          </a:p>
          <a:p>
            <a:pPr lvl="1"/>
            <a:r>
              <a:rPr lang="en-US" dirty="0" smtClean="0"/>
              <a:t>rebuild/reorganize/statistics</a:t>
            </a:r>
          </a:p>
          <a:p>
            <a:r>
              <a:rPr lang="en-US" dirty="0" smtClean="0"/>
              <a:t>Reminders</a:t>
            </a:r>
          </a:p>
          <a:p>
            <a:pPr lvl="1"/>
            <a:r>
              <a:rPr lang="en-US" dirty="0" smtClean="0"/>
              <a:t>Check for duplicate/missing/unused indexes</a:t>
            </a:r>
          </a:p>
          <a:p>
            <a:pPr lvl="1"/>
            <a:r>
              <a:rPr lang="en-US" dirty="0" smtClean="0"/>
              <a:t>Removal of disabled indexes after 1 business cycle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key to proactive, high performance</a:t>
            </a:r>
          </a:p>
          <a:p>
            <a:r>
              <a:rPr lang="en-US" dirty="0" smtClean="0"/>
              <a:t>Use monitoring for</a:t>
            </a:r>
          </a:p>
          <a:p>
            <a:pPr lvl="1"/>
            <a:r>
              <a:rPr lang="en-US" dirty="0" smtClean="0"/>
              <a:t>Tracking of maintenance</a:t>
            </a:r>
          </a:p>
          <a:p>
            <a:pPr lvl="1"/>
            <a:r>
              <a:rPr lang="en-US" dirty="0" smtClean="0"/>
              <a:t>Watching fragmentation</a:t>
            </a:r>
          </a:p>
          <a:p>
            <a:pPr lvl="1"/>
            <a:r>
              <a:rPr lang="en-US" dirty="0" smtClean="0"/>
              <a:t>Scanning for duplicate indexes</a:t>
            </a:r>
          </a:p>
          <a:p>
            <a:pPr lvl="1"/>
            <a:endParaRPr lang="en-US" dirty="0"/>
          </a:p>
        </p:txBody>
      </p:sp>
      <p:pic>
        <p:nvPicPr>
          <p:cNvPr id="4" name="Picture 3" descr="sql-monit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3953540"/>
            <a:ext cx="1943100" cy="248536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Reminders (Homework)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your calendar (preferably shared)</a:t>
            </a:r>
          </a:p>
          <a:p>
            <a:r>
              <a:rPr lang="en-US" dirty="0" smtClean="0"/>
              <a:t>Set quarterly (or sooner) reminders for</a:t>
            </a:r>
          </a:p>
          <a:p>
            <a:pPr lvl="1"/>
            <a:r>
              <a:rPr lang="en-US" dirty="0" smtClean="0"/>
              <a:t>DTA/Missing Index Scans</a:t>
            </a:r>
          </a:p>
          <a:p>
            <a:pPr lvl="1"/>
            <a:r>
              <a:rPr lang="en-US" dirty="0" smtClean="0"/>
              <a:t>Duplicate Index scans</a:t>
            </a:r>
          </a:p>
          <a:p>
            <a:pPr lvl="1"/>
            <a:r>
              <a:rPr lang="en-US" smtClean="0"/>
              <a:t>Unused </a:t>
            </a:r>
            <a:r>
              <a:rPr lang="en-US" dirty="0" smtClean="0"/>
              <a:t>Index Scans</a:t>
            </a:r>
          </a:p>
          <a:p>
            <a:r>
              <a:rPr lang="en-US" dirty="0" smtClean="0"/>
              <a:t>Set reminders based on results to remove indexes after a business cycle.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the types of indexes and how they improve performance</a:t>
            </a:r>
          </a:p>
          <a:p>
            <a:r>
              <a:rPr lang="en-US" dirty="0" smtClean="0"/>
              <a:t>Learn about the negative impact of indexes on performance</a:t>
            </a:r>
          </a:p>
          <a:p>
            <a:r>
              <a:rPr lang="en-US" dirty="0" smtClean="0"/>
              <a:t>Understand the maintenance activities that should be performed regularly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60649"/>
            <a:ext cx="7772400" cy="792087"/>
          </a:xfrm>
        </p:spPr>
        <p:txBody>
          <a:bodyPr/>
          <a:lstStyle/>
          <a:p>
            <a:r>
              <a:rPr lang="en-GB" dirty="0" smtClean="0"/>
              <a:t>The End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8529" y="4862856"/>
            <a:ext cx="3473471" cy="1183320"/>
          </a:xfrm>
        </p:spPr>
        <p:txBody>
          <a:bodyPr>
            <a:normAutofit fontScale="55000" lnSpcReduction="20000"/>
          </a:bodyPr>
          <a:lstStyle/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effectLst/>
              </a:rPr>
              <a:t>Backup and recovery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effectLst/>
              </a:rPr>
              <a:t>Troubleshooting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effectLst/>
              </a:rPr>
              <a:t>Productivity</a:t>
            </a:r>
          </a:p>
          <a:p>
            <a:pPr algn="l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9" y="1458650"/>
            <a:ext cx="69847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Questions?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  <a:hlinkClick r:id="rId2"/>
              </a:rPr>
              <a:t>www.sqlservercentral.com/forums</a:t>
            </a:r>
            <a:endParaRPr lang="en-US" dirty="0" smtClean="0">
              <a:solidFill>
                <a:prstClr val="black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Sponsored by Red Gate Software and the SQL DBA Bundle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>
                <a:solidFill>
                  <a:prstClr val="black"/>
                </a:solidFill>
              </a:rPr>
              <a:t>Speak to the Red Gate team during the breaks for more info about the tools in the SQL DBA </a:t>
            </a:r>
            <a:r>
              <a:rPr lang="en-GB" dirty="0" smtClean="0">
                <a:solidFill>
                  <a:prstClr val="black"/>
                </a:solidFill>
              </a:rPr>
              <a:t>Bundle</a:t>
            </a:r>
            <a:endParaRPr lang="en-US" dirty="0" smtClean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5085184"/>
            <a:ext cx="3528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Performance </a:t>
            </a:r>
            <a:r>
              <a:rPr lang="en-US" dirty="0" smtClean="0">
                <a:solidFill>
                  <a:prstClr val="black"/>
                </a:solidFill>
              </a:rPr>
              <a:t>monitoring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Change </a:t>
            </a:r>
            <a:r>
              <a:rPr lang="en-US" dirty="0" smtClean="0">
                <a:solidFill>
                  <a:prstClr val="black"/>
                </a:solidFill>
              </a:rPr>
              <a:t>management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Storage </a:t>
            </a:r>
            <a:r>
              <a:rPr lang="en-US" dirty="0">
                <a:solidFill>
                  <a:prstClr val="black"/>
                </a:solidFill>
              </a:rPr>
              <a:t>and capacity planning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73878" y="5962347"/>
            <a:ext cx="2196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Documentation</a:t>
            </a: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8" y="3068960"/>
            <a:ext cx="3619484" cy="177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293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Clustered</a:t>
            </a:r>
          </a:p>
          <a:p>
            <a:r>
              <a:rPr lang="en-US" dirty="0" err="1" smtClean="0"/>
              <a:t>Nonclustered</a:t>
            </a:r>
            <a:endParaRPr lang="en-US" dirty="0" smtClean="0"/>
          </a:p>
          <a:p>
            <a:r>
              <a:rPr lang="en-US" dirty="0" smtClean="0"/>
              <a:t>Filtered</a:t>
            </a:r>
          </a:p>
          <a:p>
            <a:r>
              <a:rPr lang="en-US" dirty="0" smtClean="0"/>
              <a:t>XML</a:t>
            </a:r>
          </a:p>
          <a:p>
            <a:r>
              <a:rPr lang="en-US" dirty="0" smtClean="0"/>
              <a:t>Spatial</a:t>
            </a:r>
          </a:p>
          <a:p>
            <a:r>
              <a:rPr lang="en-US" dirty="0" err="1" smtClean="0"/>
              <a:t>Columnstore</a:t>
            </a:r>
            <a:endParaRPr lang="en-US" dirty="0" smtClean="0"/>
          </a:p>
          <a:p>
            <a:r>
              <a:rPr lang="en-US" dirty="0" smtClean="0"/>
              <a:t>Full-text</a:t>
            </a:r>
          </a:p>
          <a:p>
            <a:pPr marL="0" indent="0">
              <a:buNone/>
            </a:pPr>
            <a:r>
              <a:rPr lang="en-US" sz="2400" dirty="0" smtClean="0"/>
              <a:t>(unique, included, indexed views, computed columns)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581399"/>
          </a:xfrm>
        </p:spPr>
        <p:txBody>
          <a:bodyPr/>
          <a:lstStyle/>
          <a:p>
            <a:r>
              <a:rPr lang="en-US" sz="2400" dirty="0" smtClean="0">
                <a:hlinkClick r:id="rId2"/>
              </a:rPr>
              <a:t>http://www.sqlservercentral.com</a:t>
            </a:r>
          </a:p>
          <a:p>
            <a:r>
              <a:rPr lang="en-US" sz="2400" dirty="0" smtClean="0">
                <a:hlinkClick r:id="rId2"/>
              </a:rPr>
              <a:t>http://www.red-gate.com</a:t>
            </a:r>
          </a:p>
          <a:p>
            <a:r>
              <a:rPr lang="en-US" sz="2400" dirty="0">
                <a:hlinkClick r:id="rId2"/>
              </a:rPr>
              <a:t>http://www.red-gate.com/products/dba/dba-bundle/entrypage/hard-earned-lessons</a:t>
            </a:r>
            <a:endParaRPr lang="en-US" sz="2400" dirty="0" smtClean="0">
              <a:hlinkClick r:id="rId2"/>
            </a:endParaRPr>
          </a:p>
          <a:p>
            <a:r>
              <a:rPr lang="en-US" sz="2400" dirty="0" smtClean="0">
                <a:hlinkClick r:id="rId2"/>
              </a:rPr>
              <a:t>http://www.scarydba.com/tag/query-tuning/</a:t>
            </a:r>
            <a:endParaRPr lang="en-US" sz="2400" dirty="0" smtClean="0"/>
          </a:p>
          <a:p>
            <a:r>
              <a:rPr lang="en-US" sz="2400" dirty="0" smtClean="0">
                <a:hlinkClick r:id="rId3"/>
              </a:rPr>
              <a:t>http://voiceofthedba.wordpress.com/tag/administration/</a:t>
            </a:r>
            <a:endParaRPr lang="en-US" sz="2400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Types of Indexes - </a:t>
            </a:r>
            <a:r>
              <a:rPr lang="en-US" sz="1800" dirty="0" smtClean="0">
                <a:hlinkClick r:id="rId2"/>
              </a:rPr>
              <a:t>http://msdn.microsoft.com/en-us/library/ms175049.aspx</a:t>
            </a:r>
            <a:endParaRPr lang="en-US" sz="1800" dirty="0" smtClean="0"/>
          </a:p>
          <a:p>
            <a:r>
              <a:rPr lang="en-US" sz="1800" dirty="0" smtClean="0"/>
              <a:t>Introduction to Indexes -http://www.sqlservercentral.com/articles/Indexing/68439/</a:t>
            </a:r>
          </a:p>
          <a:p>
            <a:r>
              <a:rPr lang="en-US" sz="1800" dirty="0" smtClean="0"/>
              <a:t>Stairway to Indexes - </a:t>
            </a:r>
            <a:r>
              <a:rPr lang="en-US" sz="1800" dirty="0" smtClean="0">
                <a:hlinkClick r:id="rId3"/>
              </a:rPr>
              <a:t>http://www.sqlservercentral.com/stairway/72399/</a:t>
            </a:r>
            <a:endParaRPr lang="en-US" sz="1800" dirty="0" smtClean="0"/>
          </a:p>
          <a:p>
            <a:r>
              <a:rPr lang="en-US" sz="1800" dirty="0" err="1" smtClean="0">
                <a:hlinkClick r:id="rId4"/>
              </a:rPr>
              <a:t>sys.dm_db_index_physical_stats</a:t>
            </a:r>
            <a:r>
              <a:rPr lang="en-US" sz="1800" dirty="0" smtClean="0">
                <a:hlinkClick r:id="rId4"/>
              </a:rPr>
              <a:t> (Transact-SQL)‎</a:t>
            </a:r>
            <a:r>
              <a:rPr lang="en-US" sz="1800" dirty="0" smtClean="0"/>
              <a:t> </a:t>
            </a:r>
          </a:p>
          <a:p>
            <a:r>
              <a:rPr lang="en-US" sz="1800" dirty="0" smtClean="0"/>
              <a:t>Finding Duplicate Indexes – </a:t>
            </a:r>
          </a:p>
          <a:p>
            <a:r>
              <a:rPr lang="en-US" sz="1800" dirty="0" err="1" smtClean="0"/>
              <a:t>Sp_helpindex</a:t>
            </a:r>
            <a:r>
              <a:rPr lang="en-US" sz="1800" dirty="0" smtClean="0"/>
              <a:t> -  </a:t>
            </a:r>
            <a:r>
              <a:rPr lang="en-US" sz="1800" dirty="0">
                <a:hlinkClick r:id="rId5"/>
              </a:rPr>
              <a:t>http://</a:t>
            </a:r>
            <a:r>
              <a:rPr lang="en-US" sz="1800" dirty="0" smtClean="0">
                <a:hlinkClick r:id="rId5"/>
              </a:rPr>
              <a:t>msdn.microsoft.com/en-us/library/ms188771.aspx</a:t>
            </a:r>
            <a:endParaRPr lang="en-US" sz="1800" dirty="0" smtClean="0"/>
          </a:p>
          <a:p>
            <a:r>
              <a:rPr lang="en-US" sz="1800" dirty="0" smtClean="0"/>
              <a:t>Stairway </a:t>
            </a:r>
            <a:r>
              <a:rPr lang="en-US" sz="1800" dirty="0"/>
              <a:t>to Indexing - </a:t>
            </a:r>
            <a:r>
              <a:rPr lang="en-US" sz="1800" dirty="0">
                <a:hlinkClick r:id="rId3"/>
              </a:rPr>
              <a:t>http://www.sqlservercentral.com/stairway/72399</a:t>
            </a:r>
            <a:r>
              <a:rPr lang="en-US" sz="1800" dirty="0" smtClean="0">
                <a:hlinkClick r:id="rId3"/>
              </a:rPr>
              <a:t>/</a:t>
            </a:r>
            <a:endParaRPr lang="en-US" sz="1800" dirty="0" smtClean="0"/>
          </a:p>
          <a:p>
            <a:r>
              <a:rPr lang="en-US" sz="1800" dirty="0" smtClean="0"/>
              <a:t>The Case of the </a:t>
            </a:r>
            <a:r>
              <a:rPr lang="en-US" sz="1800" dirty="0"/>
              <a:t>Missing Index - </a:t>
            </a:r>
            <a:r>
              <a:rPr lang="en-US" sz="1800" dirty="0">
                <a:hlinkClick r:id="rId6"/>
              </a:rPr>
              <a:t>http://</a:t>
            </a:r>
            <a:r>
              <a:rPr lang="en-US" sz="1800" dirty="0" smtClean="0">
                <a:hlinkClick r:id="rId6"/>
              </a:rPr>
              <a:t>www.red-gate.com/products/dba/dba-bundle/entrypage/hard-earned-lessons</a:t>
            </a:r>
            <a:endParaRPr lang="en-US" sz="1800" dirty="0" smtClean="0"/>
          </a:p>
          <a:p>
            <a:endParaRPr lang="en-US" sz="18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dirty="0" smtClean="0"/>
              <a:t>Create </a:t>
            </a:r>
            <a:r>
              <a:rPr lang="en-US" sz="1900" dirty="0"/>
              <a:t>Filtered Indexes – </a:t>
            </a:r>
            <a:r>
              <a:rPr lang="en-US" sz="1900" dirty="0">
                <a:hlinkClick r:id="rId2"/>
              </a:rPr>
              <a:t>http://</a:t>
            </a:r>
            <a:r>
              <a:rPr lang="en-US" sz="1900" dirty="0" smtClean="0">
                <a:hlinkClick r:id="rId2"/>
              </a:rPr>
              <a:t>technet.microsoft.com/en-us/library/cc280372.aspx</a:t>
            </a:r>
            <a:endParaRPr lang="en-US" sz="1900" dirty="0"/>
          </a:p>
          <a:p>
            <a:r>
              <a:rPr lang="en-US" sz="1900" dirty="0" smtClean="0"/>
              <a:t>The Joys of Filtered </a:t>
            </a:r>
            <a:r>
              <a:rPr lang="en-US" sz="1900" dirty="0"/>
              <a:t>Indexes - </a:t>
            </a:r>
            <a:r>
              <a:rPr lang="en-US" sz="1900" dirty="0">
                <a:hlinkClick r:id="rId3"/>
              </a:rPr>
              <a:t>http://</a:t>
            </a:r>
            <a:r>
              <a:rPr lang="en-US" sz="1900" dirty="0" smtClean="0">
                <a:hlinkClick r:id="rId3"/>
              </a:rPr>
              <a:t>blogs.msdn.com/b/timchapman/archive/2012/08/27/the-joys-of-filtered-indexes.aspx</a:t>
            </a:r>
            <a:endParaRPr lang="en-US" sz="1900" dirty="0" smtClean="0"/>
          </a:p>
          <a:p>
            <a:r>
              <a:rPr lang="en-US" sz="1900" dirty="0" smtClean="0"/>
              <a:t>The Drawback of Using </a:t>
            </a:r>
            <a:r>
              <a:rPr lang="en-US" sz="1900" dirty="0"/>
              <a:t>Filtered Indexes - </a:t>
            </a:r>
            <a:r>
              <a:rPr lang="en-US" sz="1900" dirty="0">
                <a:hlinkClick r:id="rId4"/>
              </a:rPr>
              <a:t>http://</a:t>
            </a:r>
            <a:r>
              <a:rPr lang="en-US" sz="1900" dirty="0" smtClean="0">
                <a:hlinkClick r:id="rId4"/>
              </a:rPr>
              <a:t>blogs.msdn.com/b/timchapman/archive/2012/08/27/the-drawback-of-using-filtered-indexes.aspx</a:t>
            </a:r>
            <a:endParaRPr lang="en-US" sz="1900" dirty="0" smtClean="0"/>
          </a:p>
          <a:p>
            <a:r>
              <a:rPr lang="en-US" sz="1900" dirty="0"/>
              <a:t>Removing Duplicate Indexes - </a:t>
            </a:r>
            <a:r>
              <a:rPr lang="en-US" sz="1900" dirty="0">
                <a:hlinkClick r:id="rId5"/>
              </a:rPr>
              <a:t>http://www.sqlskills.com/blogs/kimberly/removing-duplicate-indexes</a:t>
            </a:r>
            <a:r>
              <a:rPr lang="en-US" sz="1900" dirty="0" smtClean="0">
                <a:hlinkClick r:id="rId5"/>
              </a:rPr>
              <a:t>/</a:t>
            </a:r>
            <a:endParaRPr lang="en-US" sz="1900" dirty="0" smtClean="0"/>
          </a:p>
          <a:p>
            <a:endParaRPr lang="en-US" sz="19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8632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Index structures </a:t>
            </a:r>
            <a:r>
              <a:rPr lang="en-US" sz="1800" dirty="0"/>
              <a:t>– http://www.sqlservercentral.com/articles/Indexing/68439/</a:t>
            </a:r>
            <a:endParaRPr lang="en-US" sz="1800" dirty="0" smtClean="0"/>
          </a:p>
          <a:p>
            <a:r>
              <a:rPr lang="en-US" sz="1800" dirty="0" smtClean="0"/>
              <a:t>Clustered Index </a:t>
            </a:r>
            <a:r>
              <a:rPr lang="en-US" sz="1800" dirty="0"/>
              <a:t>Key Values - </a:t>
            </a:r>
            <a:r>
              <a:rPr lang="en-US" sz="1800" dirty="0">
                <a:hlinkClick r:id="rId2"/>
              </a:rPr>
              <a:t>http://www.sqlservercentral.com/articles/Indexing/68563</a:t>
            </a:r>
            <a:r>
              <a:rPr lang="en-US" sz="1800" dirty="0" smtClean="0">
                <a:hlinkClick r:id="rId2"/>
              </a:rPr>
              <a:t>/</a:t>
            </a:r>
            <a:endParaRPr lang="en-US" sz="1800" dirty="0" smtClean="0"/>
          </a:p>
          <a:p>
            <a:r>
              <a:rPr lang="en-US" sz="1800" dirty="0" smtClean="0"/>
              <a:t>Clustered and </a:t>
            </a:r>
            <a:r>
              <a:rPr lang="en-US" sz="1800" dirty="0" err="1" smtClean="0"/>
              <a:t>nonclustered</a:t>
            </a:r>
            <a:r>
              <a:rPr lang="en-US" sz="1800" dirty="0"/>
              <a:t> structures - </a:t>
            </a:r>
            <a:r>
              <a:rPr lang="en-US" sz="1800" dirty="0">
                <a:hlinkClick r:id="rId3"/>
              </a:rPr>
              <a:t>http://www.sqlservercentral.com/articles/Indexing/68636</a:t>
            </a:r>
            <a:r>
              <a:rPr lang="en-US" sz="1800" dirty="0" smtClean="0">
                <a:hlinkClick r:id="rId3"/>
              </a:rPr>
              <a:t>/</a:t>
            </a:r>
            <a:endParaRPr lang="en-US" sz="1800" dirty="0" smtClean="0"/>
          </a:p>
          <a:p>
            <a:r>
              <a:rPr lang="en-US" sz="1800" dirty="0" smtClean="0"/>
              <a:t>Data space &lt; </a:t>
            </a:r>
            <a:r>
              <a:rPr lang="en-US" sz="1800" dirty="0"/>
              <a:t>index space - </a:t>
            </a:r>
            <a:r>
              <a:rPr lang="en-US" sz="1800" dirty="0" smtClean="0"/>
              <a:t>Data Space </a:t>
            </a:r>
            <a:r>
              <a:rPr lang="en-US" sz="1800" dirty="0"/>
              <a:t>&gt; Index space - </a:t>
            </a:r>
            <a:r>
              <a:rPr lang="en-US" sz="1800" dirty="0">
                <a:hlinkClick r:id="rId4"/>
              </a:rPr>
              <a:t>http://</a:t>
            </a:r>
            <a:r>
              <a:rPr lang="en-US" sz="1800" dirty="0" smtClean="0">
                <a:hlinkClick r:id="rId4"/>
              </a:rPr>
              <a:t>serverfault.com/questions/455645/does-the-disk-space-used-by-this-database-seem-normal-mssql-2008</a:t>
            </a:r>
            <a:endParaRPr lang="en-US" sz="1800" dirty="0" smtClean="0"/>
          </a:p>
          <a:p>
            <a:r>
              <a:rPr lang="en-US" sz="1800" dirty="0" smtClean="0">
                <a:hlinkClick r:id="rId5"/>
              </a:rPr>
              <a:t>http</a:t>
            </a:r>
            <a:r>
              <a:rPr lang="en-US" sz="1800" dirty="0">
                <a:hlinkClick r:id="rId5"/>
              </a:rPr>
              <a:t>://social.msdn.microsoft.com/Forums/en-US/sqlkjmanageability/thread/1ad5b560-84d3-4c45-bcc6-5fc8dc6ea90d</a:t>
            </a:r>
            <a:r>
              <a:rPr lang="en-US" sz="1800" dirty="0" smtClean="0">
                <a:hlinkClick r:id="rId5"/>
              </a:rPr>
              <a:t>/</a:t>
            </a:r>
            <a:endParaRPr lang="en-US" sz="1800" dirty="0" smtClean="0"/>
          </a:p>
          <a:p>
            <a:endParaRPr lang="en-US" sz="18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418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Clustered</a:t>
            </a:r>
          </a:p>
          <a:p>
            <a:r>
              <a:rPr lang="en-US" dirty="0" err="1" smtClean="0"/>
              <a:t>Nonclustered</a:t>
            </a:r>
            <a:endParaRPr lang="en-US" dirty="0" smtClean="0"/>
          </a:p>
          <a:p>
            <a:r>
              <a:rPr lang="en-US" dirty="0" smtClean="0"/>
              <a:t>Filtered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XML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Spatial</a:t>
            </a:r>
          </a:p>
          <a:p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Columnstore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Full-text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(unique, included, indexed views, computed columns) 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Indexes Help</a:t>
            </a:r>
            <a:endParaRPr lang="en-US" dirty="0"/>
          </a:p>
        </p:txBody>
      </p:sp>
      <p:pic>
        <p:nvPicPr>
          <p:cNvPr id="6" name="Content Placeholder 5" descr="indexes2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491508" y="1560116"/>
            <a:ext cx="6160984" cy="3737769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Indexes Help</a:t>
            </a:r>
            <a:endParaRPr lang="en-US" dirty="0"/>
          </a:p>
        </p:txBody>
      </p:sp>
      <p:pic>
        <p:nvPicPr>
          <p:cNvPr id="4" name="Content Placeholder 3" descr="indexes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475782" y="1485900"/>
            <a:ext cx="6192437" cy="38862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Clustered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800600" cy="1676399"/>
          </a:xfrm>
        </p:spPr>
        <p:txBody>
          <a:bodyPr/>
          <a:lstStyle/>
          <a:p>
            <a:r>
              <a:rPr lang="en-US" dirty="0" smtClean="0"/>
              <a:t>The index is the data</a:t>
            </a:r>
          </a:p>
          <a:p>
            <a:r>
              <a:rPr lang="en-US" dirty="0" smtClean="0"/>
              <a:t>Only one per table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318" y="3088341"/>
            <a:ext cx="56483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339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Nonclustered</a:t>
            </a:r>
            <a:r>
              <a:rPr lang="en-US" dirty="0" smtClean="0"/>
              <a:t>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copy of the index key(s), included columns, and the clustered key.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971800"/>
            <a:ext cx="4330262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07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Nonclustered</a:t>
            </a:r>
            <a:r>
              <a:rPr lang="en-US" dirty="0" smtClean="0"/>
              <a:t> indexes with a WHERE clause</a:t>
            </a:r>
          </a:p>
          <a:p>
            <a:r>
              <a:rPr lang="en-US" dirty="0" smtClean="0"/>
              <a:t>Various restrictions (see references)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352800"/>
            <a:ext cx="8077200" cy="170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842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1429</Words>
  <Application>Microsoft Office PowerPoint</Application>
  <PresentationFormat>On-screen Show (4:3)</PresentationFormat>
  <Paragraphs>215</Paragraphs>
  <Slides>33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Office Theme</vt:lpstr>
      <vt:lpstr>1_Office Theme</vt:lpstr>
      <vt:lpstr>Indexing</vt:lpstr>
      <vt:lpstr>Goals</vt:lpstr>
      <vt:lpstr>Types of Indexes</vt:lpstr>
      <vt:lpstr>Types of Indexes</vt:lpstr>
      <vt:lpstr>How Indexes Help</vt:lpstr>
      <vt:lpstr>How Indexes Help</vt:lpstr>
      <vt:lpstr>Clustered Index</vt:lpstr>
      <vt:lpstr>Nonclustered Index</vt:lpstr>
      <vt:lpstr>Filtered Indexes</vt:lpstr>
      <vt:lpstr>How Indexes Help</vt:lpstr>
      <vt:lpstr>The Overhead of Indexes</vt:lpstr>
      <vt:lpstr>The Overhead of Indexes</vt:lpstr>
      <vt:lpstr>The Overhead of Indexes</vt:lpstr>
      <vt:lpstr>Duplicate Indexes</vt:lpstr>
      <vt:lpstr>Duplicate Indexes</vt:lpstr>
      <vt:lpstr>Duplicate Indexes</vt:lpstr>
      <vt:lpstr>Unused Indexes</vt:lpstr>
      <vt:lpstr>Unused Indexes</vt:lpstr>
      <vt:lpstr>Fragmented Indexes</vt:lpstr>
      <vt:lpstr>Fragmented Indexes</vt:lpstr>
      <vt:lpstr>Fill Factor</vt:lpstr>
      <vt:lpstr>Fill Factor</vt:lpstr>
      <vt:lpstr>Rebuild / Reorganize</vt:lpstr>
      <vt:lpstr>Statistics</vt:lpstr>
      <vt:lpstr>Automation</vt:lpstr>
      <vt:lpstr>Monitoring</vt:lpstr>
      <vt:lpstr>Reminders (Homework)</vt:lpstr>
      <vt:lpstr>Goals</vt:lpstr>
      <vt:lpstr>The End</vt:lpstr>
      <vt:lpstr>Learn More</vt:lpstr>
      <vt:lpstr>References</vt:lpstr>
      <vt:lpstr>References</vt:lpstr>
      <vt:lpstr>Images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Indexing</dc:title>
  <dc:creator>Steve</dc:creator>
  <cp:lastModifiedBy>sjones</cp:lastModifiedBy>
  <cp:revision>35</cp:revision>
  <dcterms:created xsi:type="dcterms:W3CDTF">2006-08-16T00:00:00Z</dcterms:created>
  <dcterms:modified xsi:type="dcterms:W3CDTF">2013-03-06T22:49:54Z</dcterms:modified>
</cp:coreProperties>
</file>