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57" r:id="rId3"/>
    <p:sldId id="278" r:id="rId4"/>
    <p:sldId id="262" r:id="rId5"/>
    <p:sldId id="275" r:id="rId6"/>
    <p:sldId id="276" r:id="rId7"/>
    <p:sldId id="277" r:id="rId8"/>
    <p:sldId id="280" r:id="rId9"/>
    <p:sldId id="290" r:id="rId10"/>
    <p:sldId id="291" r:id="rId11"/>
    <p:sldId id="296" r:id="rId12"/>
    <p:sldId id="279" r:id="rId13"/>
    <p:sldId id="263" r:id="rId14"/>
    <p:sldId id="270" r:id="rId15"/>
    <p:sldId id="269" r:id="rId16"/>
    <p:sldId id="284" r:id="rId17"/>
    <p:sldId id="281" r:id="rId18"/>
    <p:sldId id="272" r:id="rId19"/>
    <p:sldId id="264" r:id="rId20"/>
    <p:sldId id="297" r:id="rId21"/>
    <p:sldId id="282" r:id="rId22"/>
    <p:sldId id="266" r:id="rId23"/>
    <p:sldId id="294" r:id="rId24"/>
    <p:sldId id="286" r:id="rId25"/>
    <p:sldId id="295" r:id="rId26"/>
    <p:sldId id="287" r:id="rId27"/>
    <p:sldId id="298" r:id="rId28"/>
    <p:sldId id="260" r:id="rId29"/>
    <p:sldId id="258" r:id="rId30"/>
    <p:sldId id="267" r:id="rId31"/>
    <p:sldId id="293" r:id="rId32"/>
    <p:sldId id="261" r:id="rId33"/>
    <p:sldId id="289" r:id="rId34"/>
    <p:sldId id="25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894" autoAdjust="0"/>
  </p:normalViewPr>
  <p:slideViewPr>
    <p:cSldViewPr>
      <p:cViewPr varScale="1">
        <p:scale>
          <a:sx n="64" d="100"/>
          <a:sy n="64" d="100"/>
        </p:scale>
        <p:origin x="-215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692FA3-82EE-4B82-8059-97F22CFE93F9}" type="datetimeFigureOut">
              <a:rPr lang="en-US" smtClean="0"/>
              <a:pPr/>
              <a:t>5/29/2013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857D69-40C8-4DEE-A488-FECAB6388D1A}" type="slidenum">
              <a:rPr lang="en-US" smtClean="0"/>
              <a:pPr/>
              <a:t>‹#›</a:t>
            </a:fld>
            <a:endParaRPr lang="en-US"/>
          </a:p>
        </p:txBody>
      </p:sp>
    </p:spTree>
    <p:extLst>
      <p:ext uri="{BB962C8B-B14F-4D97-AF65-F5344CB8AC3E}">
        <p14:creationId xmlns:p14="http://schemas.microsoft.com/office/powerpoint/2010/main" val="3600137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a:t>
            </a:r>
            <a:r>
              <a:rPr lang="en-US" baseline="0" dirty="0" smtClean="0"/>
              <a:t> first talk about binary data and what it is</a:t>
            </a:r>
            <a:endParaRPr lang="en-US" dirty="0"/>
          </a:p>
        </p:txBody>
      </p:sp>
      <p:sp>
        <p:nvSpPr>
          <p:cNvPr id="4" name="Slide Number Placeholder 3"/>
          <p:cNvSpPr>
            <a:spLocks noGrp="1"/>
          </p:cNvSpPr>
          <p:nvPr>
            <p:ph type="sldNum" sz="quarter" idx="10"/>
          </p:nvPr>
        </p:nvSpPr>
        <p:spPr/>
        <p:txBody>
          <a:bodyPr/>
          <a:lstStyle/>
          <a:p>
            <a:fld id="{B6857D69-40C8-4DEE-A488-FECAB6388D1A}"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move on to Full Text Search in 2012</a:t>
            </a:r>
            <a:endParaRPr lang="en-US" dirty="0"/>
          </a:p>
        </p:txBody>
      </p:sp>
      <p:sp>
        <p:nvSpPr>
          <p:cNvPr id="4" name="Slide Number Placeholder 3"/>
          <p:cNvSpPr>
            <a:spLocks noGrp="1"/>
          </p:cNvSpPr>
          <p:nvPr>
            <p:ph type="sldNum" sz="quarter" idx="10"/>
          </p:nvPr>
        </p:nvSpPr>
        <p:spPr/>
        <p:txBody>
          <a:bodyPr/>
          <a:lstStyle/>
          <a:p>
            <a:fld id="{B6857D69-40C8-4DEE-A488-FECAB6388D1A}"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changed</a:t>
            </a:r>
            <a:r>
              <a:rPr lang="en-US" baseline="0" dirty="0" smtClean="0"/>
              <a:t> substantially in SQL Server 2008. It has continued to be enhanced in 2012. It was originally renamed Integrated Full Text Search, but it has gone back to just full-text search. Instead of the old Microsoft Search service and a separate service it is now integrated into the SQL Server core process. Indexes are stored inside SQL Server, which means they are internal tables and included in backup/restore, and other administrative functions.</a:t>
            </a:r>
          </a:p>
        </p:txBody>
      </p:sp>
      <p:sp>
        <p:nvSpPr>
          <p:cNvPr id="4" name="Slide Number Placeholder 3"/>
          <p:cNvSpPr>
            <a:spLocks noGrp="1"/>
          </p:cNvSpPr>
          <p:nvPr>
            <p:ph type="sldNum" sz="quarter" idx="10"/>
          </p:nvPr>
        </p:nvSpPr>
        <p:spPr/>
        <p:txBody>
          <a:bodyPr/>
          <a:lstStyle/>
          <a:p>
            <a:fld id="{B6857D69-40C8-4DEE-A488-FECAB6388D1A}"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2012 we have</a:t>
            </a:r>
            <a:r>
              <a:rPr lang="en-US" baseline="0" dirty="0" smtClean="0"/>
              <a:t> a number of new features. The performance of FTS in 2012 has been improved, with more parallelism, better indexing, and scales to 350mm documents in an index. That was the test level. You can also set limits on the indexing process. New languages have been added and a number of new word breakers and stemmers, including US English ones. Property lists were added as searchable entities in the </a:t>
            </a:r>
            <a:r>
              <a:rPr lang="en-US" baseline="0" dirty="0" err="1" smtClean="0"/>
              <a:t>iFitlers</a:t>
            </a:r>
            <a:r>
              <a:rPr lang="en-US" baseline="0" dirty="0" smtClean="0"/>
              <a:t> and the NEAR operator is now customizable.</a:t>
            </a:r>
          </a:p>
          <a:p>
            <a:endParaRPr lang="en-US" dirty="0"/>
          </a:p>
        </p:txBody>
      </p:sp>
      <p:sp>
        <p:nvSpPr>
          <p:cNvPr id="4" name="Slide Number Placeholder 3"/>
          <p:cNvSpPr>
            <a:spLocks noGrp="1"/>
          </p:cNvSpPr>
          <p:nvPr>
            <p:ph type="sldNum" sz="quarter" idx="10"/>
          </p:nvPr>
        </p:nvSpPr>
        <p:spPr/>
        <p:txBody>
          <a:bodyPr/>
          <a:lstStyle/>
          <a:p>
            <a:fld id="{B6857D69-40C8-4DEE-A488-FECAB6388D1A}"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a:t>
            </a:r>
            <a:r>
              <a:rPr lang="en-US" baseline="0" dirty="0" smtClean="0"/>
              <a:t> talk about a few components in FTS. Word Breakers exist for most major languages and determine word boundaries and apply the lexical rules to the tokens, or words used in the FTS index. The words are stored as these tokens to save space in the index.</a:t>
            </a:r>
          </a:p>
          <a:p>
            <a:r>
              <a:rPr lang="en-US" baseline="0" dirty="0" smtClean="0"/>
              <a:t>Stemmers conjugate verbs and generate inflectional forms of words. For example, in a document, “run” also matches “running”, “ran”, “runner” and more.</a:t>
            </a:r>
          </a:p>
          <a:p>
            <a:r>
              <a:rPr lang="en-US" baseline="0" dirty="0" err="1" smtClean="0"/>
              <a:t>Stoplists</a:t>
            </a:r>
            <a:r>
              <a:rPr lang="en-US" baseline="0" dirty="0" smtClean="0"/>
              <a:t> used to be called noise words. These are words ignored in the searching “the”, “a”, “an” and other parts of our language are not usually searched on.</a:t>
            </a:r>
          </a:p>
          <a:p>
            <a:r>
              <a:rPr lang="en-US" baseline="0" dirty="0" smtClean="0"/>
              <a:t>The Thesaurus file is an XML file that contains substitutions and replacements for words in an index. Here’s an example.</a:t>
            </a:r>
          </a:p>
          <a:p>
            <a:endParaRPr lang="en-US" dirty="0"/>
          </a:p>
        </p:txBody>
      </p:sp>
      <p:sp>
        <p:nvSpPr>
          <p:cNvPr id="4" name="Slide Number Placeholder 3"/>
          <p:cNvSpPr>
            <a:spLocks noGrp="1"/>
          </p:cNvSpPr>
          <p:nvPr>
            <p:ph type="sldNum" sz="quarter" idx="10"/>
          </p:nvPr>
        </p:nvSpPr>
        <p:spPr/>
        <p:txBody>
          <a:bodyPr/>
          <a:lstStyle/>
          <a:p>
            <a:fld id="{B6857D69-40C8-4DEE-A488-FECAB6388D1A}"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see how this list would exist as structured or semi-structured data.</a:t>
            </a:r>
            <a:endParaRPr lang="en-US" dirty="0"/>
          </a:p>
        </p:txBody>
      </p:sp>
      <p:sp>
        <p:nvSpPr>
          <p:cNvPr id="4" name="Slide Number Placeholder 3"/>
          <p:cNvSpPr>
            <a:spLocks noGrp="1"/>
          </p:cNvSpPr>
          <p:nvPr>
            <p:ph type="sldNum" sz="quarter" idx="10"/>
          </p:nvPr>
        </p:nvSpPr>
        <p:spPr/>
        <p:txBody>
          <a:bodyPr/>
          <a:lstStyle/>
          <a:p>
            <a:fld id="{B6857D69-40C8-4DEE-A488-FECAB6388D1A}" type="slidenum">
              <a:rPr lang="en-US" smtClean="0"/>
              <a:pPr/>
              <a:t>20</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see how this list would exist as structured or semi-structured data.</a:t>
            </a:r>
            <a:endParaRPr lang="en-US" dirty="0"/>
          </a:p>
        </p:txBody>
      </p:sp>
      <p:sp>
        <p:nvSpPr>
          <p:cNvPr id="4" name="Slide Number Placeholder 3"/>
          <p:cNvSpPr>
            <a:spLocks noGrp="1"/>
          </p:cNvSpPr>
          <p:nvPr>
            <p:ph type="sldNum" sz="quarter" idx="10"/>
          </p:nvPr>
        </p:nvSpPr>
        <p:spPr/>
        <p:txBody>
          <a:bodyPr/>
          <a:lstStyle/>
          <a:p>
            <a:fld id="{B6857D69-40C8-4DEE-A488-FECAB6388D1A}" type="slidenum">
              <a:rPr lang="en-US" smtClean="0"/>
              <a:pPr/>
              <a:t>27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a:t>
            </a:r>
            <a:r>
              <a:rPr lang="en-US" baseline="0" dirty="0" smtClean="0"/>
              <a:t> are three types of data we work with in SQL Server. Structured, semi-structured, and unstructured. These are broken down mostly by metadata</a:t>
            </a:r>
            <a:endParaRPr lang="en-US" dirty="0"/>
          </a:p>
        </p:txBody>
      </p:sp>
      <p:sp>
        <p:nvSpPr>
          <p:cNvPr id="4" name="Slide Number Placeholder 3"/>
          <p:cNvSpPr>
            <a:spLocks noGrp="1"/>
          </p:cNvSpPr>
          <p:nvPr>
            <p:ph type="sldNum" sz="quarter" idx="10"/>
          </p:nvPr>
        </p:nvSpPr>
        <p:spPr/>
        <p:txBody>
          <a:bodyPr/>
          <a:lstStyle/>
          <a:p>
            <a:fld id="{B6857D69-40C8-4DEE-A488-FECAB6388D1A}"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see how this list would exist as structured or semi-structured data.</a:t>
            </a:r>
            <a:endParaRPr lang="en-US" dirty="0"/>
          </a:p>
        </p:txBody>
      </p:sp>
      <p:sp>
        <p:nvSpPr>
          <p:cNvPr id="4" name="Slide Number Placeholder 3"/>
          <p:cNvSpPr>
            <a:spLocks noGrp="1"/>
          </p:cNvSpPr>
          <p:nvPr>
            <p:ph type="sldNum" sz="quarter" idx="10"/>
          </p:nvPr>
        </p:nvSpPr>
        <p:spPr/>
        <p:txBody>
          <a:bodyPr/>
          <a:lstStyle/>
          <a:p>
            <a:fld id="{B6857D69-40C8-4DEE-A488-FECAB6388D1A}"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Typically I take a picture of my lists. It’s easier for me, and it’s easy for my wife to</a:t>
            </a:r>
            <a:r>
              <a:rPr lang="en-US" baseline="0" dirty="0" smtClean="0"/>
              <a:t> send me a picture if I’m out. </a:t>
            </a:r>
            <a:r>
              <a:rPr lang="en-US" dirty="0" smtClean="0"/>
              <a:t>What I’d like is the list broken</a:t>
            </a:r>
            <a:r>
              <a:rPr lang="en-US" baseline="0" dirty="0" smtClean="0"/>
              <a:t> down like this, which gives me some ordering to the items. There’s some metadata included in this picture just by the physical ordering.</a:t>
            </a:r>
            <a:endParaRPr lang="en-US" dirty="0"/>
          </a:p>
        </p:txBody>
      </p:sp>
      <p:sp>
        <p:nvSpPr>
          <p:cNvPr id="4" name="Slide Number Placeholder 3"/>
          <p:cNvSpPr>
            <a:spLocks noGrp="1"/>
          </p:cNvSpPr>
          <p:nvPr>
            <p:ph type="sldNum" sz="quarter" idx="10"/>
          </p:nvPr>
        </p:nvSpPr>
        <p:spPr/>
        <p:txBody>
          <a:bodyPr/>
          <a:lstStyle/>
          <a:p>
            <a:fld id="{B6857D69-40C8-4DEE-A488-FECAB6388D1A}"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 usually get is this, and I have to parse things out for myself.</a:t>
            </a:r>
            <a:endParaRPr lang="en-US" dirty="0"/>
          </a:p>
        </p:txBody>
      </p:sp>
      <p:sp>
        <p:nvSpPr>
          <p:cNvPr id="4" name="Slide Number Placeholder 3"/>
          <p:cNvSpPr>
            <a:spLocks noGrp="1"/>
          </p:cNvSpPr>
          <p:nvPr>
            <p:ph type="sldNum" sz="quarter" idx="10"/>
          </p:nvPr>
        </p:nvSpPr>
        <p:spPr/>
        <p:txBody>
          <a:bodyPr/>
          <a:lstStyle/>
          <a:p>
            <a:fld id="{B6857D69-40C8-4DEE-A488-FECAB6388D1A}"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Why talk about unstructured data? Often it can be binary data stored in your system in any</a:t>
            </a:r>
            <a:r>
              <a:rPr lang="en-US" baseline="0" dirty="0" smtClean="0"/>
              <a:t> of these ways. Notes/memos are usually text, but they can be formatted as rich text or some other format. People may load EXCEL or WORD documents into a </a:t>
            </a:r>
            <a:r>
              <a:rPr lang="en-US" baseline="0" dirty="0" err="1" smtClean="0"/>
              <a:t>varchar</a:t>
            </a:r>
            <a:r>
              <a:rPr lang="en-US" baseline="0" dirty="0" smtClean="0"/>
              <a:t>(max) field. We also have Filestream and </a:t>
            </a:r>
            <a:r>
              <a:rPr lang="en-US" baseline="0" dirty="0" err="1" smtClean="0"/>
              <a:t>FileTable</a:t>
            </a:r>
            <a:r>
              <a:rPr lang="en-US" baseline="0" dirty="0" smtClean="0"/>
              <a:t> structures..</a:t>
            </a:r>
            <a:endParaRPr lang="en-US" dirty="0"/>
          </a:p>
        </p:txBody>
      </p:sp>
      <p:sp>
        <p:nvSpPr>
          <p:cNvPr id="4" name="Slide Number Placeholder 3"/>
          <p:cNvSpPr>
            <a:spLocks noGrp="1"/>
          </p:cNvSpPr>
          <p:nvPr>
            <p:ph type="sldNum" sz="quarter" idx="10"/>
          </p:nvPr>
        </p:nvSpPr>
        <p:spPr/>
        <p:txBody>
          <a:bodyPr/>
          <a:lstStyle/>
          <a:p>
            <a:fld id="{B6857D69-40C8-4DEE-A488-FECAB6388D1A}"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Filestream</a:t>
            </a:r>
            <a:r>
              <a:rPr lang="en-US" baseline="0" dirty="0" smtClean="0"/>
              <a:t> was added in SQL Server 2008 and was the first attempt to make binary data handling easier to manage while improving performance.</a:t>
            </a:r>
            <a:endParaRPr lang="en-US" dirty="0"/>
          </a:p>
        </p:txBody>
      </p:sp>
      <p:sp>
        <p:nvSpPr>
          <p:cNvPr id="4" name="Slide Number Placeholder 3"/>
          <p:cNvSpPr>
            <a:spLocks noGrp="1"/>
          </p:cNvSpPr>
          <p:nvPr>
            <p:ph type="sldNum" sz="quarter" idx="10"/>
          </p:nvPr>
        </p:nvSpPr>
        <p:spPr/>
        <p:txBody>
          <a:bodyPr/>
          <a:lstStyle/>
          <a:p>
            <a:fld id="{B6857D69-40C8-4DEE-A488-FECAB6388D1A}"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File</a:t>
            </a:r>
            <a:r>
              <a:rPr lang="en-US" baseline="0" dirty="0" smtClean="0"/>
              <a:t> table is new in SQL Server 2012. It builds on Filestream, and requires Filestream to be enabled. Instead of using Win32 APIs for access outside of T-SQL, this allows normal Explorer type access for data in the table. In this case we can use all the normal drag drop, </a:t>
            </a:r>
            <a:r>
              <a:rPr lang="en-US" baseline="0" dirty="0" err="1" smtClean="0"/>
              <a:t>Powershell</a:t>
            </a:r>
            <a:r>
              <a:rPr lang="en-US" baseline="0" dirty="0" smtClean="0"/>
              <a:t>, VBScript, etc. access for files that we use in any Windows file operation.</a:t>
            </a:r>
          </a:p>
          <a:p>
            <a:endParaRPr lang="en-US" baseline="0" dirty="0" smtClean="0"/>
          </a:p>
          <a:p>
            <a:r>
              <a:rPr lang="en-US" baseline="0" dirty="0" smtClean="0"/>
              <a:t>More about this later. We will show this in the demo</a:t>
            </a:r>
            <a:endParaRPr lang="en-US" dirty="0"/>
          </a:p>
        </p:txBody>
      </p:sp>
      <p:sp>
        <p:nvSpPr>
          <p:cNvPr id="4" name="Slide Number Placeholder 3"/>
          <p:cNvSpPr>
            <a:spLocks noGrp="1"/>
          </p:cNvSpPr>
          <p:nvPr>
            <p:ph type="sldNum" sz="quarter" idx="10"/>
          </p:nvPr>
        </p:nvSpPr>
        <p:spPr/>
        <p:txBody>
          <a:bodyPr/>
          <a:lstStyle/>
          <a:p>
            <a:fld id="{B6857D69-40C8-4DEE-A488-FECAB6388D1A}"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see how this list would exist as structured or semi-structured data.</a:t>
            </a:r>
            <a:endParaRPr lang="en-US" dirty="0"/>
          </a:p>
        </p:txBody>
      </p:sp>
      <p:sp>
        <p:nvSpPr>
          <p:cNvPr id="4" name="Slide Number Placeholder 3"/>
          <p:cNvSpPr>
            <a:spLocks noGrp="1"/>
          </p:cNvSpPr>
          <p:nvPr>
            <p:ph type="sldNum" sz="quarter" idx="10"/>
          </p:nvPr>
        </p:nvSpPr>
        <p:spPr/>
        <p:txBody>
          <a:bodyPr/>
          <a:lstStyle/>
          <a:p>
            <a:fld id="{B6857D69-40C8-4DEE-A488-FECAB6388D1A}"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36792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51212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69627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18471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1856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75032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31338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49360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1398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44516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07435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5/29/2013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4132936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msdn.microsoft.com/en-us/library/ms691105(v=VS.85).asp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en.wikipedia.org/wiki/Symbol" TargetMode="External"/><Relationship Id="rId3" Type="http://schemas.openxmlformats.org/officeDocument/2006/relationships/hyperlink" Target="http://en.wikipedia.org/wiki/Semantics" TargetMode="External"/><Relationship Id="rId7" Type="http://schemas.openxmlformats.org/officeDocument/2006/relationships/hyperlink" Target="http://en.wikipedia.org/wiki/Sign" TargetMode="External"/><Relationship Id="rId2" Type="http://schemas.openxmlformats.org/officeDocument/2006/relationships/hyperlink" Target="http://en.wikipedia.org/wiki/Greek_language" TargetMode="External"/><Relationship Id="rId1" Type="http://schemas.openxmlformats.org/officeDocument/2006/relationships/slideLayout" Target="../slideLayouts/slideLayout2.xml"/><Relationship Id="rId6" Type="http://schemas.openxmlformats.org/officeDocument/2006/relationships/hyperlink" Target="http://en.wikipedia.org/wiki/Phrase" TargetMode="External"/><Relationship Id="rId5" Type="http://schemas.openxmlformats.org/officeDocument/2006/relationships/hyperlink" Target="http://en.wikipedia.org/wiki/Word" TargetMode="External"/><Relationship Id="rId4" Type="http://schemas.openxmlformats.org/officeDocument/2006/relationships/hyperlink" Target="http://en.wikipedia.org/wiki/Meaning_(linguistics)" TargetMode="External"/><Relationship Id="rId9" Type="http://schemas.openxmlformats.org/officeDocument/2006/relationships/hyperlink" Target="http://en.wikipedia.org/wiki/Denotation"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hyperlink" Target="http://www.sqlservercentral.com/forums" TargetMode="Externa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29.xml.rels><?xml version="1.0" encoding="UTF-8" standalone="yes"?>
<Relationships xmlns="http://schemas.openxmlformats.org/package/2006/relationships"><Relationship Id="rId3" Type="http://schemas.openxmlformats.org/officeDocument/2006/relationships/hyperlink" Target="http://msdn.microsoft.com/en-us/library/ms143272.aspx" TargetMode="External"/><Relationship Id="rId2" Type="http://schemas.openxmlformats.org/officeDocument/2006/relationships/hyperlink" Target="http://msdn.microsoft.com/en-us/library/ms142571" TargetMode="External"/><Relationship Id="rId1" Type="http://schemas.openxmlformats.org/officeDocument/2006/relationships/slideLayout" Target="../slideLayouts/slideLayout2.xml"/><Relationship Id="rId5" Type="http://schemas.openxmlformats.org/officeDocument/2006/relationships/hyperlink" Target="http://msdn.microsoft.com/en-us/library/ms175058.aspx" TargetMode="External"/><Relationship Id="rId4" Type="http://schemas.openxmlformats.org/officeDocument/2006/relationships/hyperlink" Target="http://msdn.microsoft.com/en-us/library/ms143709.aspx"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microsoft.com/en-us/download/details.aspx?id=17062" TargetMode="External"/><Relationship Id="rId2" Type="http://schemas.openxmlformats.org/officeDocument/2006/relationships/hyperlink" Target="http://msdn.microsoft.com/en-us/library/ms691105(v=vs.85).aspx" TargetMode="External"/><Relationship Id="rId1" Type="http://schemas.openxmlformats.org/officeDocument/2006/relationships/slideLayout" Target="../slideLayouts/slideLayout2.xml"/><Relationship Id="rId5" Type="http://schemas.openxmlformats.org/officeDocument/2006/relationships/hyperlink" Target="http://www.adobe.com/support/downloads/detail.jsp?ftpID=2611" TargetMode="External"/><Relationship Id="rId4" Type="http://schemas.openxmlformats.org/officeDocument/2006/relationships/hyperlink" Target="http://support.microsoft.com/kb/945934"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msdn.microsoft.com/en-us/library/ms142509" TargetMode="External"/><Relationship Id="rId2" Type="http://schemas.openxmlformats.org/officeDocument/2006/relationships/hyperlink" Target="http://msdn.microsoft.com/en-us/library/ee677618" TargetMode="External"/><Relationship Id="rId1" Type="http://schemas.openxmlformats.org/officeDocument/2006/relationships/slideLayout" Target="../slideLayouts/slideLayout2.xml"/><Relationship Id="rId5" Type="http://schemas.openxmlformats.org/officeDocument/2006/relationships/hyperlink" Target="http://msdn.microsoft.com/en-us/library/ms142491" TargetMode="External"/><Relationship Id="rId4" Type="http://schemas.openxmlformats.org/officeDocument/2006/relationships/hyperlink" Target="http://msdn.microsoft.com/en-us/library/ms142551"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blogs.technet.com/b/andrew/archive/2011/09/06/beyond-relational-semantic-search-with-sql-server-filetable.aspx" TargetMode="External"/><Relationship Id="rId2" Type="http://schemas.openxmlformats.org/officeDocument/2006/relationships/hyperlink" Target="http://msdn.microsoft.com/en-us/library/gg492075"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channel9.msdn.com/Events/TechDays/Techdays-2012-the-Netherlands/2297?format=html5"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228600"/>
            <a:ext cx="2946400" cy="2209800"/>
          </a:xfrm>
          <a:prstGeom prst="rect">
            <a:avLst/>
          </a:prstGeom>
        </p:spPr>
      </p:pic>
      <p:sp>
        <p:nvSpPr>
          <p:cNvPr id="2" name="Title 1"/>
          <p:cNvSpPr>
            <a:spLocks noGrp="1"/>
          </p:cNvSpPr>
          <p:nvPr>
            <p:ph type="ctrTitle"/>
          </p:nvPr>
        </p:nvSpPr>
        <p:spPr>
          <a:xfrm>
            <a:off x="685800" y="1905000"/>
            <a:ext cx="7772400" cy="1470025"/>
          </a:xfrm>
        </p:spPr>
        <p:txBody>
          <a:bodyPr>
            <a:normAutofit/>
          </a:bodyPr>
          <a:lstStyle/>
          <a:p>
            <a:r>
              <a:rPr lang="en-US" b="1" dirty="0" smtClean="0"/>
              <a:t>Searching Binary Data in SQL Server 2012 </a:t>
            </a:r>
            <a:endParaRPr lang="en-US" dirty="0"/>
          </a:p>
        </p:txBody>
      </p:sp>
      <p:sp>
        <p:nvSpPr>
          <p:cNvPr id="3" name="Subtitle 2"/>
          <p:cNvSpPr>
            <a:spLocks noGrp="1"/>
          </p:cNvSpPr>
          <p:nvPr>
            <p:ph type="subTitle" idx="1"/>
          </p:nvPr>
        </p:nvSpPr>
        <p:spPr>
          <a:xfrm>
            <a:off x="1371600" y="3429000"/>
            <a:ext cx="6400800" cy="1752600"/>
          </a:xfrm>
        </p:spPr>
        <p:txBody>
          <a:bodyPr/>
          <a:lstStyle/>
          <a:p>
            <a:r>
              <a:rPr lang="en-US" dirty="0" smtClean="0"/>
              <a:t>Steve Jones</a:t>
            </a:r>
          </a:p>
          <a:p>
            <a:r>
              <a:rPr lang="en-US" dirty="0" smtClean="0"/>
              <a:t>SQLServerCentral.com</a:t>
            </a:r>
            <a:endParaRPr lang="en-US" dirty="0"/>
          </a:p>
        </p:txBody>
      </p:sp>
      <p:pic>
        <p:nvPicPr>
          <p:cNvPr id="8" name="Picture 7"/>
          <p:cNvPicPr>
            <a:picLocks noChangeAspect="1"/>
          </p:cNvPicPr>
          <p:nvPr/>
        </p:nvPicPr>
        <p:blipFill>
          <a:blip r:embed="rId3" cstate="print"/>
          <a:stretch>
            <a:fillRect/>
          </a:stretch>
        </p:blipFill>
        <p:spPr>
          <a:xfrm>
            <a:off x="6762308" y="5877272"/>
            <a:ext cx="2073196" cy="720079"/>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FileTable</a:t>
            </a:r>
            <a:endParaRPr lang="en-US" dirty="0"/>
          </a:p>
        </p:txBody>
      </p:sp>
      <p:sp>
        <p:nvSpPr>
          <p:cNvPr id="3" name="Content Placeholder 2"/>
          <p:cNvSpPr>
            <a:spLocks noGrp="1"/>
          </p:cNvSpPr>
          <p:nvPr>
            <p:ph idx="1"/>
          </p:nvPr>
        </p:nvSpPr>
        <p:spPr/>
        <p:txBody>
          <a:bodyPr/>
          <a:lstStyle/>
          <a:p>
            <a:r>
              <a:rPr lang="en-US" dirty="0" smtClean="0"/>
              <a:t>New in SQL Server 2012</a:t>
            </a:r>
          </a:p>
          <a:p>
            <a:r>
              <a:rPr lang="en-US" dirty="0" smtClean="0"/>
              <a:t>Built on Filestream</a:t>
            </a:r>
          </a:p>
          <a:p>
            <a:r>
              <a:rPr lang="en-US" dirty="0" smtClean="0"/>
              <a:t>Allows a folder to appear as a table</a:t>
            </a:r>
          </a:p>
          <a:p>
            <a:r>
              <a:rPr lang="en-US" dirty="0" smtClean="0"/>
              <a:t>Explorer style access to the table</a:t>
            </a:r>
          </a:p>
          <a:p>
            <a:r>
              <a:rPr lang="en-US" dirty="0" smtClean="0"/>
              <a:t>Avoids complex programming to access Filestream data.</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209800"/>
            <a:ext cx="9144000" cy="966216"/>
          </a:xfrm>
          <a:prstGeom prst="rect">
            <a:avLst/>
          </a:prstGeom>
        </p:spPr>
      </p:pic>
      <p:sp>
        <p:nvSpPr>
          <p:cNvPr id="5" name="Rectangle 4"/>
          <p:cNvSpPr/>
          <p:nvPr/>
        </p:nvSpPr>
        <p:spPr>
          <a:xfrm>
            <a:off x="0" y="2209800"/>
            <a:ext cx="9144000" cy="9662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971800"/>
            <a:ext cx="8229600" cy="1143000"/>
          </a:xfrm>
        </p:spPr>
        <p:txBody>
          <a:bodyPr>
            <a:normAutofit/>
          </a:bodyPr>
          <a:lstStyle/>
          <a:p>
            <a:pPr algn="l"/>
            <a:r>
              <a:rPr lang="en-US" sz="2400" dirty="0" err="1" smtClean="0"/>
              <a:t>Filestream</a:t>
            </a:r>
            <a:r>
              <a:rPr lang="en-US" sz="2400" dirty="0" smtClean="0"/>
              <a:t>/</a:t>
            </a:r>
            <a:r>
              <a:rPr lang="en-US" sz="2400" dirty="0" err="1" smtClean="0"/>
              <a:t>Filetable</a:t>
            </a:r>
            <a:endParaRPr lang="en-US" sz="2400" dirty="0"/>
          </a:p>
        </p:txBody>
      </p:sp>
      <p:sp>
        <p:nvSpPr>
          <p:cNvPr id="3" name="Content Placeholder 2"/>
          <p:cNvSpPr>
            <a:spLocks noGrp="1"/>
          </p:cNvSpPr>
          <p:nvPr>
            <p:ph idx="1"/>
          </p:nvPr>
        </p:nvSpPr>
        <p:spPr>
          <a:xfrm>
            <a:off x="457200" y="2362200"/>
            <a:ext cx="8229600" cy="609600"/>
          </a:xfrm>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068317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2" fill="hold" grpId="0" nodeType="with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1+ppt_w/2"/>
                                          </p:val>
                                        </p:tav>
                                      </p:tavLst>
                                    </p:anim>
                                    <p:anim calcmode="lin" valueType="num">
                                      <p:cBhvr additive="base">
                                        <p:cTn id="7" dur="500"/>
                                        <p:tgtEl>
                                          <p:spTgt spid="5"/>
                                        </p:tgtEl>
                                        <p:attrNameLst>
                                          <p:attrName>ppt_y</p:attrName>
                                        </p:attrNameLst>
                                      </p:cBhvr>
                                      <p:tavLst>
                                        <p:tav tm="0">
                                          <p:val>
                                            <p:strVal val="ppt_y"/>
                                          </p:val>
                                        </p:tav>
                                        <p:tav tm="100000">
                                          <p:val>
                                            <p:strVal val="ppt_y"/>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solidFill>
                  <a:schemeClr val="bg1">
                    <a:lumMod val="75000"/>
                  </a:schemeClr>
                </a:solidFill>
              </a:rPr>
              <a:t>Binary Data </a:t>
            </a:r>
          </a:p>
          <a:p>
            <a:r>
              <a:rPr lang="en-US" dirty="0" smtClean="0"/>
              <a:t>Full Text in SQL Server 2012</a:t>
            </a:r>
          </a:p>
          <a:p>
            <a:r>
              <a:rPr lang="en-US" dirty="0" smtClean="0">
                <a:solidFill>
                  <a:schemeClr val="bg1">
                    <a:lumMod val="75000"/>
                  </a:schemeClr>
                </a:solidFill>
              </a:rPr>
              <a:t>Basic Searches</a:t>
            </a:r>
          </a:p>
          <a:p>
            <a:r>
              <a:rPr lang="en-US" dirty="0" smtClean="0">
                <a:solidFill>
                  <a:schemeClr val="bg1">
                    <a:lumMod val="75000"/>
                  </a:schemeClr>
                </a:solidFill>
              </a:rPr>
              <a:t>Semantic Search</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Text in SQL Server 2012</a:t>
            </a:r>
            <a:endParaRPr lang="en-US" dirty="0"/>
          </a:p>
        </p:txBody>
      </p:sp>
      <p:sp>
        <p:nvSpPr>
          <p:cNvPr id="3" name="Content Placeholder 2"/>
          <p:cNvSpPr>
            <a:spLocks noGrp="1"/>
          </p:cNvSpPr>
          <p:nvPr>
            <p:ph idx="1"/>
          </p:nvPr>
        </p:nvSpPr>
        <p:spPr/>
        <p:txBody>
          <a:bodyPr/>
          <a:lstStyle/>
          <a:p>
            <a:r>
              <a:rPr lang="en-US" sz="2800" dirty="0" smtClean="0"/>
              <a:t>Major rewrite of Full Text Indexing and Search in SQL Server 2008.</a:t>
            </a:r>
          </a:p>
          <a:p>
            <a:r>
              <a:rPr lang="en-US" sz="2800" dirty="0" smtClean="0"/>
              <a:t>FTS -&gt; </a:t>
            </a:r>
            <a:r>
              <a:rPr lang="en-US" sz="2800" dirty="0" err="1" smtClean="0"/>
              <a:t>iFTS</a:t>
            </a:r>
            <a:endParaRPr lang="en-US" sz="2800" dirty="0" smtClean="0"/>
          </a:p>
          <a:p>
            <a:r>
              <a:rPr lang="en-US" sz="2800" dirty="0" smtClean="0"/>
              <a:t>Process is now integrated inside SQL Server</a:t>
            </a:r>
          </a:p>
          <a:p>
            <a:pPr lvl="1"/>
            <a:r>
              <a:rPr lang="en-US" sz="2400" dirty="0" smtClean="0"/>
              <a:t>Sqlservr.exe (searching)</a:t>
            </a:r>
          </a:p>
          <a:p>
            <a:pPr lvl="1"/>
            <a:r>
              <a:rPr lang="en-US" sz="2400" dirty="0" smtClean="0"/>
              <a:t>Fdhost.exe (filters)</a:t>
            </a:r>
          </a:p>
          <a:p>
            <a:r>
              <a:rPr lang="en-US" sz="2800" dirty="0" smtClean="0"/>
              <a:t>Index stored as an internal table</a:t>
            </a:r>
          </a:p>
          <a:p>
            <a:r>
              <a:rPr lang="en-US" sz="2800" dirty="0" smtClean="0"/>
              <a:t>Backup/restore now integrated</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Text in SQL Server 2012</a:t>
            </a:r>
            <a:endParaRPr lang="en-US" dirty="0"/>
          </a:p>
        </p:txBody>
      </p:sp>
      <p:sp>
        <p:nvSpPr>
          <p:cNvPr id="3" name="Content Placeholder 2"/>
          <p:cNvSpPr>
            <a:spLocks noGrp="1"/>
          </p:cNvSpPr>
          <p:nvPr>
            <p:ph idx="1"/>
          </p:nvPr>
        </p:nvSpPr>
        <p:spPr/>
        <p:txBody>
          <a:bodyPr/>
          <a:lstStyle/>
          <a:p>
            <a:r>
              <a:rPr lang="en-US" sz="2800" dirty="0" smtClean="0"/>
              <a:t>Performance increases</a:t>
            </a:r>
          </a:p>
          <a:p>
            <a:pPr lvl="1"/>
            <a:r>
              <a:rPr lang="en-US" sz="2400" dirty="0" smtClean="0"/>
              <a:t>Better scalability (350mm), parallelism, indexing</a:t>
            </a:r>
          </a:p>
          <a:p>
            <a:pPr lvl="1"/>
            <a:r>
              <a:rPr lang="en-US" sz="2400" dirty="0" smtClean="0"/>
              <a:t>Max full-text crawl range (CPU)</a:t>
            </a:r>
          </a:p>
          <a:p>
            <a:pPr lvl="1"/>
            <a:r>
              <a:rPr lang="en-US" sz="2400" dirty="0" smtClean="0"/>
              <a:t>Master merge DOP</a:t>
            </a:r>
          </a:p>
          <a:p>
            <a:r>
              <a:rPr lang="en-US" sz="2800" dirty="0" smtClean="0"/>
              <a:t>New languages (Czech, Greek)</a:t>
            </a:r>
          </a:p>
          <a:p>
            <a:r>
              <a:rPr lang="en-US" sz="2800" dirty="0" smtClean="0"/>
              <a:t>New word breakers/stemmers</a:t>
            </a:r>
          </a:p>
          <a:p>
            <a:r>
              <a:rPr lang="en-US" sz="2800" dirty="0" smtClean="0"/>
              <a:t>Property Lists</a:t>
            </a:r>
          </a:p>
          <a:p>
            <a:r>
              <a:rPr lang="en-US" sz="2800" dirty="0" smtClean="0"/>
              <a:t>Customizable NEAR</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Text in SQL Server 2012</a:t>
            </a:r>
            <a:endParaRPr lang="en-US" dirty="0"/>
          </a:p>
        </p:txBody>
      </p:sp>
      <p:sp>
        <p:nvSpPr>
          <p:cNvPr id="3" name="Content Placeholder 2"/>
          <p:cNvSpPr>
            <a:spLocks noGrp="1"/>
          </p:cNvSpPr>
          <p:nvPr>
            <p:ph idx="1"/>
          </p:nvPr>
        </p:nvSpPr>
        <p:spPr/>
        <p:txBody>
          <a:bodyPr/>
          <a:lstStyle/>
          <a:p>
            <a:r>
              <a:rPr lang="en-US" dirty="0" smtClean="0"/>
              <a:t>Word breakers</a:t>
            </a:r>
          </a:p>
          <a:p>
            <a:r>
              <a:rPr lang="en-US" dirty="0" smtClean="0"/>
              <a:t>Stemmers</a:t>
            </a:r>
          </a:p>
          <a:p>
            <a:r>
              <a:rPr lang="en-US" dirty="0" err="1" smtClean="0"/>
              <a:t>Stoplists</a:t>
            </a:r>
            <a:endParaRPr lang="en-US" dirty="0" smtClean="0"/>
          </a:p>
          <a:p>
            <a:r>
              <a:rPr lang="en-US" dirty="0" smtClean="0"/>
              <a:t>Thesaurus file</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Full Text in SQL Server 2012</a:t>
            </a:r>
            <a:endParaRPr lang="en-US" dirty="0"/>
          </a:p>
        </p:txBody>
      </p:sp>
      <p:sp>
        <p:nvSpPr>
          <p:cNvPr id="3" name="Content Placeholder 2"/>
          <p:cNvSpPr>
            <a:spLocks noGrp="1"/>
          </p:cNvSpPr>
          <p:nvPr>
            <p:ph idx="1"/>
          </p:nvPr>
        </p:nvSpPr>
        <p:spPr/>
        <p:txBody>
          <a:bodyPr/>
          <a:lstStyle/>
          <a:p>
            <a:r>
              <a:rPr lang="en-US" dirty="0" smtClean="0"/>
              <a:t>Property Lists</a:t>
            </a:r>
          </a:p>
          <a:p>
            <a:pPr lvl="1"/>
            <a:r>
              <a:rPr lang="en-US" dirty="0" smtClean="0"/>
              <a:t>Allow searches of standard properties for documents</a:t>
            </a:r>
          </a:p>
          <a:p>
            <a:pPr lvl="2"/>
            <a:r>
              <a:rPr lang="en-US" dirty="0" smtClean="0"/>
              <a:t>i.e. Title, Name, Author, etc.</a:t>
            </a:r>
          </a:p>
          <a:p>
            <a:pPr lvl="1"/>
            <a:r>
              <a:rPr lang="en-US" dirty="0" smtClean="0"/>
              <a:t>Can be </a:t>
            </a:r>
            <a:r>
              <a:rPr lang="en-US" dirty="0" err="1" smtClean="0"/>
              <a:t>varbinary</a:t>
            </a:r>
            <a:r>
              <a:rPr lang="en-US" dirty="0" smtClean="0"/>
              <a:t>/image or Filestream documents</a:t>
            </a:r>
          </a:p>
          <a:p>
            <a:pPr lvl="1"/>
            <a:r>
              <a:rPr lang="en-US" dirty="0" smtClean="0"/>
              <a:t>Troubleshoot TF 7603</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solidFill>
                  <a:schemeClr val="bg1">
                    <a:lumMod val="75000"/>
                  </a:schemeClr>
                </a:solidFill>
              </a:rPr>
              <a:t>Binary Data </a:t>
            </a:r>
          </a:p>
          <a:p>
            <a:r>
              <a:rPr lang="en-US" dirty="0" smtClean="0">
                <a:solidFill>
                  <a:schemeClr val="bg1">
                    <a:lumMod val="75000"/>
                  </a:schemeClr>
                </a:solidFill>
              </a:rPr>
              <a:t>Full Text in SQL Server 2012</a:t>
            </a:r>
          </a:p>
          <a:p>
            <a:r>
              <a:rPr lang="en-US" dirty="0" smtClean="0"/>
              <a:t>Basic Searches</a:t>
            </a:r>
          </a:p>
          <a:p>
            <a:r>
              <a:rPr lang="en-US" dirty="0" smtClean="0">
                <a:solidFill>
                  <a:schemeClr val="bg1">
                    <a:lumMod val="75000"/>
                  </a:schemeClr>
                </a:solidFill>
              </a:rPr>
              <a:t>Semantic Search</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Text in SQL Server 2012</a:t>
            </a:r>
            <a:endParaRPr lang="en-US" dirty="0"/>
          </a:p>
        </p:txBody>
      </p:sp>
      <p:sp>
        <p:nvSpPr>
          <p:cNvPr id="3" name="Content Placeholder 2"/>
          <p:cNvSpPr>
            <a:spLocks noGrp="1"/>
          </p:cNvSpPr>
          <p:nvPr>
            <p:ph idx="1"/>
          </p:nvPr>
        </p:nvSpPr>
        <p:spPr/>
        <p:txBody>
          <a:bodyPr/>
          <a:lstStyle/>
          <a:p>
            <a:r>
              <a:rPr lang="en-US" sz="2800" dirty="0" smtClean="0"/>
              <a:t>Full Text Search Programming</a:t>
            </a:r>
          </a:p>
          <a:p>
            <a:pPr lvl="1"/>
            <a:r>
              <a:rPr lang="en-US" sz="2400" dirty="0" smtClean="0"/>
              <a:t>CONTAINS</a:t>
            </a:r>
          </a:p>
          <a:p>
            <a:pPr lvl="1"/>
            <a:r>
              <a:rPr lang="en-US" sz="2400" dirty="0" smtClean="0"/>
              <a:t>CONTAINSTABLE</a:t>
            </a:r>
          </a:p>
          <a:p>
            <a:pPr lvl="1"/>
            <a:r>
              <a:rPr lang="en-US" sz="2400" dirty="0" smtClean="0"/>
              <a:t>FREETEXT</a:t>
            </a:r>
          </a:p>
          <a:p>
            <a:pPr lvl="1"/>
            <a:r>
              <a:rPr lang="en-US" sz="2400" dirty="0" smtClean="0"/>
              <a:t>FREETEXTTABLE</a:t>
            </a:r>
          </a:p>
          <a:p>
            <a:r>
              <a:rPr lang="en-US" sz="2800" dirty="0" smtClean="0"/>
              <a:t>Language specific searches</a:t>
            </a:r>
          </a:p>
          <a:p>
            <a:pPr lvl="1"/>
            <a:r>
              <a:rPr lang="en-US" sz="2400" dirty="0" smtClean="0"/>
              <a:t>multi-language – use UNION</a:t>
            </a:r>
          </a:p>
          <a:p>
            <a:r>
              <a:rPr lang="en-US" sz="2800" dirty="0" smtClean="0"/>
              <a:t>Some objects do not allow FTS</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iFilters</a:t>
            </a:r>
            <a:endParaRPr lang="en-US" dirty="0"/>
          </a:p>
        </p:txBody>
      </p:sp>
      <p:sp>
        <p:nvSpPr>
          <p:cNvPr id="3" name="Content Placeholder 2"/>
          <p:cNvSpPr>
            <a:spLocks noGrp="1"/>
          </p:cNvSpPr>
          <p:nvPr>
            <p:ph idx="1"/>
          </p:nvPr>
        </p:nvSpPr>
        <p:spPr/>
        <p:txBody>
          <a:bodyPr/>
          <a:lstStyle/>
          <a:p>
            <a:r>
              <a:rPr lang="en-US" dirty="0" err="1" smtClean="0"/>
              <a:t>iFilters</a:t>
            </a:r>
            <a:endParaRPr lang="en-US" dirty="0" smtClean="0"/>
          </a:p>
          <a:p>
            <a:pPr lvl="1"/>
            <a:r>
              <a:rPr lang="en-US" dirty="0" smtClean="0"/>
              <a:t>Filter to allow you to search the content of unstructured data.</a:t>
            </a:r>
          </a:p>
          <a:p>
            <a:pPr lvl="1"/>
            <a:r>
              <a:rPr lang="en-US" dirty="0" smtClean="0"/>
              <a:t>Standard format (</a:t>
            </a:r>
            <a:r>
              <a:rPr lang="en-US" dirty="0" err="1" smtClean="0">
                <a:hlinkClick r:id="rId2"/>
              </a:rPr>
              <a:t>iFilter</a:t>
            </a:r>
            <a:r>
              <a:rPr lang="en-US" dirty="0" smtClean="0">
                <a:hlinkClick r:id="rId2"/>
              </a:rPr>
              <a:t> Interface</a:t>
            </a:r>
            <a:r>
              <a:rPr lang="en-US" dirty="0" smtClean="0"/>
              <a:t>)</a:t>
            </a:r>
          </a:p>
          <a:p>
            <a:pPr lvl="1"/>
            <a:r>
              <a:rPr lang="en-US" dirty="0" smtClean="0"/>
              <a:t>Basic Office 2007 filters included.</a:t>
            </a:r>
          </a:p>
          <a:p>
            <a:pPr lvl="1"/>
            <a:r>
              <a:rPr lang="en-US" dirty="0" smtClean="0"/>
              <a:t>Download </a:t>
            </a:r>
            <a:r>
              <a:rPr lang="en-US" dirty="0" err="1" smtClean="0"/>
              <a:t>pdf</a:t>
            </a:r>
            <a:r>
              <a:rPr lang="en-US" dirty="0" smtClean="0"/>
              <a:t>, Office 2010 </a:t>
            </a:r>
            <a:r>
              <a:rPr lang="en-US" dirty="0" smtClean="0"/>
              <a:t>filters</a:t>
            </a:r>
          </a:p>
          <a:p>
            <a:r>
              <a:rPr lang="en-US" dirty="0"/>
              <a:t>Need </a:t>
            </a:r>
            <a:r>
              <a:rPr lang="en-US" dirty="0" err="1"/>
              <a:t>iFilters</a:t>
            </a:r>
            <a:r>
              <a:rPr lang="en-US" dirty="0"/>
              <a:t> to ignore the metadata</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Binary Data </a:t>
            </a:r>
          </a:p>
          <a:p>
            <a:r>
              <a:rPr lang="en-US" dirty="0" smtClean="0"/>
              <a:t>Full Text in SQL Server 2012</a:t>
            </a:r>
          </a:p>
          <a:p>
            <a:r>
              <a:rPr lang="en-US" dirty="0" smtClean="0"/>
              <a:t>Basic Searches</a:t>
            </a:r>
          </a:p>
          <a:p>
            <a:r>
              <a:rPr lang="en-US" dirty="0" smtClean="0"/>
              <a:t>Semantic Search</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209800"/>
            <a:ext cx="9144000" cy="966216"/>
          </a:xfrm>
          <a:prstGeom prst="rect">
            <a:avLst/>
          </a:prstGeom>
        </p:spPr>
      </p:pic>
      <p:sp>
        <p:nvSpPr>
          <p:cNvPr id="5" name="Rectangle 4"/>
          <p:cNvSpPr/>
          <p:nvPr/>
        </p:nvSpPr>
        <p:spPr>
          <a:xfrm>
            <a:off x="0" y="2209800"/>
            <a:ext cx="9144000" cy="9662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971800"/>
            <a:ext cx="8229600" cy="1143000"/>
          </a:xfrm>
        </p:spPr>
        <p:txBody>
          <a:bodyPr>
            <a:normAutofit/>
          </a:bodyPr>
          <a:lstStyle/>
          <a:p>
            <a:pPr algn="l"/>
            <a:r>
              <a:rPr lang="en-US" sz="2400" dirty="0" smtClean="0"/>
              <a:t>Binary Data Search</a:t>
            </a:r>
            <a:endParaRPr lang="en-US" sz="2400" dirty="0"/>
          </a:p>
        </p:txBody>
      </p:sp>
      <p:sp>
        <p:nvSpPr>
          <p:cNvPr id="3" name="Content Placeholder 2"/>
          <p:cNvSpPr>
            <a:spLocks noGrp="1"/>
          </p:cNvSpPr>
          <p:nvPr>
            <p:ph idx="1"/>
          </p:nvPr>
        </p:nvSpPr>
        <p:spPr>
          <a:xfrm>
            <a:off x="457200" y="2362200"/>
            <a:ext cx="8229600" cy="609600"/>
          </a:xfrm>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310862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2" fill="hold" grpId="0" nodeType="with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1+ppt_w/2"/>
                                          </p:val>
                                        </p:tav>
                                      </p:tavLst>
                                    </p:anim>
                                    <p:anim calcmode="lin" valueType="num">
                                      <p:cBhvr additive="base">
                                        <p:cTn id="7" dur="500"/>
                                        <p:tgtEl>
                                          <p:spTgt spid="5"/>
                                        </p:tgtEl>
                                        <p:attrNameLst>
                                          <p:attrName>ppt_y</p:attrName>
                                        </p:attrNameLst>
                                      </p:cBhvr>
                                      <p:tavLst>
                                        <p:tav tm="0">
                                          <p:val>
                                            <p:strVal val="ppt_y"/>
                                          </p:val>
                                        </p:tav>
                                        <p:tav tm="100000">
                                          <p:val>
                                            <p:strVal val="ppt_y"/>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solidFill>
                  <a:schemeClr val="bg1">
                    <a:lumMod val="75000"/>
                  </a:schemeClr>
                </a:solidFill>
              </a:rPr>
              <a:t>Binary Data </a:t>
            </a:r>
          </a:p>
          <a:p>
            <a:r>
              <a:rPr lang="en-US" dirty="0" smtClean="0">
                <a:solidFill>
                  <a:schemeClr val="bg1">
                    <a:lumMod val="75000"/>
                  </a:schemeClr>
                </a:solidFill>
              </a:rPr>
              <a:t>Full Text in SQL Server 2012</a:t>
            </a:r>
          </a:p>
          <a:p>
            <a:r>
              <a:rPr lang="en-US" dirty="0" smtClean="0">
                <a:solidFill>
                  <a:schemeClr val="bg1">
                    <a:lumMod val="75000"/>
                  </a:schemeClr>
                </a:solidFill>
              </a:rPr>
              <a:t>Basic Searches</a:t>
            </a:r>
          </a:p>
          <a:p>
            <a:r>
              <a:rPr lang="en-US" dirty="0" smtClean="0"/>
              <a:t>Semantic Search</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Search</a:t>
            </a:r>
            <a:endParaRPr lang="en-US" dirty="0"/>
          </a:p>
        </p:txBody>
      </p:sp>
      <p:sp>
        <p:nvSpPr>
          <p:cNvPr id="3" name="Content Placeholder 2"/>
          <p:cNvSpPr>
            <a:spLocks noGrp="1"/>
          </p:cNvSpPr>
          <p:nvPr>
            <p:ph idx="1"/>
          </p:nvPr>
        </p:nvSpPr>
        <p:spPr/>
        <p:txBody>
          <a:bodyPr/>
          <a:lstStyle/>
          <a:p>
            <a:r>
              <a:rPr lang="en-US" dirty="0" smtClean="0"/>
              <a:t>New in 2012 – V1.0</a:t>
            </a:r>
          </a:p>
          <a:p>
            <a:r>
              <a:rPr lang="en-US" dirty="0" smtClean="0"/>
              <a:t>Find the meaning of the documents and use that for matching. </a:t>
            </a:r>
          </a:p>
          <a:p>
            <a:r>
              <a:rPr lang="en-US" dirty="0" smtClean="0"/>
              <a:t>Not just keywords</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Search</a:t>
            </a:r>
            <a:endParaRPr lang="en-US" dirty="0"/>
          </a:p>
        </p:txBody>
      </p:sp>
      <p:sp>
        <p:nvSpPr>
          <p:cNvPr id="3" name="Content Placeholder 2"/>
          <p:cNvSpPr>
            <a:spLocks noGrp="1"/>
          </p:cNvSpPr>
          <p:nvPr>
            <p:ph idx="1"/>
          </p:nvPr>
        </p:nvSpPr>
        <p:spPr/>
        <p:txBody>
          <a:bodyPr/>
          <a:lstStyle/>
          <a:p>
            <a:r>
              <a:rPr lang="en-US" b="1" dirty="0" smtClean="0"/>
              <a:t>Semantics</a:t>
            </a:r>
            <a:r>
              <a:rPr lang="en-US" dirty="0" smtClean="0"/>
              <a:t> (from </a:t>
            </a:r>
            <a:r>
              <a:rPr lang="en-US" dirty="0" smtClean="0">
                <a:hlinkClick r:id="rId2" tooltip="Greek language"/>
              </a:rPr>
              <a:t>Greek</a:t>
            </a:r>
            <a:r>
              <a:rPr lang="en-US" dirty="0" smtClean="0"/>
              <a:t>: </a:t>
            </a:r>
            <a:r>
              <a:rPr lang="en-US" dirty="0" err="1" smtClean="0"/>
              <a:t>sēmantiká</a:t>
            </a:r>
            <a:r>
              <a:rPr lang="en-US" dirty="0" smtClean="0"/>
              <a:t>, neuter plural of </a:t>
            </a:r>
            <a:r>
              <a:rPr lang="en-US" i="1" dirty="0" err="1" smtClean="0"/>
              <a:t>sēmantikós</a:t>
            </a:r>
            <a:r>
              <a:rPr lang="en-US" dirty="0" smtClean="0"/>
              <a:t>)</a:t>
            </a:r>
            <a:r>
              <a:rPr lang="en-US" baseline="30000" dirty="0" smtClean="0">
                <a:hlinkClick r:id="rId3"/>
              </a:rPr>
              <a:t>[1][2]</a:t>
            </a:r>
            <a:r>
              <a:rPr lang="en-US" dirty="0" smtClean="0"/>
              <a:t> is the study of </a:t>
            </a:r>
            <a:r>
              <a:rPr lang="en-US" dirty="0" smtClean="0">
                <a:hlinkClick r:id="rId4" tooltip="Meaning (linguistics)"/>
              </a:rPr>
              <a:t>meaning</a:t>
            </a:r>
            <a:r>
              <a:rPr lang="en-US" dirty="0" smtClean="0"/>
              <a:t>. It focuses on the relation between </a:t>
            </a:r>
            <a:r>
              <a:rPr lang="en-US" i="1" dirty="0" smtClean="0"/>
              <a:t>signifiers</a:t>
            </a:r>
            <a:r>
              <a:rPr lang="en-US" dirty="0" smtClean="0"/>
              <a:t>, such as </a:t>
            </a:r>
            <a:r>
              <a:rPr lang="en-US" dirty="0" smtClean="0">
                <a:hlinkClick r:id="rId5" tooltip="Word"/>
              </a:rPr>
              <a:t>words</a:t>
            </a:r>
            <a:r>
              <a:rPr lang="en-US" dirty="0" smtClean="0"/>
              <a:t>, </a:t>
            </a:r>
            <a:r>
              <a:rPr lang="en-US" dirty="0" smtClean="0">
                <a:hlinkClick r:id="rId6" tooltip="Phrase"/>
              </a:rPr>
              <a:t>phrases</a:t>
            </a:r>
            <a:r>
              <a:rPr lang="en-US" dirty="0" smtClean="0"/>
              <a:t>, </a:t>
            </a:r>
            <a:r>
              <a:rPr lang="en-US" dirty="0" smtClean="0">
                <a:hlinkClick r:id="rId7" tooltip="Sign"/>
              </a:rPr>
              <a:t>signs</a:t>
            </a:r>
            <a:r>
              <a:rPr lang="en-US" dirty="0" smtClean="0"/>
              <a:t>, and </a:t>
            </a:r>
            <a:r>
              <a:rPr lang="en-US" dirty="0" smtClean="0">
                <a:hlinkClick r:id="rId8" tooltip="Symbol"/>
              </a:rPr>
              <a:t>symbols</a:t>
            </a:r>
            <a:r>
              <a:rPr lang="en-US" dirty="0" smtClean="0"/>
              <a:t>, and what they stand for, their </a:t>
            </a:r>
            <a:r>
              <a:rPr lang="en-US" dirty="0" err="1" smtClean="0">
                <a:hlinkClick r:id="rId9" tooltip="Denotation"/>
              </a:rPr>
              <a:t>denotata</a:t>
            </a:r>
            <a:r>
              <a:rPr lang="en-US" dirty="0" smtClean="0"/>
              <a:t>.</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Search</a:t>
            </a:r>
            <a:endParaRPr lang="en-US" dirty="0"/>
          </a:p>
        </p:txBody>
      </p:sp>
      <p:sp>
        <p:nvSpPr>
          <p:cNvPr id="3" name="Content Placeholder 2"/>
          <p:cNvSpPr>
            <a:spLocks noGrp="1"/>
          </p:cNvSpPr>
          <p:nvPr>
            <p:ph idx="1"/>
          </p:nvPr>
        </p:nvSpPr>
        <p:spPr/>
        <p:txBody>
          <a:bodyPr/>
          <a:lstStyle/>
          <a:p>
            <a:r>
              <a:rPr lang="en-US" dirty="0" smtClean="0"/>
              <a:t>How does this work?</a:t>
            </a:r>
          </a:p>
          <a:p>
            <a:r>
              <a:rPr lang="en-US" dirty="0" smtClean="0"/>
              <a:t>TF-IDF (term frequency - inverse document frequency)</a:t>
            </a:r>
          </a:p>
          <a:p>
            <a:r>
              <a:rPr lang="en-US" dirty="0" smtClean="0"/>
              <a:t>Document Similarity Index</a:t>
            </a:r>
          </a:p>
          <a:p>
            <a:pPr lvl="1"/>
            <a:r>
              <a:rPr lang="en-US" dirty="0" smtClean="0"/>
              <a:t>Cosine similarity algorithm</a:t>
            </a:r>
          </a:p>
          <a:p>
            <a:r>
              <a:rPr lang="en-US" dirty="0" smtClean="0"/>
              <a:t>Based on “keyword distribution in the language”</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Search</a:t>
            </a:r>
            <a:endParaRPr lang="en-US" dirty="0"/>
          </a:p>
        </p:txBody>
      </p:sp>
      <p:pic>
        <p:nvPicPr>
          <p:cNvPr id="7" name="Content Placeholder 6" descr="cosin.jpg"/>
          <p:cNvPicPr>
            <a:picLocks noGrp="1" noChangeAspect="1"/>
          </p:cNvPicPr>
          <p:nvPr>
            <p:ph idx="1"/>
          </p:nvPr>
        </p:nvPicPr>
        <p:blipFill>
          <a:blip r:embed="rId2" cstate="print"/>
          <a:stretch>
            <a:fillRect/>
          </a:stretch>
        </p:blipFill>
        <p:spPr>
          <a:xfrm>
            <a:off x="1661448" y="1828800"/>
            <a:ext cx="5821105" cy="3200400"/>
          </a:xfr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Search</a:t>
            </a:r>
            <a:endParaRPr lang="en-US" dirty="0"/>
          </a:p>
        </p:txBody>
      </p:sp>
      <p:sp>
        <p:nvSpPr>
          <p:cNvPr id="3" name="Content Placeholder 2"/>
          <p:cNvSpPr>
            <a:spLocks noGrp="1"/>
          </p:cNvSpPr>
          <p:nvPr>
            <p:ph idx="1"/>
          </p:nvPr>
        </p:nvSpPr>
        <p:spPr/>
        <p:txBody>
          <a:bodyPr/>
          <a:lstStyle/>
          <a:p>
            <a:r>
              <a:rPr lang="en-US" dirty="0" smtClean="0"/>
              <a:t>SQL Server 2012</a:t>
            </a:r>
          </a:p>
          <a:p>
            <a:pPr lvl="1"/>
            <a:r>
              <a:rPr lang="en-US" dirty="0" smtClean="0"/>
              <a:t>Need to use </a:t>
            </a:r>
            <a:r>
              <a:rPr lang="en-US" dirty="0" err="1" smtClean="0"/>
              <a:t>semanticsdb</a:t>
            </a:r>
            <a:r>
              <a:rPr lang="en-US" dirty="0" smtClean="0"/>
              <a:t> from Microsoft</a:t>
            </a:r>
          </a:p>
          <a:p>
            <a:pPr lvl="1"/>
            <a:r>
              <a:rPr lang="en-US" dirty="0" smtClean="0"/>
              <a:t>Set of phrases for each language</a:t>
            </a:r>
          </a:p>
          <a:p>
            <a:pPr lvl="1"/>
            <a:r>
              <a:rPr lang="en-US" dirty="0" smtClean="0"/>
              <a:t>Hard coded (no learning!)</a:t>
            </a:r>
          </a:p>
          <a:p>
            <a:r>
              <a:rPr lang="en-US" dirty="0" smtClean="0"/>
              <a:t>Only unigrams in SQL Server 2012</a:t>
            </a:r>
          </a:p>
          <a:p>
            <a:r>
              <a:rPr lang="en-US" dirty="0" smtClean="0"/>
              <a:t>Look for </a:t>
            </a:r>
            <a:r>
              <a:rPr lang="en-US" dirty="0" err="1" smtClean="0"/>
              <a:t>ngrams</a:t>
            </a:r>
            <a:r>
              <a:rPr lang="en-US" dirty="0" smtClean="0"/>
              <a:t> in the future</a:t>
            </a:r>
          </a:p>
          <a:p>
            <a:r>
              <a:rPr lang="en-US" dirty="0" smtClean="0"/>
              <a:t>Supported in query plans and extended events</a:t>
            </a:r>
          </a:p>
          <a:p>
            <a:pPr lvl="1"/>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209800"/>
            <a:ext cx="9144000" cy="966216"/>
          </a:xfrm>
          <a:prstGeom prst="rect">
            <a:avLst/>
          </a:prstGeom>
        </p:spPr>
      </p:pic>
      <p:sp>
        <p:nvSpPr>
          <p:cNvPr id="5" name="Rectangle 4"/>
          <p:cNvSpPr/>
          <p:nvPr/>
        </p:nvSpPr>
        <p:spPr>
          <a:xfrm>
            <a:off x="0" y="2209800"/>
            <a:ext cx="9144000" cy="9662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971800"/>
            <a:ext cx="8229600" cy="1143000"/>
          </a:xfrm>
        </p:spPr>
        <p:txBody>
          <a:bodyPr>
            <a:normAutofit/>
          </a:bodyPr>
          <a:lstStyle/>
          <a:p>
            <a:pPr algn="l"/>
            <a:r>
              <a:rPr lang="en-US" sz="2400" smtClean="0"/>
              <a:t>Semantic </a:t>
            </a:r>
            <a:r>
              <a:rPr lang="en-US" sz="2400" dirty="0" smtClean="0"/>
              <a:t>Search</a:t>
            </a:r>
            <a:endParaRPr lang="en-US" sz="2400" dirty="0"/>
          </a:p>
        </p:txBody>
      </p:sp>
      <p:sp>
        <p:nvSpPr>
          <p:cNvPr id="3" name="Content Placeholder 2"/>
          <p:cNvSpPr>
            <a:spLocks noGrp="1"/>
          </p:cNvSpPr>
          <p:nvPr>
            <p:ph idx="1"/>
          </p:nvPr>
        </p:nvSpPr>
        <p:spPr>
          <a:xfrm>
            <a:off x="457200" y="2362200"/>
            <a:ext cx="8229600" cy="609600"/>
          </a:xfrm>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434373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2" fill="hold" grpId="0" nodeType="with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1+ppt_w/2"/>
                                          </p:val>
                                        </p:tav>
                                      </p:tavLst>
                                    </p:anim>
                                    <p:anim calcmode="lin" valueType="num">
                                      <p:cBhvr additive="base">
                                        <p:cTn id="7" dur="500"/>
                                        <p:tgtEl>
                                          <p:spTgt spid="5"/>
                                        </p:tgtEl>
                                        <p:attrNameLst>
                                          <p:attrName>ppt_y</p:attrName>
                                        </p:attrNameLst>
                                      </p:cBhvr>
                                      <p:tavLst>
                                        <p:tav tm="0">
                                          <p:val>
                                            <p:strVal val="ppt_y"/>
                                          </p:val>
                                        </p:tav>
                                        <p:tav tm="100000">
                                          <p:val>
                                            <p:strVal val="ppt_y"/>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lstStyle/>
          <a:p>
            <a:r>
              <a:rPr lang="en-US" dirty="0" smtClean="0"/>
              <a:t>The End</a:t>
            </a:r>
            <a:endParaRPr lang="en-US" dirty="0"/>
          </a:p>
        </p:txBody>
      </p:sp>
      <p:sp>
        <p:nvSpPr>
          <p:cNvPr id="3" name="Content Placeholder 2"/>
          <p:cNvSpPr>
            <a:spLocks noGrp="1"/>
          </p:cNvSpPr>
          <p:nvPr>
            <p:ph idx="1"/>
          </p:nvPr>
        </p:nvSpPr>
        <p:spPr>
          <a:xfrm>
            <a:off x="457200" y="1981200"/>
            <a:ext cx="8229600" cy="4144963"/>
          </a:xfrm>
        </p:spPr>
        <p:txBody>
          <a:bodyPr/>
          <a:lstStyle/>
          <a:p>
            <a:r>
              <a:rPr lang="en-US" dirty="0" smtClean="0"/>
              <a:t>Questions?</a:t>
            </a:r>
          </a:p>
          <a:p>
            <a:r>
              <a:rPr lang="en-US" dirty="0" smtClean="0"/>
              <a:t>Please fill out your evaluations</a:t>
            </a:r>
          </a:p>
          <a:p>
            <a:r>
              <a:rPr lang="en-US" dirty="0" smtClean="0">
                <a:hlinkClick r:id="rId2"/>
              </a:rPr>
              <a:t>www.sqlservercentral.com/forums</a:t>
            </a:r>
            <a:endParaRPr lang="en-US" dirty="0" smtClean="0"/>
          </a:p>
          <a:p>
            <a:r>
              <a:rPr lang="en-US" dirty="0" smtClean="0"/>
              <a:t>www.voiceofthedba.com/talks</a:t>
            </a:r>
            <a:endParaRPr lang="en-US" dirty="0"/>
          </a:p>
        </p:txBody>
      </p:sp>
      <p:pic>
        <p:nvPicPr>
          <p:cNvPr id="7" name="Picture 6"/>
          <p:cNvPicPr>
            <a:picLocks noChangeAspect="1"/>
          </p:cNvPicPr>
          <p:nvPr/>
        </p:nvPicPr>
        <p:blipFill>
          <a:blip r:embed="rId3" cstate="print"/>
          <a:stretch>
            <a:fillRect/>
          </a:stretch>
        </p:blipFill>
        <p:spPr>
          <a:xfrm>
            <a:off x="323528" y="260648"/>
            <a:ext cx="977528" cy="693853"/>
          </a:xfrm>
          <a:prstGeom prst="rect">
            <a:avLst/>
          </a:prstGeom>
        </p:spPr>
      </p:pic>
      <p:pic>
        <p:nvPicPr>
          <p:cNvPr id="9" name="Picture 8"/>
          <p:cNvPicPr>
            <a:picLocks noChangeAspect="1"/>
          </p:cNvPicPr>
          <p:nvPr/>
        </p:nvPicPr>
        <p:blipFill>
          <a:blip r:embed="rId4" cstate="print"/>
          <a:stretch>
            <a:fillRect/>
          </a:stretch>
        </p:blipFill>
        <p:spPr>
          <a:xfrm>
            <a:off x="6762308" y="5877272"/>
            <a:ext cx="2073196" cy="720079"/>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Full Text Search - </a:t>
            </a:r>
            <a:r>
              <a:rPr lang="en-US" dirty="0" smtClean="0">
                <a:hlinkClick r:id="rId2"/>
              </a:rPr>
              <a:t>http://msdn.microsoft.com/en-us/library/ms142571</a:t>
            </a:r>
            <a:endParaRPr lang="en-US" dirty="0" smtClean="0"/>
          </a:p>
          <a:p>
            <a:r>
              <a:rPr lang="en-US" dirty="0" smtClean="0"/>
              <a:t>What’s New - http://msdn.microsoft.com/en-us/library/cc645577</a:t>
            </a:r>
          </a:p>
          <a:p>
            <a:r>
              <a:rPr lang="en-US" dirty="0" smtClean="0"/>
              <a:t>Behavior Changes  to Full Text Search - </a:t>
            </a:r>
            <a:r>
              <a:rPr lang="en-US" dirty="0" smtClean="0">
                <a:hlinkClick r:id="rId3"/>
              </a:rPr>
              <a:t>http://msdn.microsoft.com/en-us/library/ms143272.aspx</a:t>
            </a:r>
            <a:endParaRPr lang="en-US" dirty="0" smtClean="0"/>
          </a:p>
          <a:p>
            <a:r>
              <a:rPr lang="en-US" dirty="0" smtClean="0"/>
              <a:t>Breaking Changes in Full Text Search - </a:t>
            </a:r>
            <a:r>
              <a:rPr lang="en-US" dirty="0" smtClean="0">
                <a:hlinkClick r:id="rId4"/>
              </a:rPr>
              <a:t>http://msdn.microsoft.com/en-us/library/ms143709.aspx</a:t>
            </a:r>
            <a:endParaRPr lang="en-US" dirty="0" smtClean="0"/>
          </a:p>
          <a:p>
            <a:r>
              <a:rPr lang="en-US" dirty="0" err="1" smtClean="0"/>
              <a:t>Sp_fulltext_service</a:t>
            </a:r>
            <a:r>
              <a:rPr lang="en-US" dirty="0" smtClean="0"/>
              <a:t> - </a:t>
            </a:r>
            <a:r>
              <a:rPr lang="en-US" dirty="0" smtClean="0">
                <a:hlinkClick r:id="rId5"/>
              </a:rPr>
              <a:t>http://msdn.microsoft.com/en-us/library/ms175058.aspx</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Binary Data </a:t>
            </a:r>
          </a:p>
          <a:p>
            <a:r>
              <a:rPr lang="en-US" dirty="0" smtClean="0">
                <a:solidFill>
                  <a:schemeClr val="bg1">
                    <a:lumMod val="75000"/>
                  </a:schemeClr>
                </a:solidFill>
              </a:rPr>
              <a:t>Full Text in SQL Server 2012</a:t>
            </a:r>
          </a:p>
          <a:p>
            <a:r>
              <a:rPr lang="en-US" dirty="0" smtClean="0">
                <a:solidFill>
                  <a:schemeClr val="bg1">
                    <a:lumMod val="75000"/>
                  </a:schemeClr>
                </a:solidFill>
              </a:rPr>
              <a:t>Basic Searches</a:t>
            </a:r>
          </a:p>
          <a:p>
            <a:r>
              <a:rPr lang="en-US" dirty="0" smtClean="0">
                <a:solidFill>
                  <a:schemeClr val="bg1">
                    <a:lumMod val="75000"/>
                  </a:schemeClr>
                </a:solidFill>
              </a:rPr>
              <a:t>Semantic Search</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iFilter</a:t>
            </a:r>
            <a:r>
              <a:rPr lang="en-US" dirty="0" smtClean="0"/>
              <a:t> Interface - </a:t>
            </a:r>
            <a:r>
              <a:rPr lang="en-US" dirty="0" smtClean="0">
                <a:hlinkClick r:id="rId2"/>
              </a:rPr>
              <a:t>http://msdn.microsoft.com/en-us/library/ms691105%28v=vs.85%29.aspx</a:t>
            </a:r>
            <a:r>
              <a:rPr lang="en-US" dirty="0" smtClean="0"/>
              <a:t> </a:t>
            </a:r>
          </a:p>
          <a:p>
            <a:r>
              <a:rPr lang="en-US" dirty="0" smtClean="0"/>
              <a:t>Office 2012 Filter Pack - </a:t>
            </a:r>
            <a:r>
              <a:rPr lang="en-US" dirty="0" smtClean="0">
                <a:hlinkClick r:id="rId3"/>
              </a:rPr>
              <a:t>http://www.microsoft.com/en-us/download/details.aspx?id=17062</a:t>
            </a:r>
            <a:endParaRPr lang="en-US" dirty="0" smtClean="0"/>
          </a:p>
          <a:p>
            <a:r>
              <a:rPr lang="en-US" dirty="0" smtClean="0"/>
              <a:t>How to register filter packs in SQL Server - </a:t>
            </a:r>
            <a:r>
              <a:rPr lang="en-US" dirty="0" smtClean="0">
                <a:hlinkClick r:id="rId4"/>
              </a:rPr>
              <a:t>http://support.microsoft.com/kb/945934</a:t>
            </a:r>
            <a:endParaRPr lang="en-US" dirty="0" smtClean="0"/>
          </a:p>
          <a:p>
            <a:r>
              <a:rPr lang="en-US" dirty="0" smtClean="0"/>
              <a:t>Adobe PDF </a:t>
            </a:r>
            <a:r>
              <a:rPr lang="en-US" dirty="0" err="1" smtClean="0"/>
              <a:t>iFilter</a:t>
            </a:r>
            <a:r>
              <a:rPr lang="en-US" dirty="0" smtClean="0"/>
              <a:t> - </a:t>
            </a:r>
            <a:r>
              <a:rPr lang="en-US" dirty="0" smtClean="0">
                <a:hlinkClick r:id="rId5"/>
              </a:rPr>
              <a:t>http://www.adobe.com/support/downloads/detail.jsp?ftpID=2611</a:t>
            </a:r>
            <a:endParaRPr lang="en-US" dirty="0" smtClean="0"/>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Find Property Set GUIDs and Property Integer IDs for Search Properties</a:t>
            </a:r>
            <a:r>
              <a:rPr lang="en-US" dirty="0"/>
              <a:t> </a:t>
            </a:r>
            <a:r>
              <a:rPr lang="en-US" dirty="0" smtClean="0"/>
              <a:t>- </a:t>
            </a:r>
            <a:r>
              <a:rPr lang="en-US" dirty="0" smtClean="0">
                <a:hlinkClick r:id="rId2"/>
              </a:rPr>
              <a:t>http://msdn.microsoft.com/en-us/library/ee677618</a:t>
            </a:r>
            <a:endParaRPr lang="en-US" dirty="0" smtClean="0"/>
          </a:p>
          <a:p>
            <a:r>
              <a:rPr lang="en-US" dirty="0" smtClean="0"/>
              <a:t>Configure and Manage Word Breakers and Stemmers for Search - </a:t>
            </a:r>
            <a:r>
              <a:rPr lang="en-US" dirty="0" smtClean="0">
                <a:hlinkClick r:id="rId3"/>
              </a:rPr>
              <a:t>http://msdn.microsoft.com/en-us/library/ms142509</a:t>
            </a:r>
            <a:endParaRPr lang="en-US" dirty="0" smtClean="0"/>
          </a:p>
          <a:p>
            <a:r>
              <a:rPr lang="en-US" dirty="0" smtClean="0"/>
              <a:t>Configure and Manage </a:t>
            </a:r>
            <a:r>
              <a:rPr lang="en-US" dirty="0" err="1" smtClean="0"/>
              <a:t>Stopwords</a:t>
            </a:r>
            <a:r>
              <a:rPr lang="en-US" dirty="0" smtClean="0"/>
              <a:t> and </a:t>
            </a:r>
            <a:r>
              <a:rPr lang="en-US" dirty="0" err="1" smtClean="0"/>
              <a:t>Stoplists</a:t>
            </a:r>
            <a:r>
              <a:rPr lang="en-US" dirty="0" smtClean="0"/>
              <a:t> for Full-Text Search - </a:t>
            </a:r>
            <a:r>
              <a:rPr lang="en-US" dirty="0" smtClean="0">
                <a:hlinkClick r:id="rId4"/>
              </a:rPr>
              <a:t>http://msdn.microsoft.com/en-us/library/ms142551</a:t>
            </a:r>
            <a:endParaRPr lang="en-US" dirty="0" smtClean="0"/>
          </a:p>
          <a:p>
            <a:r>
              <a:rPr lang="en-US" dirty="0" smtClean="0"/>
              <a:t>Configure and Manage Thesaurus Files for Full-Text Search - </a:t>
            </a:r>
            <a:r>
              <a:rPr lang="en-US" dirty="0" smtClean="0">
                <a:hlinkClick r:id="rId5"/>
              </a:rPr>
              <a:t>http://msdn.microsoft.com/en-us/library/ms142491</a:t>
            </a:r>
            <a:endParaRPr lang="en-US" dirty="0" smtClean="0"/>
          </a:p>
          <a:p>
            <a:endParaRPr lang="en-US" dirty="0" smtClean="0"/>
          </a:p>
          <a:p>
            <a:endParaRPr lang="en-US" dirty="0" smtClean="0"/>
          </a:p>
          <a:p>
            <a:endParaRPr lang="en-US" dirty="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lnSpcReduction="10000"/>
          </a:bodyPr>
          <a:lstStyle/>
          <a:p>
            <a:r>
              <a:rPr lang="en-US" dirty="0" smtClean="0"/>
              <a:t>Semantic Search – </a:t>
            </a:r>
            <a:r>
              <a:rPr lang="en-US" dirty="0" smtClean="0">
                <a:hlinkClick r:id="rId2"/>
              </a:rPr>
              <a:t>http://msdn.microsoft.com/en-us/library/gg492075</a:t>
            </a:r>
            <a:endParaRPr lang="en-US" dirty="0" smtClean="0"/>
          </a:p>
          <a:p>
            <a:r>
              <a:rPr lang="en-US" dirty="0" smtClean="0"/>
              <a:t>Beyond Relational – Semantic Search - </a:t>
            </a:r>
            <a:r>
              <a:rPr lang="en-US" dirty="0" smtClean="0">
                <a:hlinkClick r:id="rId3"/>
              </a:rPr>
              <a:t>http://blogs.technet.com/b/andrew/archive/2011/09/06/beyond-relational-semantic-search-with-sql-server-filetable.aspx</a:t>
            </a:r>
            <a:endParaRPr lang="en-US" dirty="0" smtClean="0"/>
          </a:p>
          <a:p>
            <a:r>
              <a:rPr lang="en-US" dirty="0" err="1" smtClean="0"/>
              <a:t>MySemanticSearch</a:t>
            </a:r>
            <a:r>
              <a:rPr lang="en-US" dirty="0" smtClean="0"/>
              <a:t> – </a:t>
            </a:r>
            <a:r>
              <a:rPr lang="en-US" dirty="0" err="1" smtClean="0"/>
              <a:t>Codeplex</a:t>
            </a:r>
            <a:r>
              <a:rPr lang="en-US" dirty="0" smtClean="0"/>
              <a:t> - http://mysemanticsearch.codeplex.com/</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dirty="0" smtClean="0"/>
              <a:t>Full text and Semantic Search in SQL Server 2008 and 2012 - </a:t>
            </a:r>
            <a:r>
              <a:rPr lang="en-US" dirty="0" smtClean="0">
                <a:hlinkClick r:id="rId2"/>
              </a:rPr>
              <a:t>http://channel9.msdn.com/Events/TechDays/Techdays-2012-the-Netherlands/2297?format=html5</a:t>
            </a:r>
            <a:endParaRPr lang="en-US" dirty="0" smtClean="0"/>
          </a:p>
          <a:p>
            <a:r>
              <a:rPr lang="en-US" dirty="0" smtClean="0"/>
              <a:t>http://users.cis.fiu.edu/~lzhen001/activities/KDD2011Program/docs/p213.pdf</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Data</a:t>
            </a:r>
            <a:endParaRPr lang="en-US" dirty="0"/>
          </a:p>
        </p:txBody>
      </p:sp>
      <p:sp>
        <p:nvSpPr>
          <p:cNvPr id="3" name="Content Placeholder 2"/>
          <p:cNvSpPr>
            <a:spLocks noGrp="1"/>
          </p:cNvSpPr>
          <p:nvPr>
            <p:ph idx="1"/>
          </p:nvPr>
        </p:nvSpPr>
        <p:spPr/>
        <p:txBody>
          <a:bodyPr/>
          <a:lstStyle/>
          <a:p>
            <a:r>
              <a:rPr lang="en-US" dirty="0" smtClean="0"/>
              <a:t>Types of data</a:t>
            </a:r>
          </a:p>
          <a:p>
            <a:pPr lvl="1"/>
            <a:r>
              <a:rPr lang="en-US" dirty="0" smtClean="0"/>
              <a:t>Structured (normal, RDBMS tables)</a:t>
            </a:r>
          </a:p>
          <a:p>
            <a:pPr lvl="1"/>
            <a:r>
              <a:rPr lang="en-US" dirty="0" smtClean="0"/>
              <a:t>Semi-structured (XML)</a:t>
            </a:r>
          </a:p>
          <a:p>
            <a:pPr lvl="1"/>
            <a:r>
              <a:rPr lang="en-US" dirty="0" smtClean="0"/>
              <a:t>Unstructured (BLOBs, music, images, documents)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209800"/>
            <a:ext cx="9144000" cy="966216"/>
          </a:xfrm>
          <a:prstGeom prst="rect">
            <a:avLst/>
          </a:prstGeom>
        </p:spPr>
      </p:pic>
      <p:sp>
        <p:nvSpPr>
          <p:cNvPr id="5" name="Rectangle 4"/>
          <p:cNvSpPr/>
          <p:nvPr/>
        </p:nvSpPr>
        <p:spPr>
          <a:xfrm>
            <a:off x="0" y="2209800"/>
            <a:ext cx="9144000" cy="9662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971800"/>
            <a:ext cx="8229600" cy="1143000"/>
          </a:xfrm>
        </p:spPr>
        <p:txBody>
          <a:bodyPr>
            <a:normAutofit/>
          </a:bodyPr>
          <a:lstStyle/>
          <a:p>
            <a:pPr algn="l"/>
            <a:r>
              <a:rPr lang="en-US" sz="2400" dirty="0" smtClean="0"/>
              <a:t>Binary Data</a:t>
            </a:r>
            <a:endParaRPr lang="en-US" sz="2400" dirty="0"/>
          </a:p>
        </p:txBody>
      </p:sp>
      <p:sp>
        <p:nvSpPr>
          <p:cNvPr id="3" name="Content Placeholder 2"/>
          <p:cNvSpPr>
            <a:spLocks noGrp="1"/>
          </p:cNvSpPr>
          <p:nvPr>
            <p:ph idx="1"/>
          </p:nvPr>
        </p:nvSpPr>
        <p:spPr>
          <a:xfrm>
            <a:off x="457200" y="2362200"/>
            <a:ext cx="8229600" cy="609600"/>
          </a:xfrm>
        </p:spPr>
        <p:txBody>
          <a:bodyPr/>
          <a:lstStyle/>
          <a:p>
            <a:pPr marL="0" indent="0">
              <a:buNone/>
            </a:pPr>
            <a:r>
              <a:rPr lang="en-US" dirty="0" smtClean="0"/>
              <a:t>Demo</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2" fill="hold" grpId="0" nodeType="with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1+ppt_w/2"/>
                                          </p:val>
                                        </p:tav>
                                      </p:tavLst>
                                    </p:anim>
                                    <p:anim calcmode="lin" valueType="num">
                                      <p:cBhvr additive="base">
                                        <p:cTn id="7" dur="500"/>
                                        <p:tgtEl>
                                          <p:spTgt spid="5"/>
                                        </p:tgtEl>
                                        <p:attrNameLst>
                                          <p:attrName>ppt_y</p:attrName>
                                        </p:attrNameLst>
                                      </p:cBhvr>
                                      <p:tavLst>
                                        <p:tav tm="0">
                                          <p:val>
                                            <p:strVal val="ppt_y"/>
                                          </p:val>
                                        </p:tav>
                                        <p:tav tm="100000">
                                          <p:val>
                                            <p:strVal val="ppt_y"/>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Data</a:t>
            </a:r>
            <a:endParaRPr lang="en-US" dirty="0"/>
          </a:p>
        </p:txBody>
      </p:sp>
      <p:pic>
        <p:nvPicPr>
          <p:cNvPr id="4" name="Content Placeholder 3" descr="Photo Mar 26, 12 05 15 PM.jpg"/>
          <p:cNvPicPr>
            <a:picLocks noGrp="1" noChangeAspect="1"/>
          </p:cNvPicPr>
          <p:nvPr>
            <p:ph idx="1"/>
          </p:nvPr>
        </p:nvPicPr>
        <p:blipFill>
          <a:blip r:embed="rId3" cstate="print"/>
          <a:stretch>
            <a:fillRect/>
          </a:stretch>
        </p:blipFill>
        <p:spPr>
          <a:xfrm>
            <a:off x="1542223" y="1600200"/>
            <a:ext cx="6059553" cy="4525963"/>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Data</a:t>
            </a:r>
            <a:endParaRPr lang="en-US" dirty="0"/>
          </a:p>
        </p:txBody>
      </p:sp>
      <p:pic>
        <p:nvPicPr>
          <p:cNvPr id="4" name="Picture 5" descr="Photo Mar 26, 11 44 30 AM.jpg"/>
          <p:cNvPicPr>
            <a:picLocks noGrp="1" noChangeAspect="1"/>
          </p:cNvPicPr>
          <p:nvPr>
            <p:ph idx="1"/>
          </p:nvPr>
        </p:nvPicPr>
        <p:blipFill>
          <a:blip r:embed="rId3" cstate="print"/>
          <a:stretch>
            <a:fillRect/>
          </a:stretch>
        </p:blipFill>
        <p:spPr bwMode="auto">
          <a:xfrm>
            <a:off x="2881580" y="1600200"/>
            <a:ext cx="3380839"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Data</a:t>
            </a:r>
            <a:endParaRPr lang="en-US" dirty="0"/>
          </a:p>
        </p:txBody>
      </p:sp>
      <p:sp>
        <p:nvSpPr>
          <p:cNvPr id="5" name="Content Placeholder 4"/>
          <p:cNvSpPr>
            <a:spLocks noGrp="1"/>
          </p:cNvSpPr>
          <p:nvPr>
            <p:ph idx="1"/>
          </p:nvPr>
        </p:nvSpPr>
        <p:spPr/>
        <p:txBody>
          <a:bodyPr/>
          <a:lstStyle/>
          <a:p>
            <a:r>
              <a:rPr lang="en-US" dirty="0" smtClean="0"/>
              <a:t>Unstructured data in SQL Server</a:t>
            </a:r>
          </a:p>
          <a:p>
            <a:pPr lvl="1"/>
            <a:r>
              <a:rPr lang="en-US" dirty="0" smtClean="0"/>
              <a:t>Notes, memos?</a:t>
            </a:r>
          </a:p>
          <a:p>
            <a:pPr lvl="1"/>
            <a:r>
              <a:rPr lang="en-US" dirty="0" smtClean="0"/>
              <a:t>XML</a:t>
            </a:r>
          </a:p>
          <a:p>
            <a:pPr lvl="1"/>
            <a:r>
              <a:rPr lang="en-US" dirty="0" err="1" smtClean="0"/>
              <a:t>Varchar</a:t>
            </a:r>
            <a:r>
              <a:rPr lang="en-US" dirty="0" smtClean="0"/>
              <a:t>(max)/</a:t>
            </a:r>
            <a:r>
              <a:rPr lang="en-US" dirty="0" err="1" smtClean="0"/>
              <a:t>varbinary</a:t>
            </a:r>
            <a:r>
              <a:rPr lang="en-US" dirty="0" smtClean="0"/>
              <a:t>(max)</a:t>
            </a:r>
          </a:p>
          <a:p>
            <a:r>
              <a:rPr lang="en-US" dirty="0" smtClean="0"/>
              <a:t>Filestream</a:t>
            </a:r>
          </a:p>
          <a:p>
            <a:r>
              <a:rPr lang="en-US" dirty="0" err="1" smtClean="0"/>
              <a:t>Filetable</a:t>
            </a:r>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Filestream</a:t>
            </a:r>
            <a:endParaRPr lang="en-US" dirty="0"/>
          </a:p>
        </p:txBody>
      </p:sp>
      <p:sp>
        <p:nvSpPr>
          <p:cNvPr id="3" name="Content Placeholder 2"/>
          <p:cNvSpPr>
            <a:spLocks noGrp="1"/>
          </p:cNvSpPr>
          <p:nvPr>
            <p:ph idx="1"/>
          </p:nvPr>
        </p:nvSpPr>
        <p:spPr/>
        <p:txBody>
          <a:bodyPr/>
          <a:lstStyle/>
          <a:p>
            <a:r>
              <a:rPr lang="en-US" dirty="0" smtClean="0"/>
              <a:t>Introduced in SQL Server 2008</a:t>
            </a:r>
          </a:p>
          <a:p>
            <a:r>
              <a:rPr lang="en-US" dirty="0" smtClean="0"/>
              <a:t>Improves management of file-like data by integrating backup/restore/transactions</a:t>
            </a:r>
          </a:p>
          <a:p>
            <a:r>
              <a:rPr lang="en-US" dirty="0" smtClean="0"/>
              <a:t>Improves performance by storing the data in the file system.</a:t>
            </a:r>
          </a:p>
          <a:p>
            <a:r>
              <a:rPr lang="en-US" dirty="0" smtClean="0"/>
              <a:t>Ex: </a:t>
            </a:r>
            <a:r>
              <a:rPr lang="en-US" dirty="0" err="1" smtClean="0"/>
              <a:t>AdventureWorks.Production.Document</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10788</TotalTime>
  <Words>1401</Words>
  <Application>Microsoft Office PowerPoint</Application>
  <PresentationFormat>On-screen Show (4:3)</PresentationFormat>
  <Paragraphs>191</Paragraphs>
  <Slides>34</Slides>
  <Notes>15</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Searching Binary Data in SQL Server 2012 </vt:lpstr>
      <vt:lpstr>Agenda</vt:lpstr>
      <vt:lpstr>Agenda</vt:lpstr>
      <vt:lpstr>Binary Data</vt:lpstr>
      <vt:lpstr>Binary Data</vt:lpstr>
      <vt:lpstr>Binary Data</vt:lpstr>
      <vt:lpstr>Binary Data</vt:lpstr>
      <vt:lpstr>Binary Data</vt:lpstr>
      <vt:lpstr>Filestream</vt:lpstr>
      <vt:lpstr>FileTable</vt:lpstr>
      <vt:lpstr>Filestream/Filetable</vt:lpstr>
      <vt:lpstr>Agenda</vt:lpstr>
      <vt:lpstr>Full Text in SQL Server 2012</vt:lpstr>
      <vt:lpstr>Full Text in SQL Server 2012</vt:lpstr>
      <vt:lpstr>Full Text in SQL Server 2012</vt:lpstr>
      <vt:lpstr>Full Text in SQL Server 2012</vt:lpstr>
      <vt:lpstr>Agenda</vt:lpstr>
      <vt:lpstr>Full Text in SQL Server 2012</vt:lpstr>
      <vt:lpstr>iFilters</vt:lpstr>
      <vt:lpstr>Binary Data Search</vt:lpstr>
      <vt:lpstr>Agenda</vt:lpstr>
      <vt:lpstr>Semantic Search</vt:lpstr>
      <vt:lpstr>Semantic Search</vt:lpstr>
      <vt:lpstr>Semantic Search</vt:lpstr>
      <vt:lpstr>Semantic Search</vt:lpstr>
      <vt:lpstr>Semantic Search</vt:lpstr>
      <vt:lpstr>Semantic Search</vt:lpstr>
      <vt:lpstr>The End</vt:lpstr>
      <vt:lpstr>References</vt:lpstr>
      <vt:lpstr>References</vt:lpstr>
      <vt:lpstr>References</vt:lpstr>
      <vt:lpstr>References</vt:lpstr>
      <vt:lpstr>References</vt:lpstr>
      <vt:lpstr>Images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Control of Your Instances with Policy-Based Management</dc:title>
  <dc:creator>Steve</dc:creator>
  <cp:lastModifiedBy>way0utwest</cp:lastModifiedBy>
  <cp:revision>415</cp:revision>
  <dcterms:created xsi:type="dcterms:W3CDTF">2006-08-16T00:00:00Z</dcterms:created>
  <dcterms:modified xsi:type="dcterms:W3CDTF">2013-05-30T15:28:31Z</dcterms:modified>
</cp:coreProperties>
</file>