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6" r:id="rId2"/>
  </p:sldMasterIdLst>
  <p:notesMasterIdLst>
    <p:notesMasterId r:id="rId36"/>
  </p:notesMasterIdLst>
  <p:sldIdLst>
    <p:sldId id="256" r:id="rId3"/>
    <p:sldId id="257" r:id="rId4"/>
    <p:sldId id="278" r:id="rId5"/>
    <p:sldId id="262" r:id="rId6"/>
    <p:sldId id="275" r:id="rId7"/>
    <p:sldId id="276" r:id="rId8"/>
    <p:sldId id="277" r:id="rId9"/>
    <p:sldId id="280" r:id="rId10"/>
    <p:sldId id="290" r:id="rId11"/>
    <p:sldId id="291" r:id="rId12"/>
    <p:sldId id="296" r:id="rId13"/>
    <p:sldId id="279" r:id="rId14"/>
    <p:sldId id="263" r:id="rId15"/>
    <p:sldId id="270" r:id="rId16"/>
    <p:sldId id="269" r:id="rId17"/>
    <p:sldId id="264" r:id="rId18"/>
    <p:sldId id="284" r:id="rId19"/>
    <p:sldId id="281" r:id="rId20"/>
    <p:sldId id="272" r:id="rId21"/>
    <p:sldId id="297" r:id="rId22"/>
    <p:sldId id="266" r:id="rId23"/>
    <p:sldId id="282" r:id="rId24"/>
    <p:sldId id="286" r:id="rId25"/>
    <p:sldId id="295" r:id="rId26"/>
    <p:sldId id="287" r:id="rId27"/>
    <p:sldId id="298" r:id="rId28"/>
    <p:sldId id="260" r:id="rId29"/>
    <p:sldId id="258" r:id="rId30"/>
    <p:sldId id="267" r:id="rId31"/>
    <p:sldId id="293" r:id="rId32"/>
    <p:sldId id="261" r:id="rId33"/>
    <p:sldId id="289" r:id="rId34"/>
    <p:sldId id="25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894" autoAdjust="0"/>
  </p:normalViewPr>
  <p:slideViewPr>
    <p:cSldViewPr>
      <p:cViewPr varScale="1">
        <p:scale>
          <a:sx n="64" d="100"/>
          <a:sy n="64" d="100"/>
        </p:scale>
        <p:origin x="-214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692FA3-82EE-4B82-8059-97F22CFE93F9}" type="datetimeFigureOut">
              <a:rPr lang="en-US" smtClean="0"/>
              <a:pPr/>
              <a:t>10/1/2013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57D69-40C8-4DEE-A488-FECAB6388D1A}" type="slidenum">
              <a:rPr lang="en-US" smtClean="0"/>
              <a:pPr/>
              <a:t>‹#›</a:t>
            </a:fld>
            <a:endParaRPr lang="en-US"/>
          </a:p>
        </p:txBody>
      </p:sp>
    </p:spTree>
    <p:extLst>
      <p:ext uri="{BB962C8B-B14F-4D97-AF65-F5344CB8AC3E}">
        <p14:creationId xmlns:p14="http://schemas.microsoft.com/office/powerpoint/2010/main" val="360013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a:t>
            </a:r>
            <a:r>
              <a:rPr lang="en-US" baseline="0" dirty="0" smtClean="0"/>
              <a:t> first talk about binary data and what it is</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move on to Full Text Search in 2012</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changed</a:t>
            </a:r>
            <a:r>
              <a:rPr lang="en-US" baseline="0" dirty="0" smtClean="0"/>
              <a:t> substantially in SQL Server 2008. It has continued to be enhanced in 2012. It was originally renamed Integrated Full Text Search, but it has gone back to just full-text search. Instead of the old Microsoft Search service and a separate service it is now integrated into the SQL Server core process. Indexes are stored inside SQL Server, which means they are internal tables and included in backup/restore, and other administrative functions.</a:t>
            </a:r>
          </a:p>
        </p:txBody>
      </p:sp>
      <p:sp>
        <p:nvSpPr>
          <p:cNvPr id="4" name="Slide Number Placeholder 3"/>
          <p:cNvSpPr>
            <a:spLocks noGrp="1"/>
          </p:cNvSpPr>
          <p:nvPr>
            <p:ph type="sldNum" sz="quarter" idx="10"/>
          </p:nvPr>
        </p:nvSpPr>
        <p:spPr/>
        <p:txBody>
          <a:bodyPr/>
          <a:lstStyle/>
          <a:p>
            <a:fld id="{B6857D69-40C8-4DEE-A488-FECAB6388D1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2012 we have</a:t>
            </a:r>
            <a:r>
              <a:rPr lang="en-US" baseline="0" dirty="0" smtClean="0"/>
              <a:t> a number of new features. The performance of FTS in 2012 has been improved, with more parallelism, better indexing, and scales to 350mm documents in an index. That was the test level. You can also set limits on the indexing process. New languages have been added and a number of new word breakers and stemmers, including US English ones. Property lists were added as searchable entities in the </a:t>
            </a:r>
            <a:r>
              <a:rPr lang="en-US" baseline="0" dirty="0" err="1" smtClean="0"/>
              <a:t>iFitlers</a:t>
            </a:r>
            <a:r>
              <a:rPr lang="en-US" baseline="0" dirty="0" smtClean="0"/>
              <a:t> and the NEAR operator is now customizable.</a:t>
            </a:r>
          </a:p>
          <a:p>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a:t>
            </a:r>
            <a:r>
              <a:rPr lang="en-US" baseline="0" dirty="0" smtClean="0"/>
              <a:t> talk about a few components in FTS. Word Breakers exist for most major languages and determine word boundaries and apply the lexical rules to the tokens, or words used in the FTS index. The words are stored as these tokens to save space in the index.</a:t>
            </a:r>
          </a:p>
          <a:p>
            <a:r>
              <a:rPr lang="en-US" baseline="0" dirty="0" smtClean="0"/>
              <a:t>Stemmers conjugate verbs and generate inflectional forms of words. For example, in a document, “run” also matches “running”, “ran”, “runner” and more.</a:t>
            </a:r>
          </a:p>
          <a:p>
            <a:r>
              <a:rPr lang="en-US" baseline="0" dirty="0" err="1" smtClean="0"/>
              <a:t>Stoplists</a:t>
            </a:r>
            <a:r>
              <a:rPr lang="en-US" baseline="0" dirty="0" smtClean="0"/>
              <a:t> used to be called noise words. These are words ignored in the searching “the”, “a”, “an” and other parts of our language are not usually searched on.</a:t>
            </a:r>
          </a:p>
          <a:p>
            <a:r>
              <a:rPr lang="en-US" baseline="0" dirty="0" smtClean="0"/>
              <a:t>The Thesaurus file is an XML file that contains substitutions and replacements for words in an index. Here’s an example.</a:t>
            </a:r>
          </a:p>
          <a:p>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how this list would exist as structured or semi-structured 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how this list would exist as structured or semi-structured 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three types of data we work with in SQL Server. Structured, semi-structured, and unstructured. These are broken down mostly by metadata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how this list would exist as structured or semi-structured 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Typically I take a picture of my lists. It’s easier for me, and it’s easy for my wife to</a:t>
            </a:r>
            <a:r>
              <a:rPr lang="en-US" baseline="0" dirty="0" smtClean="0"/>
              <a:t> send me a picture if I’m out. </a:t>
            </a:r>
            <a:r>
              <a:rPr lang="en-US" dirty="0" smtClean="0"/>
              <a:t>What I’d like is the list broken</a:t>
            </a:r>
            <a:r>
              <a:rPr lang="en-US" baseline="0" dirty="0" smtClean="0"/>
              <a:t> down like this, which gives me some ordering to the items. There’s some metadata included in this picture just by the physical ordering.</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 usually get is this, and I have to parse things out for myself.</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talk about unstructured data? Often it can be binary data stored in your system in any</a:t>
            </a:r>
            <a:r>
              <a:rPr lang="en-US" baseline="0" dirty="0" smtClean="0"/>
              <a:t> of these ways. Notes/memos are usually text, but they can be formatted as rich text or some other format. People may load EXCEL or WORD documents into a </a:t>
            </a:r>
            <a:r>
              <a:rPr lang="en-US" baseline="0" dirty="0" err="1" smtClean="0"/>
              <a:t>varchar</a:t>
            </a:r>
            <a:r>
              <a:rPr lang="en-US" baseline="0" dirty="0" smtClean="0"/>
              <a:t>(max) field. We also have Filestream and </a:t>
            </a:r>
            <a:r>
              <a:rPr lang="en-US" baseline="0" dirty="0" err="1" smtClean="0"/>
              <a:t>FileTable</a:t>
            </a:r>
            <a:r>
              <a:rPr lang="en-US" baseline="0" dirty="0" smtClean="0"/>
              <a:t> structures..</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Filestream</a:t>
            </a:r>
            <a:r>
              <a:rPr lang="en-US" baseline="0" dirty="0" smtClean="0"/>
              <a:t> was added in SQL Server 2008 and was the first attempt to make binary data handling easier to manage while improving performance.</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a:t>
            </a:r>
            <a:r>
              <a:rPr lang="en-US" baseline="0" dirty="0" smtClean="0"/>
              <a:t> table is new in SQL Server 2012. It builds on Filestream, and requires Filestream to be enabled. Instead of using Win32 APIs for access outside of T-SQL, this allows normal Explorer type access for data in the table. In this case we can use all the normal drag drop, </a:t>
            </a:r>
            <a:r>
              <a:rPr lang="en-US" baseline="0" dirty="0" err="1" smtClean="0"/>
              <a:t>Powershell</a:t>
            </a:r>
            <a:r>
              <a:rPr lang="en-US" baseline="0" dirty="0" smtClean="0"/>
              <a:t>, VBScript, etc. access for files that we use in any Windows file operation.</a:t>
            </a:r>
          </a:p>
          <a:p>
            <a:endParaRPr lang="en-US" baseline="0" dirty="0" smtClean="0"/>
          </a:p>
          <a:p>
            <a:r>
              <a:rPr lang="en-US" baseline="0" dirty="0" smtClean="0"/>
              <a:t>More about this later. We will show this in the demo</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see how this list would exist as structured or semi-structured data.</a:t>
            </a:r>
            <a:endParaRPr lang="en-US" dirty="0"/>
          </a:p>
        </p:txBody>
      </p:sp>
      <p:sp>
        <p:nvSpPr>
          <p:cNvPr id="4" name="Slide Number Placeholder 3"/>
          <p:cNvSpPr>
            <a:spLocks noGrp="1"/>
          </p:cNvSpPr>
          <p:nvPr>
            <p:ph type="sldNum" sz="quarter" idx="10"/>
          </p:nvPr>
        </p:nvSpPr>
        <p:spPr/>
        <p:txBody>
          <a:bodyPr/>
          <a:lstStyle/>
          <a:p>
            <a:fld id="{B6857D69-40C8-4DEE-A488-FECAB6388D1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61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a:lvl1pPr>
          </a:lstStyle>
          <a:p>
            <a:fld id="{05ABEB3C-1E60-469B-B42E-A1EC71F46493}" type="slidenum">
              <a:rPr lang="en-US"/>
              <a:pPr/>
              <a:t>‹#›</a:t>
            </a:fld>
            <a:endParaRPr lang="en-US"/>
          </a:p>
        </p:txBody>
      </p:sp>
    </p:spTree>
    <p:extLst>
      <p:ext uri="{BB962C8B-B14F-4D97-AF65-F5344CB8AC3E}">
        <p14:creationId xmlns:p14="http://schemas.microsoft.com/office/powerpoint/2010/main" val="316620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1516078"/>
            <a:ext cx="3200400" cy="1524000"/>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1517124"/>
            <a:ext cx="4438755" cy="37810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3192480"/>
            <a:ext cx="3200400" cy="2091267"/>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2"/>
          <p:cNvSpPr>
            <a:spLocks noGrp="1"/>
          </p:cNvSpPr>
          <p:nvPr>
            <p:ph type="sldNum" sz="quarter" idx="10"/>
          </p:nvPr>
        </p:nvSpPr>
        <p:spPr/>
        <p:txBody>
          <a:bodyPr/>
          <a:lstStyle>
            <a:lvl1pPr>
              <a:defRPr/>
            </a:lvl1pPr>
          </a:lstStyle>
          <a:p>
            <a:fld id="{FB7B804A-CA2E-42C0-BE39-4820B236CD44}" type="slidenum">
              <a:rPr lang="en-US"/>
              <a:pPr/>
              <a:t>‹#›</a:t>
            </a:fld>
            <a:endParaRPr lang="en-US"/>
          </a:p>
        </p:txBody>
      </p:sp>
    </p:spTree>
    <p:extLst>
      <p:ext uri="{BB962C8B-B14F-4D97-AF65-F5344CB8AC3E}">
        <p14:creationId xmlns:p14="http://schemas.microsoft.com/office/powerpoint/2010/main" val="4019506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958254"/>
            <a:ext cx="3563258" cy="1143000"/>
          </a:xfrm>
        </p:spPr>
        <p:txBody>
          <a:bodyPr anchor="b"/>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1424853"/>
            <a:ext cx="3280974" cy="416580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496027" y="3253654"/>
            <a:ext cx="3564223" cy="194284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2"/>
          <p:cNvSpPr>
            <a:spLocks noGrp="1"/>
          </p:cNvSpPr>
          <p:nvPr>
            <p:ph type="sldNum" sz="quarter" idx="14"/>
          </p:nvPr>
        </p:nvSpPr>
        <p:spPr/>
        <p:txBody>
          <a:bodyPr/>
          <a:lstStyle>
            <a:lvl1pPr>
              <a:defRPr/>
            </a:lvl1pPr>
          </a:lstStyle>
          <a:p>
            <a:fld id="{BEE6519A-07A3-4597-99B8-E97D2B239261}" type="slidenum">
              <a:rPr lang="en-US"/>
              <a:pPr/>
              <a:t>‹#›</a:t>
            </a:fld>
            <a:endParaRPr lang="en-US"/>
          </a:p>
        </p:txBody>
      </p:sp>
    </p:spTree>
    <p:extLst>
      <p:ext uri="{BB962C8B-B14F-4D97-AF65-F5344CB8AC3E}">
        <p14:creationId xmlns:p14="http://schemas.microsoft.com/office/powerpoint/2010/main" val="234782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808497"/>
            <a:ext cx="8093325" cy="1025899"/>
          </a:xfrm>
        </p:spPr>
        <p:txBody>
          <a:bodyPr anchor="t" anchorCtr="0"/>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1148393"/>
            <a:ext cx="8077200" cy="2628375"/>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9" name="Text Placeholder 9"/>
          <p:cNvSpPr>
            <a:spLocks noGrp="1"/>
          </p:cNvSpPr>
          <p:nvPr>
            <p:ph type="body" sz="quarter" idx="14"/>
          </p:nvPr>
        </p:nvSpPr>
        <p:spPr>
          <a:xfrm>
            <a:off x="762002" y="4035596"/>
            <a:ext cx="7281332" cy="384640"/>
          </a:xfrm>
        </p:spPr>
        <p:txBody>
          <a:bodyP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5" name="Slide Number Placeholder 2"/>
          <p:cNvSpPr>
            <a:spLocks noGrp="1"/>
          </p:cNvSpPr>
          <p:nvPr>
            <p:ph type="sldNum" sz="quarter" idx="15"/>
          </p:nvPr>
        </p:nvSpPr>
        <p:spPr/>
        <p:txBody>
          <a:bodyPr/>
          <a:lstStyle>
            <a:lvl1pPr>
              <a:defRPr/>
            </a:lvl1pPr>
          </a:lstStyle>
          <a:p>
            <a:fld id="{48757FEB-DC56-4C42-8B52-D50EAC98EE25}" type="slidenum">
              <a:rPr lang="en-US"/>
              <a:pPr/>
              <a:t>‹#›</a:t>
            </a:fld>
            <a:endParaRPr lang="en-US"/>
          </a:p>
        </p:txBody>
      </p:sp>
    </p:spTree>
    <p:extLst>
      <p:ext uri="{BB962C8B-B14F-4D97-AF65-F5344CB8AC3E}">
        <p14:creationId xmlns:p14="http://schemas.microsoft.com/office/powerpoint/2010/main" val="4252288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1194175"/>
            <a:ext cx="8077200" cy="2572766"/>
          </a:xfrm>
        </p:spPr>
        <p:txBody>
          <a:bodyPr anchor="t" anchorCtr="0"/>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056201"/>
            <a:ext cx="6383552" cy="1578531"/>
          </a:xfrm>
        </p:spPr>
        <p:txBody>
          <a:bodyP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2"/>
          <p:cNvSpPr>
            <a:spLocks noGrp="1"/>
          </p:cNvSpPr>
          <p:nvPr>
            <p:ph type="sldNum" sz="quarter" idx="10"/>
          </p:nvPr>
        </p:nvSpPr>
        <p:spPr/>
        <p:txBody>
          <a:bodyPr/>
          <a:lstStyle>
            <a:lvl1pPr>
              <a:defRPr/>
            </a:lvl1pPr>
          </a:lstStyle>
          <a:p>
            <a:fld id="{44FD57C8-F910-4977-B6F4-21F88B204F75}" type="slidenum">
              <a:rPr lang="en-US"/>
              <a:pPr/>
              <a:t>‹#›</a:t>
            </a:fld>
            <a:endParaRPr lang="en-US"/>
          </a:p>
        </p:txBody>
      </p:sp>
    </p:spTree>
    <p:extLst>
      <p:ext uri="{BB962C8B-B14F-4D97-AF65-F5344CB8AC3E}">
        <p14:creationId xmlns:p14="http://schemas.microsoft.com/office/powerpoint/2010/main" val="2500255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228600" y="14351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eaLnBrk="1" hangingPunct="1"/>
            <a:r>
              <a:rPr lang="en-US" altLang="en-US" sz="8000"/>
              <a:t>“</a:t>
            </a:r>
            <a:endParaRPr lang="en-US" sz="8000"/>
          </a:p>
        </p:txBody>
      </p:sp>
      <p:sp>
        <p:nvSpPr>
          <p:cNvPr id="6" name="TextBox 5"/>
          <p:cNvSpPr txBox="1">
            <a:spLocks noChangeArrowheads="1"/>
          </p:cNvSpPr>
          <p:nvPr/>
        </p:nvSpPr>
        <p:spPr bwMode="auto">
          <a:xfrm>
            <a:off x="7696200" y="34925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r" eaLnBrk="1" hangingPunct="1"/>
            <a:r>
              <a:rPr lang="en-US" altLang="en-US" sz="8000"/>
              <a:t>”</a:t>
            </a:r>
            <a:endParaRPr lang="en-US" sz="8000"/>
          </a:p>
        </p:txBody>
      </p:sp>
      <p:sp>
        <p:nvSpPr>
          <p:cNvPr id="2" name="Title 1"/>
          <p:cNvSpPr>
            <a:spLocks noGrp="1"/>
          </p:cNvSpPr>
          <p:nvPr>
            <p:ph type="title"/>
          </p:nvPr>
        </p:nvSpPr>
        <p:spPr>
          <a:xfrm>
            <a:off x="856283" y="1356262"/>
            <a:ext cx="6859787" cy="2396353"/>
          </a:xfrm>
        </p:spPr>
        <p:txBody>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4009432"/>
            <a:ext cx="6402467" cy="4826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769782"/>
            <a:ext cx="6382361" cy="965451"/>
          </a:xfrm>
        </p:spPr>
        <p:txBody>
          <a:bodyP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Slide Number Placeholder 3"/>
          <p:cNvSpPr>
            <a:spLocks noGrp="1"/>
          </p:cNvSpPr>
          <p:nvPr>
            <p:ph type="sldNum" sz="quarter" idx="14"/>
          </p:nvPr>
        </p:nvSpPr>
        <p:spPr/>
        <p:txBody>
          <a:bodyPr/>
          <a:lstStyle>
            <a:lvl1pPr>
              <a:defRPr/>
            </a:lvl1pPr>
          </a:lstStyle>
          <a:p>
            <a:fld id="{D792DE3E-353B-409E-A7B9-052441C1B42A}" type="slidenum">
              <a:rPr lang="en-US"/>
              <a:pPr/>
              <a:t>‹#›</a:t>
            </a:fld>
            <a:endParaRPr lang="en-US"/>
          </a:p>
        </p:txBody>
      </p:sp>
    </p:spTree>
    <p:extLst>
      <p:ext uri="{BB962C8B-B14F-4D97-AF65-F5344CB8AC3E}">
        <p14:creationId xmlns:p14="http://schemas.microsoft.com/office/powerpoint/2010/main" val="2306557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1641"/>
            <a:ext cx="6382361" cy="1697400"/>
          </a:xfrm>
        </p:spPr>
        <p:txBody>
          <a:bodyPr anchor="b"/>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3755621"/>
            <a:ext cx="6383552" cy="886819"/>
          </a:xfrm>
        </p:spPr>
        <p:txBody>
          <a:bodyP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2"/>
          <p:cNvSpPr>
            <a:spLocks noGrp="1"/>
          </p:cNvSpPr>
          <p:nvPr>
            <p:ph type="sldNum" sz="quarter" idx="10"/>
          </p:nvPr>
        </p:nvSpPr>
        <p:spPr/>
        <p:txBody>
          <a:bodyPr/>
          <a:lstStyle>
            <a:lvl1pPr>
              <a:defRPr/>
            </a:lvl1pPr>
          </a:lstStyle>
          <a:p>
            <a:fld id="{97BCA132-EC89-47E8-A2A7-D79155A26AC9}" type="slidenum">
              <a:rPr lang="en-US"/>
              <a:pPr/>
              <a:t>‹#›</a:t>
            </a:fld>
            <a:endParaRPr lang="en-US"/>
          </a:p>
        </p:txBody>
      </p:sp>
    </p:spTree>
    <p:extLst>
      <p:ext uri="{BB962C8B-B14F-4D97-AF65-F5344CB8AC3E}">
        <p14:creationId xmlns:p14="http://schemas.microsoft.com/office/powerpoint/2010/main" val="254008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228600" y="1255713"/>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eaLnBrk="1" hangingPunct="1"/>
            <a:r>
              <a:rPr lang="en-US" altLang="en-US" sz="8000"/>
              <a:t>“</a:t>
            </a:r>
            <a:endParaRPr lang="en-US" sz="8000"/>
          </a:p>
        </p:txBody>
      </p:sp>
      <p:sp>
        <p:nvSpPr>
          <p:cNvPr id="6" name="TextBox 5"/>
          <p:cNvSpPr txBox="1">
            <a:spLocks noChangeArrowheads="1"/>
          </p:cNvSpPr>
          <p:nvPr/>
        </p:nvSpPr>
        <p:spPr bwMode="auto">
          <a:xfrm>
            <a:off x="7696200" y="3170238"/>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r" eaLnBrk="1" hangingPunct="1"/>
            <a:r>
              <a:rPr lang="en-US" altLang="en-US" sz="8000"/>
              <a:t>”</a:t>
            </a:r>
            <a:endParaRPr lang="en-US" sz="8000"/>
          </a:p>
        </p:txBody>
      </p:sp>
      <p:sp>
        <p:nvSpPr>
          <p:cNvPr id="2" name="Title 1"/>
          <p:cNvSpPr>
            <a:spLocks noGrp="1"/>
          </p:cNvSpPr>
          <p:nvPr>
            <p:ph type="title"/>
          </p:nvPr>
        </p:nvSpPr>
        <p:spPr>
          <a:xfrm>
            <a:off x="856284" y="1216694"/>
            <a:ext cx="6859786" cy="2200996"/>
          </a:xfrm>
        </p:spPr>
        <p:txBody>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567853"/>
            <a:ext cx="6382361" cy="1049866"/>
          </a:xfrm>
        </p:spPr>
        <p:txBody>
          <a:bodyPr rtlCol="0" anchor="b">
            <a:normAutofit/>
          </a:bodyPr>
          <a:lstStyle>
            <a:lvl1pPr>
              <a:buNone/>
              <a:defRPr lang="en-US" sz="2000" b="0" cap="all" dirty="0">
                <a:ln w="3175" cmpd="sng">
                  <a:noFill/>
                </a:ln>
                <a:solidFill>
                  <a:schemeClr val="tx1"/>
                </a:solidFill>
                <a:effectLst/>
              </a:defRPr>
            </a:lvl1pPr>
          </a:lstStyle>
          <a:p>
            <a:pPr lvl="0"/>
            <a:r>
              <a:rPr lang="en-US" smtClean="0"/>
              <a:t>Click to edit Master text styles</a:t>
            </a:r>
          </a:p>
        </p:txBody>
      </p:sp>
      <p:sp>
        <p:nvSpPr>
          <p:cNvPr id="3" name="Text Placeholder 2"/>
          <p:cNvSpPr>
            <a:spLocks noGrp="1"/>
          </p:cNvSpPr>
          <p:nvPr>
            <p:ph type="body" idx="1"/>
          </p:nvPr>
        </p:nvSpPr>
        <p:spPr>
          <a:xfrm>
            <a:off x="533400" y="4634653"/>
            <a:ext cx="6382360" cy="1066800"/>
          </a:xfrm>
        </p:spPr>
        <p:txBody>
          <a:bodyP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Slide Number Placeholder 3"/>
          <p:cNvSpPr>
            <a:spLocks noGrp="1"/>
          </p:cNvSpPr>
          <p:nvPr>
            <p:ph type="sldNum" sz="quarter" idx="14"/>
          </p:nvPr>
        </p:nvSpPr>
        <p:spPr/>
        <p:txBody>
          <a:bodyPr/>
          <a:lstStyle>
            <a:lvl1pPr>
              <a:defRPr/>
            </a:lvl1pPr>
          </a:lstStyle>
          <a:p>
            <a:fld id="{A8DEB73A-92B2-4160-9A62-66443956B66C}" type="slidenum">
              <a:rPr lang="en-US"/>
              <a:pPr/>
              <a:t>‹#›</a:t>
            </a:fld>
            <a:endParaRPr lang="en-US"/>
          </a:p>
        </p:txBody>
      </p:sp>
    </p:spTree>
    <p:extLst>
      <p:ext uri="{BB962C8B-B14F-4D97-AF65-F5344CB8AC3E}">
        <p14:creationId xmlns:p14="http://schemas.microsoft.com/office/powerpoint/2010/main" val="1719048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1257133"/>
            <a:ext cx="7525658" cy="1351880"/>
          </a:xfrm>
        </p:spPr>
        <p:txBody>
          <a:bodyPr anchor="t" anchorCtr="0"/>
          <a:lstStyle>
            <a:lvl1pPr>
              <a:defRPr lang="en-US" sz="2800" b="0" dirty="0"/>
            </a:lvl1pPr>
          </a:lstStyle>
          <a:p>
            <a:pPr lvl="0"/>
            <a:r>
              <a:rPr lang="en-US" smtClean="0"/>
              <a:t>Click to edit Master title style</a:t>
            </a:r>
            <a:endParaRPr lang="en-US" dirty="0"/>
          </a:p>
        </p:txBody>
      </p:sp>
      <p:sp>
        <p:nvSpPr>
          <p:cNvPr id="10" name="Text Placeholder 9"/>
          <p:cNvSpPr>
            <a:spLocks noGrp="1"/>
          </p:cNvSpPr>
          <p:nvPr>
            <p:ph type="body" sz="quarter" idx="13"/>
          </p:nvPr>
        </p:nvSpPr>
        <p:spPr>
          <a:xfrm>
            <a:off x="533400" y="3402187"/>
            <a:ext cx="6382361" cy="838200"/>
          </a:xfrm>
        </p:spPr>
        <p:txBody>
          <a:bodyPr rtlCol="0" anchor="b">
            <a:normAutofit/>
          </a:bodyPr>
          <a:lstStyle>
            <a:lvl1pPr>
              <a:buNone/>
              <a:defRPr lang="en-US" sz="2000" b="0" cap="all" dirty="0">
                <a:ln w="3175" cmpd="sng">
                  <a:noFill/>
                </a:ln>
                <a:solidFill>
                  <a:schemeClr val="tx1"/>
                </a:solidFill>
                <a:effectLst/>
              </a:defRPr>
            </a:lvl1pPr>
          </a:lstStyle>
          <a:p>
            <a:pPr lvl="0"/>
            <a:r>
              <a:rPr lang="en-US" smtClean="0"/>
              <a:t>Click to edit Master text styles</a:t>
            </a:r>
          </a:p>
        </p:txBody>
      </p:sp>
      <p:sp>
        <p:nvSpPr>
          <p:cNvPr id="3" name="Text Placeholder 2"/>
          <p:cNvSpPr>
            <a:spLocks noGrp="1"/>
          </p:cNvSpPr>
          <p:nvPr>
            <p:ph type="body" idx="1"/>
          </p:nvPr>
        </p:nvSpPr>
        <p:spPr>
          <a:xfrm>
            <a:off x="533400" y="4240388"/>
            <a:ext cx="6382360" cy="1253065"/>
          </a:xfrm>
        </p:spPr>
        <p:txBody>
          <a:bodyP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Slide Number Placeholder 2"/>
          <p:cNvSpPr>
            <a:spLocks noGrp="1"/>
          </p:cNvSpPr>
          <p:nvPr>
            <p:ph type="sldNum" sz="quarter" idx="14"/>
          </p:nvPr>
        </p:nvSpPr>
        <p:spPr/>
        <p:txBody>
          <a:bodyPr/>
          <a:lstStyle>
            <a:lvl1pPr>
              <a:defRPr/>
            </a:lvl1pPr>
          </a:lstStyle>
          <a:p>
            <a:fld id="{A2999717-1606-4DE6-9A01-440105FEDDF8}" type="slidenum">
              <a:rPr lang="en-US"/>
              <a:pPr/>
              <a:t>‹#›</a:t>
            </a:fld>
            <a:endParaRPr lang="en-US"/>
          </a:p>
        </p:txBody>
      </p:sp>
    </p:spTree>
    <p:extLst>
      <p:ext uri="{BB962C8B-B14F-4D97-AF65-F5344CB8AC3E}">
        <p14:creationId xmlns:p14="http://schemas.microsoft.com/office/powerpoint/2010/main" val="143686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679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847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6160" y="1804472"/>
            <a:ext cx="6154713" cy="1433618"/>
          </a:xfrm>
        </p:spPr>
        <p:txBody>
          <a:bodyPr anchor="t" anchorCtr="0"/>
          <a:lstStyle>
            <a:lvl1pPr algn="l">
              <a:defRPr sz="4400" cap="all"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ormAutofit/>
          </a:bodyPr>
          <a:lstStyle>
            <a:lvl1pPr marL="0" indent="0" algn="l">
              <a:buNone/>
              <a:defRPr sz="200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2"/>
          <p:cNvSpPr>
            <a:spLocks noGrp="1"/>
          </p:cNvSpPr>
          <p:nvPr>
            <p:ph type="sldNum" sz="quarter" idx="10"/>
          </p:nvPr>
        </p:nvSpPr>
        <p:spPr/>
        <p:txBody>
          <a:bodyPr/>
          <a:lstStyle>
            <a:lvl1pPr>
              <a:defRPr/>
            </a:lvl1pPr>
          </a:lstStyle>
          <a:p>
            <a:fld id="{06CDCEEC-0A3D-4AD2-A162-6232781BAC57}" type="slidenum">
              <a:rPr lang="en-US"/>
              <a:pPr/>
              <a:t>‹#›</a:t>
            </a:fld>
            <a:endParaRPr lang="en-US"/>
          </a:p>
        </p:txBody>
      </p:sp>
    </p:spTree>
    <p:extLst>
      <p:ext uri="{BB962C8B-B14F-4D97-AF65-F5344CB8AC3E}">
        <p14:creationId xmlns:p14="http://schemas.microsoft.com/office/powerpoint/2010/main" val="196226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5076" y="1130776"/>
            <a:ext cx="7369462" cy="851697"/>
          </a:xfrm>
        </p:spPr>
        <p:txBody>
          <a:bodyPr/>
          <a:lstStyle>
            <a:lvl1pPr algn="ctr">
              <a:defRPr b="0" i="0" cap="all"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875378" y="2091667"/>
            <a:ext cx="6554867" cy="3767670"/>
          </a:xfrm>
        </p:spPr>
        <p:txBody>
          <a:bodyPr>
            <a:normAutofit/>
          </a:bodyPr>
          <a:lstStyle>
            <a:lvl1pPr>
              <a:defRPr sz="2400">
                <a:solidFill>
                  <a:schemeClr val="tx1"/>
                </a:solidFill>
                <a:effectLst>
                  <a:outerShdw blurRad="38100" dist="38100" dir="2700000" algn="tl">
                    <a:srgbClr val="000000">
                      <a:alpha val="43137"/>
                    </a:srgbClr>
                  </a:outerShdw>
                </a:effectLst>
              </a:defRPr>
            </a:lvl1pPr>
            <a:lvl2pPr>
              <a:defRPr sz="2000">
                <a:solidFill>
                  <a:schemeClr val="tx1"/>
                </a:solidFill>
                <a:effectLst>
                  <a:outerShdw blurRad="38100" dist="38100" dir="2700000" algn="tl">
                    <a:srgbClr val="000000">
                      <a:alpha val="43137"/>
                    </a:srgbClr>
                  </a:outerShdw>
                </a:effectLst>
              </a:defRPr>
            </a:lvl2pPr>
            <a:lvl3pPr>
              <a:defRPr sz="1800">
                <a:solidFill>
                  <a:schemeClr val="tx1"/>
                </a:solidFill>
                <a:effectLst>
                  <a:outerShdw blurRad="38100" dist="38100" dir="2700000" algn="tl">
                    <a:srgbClr val="000000">
                      <a:alpha val="43137"/>
                    </a:srgbClr>
                  </a:outerShdw>
                </a:effectLst>
              </a:defRPr>
            </a:lvl3pPr>
            <a:lvl4pPr>
              <a:defRPr sz="1600">
                <a:solidFill>
                  <a:schemeClr val="tx1"/>
                </a:solidFill>
                <a:effectLst>
                  <a:outerShdw blurRad="38100" dist="38100" dir="2700000" algn="tl">
                    <a:srgbClr val="000000">
                      <a:alpha val="43137"/>
                    </a:srgbClr>
                  </a:outerShdw>
                </a:effectLst>
              </a:defRPr>
            </a:lvl4pPr>
            <a:lvl5pPr>
              <a:defRPr sz="1600">
                <a:solidFill>
                  <a:schemeClr val="tx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2"/>
          <p:cNvSpPr>
            <a:spLocks noGrp="1"/>
          </p:cNvSpPr>
          <p:nvPr>
            <p:ph type="sldNum" sz="quarter" idx="10"/>
          </p:nvPr>
        </p:nvSpPr>
        <p:spPr/>
        <p:txBody>
          <a:bodyPr/>
          <a:lstStyle>
            <a:lvl1pPr>
              <a:defRPr/>
            </a:lvl1pPr>
          </a:lstStyle>
          <a:p>
            <a:fld id="{10FD89A0-B5E8-4050-A330-F8FB1FCFBC5F}" type="slidenum">
              <a:rPr lang="en-US"/>
              <a:pPr/>
              <a:t>‹#›</a:t>
            </a:fld>
            <a:endParaRPr lang="en-US"/>
          </a:p>
        </p:txBody>
      </p:sp>
    </p:spTree>
    <p:extLst>
      <p:ext uri="{BB962C8B-B14F-4D97-AF65-F5344CB8AC3E}">
        <p14:creationId xmlns:p14="http://schemas.microsoft.com/office/powerpoint/2010/main" val="251906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300017"/>
            <a:ext cx="7971310" cy="2319867"/>
          </a:xfrm>
        </p:spPr>
        <p:txBody>
          <a:bodyPr anchor="b"/>
          <a:lstStyle>
            <a:lvl1pPr algn="l">
              <a:defRPr sz="3200" b="0" cap="all"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33400" y="3806151"/>
            <a:ext cx="7971310" cy="1074613"/>
          </a:xfrm>
        </p:spPr>
        <p:txBody>
          <a:bodyPr>
            <a:normAutofit/>
          </a:bodyPr>
          <a:lstStyle>
            <a:lvl1pPr marL="0" indent="0" algn="l">
              <a:buNone/>
              <a:defRPr sz="1800">
                <a:solidFill>
                  <a:schemeClr val="tx1"/>
                </a:solidFill>
                <a:effectLst>
                  <a:outerShdw blurRad="38100" dist="38100" dir="2700000" algn="tl">
                    <a:srgbClr val="000000">
                      <a:alpha val="43137"/>
                    </a:srgb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2"/>
          <p:cNvSpPr>
            <a:spLocks noGrp="1"/>
          </p:cNvSpPr>
          <p:nvPr>
            <p:ph type="sldNum" sz="quarter" idx="10"/>
          </p:nvPr>
        </p:nvSpPr>
        <p:spPr/>
        <p:txBody>
          <a:bodyPr/>
          <a:lstStyle>
            <a:lvl1pPr>
              <a:defRPr/>
            </a:lvl1pPr>
          </a:lstStyle>
          <a:p>
            <a:fld id="{0088E889-D25F-4355-ACA6-2616FA4D6BD7}" type="slidenum">
              <a:rPr lang="en-US"/>
              <a:pPr/>
              <a:t>‹#›</a:t>
            </a:fld>
            <a:endParaRPr lang="en-US"/>
          </a:p>
        </p:txBody>
      </p:sp>
    </p:spTree>
    <p:extLst>
      <p:ext uri="{BB962C8B-B14F-4D97-AF65-F5344CB8AC3E}">
        <p14:creationId xmlns:p14="http://schemas.microsoft.com/office/powerpoint/2010/main" val="186497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06086" y="1200185"/>
            <a:ext cx="7348451" cy="794194"/>
          </a:xfrm>
        </p:spPr>
        <p:txBody>
          <a:bodyPr/>
          <a:lstStyle>
            <a:lvl1pPr algn="ctr">
              <a:defRPr sz="3200" b="0" i="0" cap="all"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2009107"/>
            <a:ext cx="3949967" cy="3460885"/>
          </a:xfrm>
        </p:spPr>
        <p:txBody>
          <a:bodyPr>
            <a:normAutofit/>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2009107"/>
            <a:ext cx="3948238" cy="3460885"/>
          </a:xfrm>
        </p:spPr>
        <p:txBody>
          <a:bodyPr>
            <a:normAutofit/>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2"/>
          <p:cNvSpPr>
            <a:spLocks noGrp="1"/>
          </p:cNvSpPr>
          <p:nvPr>
            <p:ph type="sldNum" sz="quarter" idx="14"/>
          </p:nvPr>
        </p:nvSpPr>
        <p:spPr/>
        <p:txBody>
          <a:bodyPr/>
          <a:lstStyle>
            <a:lvl1pPr>
              <a:defRPr/>
            </a:lvl1pPr>
          </a:lstStyle>
          <a:p>
            <a:fld id="{B5249270-BFBA-4377-B69E-E972B6A7239F}" type="slidenum">
              <a:rPr lang="en-US"/>
              <a:pPr/>
              <a:t>‹#›</a:t>
            </a:fld>
            <a:endParaRPr lang="en-US"/>
          </a:p>
        </p:txBody>
      </p:sp>
    </p:spTree>
    <p:extLst>
      <p:ext uri="{BB962C8B-B14F-4D97-AF65-F5344CB8AC3E}">
        <p14:creationId xmlns:p14="http://schemas.microsoft.com/office/powerpoint/2010/main" val="389551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8259" y="1257637"/>
            <a:ext cx="7314592" cy="575826"/>
          </a:xfrm>
        </p:spPr>
        <p:txBody>
          <a:bodyPr/>
          <a:lstStyle>
            <a:lvl1pPr algn="ctr">
              <a:defRPr sz="3200" b="0" i="0" cap="all"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33399" y="2010458"/>
            <a:ext cx="3945467" cy="576096"/>
          </a:xfrm>
        </p:spPr>
        <p:txBody>
          <a:bodyPr anchor="b">
            <a:noAutofit/>
          </a:bodyPr>
          <a:lstStyle>
            <a:lvl1pPr marL="0" indent="0">
              <a:buNone/>
              <a:defRPr sz="2000" b="1" cap="none" baseline="0">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586554"/>
            <a:ext cx="3945467" cy="3158067"/>
          </a:xfrm>
        </p:spPr>
        <p:txBody>
          <a:bodyPr>
            <a:normAutofit/>
          </a:bodyPr>
          <a:lstStyle>
            <a:lvl1pPr>
              <a:defRPr sz="2000">
                <a:solidFill>
                  <a:schemeClr val="tx1"/>
                </a:solidFill>
                <a:effectLst/>
              </a:defRPr>
            </a:lvl1pPr>
            <a:lvl2pPr>
              <a:defRPr sz="1800">
                <a:solidFill>
                  <a:schemeClr val="tx1"/>
                </a:solidFill>
                <a:effectLst/>
              </a:defRPr>
            </a:lvl2pPr>
            <a:lvl3pPr>
              <a:defRPr sz="1600">
                <a:solidFill>
                  <a:schemeClr val="tx1"/>
                </a:solidFill>
                <a:effectLst/>
              </a:defRPr>
            </a:lvl3pPr>
            <a:lvl4pPr>
              <a:defRPr sz="1400">
                <a:solidFill>
                  <a:schemeClr val="tx1"/>
                </a:solidFill>
                <a:effectLst/>
              </a:defRPr>
            </a:lvl4pPr>
            <a:lvl5pPr>
              <a:defRPr sz="1400">
                <a:solidFill>
                  <a:schemeClr val="tx1"/>
                </a:soli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2363" y="2010292"/>
            <a:ext cx="3956705" cy="576262"/>
          </a:xfrm>
        </p:spPr>
        <p:txBody>
          <a:bodyPr anchor="b">
            <a:noAutofit/>
          </a:bodyPr>
          <a:lstStyle>
            <a:lvl1pPr marL="0" indent="0">
              <a:buNone/>
              <a:defRPr sz="2000" b="1" cap="none" baseline="0">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3" y="2586554"/>
            <a:ext cx="3956705" cy="3149600"/>
          </a:xfrm>
        </p:spPr>
        <p:txBody>
          <a:bodyPr>
            <a:normAutofit/>
          </a:bodyP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defRPr>
                <a:solidFill>
                  <a:schemeClr val="tx1"/>
                </a:soli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2"/>
          <p:cNvSpPr>
            <a:spLocks noGrp="1"/>
          </p:cNvSpPr>
          <p:nvPr>
            <p:ph type="sldNum" sz="quarter" idx="10"/>
          </p:nvPr>
        </p:nvSpPr>
        <p:spPr/>
        <p:txBody>
          <a:bodyPr/>
          <a:lstStyle>
            <a:lvl1pPr>
              <a:defRPr/>
            </a:lvl1pPr>
          </a:lstStyle>
          <a:p>
            <a:fld id="{E13C1E00-01FD-400B-8BF7-238690A545BA}" type="slidenum">
              <a:rPr lang="en-US"/>
              <a:pPr/>
              <a:t>‹#›</a:t>
            </a:fld>
            <a:endParaRPr lang="en-US"/>
          </a:p>
        </p:txBody>
      </p:sp>
    </p:spTree>
    <p:extLst>
      <p:ext uri="{BB962C8B-B14F-4D97-AF65-F5344CB8AC3E}">
        <p14:creationId xmlns:p14="http://schemas.microsoft.com/office/powerpoint/2010/main" val="211911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2713" y="1182433"/>
            <a:ext cx="7315200" cy="1524000"/>
          </a:xfrm>
        </p:spPr>
        <p:txBody>
          <a:bodyPr anchor="t" anchorCtr="0"/>
          <a:lstStyle>
            <a:lvl1pPr algn="ctr">
              <a:defRPr sz="3200" b="0" i="0" cap="all" baseline="0">
                <a:effectLst>
                  <a:outerShdw blurRad="50800" dist="38100" dir="2700000" algn="tl" rotWithShape="0">
                    <a:srgbClr val="000000">
                      <a:alpha val="43000"/>
                    </a:srgbClr>
                  </a:outerShdw>
                </a:effectLst>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79465303-3026-458C-A596-DC4676C7D9B5}" type="slidenum">
              <a:rPr lang="en-US"/>
              <a:pPr/>
              <a:t>‹#›</a:t>
            </a:fld>
            <a:endParaRPr lang="en-US"/>
          </a:p>
        </p:txBody>
      </p:sp>
    </p:spTree>
    <p:extLst>
      <p:ext uri="{BB962C8B-B14F-4D97-AF65-F5344CB8AC3E}">
        <p14:creationId xmlns:p14="http://schemas.microsoft.com/office/powerpoint/2010/main" val="12739816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2.jpeg"/><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457200"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7"/>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533400" y="4306888"/>
            <a:ext cx="8027988"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2052" name="Text Placeholder 2"/>
          <p:cNvSpPr>
            <a:spLocks noGrp="1"/>
          </p:cNvSpPr>
          <p:nvPr>
            <p:ph type="body" idx="1"/>
          </p:nvPr>
        </p:nvSpPr>
        <p:spPr bwMode="auto">
          <a:xfrm>
            <a:off x="533400" y="1579563"/>
            <a:ext cx="801687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txBox="1">
            <a:spLocks/>
          </p:cNvSpPr>
          <p:nvPr/>
        </p:nvSpPr>
        <p:spPr>
          <a:xfrm>
            <a:off x="533400" y="6411913"/>
            <a:ext cx="5811838" cy="365125"/>
          </a:xfrm>
          <a:prstGeom prst="rect">
            <a:avLst/>
          </a:prstGeom>
        </p:spPr>
        <p:txBody>
          <a:bodyPr anchor="ctr"/>
          <a:lstStyle>
            <a:defPPr>
              <a:defRPr lang="en-US"/>
            </a:defPPr>
            <a:lvl1pPr marL="0" algn="l"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err="1" smtClean="0">
                <a:solidFill>
                  <a:schemeClr val="bg1"/>
                </a:solidFill>
              </a:rPr>
              <a:t>www.devconnections.com</a:t>
            </a:r>
            <a:endParaRPr lang="en-US" dirty="0">
              <a:solidFill>
                <a:schemeClr val="bg1"/>
              </a:solidFill>
            </a:endParaRPr>
          </a:p>
        </p:txBody>
      </p:sp>
      <p:sp>
        <p:nvSpPr>
          <p:cNvPr id="7" name="Title 1"/>
          <p:cNvSpPr txBox="1">
            <a:spLocks/>
          </p:cNvSpPr>
          <p:nvPr/>
        </p:nvSpPr>
        <p:spPr>
          <a:xfrm>
            <a:off x="0" y="219075"/>
            <a:ext cx="9144000" cy="454025"/>
          </a:xfrm>
          <a:prstGeom prst="rect">
            <a:avLst/>
          </a:prstGeom>
          <a:effectLst/>
        </p:spPr>
        <p:txBody>
          <a:bodyPr anchor="b">
            <a:normAutofit/>
          </a:bodyPr>
          <a:lstStyle>
            <a:lvl1pPr algn="l" defTabSz="457200" rtl="0" eaLnBrk="0" fontAlgn="base" hangingPunct="0">
              <a:spcBef>
                <a:spcPct val="0"/>
              </a:spcBef>
              <a:spcAft>
                <a:spcPct val="0"/>
              </a:spcAft>
              <a:defRPr sz="2000" b="0" kern="1200" cap="all">
                <a:ln w="3175" cmpd="sng">
                  <a:noFill/>
                </a:ln>
                <a:solidFill>
                  <a:schemeClr val="tx1"/>
                </a:solidFill>
                <a:effectLst>
                  <a:outerShdw blurRad="50800" dist="38100" dir="2700000" algn="tl" rotWithShape="0">
                    <a:srgbClr val="000000">
                      <a:alpha val="43000"/>
                    </a:srgbClr>
                  </a:outerShdw>
                </a:effectLst>
                <a:latin typeface="+mj-lt"/>
                <a:ea typeface="ＭＳ Ｐゴシック" charset="0"/>
                <a:cs typeface="ＭＳ Ｐゴシック" charset="0"/>
              </a:defRPr>
            </a:lvl1pPr>
            <a:lvl2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2pPr>
            <a:lvl3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3pPr>
            <a:lvl4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4pPr>
            <a:lvl5pPr algn="l" defTabSz="457200" rtl="0" eaLnBrk="0" fontAlgn="base" hangingPunct="0">
              <a:spcBef>
                <a:spcPct val="0"/>
              </a:spcBef>
              <a:spcAft>
                <a:spcPct val="0"/>
              </a:spcAft>
              <a:defRPr sz="3200">
                <a:solidFill>
                  <a:schemeClr val="tx1"/>
                </a:solidFill>
                <a:latin typeface="Century Gothic"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1600" b="0" dirty="0" smtClean="0">
                <a:solidFill>
                  <a:schemeClr val="bg1"/>
                </a:solidFill>
                <a:effectLst/>
              </a:rPr>
              <a:t>Searching Office Documents in SQL Server 2012</a:t>
            </a:r>
            <a:endParaRPr lang="en-US" sz="1600" b="0" dirty="0">
              <a:solidFill>
                <a:schemeClr val="bg1"/>
              </a:solidFill>
              <a:effectLst/>
            </a:endParaRPr>
          </a:p>
        </p:txBody>
      </p:sp>
      <p:sp>
        <p:nvSpPr>
          <p:cNvPr id="3" name="Slide Number Placeholder 2"/>
          <p:cNvSpPr>
            <a:spLocks noGrp="1"/>
          </p:cNvSpPr>
          <p:nvPr>
            <p:ph type="sldNum" sz="quarter" idx="4"/>
          </p:nvPr>
        </p:nvSpPr>
        <p:spPr>
          <a:xfrm>
            <a:off x="6426200" y="6411913"/>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fld id="{B08DCAAA-0B76-45A1-BEE6-DE989161C94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cap="all">
          <a:ln w="3175" cmpd="sng">
            <a:noFill/>
          </a:ln>
          <a:solidFill>
            <a:schemeClr val="tx1"/>
          </a:solidFill>
          <a:effectLst>
            <a:outerShdw blurRad="50800" dist="38100" dir="2700000" algn="tl" rotWithShape="0">
              <a:srgbClr val="000000">
                <a:alpha val="43000"/>
              </a:srgbClr>
            </a:outerShdw>
          </a:effectLst>
          <a:latin typeface="+mj-lt"/>
          <a:ea typeface="MS PGothic" panose="020B0600070205080204" pitchFamily="34" charset="-128"/>
          <a:cs typeface="ＭＳ Ｐゴシック" charset="0"/>
        </a:defRPr>
      </a:lvl1pPr>
      <a:lvl2pPr algn="l" defTabSz="457200" rtl="0" eaLnBrk="1" fontAlgn="base" hangingPunct="1">
        <a:spcBef>
          <a:spcPct val="0"/>
        </a:spcBef>
        <a:spcAft>
          <a:spcPct val="0"/>
        </a:spcAft>
        <a:defRPr sz="3200">
          <a:solidFill>
            <a:schemeClr val="tx1"/>
          </a:solidFill>
          <a:latin typeface="Century Gothic" charset="0"/>
          <a:ea typeface="MS PGothic" panose="020B0600070205080204" pitchFamily="34" charset="-128"/>
          <a:cs typeface="ＭＳ Ｐゴシック" charset="0"/>
        </a:defRPr>
      </a:lvl2pPr>
      <a:lvl3pPr algn="l" defTabSz="457200" rtl="0" eaLnBrk="1" fontAlgn="base" hangingPunct="1">
        <a:spcBef>
          <a:spcPct val="0"/>
        </a:spcBef>
        <a:spcAft>
          <a:spcPct val="0"/>
        </a:spcAft>
        <a:defRPr sz="3200">
          <a:solidFill>
            <a:schemeClr val="tx1"/>
          </a:solidFill>
          <a:latin typeface="Century Gothic" charset="0"/>
          <a:ea typeface="MS PGothic" panose="020B0600070205080204" pitchFamily="34" charset="-128"/>
          <a:cs typeface="ＭＳ Ｐゴシック" charset="0"/>
        </a:defRPr>
      </a:lvl3pPr>
      <a:lvl4pPr algn="l" defTabSz="457200" rtl="0" eaLnBrk="1" fontAlgn="base" hangingPunct="1">
        <a:spcBef>
          <a:spcPct val="0"/>
        </a:spcBef>
        <a:spcAft>
          <a:spcPct val="0"/>
        </a:spcAft>
        <a:defRPr sz="3200">
          <a:solidFill>
            <a:schemeClr val="tx1"/>
          </a:solidFill>
          <a:latin typeface="Century Gothic" charset="0"/>
          <a:ea typeface="MS PGothic" panose="020B0600070205080204" pitchFamily="34" charset="-128"/>
          <a:cs typeface="ＭＳ Ｐゴシック" charset="0"/>
        </a:defRPr>
      </a:lvl4pPr>
      <a:lvl5pPr algn="l" defTabSz="457200" rtl="0" eaLnBrk="1" fontAlgn="base" hangingPunct="1">
        <a:spcBef>
          <a:spcPct val="0"/>
        </a:spcBef>
        <a:spcAft>
          <a:spcPct val="0"/>
        </a:spcAft>
        <a:defRPr sz="3200">
          <a:solidFill>
            <a:schemeClr val="tx1"/>
          </a:solidFill>
          <a:latin typeface="Century Gothic"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chemeClr val="tx1"/>
        </a:buClr>
        <a:buSzPct val="80000"/>
        <a:buFont typeface="Wingdings 3" panose="05040102010807070707" pitchFamily="18" charset="2"/>
        <a:buChar char=""/>
        <a:defRPr sz="2000" kern="1200">
          <a:solidFill>
            <a:srgbClr val="0C4B72"/>
          </a:solidFill>
          <a:latin typeface="+mn-lt"/>
          <a:ea typeface="MS PGothic" panose="020B0600070205080204" pitchFamily="34" charset="-128"/>
          <a:cs typeface="ＭＳ Ｐゴシック" charset="0"/>
        </a:defRPr>
      </a:lvl1pPr>
      <a:lvl2pPr marL="742950" indent="-285750" algn="l" defTabSz="457200" rtl="0" eaLnBrk="1" fontAlgn="base" hangingPunct="1">
        <a:spcBef>
          <a:spcPct val="20000"/>
        </a:spcBef>
        <a:spcAft>
          <a:spcPts val="600"/>
        </a:spcAft>
        <a:buClr>
          <a:schemeClr val="tx1"/>
        </a:buClr>
        <a:buSzPct val="80000"/>
        <a:buFont typeface="Wingdings 3" panose="05040102010807070707" pitchFamily="18" charset="2"/>
        <a:buChar char=""/>
        <a:defRPr kern="1200">
          <a:solidFill>
            <a:srgbClr val="0C4B72"/>
          </a:solidFill>
          <a:latin typeface="+mn-lt"/>
          <a:ea typeface="MS PGothic" panose="020B0600070205080204" pitchFamily="34" charset="-128"/>
          <a:cs typeface="+mn-cs"/>
        </a:defRPr>
      </a:lvl2pPr>
      <a:lvl3pPr marL="1200150" indent="-285750" algn="l" defTabSz="457200" rtl="0" eaLnBrk="1" fontAlgn="base" hangingPunct="1">
        <a:spcBef>
          <a:spcPct val="20000"/>
        </a:spcBef>
        <a:spcAft>
          <a:spcPts val="600"/>
        </a:spcAft>
        <a:buClr>
          <a:schemeClr val="tx1"/>
        </a:buClr>
        <a:buSzPct val="80000"/>
        <a:buFont typeface="Wingdings 3" panose="05040102010807070707" pitchFamily="18" charset="2"/>
        <a:buChar char=""/>
        <a:defRPr sz="1600" kern="1200">
          <a:solidFill>
            <a:srgbClr val="0C4B72"/>
          </a:solidFill>
          <a:latin typeface="+mn-lt"/>
          <a:ea typeface="MS PGothic" panose="020B0600070205080204" pitchFamily="34" charset="-128"/>
          <a:cs typeface="+mn-cs"/>
        </a:defRPr>
      </a:lvl3pPr>
      <a:lvl4pPr marL="1543050" indent="-171450" algn="l" defTabSz="457200" rtl="0" eaLnBrk="1" fontAlgn="base" hangingPunct="1">
        <a:spcBef>
          <a:spcPct val="20000"/>
        </a:spcBef>
        <a:spcAft>
          <a:spcPts val="600"/>
        </a:spcAft>
        <a:buClr>
          <a:schemeClr val="tx1"/>
        </a:buClr>
        <a:buSzPct val="80000"/>
        <a:buFont typeface="Wingdings 3" panose="05040102010807070707" pitchFamily="18" charset="2"/>
        <a:buChar char=""/>
        <a:defRPr sz="1400" kern="1200">
          <a:solidFill>
            <a:srgbClr val="0C4B72"/>
          </a:solidFill>
          <a:latin typeface="+mn-lt"/>
          <a:ea typeface="MS PGothic" panose="020B0600070205080204" pitchFamily="34" charset="-128"/>
          <a:cs typeface="+mn-cs"/>
        </a:defRPr>
      </a:lvl4pPr>
      <a:lvl5pPr marL="2000250" indent="-171450" algn="l" defTabSz="457200" rtl="0" eaLnBrk="1" fontAlgn="base" hangingPunct="1">
        <a:spcBef>
          <a:spcPct val="20000"/>
        </a:spcBef>
        <a:spcAft>
          <a:spcPts val="600"/>
        </a:spcAft>
        <a:buClr>
          <a:schemeClr val="tx1"/>
        </a:buClr>
        <a:buSzPct val="80000"/>
        <a:buFont typeface="Wingdings 3" panose="05040102010807070707" pitchFamily="18" charset="2"/>
        <a:buChar char=""/>
        <a:defRPr sz="1400" kern="1200">
          <a:solidFill>
            <a:srgbClr val="0C4B72"/>
          </a:solidFill>
          <a:latin typeface="+mn-lt"/>
          <a:ea typeface="MS PGothic" panose="020B0600070205080204" pitchFamily="34" charset="-128"/>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msdn.microsoft.com/en-us/library/ms691105(v=VS.85).aspx"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www.sqlservercentral.com/forums"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ms143272.aspx" TargetMode="External"/><Relationship Id="rId2" Type="http://schemas.openxmlformats.org/officeDocument/2006/relationships/hyperlink" Target="http://msdn.microsoft.com/en-us/library/ms142571" TargetMode="External"/><Relationship Id="rId1" Type="http://schemas.openxmlformats.org/officeDocument/2006/relationships/slideLayout" Target="../slideLayouts/slideLayout5.xml"/><Relationship Id="rId5" Type="http://schemas.openxmlformats.org/officeDocument/2006/relationships/hyperlink" Target="http://msdn.microsoft.com/en-us/library/ms175058.aspx" TargetMode="External"/><Relationship Id="rId4" Type="http://schemas.openxmlformats.org/officeDocument/2006/relationships/hyperlink" Target="http://msdn.microsoft.com/en-us/library/ms143709.aspx"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microsoft.com/en-us/download/details.aspx?id=17062" TargetMode="External"/><Relationship Id="rId2" Type="http://schemas.openxmlformats.org/officeDocument/2006/relationships/hyperlink" Target="http://msdn.microsoft.com/en-us/library/ms691105(v=vs.85).aspx" TargetMode="External"/><Relationship Id="rId1" Type="http://schemas.openxmlformats.org/officeDocument/2006/relationships/slideLayout" Target="../slideLayouts/slideLayout5.xml"/><Relationship Id="rId5" Type="http://schemas.openxmlformats.org/officeDocument/2006/relationships/hyperlink" Target="http://www.adobe.com/support/downloads/detail.jsp?ftpID=2611" TargetMode="External"/><Relationship Id="rId4" Type="http://schemas.openxmlformats.org/officeDocument/2006/relationships/hyperlink" Target="http://support.microsoft.com/kb/94593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msdn.microsoft.com/en-us/library/ms142509" TargetMode="External"/><Relationship Id="rId2" Type="http://schemas.openxmlformats.org/officeDocument/2006/relationships/hyperlink" Target="http://msdn.microsoft.com/en-us/library/ee677618" TargetMode="External"/><Relationship Id="rId1" Type="http://schemas.openxmlformats.org/officeDocument/2006/relationships/slideLayout" Target="../slideLayouts/slideLayout5.xml"/><Relationship Id="rId5" Type="http://schemas.openxmlformats.org/officeDocument/2006/relationships/hyperlink" Target="http://msdn.microsoft.com/en-us/library/ms142491" TargetMode="External"/><Relationship Id="rId4" Type="http://schemas.openxmlformats.org/officeDocument/2006/relationships/hyperlink" Target="http://msdn.microsoft.com/en-us/library/ms14255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blogs.technet.com/b/andrew/archive/2011/09/06/beyond-relational-semantic-search-with-sql-server-filetable.aspx" TargetMode="External"/><Relationship Id="rId2" Type="http://schemas.openxmlformats.org/officeDocument/2006/relationships/hyperlink" Target="http://msdn.microsoft.com/en-us/library/gg492075"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channel9.msdn.com/Events/TechDays/Techdays-2012-the-Netherlands/2297?format=html5"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390" y="4648200"/>
            <a:ext cx="2946400" cy="2209800"/>
          </a:xfrm>
          <a:prstGeom prst="rect">
            <a:avLst/>
          </a:prstGeom>
        </p:spPr>
      </p:pic>
      <p:sp>
        <p:nvSpPr>
          <p:cNvPr id="2" name="Title 1"/>
          <p:cNvSpPr>
            <a:spLocks noGrp="1"/>
          </p:cNvSpPr>
          <p:nvPr>
            <p:ph type="ctrTitle"/>
          </p:nvPr>
        </p:nvSpPr>
        <p:spPr>
          <a:xfrm>
            <a:off x="685800" y="2873375"/>
            <a:ext cx="7772400" cy="1470025"/>
          </a:xfrm>
        </p:spPr>
        <p:txBody>
          <a:bodyPr>
            <a:normAutofit/>
          </a:bodyPr>
          <a:lstStyle/>
          <a:p>
            <a:r>
              <a:rPr lang="en-US" b="1" dirty="0" smtClean="0"/>
              <a:t>Searching Office Documents in SQL Server 2012 </a:t>
            </a:r>
            <a:endParaRPr lang="en-US" dirty="0"/>
          </a:p>
        </p:txBody>
      </p:sp>
      <p:sp>
        <p:nvSpPr>
          <p:cNvPr id="3" name="Subtitle 2"/>
          <p:cNvSpPr>
            <a:spLocks noGrp="1"/>
          </p:cNvSpPr>
          <p:nvPr>
            <p:ph type="subTitle" idx="1"/>
          </p:nvPr>
        </p:nvSpPr>
        <p:spPr>
          <a:xfrm>
            <a:off x="1371600" y="4191000"/>
            <a:ext cx="6400800" cy="1752600"/>
          </a:xfrm>
        </p:spPr>
        <p:txBody>
          <a:bodyPr/>
          <a:lstStyle/>
          <a:p>
            <a:r>
              <a:rPr lang="en-US" dirty="0" smtClean="0"/>
              <a:t>Steve Jones</a:t>
            </a:r>
          </a:p>
          <a:p>
            <a:r>
              <a:rPr lang="en-US" dirty="0" smtClean="0"/>
              <a:t>SQLServerCentral.com</a:t>
            </a:r>
            <a:endParaRPr lang="en-US" dirty="0"/>
          </a:p>
        </p:txBody>
      </p:sp>
      <p:pic>
        <p:nvPicPr>
          <p:cNvPr id="8" name="Picture 7"/>
          <p:cNvPicPr>
            <a:picLocks noChangeAspect="1"/>
          </p:cNvPicPr>
          <p:nvPr/>
        </p:nvPicPr>
        <p:blipFill>
          <a:blip r:embed="rId3" cstate="print"/>
          <a:stretch>
            <a:fillRect/>
          </a:stretch>
        </p:blipFill>
        <p:spPr>
          <a:xfrm>
            <a:off x="6767305" y="5393060"/>
            <a:ext cx="2073196" cy="72007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FileTable</a:t>
            </a:r>
            <a:endParaRPr lang="en-US" dirty="0"/>
          </a:p>
        </p:txBody>
      </p:sp>
      <p:sp>
        <p:nvSpPr>
          <p:cNvPr id="3" name="Content Placeholder 2"/>
          <p:cNvSpPr>
            <a:spLocks noGrp="1"/>
          </p:cNvSpPr>
          <p:nvPr>
            <p:ph idx="1"/>
          </p:nvPr>
        </p:nvSpPr>
        <p:spPr/>
        <p:txBody>
          <a:bodyPr/>
          <a:lstStyle/>
          <a:p>
            <a:r>
              <a:rPr lang="en-US" dirty="0" smtClean="0"/>
              <a:t>New in SQL Server 2012</a:t>
            </a:r>
          </a:p>
          <a:p>
            <a:r>
              <a:rPr lang="en-US" dirty="0" smtClean="0"/>
              <a:t>Built on Filestream</a:t>
            </a:r>
          </a:p>
          <a:p>
            <a:r>
              <a:rPr lang="en-US" dirty="0" smtClean="0"/>
              <a:t>Allows a folder to appear as a table</a:t>
            </a:r>
          </a:p>
          <a:p>
            <a:r>
              <a:rPr lang="en-US" dirty="0" smtClean="0"/>
              <a:t>Explorer style access to the table</a:t>
            </a:r>
          </a:p>
          <a:p>
            <a:r>
              <a:rPr lang="en-US" dirty="0" smtClean="0"/>
              <a:t>Avoids complex programming to access Filestream data.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l"/>
            <a:r>
              <a:rPr lang="en-US" sz="2400" dirty="0" err="1" smtClean="0"/>
              <a:t>Filestream</a:t>
            </a:r>
            <a:r>
              <a:rPr lang="en-US" sz="2400" dirty="0" smtClean="0"/>
              <a:t>/</a:t>
            </a:r>
            <a:r>
              <a:rPr lang="en-US" sz="2400" dirty="0" err="1" smtClean="0"/>
              <a:t>Filetable</a:t>
            </a:r>
            <a:r>
              <a:rPr lang="en-US" sz="2400" dirty="0" smtClean="0"/>
              <a:t> document storage</a:t>
            </a:r>
            <a:endParaRPr lang="en-US" sz="2400" dirty="0"/>
          </a:p>
        </p:txBody>
      </p:sp>
      <p:sp>
        <p:nvSpPr>
          <p:cNvPr id="3" name="Content Placeholder 2"/>
          <p:cNvSpPr>
            <a:spLocks noGrp="1"/>
          </p:cNvSpPr>
          <p:nvPr>
            <p:ph idx="1"/>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683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The Document Challenge </a:t>
            </a:r>
          </a:p>
          <a:p>
            <a:r>
              <a:rPr lang="en-US" dirty="0" smtClean="0"/>
              <a:t>Full Text Search and </a:t>
            </a:r>
            <a:r>
              <a:rPr lang="en-US" dirty="0" err="1" smtClean="0"/>
              <a:t>iFilters</a:t>
            </a:r>
            <a:endParaRPr lang="en-US" dirty="0" smtClean="0"/>
          </a:p>
          <a:p>
            <a:r>
              <a:rPr lang="en-US" dirty="0" smtClean="0">
                <a:solidFill>
                  <a:schemeClr val="bg1">
                    <a:lumMod val="75000"/>
                  </a:schemeClr>
                </a:solidFill>
              </a:rPr>
              <a:t>Basic Searches</a:t>
            </a:r>
          </a:p>
          <a:p>
            <a:r>
              <a:rPr lang="en-US" dirty="0" smtClean="0">
                <a:solidFill>
                  <a:schemeClr val="bg1">
                    <a:lumMod val="75000"/>
                  </a:schemeClr>
                </a:solidFill>
              </a:rPr>
              <a:t>Semantic Search</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Major rewrite of Full Text Indexing in SQL Server 2008.</a:t>
            </a:r>
          </a:p>
          <a:p>
            <a:pPr lvl="1"/>
            <a:r>
              <a:rPr lang="en-US" dirty="0" smtClean="0"/>
              <a:t>FTS -&gt; </a:t>
            </a:r>
            <a:r>
              <a:rPr lang="en-US" dirty="0" err="1" smtClean="0"/>
              <a:t>iFTS</a:t>
            </a:r>
            <a:endParaRPr lang="en-US" dirty="0" smtClean="0"/>
          </a:p>
          <a:p>
            <a:r>
              <a:rPr lang="en-US" sz="2800" dirty="0" smtClean="0"/>
              <a:t>Process integrated inside SQL Server</a:t>
            </a:r>
          </a:p>
          <a:p>
            <a:pPr lvl="1"/>
            <a:r>
              <a:rPr lang="en-US" sz="2400" dirty="0" smtClean="0"/>
              <a:t>Sqlservr.exe (searching)</a:t>
            </a:r>
          </a:p>
          <a:p>
            <a:pPr lvl="1"/>
            <a:r>
              <a:rPr lang="en-US" sz="2400" dirty="0" smtClean="0"/>
              <a:t>Fdhost.exe (filters)</a:t>
            </a:r>
          </a:p>
          <a:p>
            <a:r>
              <a:rPr lang="en-US" sz="2800" dirty="0" smtClean="0"/>
              <a:t>Index stored as an internal table</a:t>
            </a:r>
          </a:p>
          <a:p>
            <a:r>
              <a:rPr lang="en-US" sz="2800" dirty="0" smtClean="0"/>
              <a:t>Backup/restore now integrated</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Performance increases</a:t>
            </a:r>
          </a:p>
          <a:p>
            <a:pPr lvl="1"/>
            <a:r>
              <a:rPr lang="en-US" sz="2400" dirty="0" smtClean="0"/>
              <a:t>Better scalability (350mm), parallelism, indexing</a:t>
            </a:r>
          </a:p>
          <a:p>
            <a:pPr lvl="1"/>
            <a:r>
              <a:rPr lang="en-US" sz="2400" dirty="0" smtClean="0"/>
              <a:t>Max full-text crawl range (CPU)</a:t>
            </a:r>
          </a:p>
          <a:p>
            <a:r>
              <a:rPr lang="en-US" sz="2800" dirty="0" smtClean="0"/>
              <a:t>New </a:t>
            </a:r>
            <a:r>
              <a:rPr lang="en-US" sz="2800" dirty="0" smtClean="0"/>
              <a:t>languages (Czech, Greek)</a:t>
            </a:r>
          </a:p>
          <a:p>
            <a:pPr lvl="1"/>
            <a:r>
              <a:rPr lang="en-US" dirty="0" smtClean="0"/>
              <a:t>&gt; 50 before</a:t>
            </a:r>
          </a:p>
          <a:p>
            <a:r>
              <a:rPr lang="en-US" sz="2800" dirty="0" smtClean="0"/>
              <a:t>New word breakers/stemmers</a:t>
            </a:r>
          </a:p>
          <a:p>
            <a:r>
              <a:rPr lang="en-US" sz="2800" dirty="0" smtClean="0"/>
              <a:t>Property Lists</a:t>
            </a:r>
          </a:p>
          <a:p>
            <a:r>
              <a:rPr lang="en-US" sz="2800" dirty="0" smtClean="0"/>
              <a:t>Customizable NEAR</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Concepts</a:t>
            </a:r>
            <a:endParaRPr lang="en-US" dirty="0"/>
          </a:p>
        </p:txBody>
      </p:sp>
      <p:sp>
        <p:nvSpPr>
          <p:cNvPr id="3" name="Content Placeholder 2"/>
          <p:cNvSpPr>
            <a:spLocks noGrp="1"/>
          </p:cNvSpPr>
          <p:nvPr>
            <p:ph idx="1"/>
          </p:nvPr>
        </p:nvSpPr>
        <p:spPr/>
        <p:txBody>
          <a:bodyPr/>
          <a:lstStyle/>
          <a:p>
            <a:r>
              <a:rPr lang="en-US" dirty="0" smtClean="0"/>
              <a:t>Word breakers</a:t>
            </a:r>
          </a:p>
          <a:p>
            <a:r>
              <a:rPr lang="en-US" dirty="0" smtClean="0"/>
              <a:t>Stemmers</a:t>
            </a:r>
          </a:p>
          <a:p>
            <a:r>
              <a:rPr lang="en-US" dirty="0" err="1" smtClean="0"/>
              <a:t>Stoplists</a:t>
            </a:r>
            <a:endParaRPr lang="en-US" dirty="0" smtClean="0"/>
          </a:p>
          <a:p>
            <a:r>
              <a:rPr lang="en-US" dirty="0" smtClean="0"/>
              <a:t>Thesaurus file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iFilters</a:t>
            </a:r>
            <a:endParaRPr lang="en-US" dirty="0"/>
          </a:p>
        </p:txBody>
      </p:sp>
      <p:sp>
        <p:nvSpPr>
          <p:cNvPr id="3" name="Content Placeholder 2"/>
          <p:cNvSpPr>
            <a:spLocks noGrp="1"/>
          </p:cNvSpPr>
          <p:nvPr>
            <p:ph idx="1"/>
          </p:nvPr>
        </p:nvSpPr>
        <p:spPr/>
        <p:txBody>
          <a:bodyPr/>
          <a:lstStyle/>
          <a:p>
            <a:r>
              <a:rPr lang="en-US" dirty="0" err="1" smtClean="0"/>
              <a:t>iFilters</a:t>
            </a:r>
            <a:endParaRPr lang="en-US" dirty="0" smtClean="0"/>
          </a:p>
          <a:p>
            <a:pPr lvl="1"/>
            <a:r>
              <a:rPr lang="en-US" dirty="0" smtClean="0"/>
              <a:t>Filter to allow you to search the content of unstructured data.</a:t>
            </a:r>
          </a:p>
          <a:p>
            <a:pPr lvl="1"/>
            <a:r>
              <a:rPr lang="en-US" dirty="0" smtClean="0"/>
              <a:t>Standard format (</a:t>
            </a:r>
            <a:r>
              <a:rPr lang="en-US" dirty="0" err="1" smtClean="0">
                <a:hlinkClick r:id="rId2"/>
              </a:rPr>
              <a:t>iFilter</a:t>
            </a:r>
            <a:r>
              <a:rPr lang="en-US" dirty="0" smtClean="0">
                <a:hlinkClick r:id="rId2"/>
              </a:rPr>
              <a:t> Interface</a:t>
            </a:r>
            <a:r>
              <a:rPr lang="en-US" dirty="0" smtClean="0"/>
              <a:t>)</a:t>
            </a:r>
          </a:p>
          <a:p>
            <a:pPr lvl="1"/>
            <a:r>
              <a:rPr lang="en-US" dirty="0" smtClean="0"/>
              <a:t>Basic Office 2007 filters included.</a:t>
            </a:r>
          </a:p>
          <a:p>
            <a:pPr lvl="1"/>
            <a:r>
              <a:rPr lang="en-US" dirty="0" smtClean="0"/>
              <a:t>Download </a:t>
            </a:r>
            <a:r>
              <a:rPr lang="en-US" dirty="0" err="1" smtClean="0"/>
              <a:t>pdf</a:t>
            </a:r>
            <a:r>
              <a:rPr lang="en-US" dirty="0" smtClean="0"/>
              <a:t>, Office 2010 filters</a:t>
            </a:r>
          </a:p>
          <a:p>
            <a:r>
              <a:rPr lang="en-US" dirty="0"/>
              <a:t>Need </a:t>
            </a:r>
            <a:r>
              <a:rPr lang="en-US" dirty="0" err="1"/>
              <a:t>iFilters</a:t>
            </a:r>
            <a:r>
              <a:rPr lang="en-US" dirty="0"/>
              <a:t> to ignore the metadata</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enhancements</a:t>
            </a:r>
            <a:endParaRPr lang="en-US" dirty="0"/>
          </a:p>
        </p:txBody>
      </p:sp>
      <p:sp>
        <p:nvSpPr>
          <p:cNvPr id="3" name="Content Placeholder 2"/>
          <p:cNvSpPr>
            <a:spLocks noGrp="1"/>
          </p:cNvSpPr>
          <p:nvPr>
            <p:ph idx="1"/>
          </p:nvPr>
        </p:nvSpPr>
        <p:spPr/>
        <p:txBody>
          <a:bodyPr/>
          <a:lstStyle/>
          <a:p>
            <a:r>
              <a:rPr lang="en-US" dirty="0" smtClean="0"/>
              <a:t>Property Lists</a:t>
            </a:r>
          </a:p>
          <a:p>
            <a:pPr lvl="1"/>
            <a:r>
              <a:rPr lang="en-US" dirty="0" smtClean="0"/>
              <a:t>Allow searches of standard properties for documents</a:t>
            </a:r>
          </a:p>
          <a:p>
            <a:pPr lvl="2"/>
            <a:r>
              <a:rPr lang="en-US" dirty="0" smtClean="0"/>
              <a:t>i.e. Title, Name, Author, etc.</a:t>
            </a:r>
          </a:p>
          <a:p>
            <a:pPr lvl="1"/>
            <a:r>
              <a:rPr lang="en-US" dirty="0" smtClean="0"/>
              <a:t>Can be </a:t>
            </a:r>
            <a:r>
              <a:rPr lang="en-US" dirty="0" err="1" smtClean="0"/>
              <a:t>varbinary</a:t>
            </a:r>
            <a:r>
              <a:rPr lang="en-US" dirty="0" smtClean="0"/>
              <a:t>/image or Filestream documents</a:t>
            </a:r>
          </a:p>
          <a:p>
            <a:pPr lvl="1"/>
            <a:r>
              <a:rPr lang="en-US" dirty="0" smtClean="0"/>
              <a:t>Troubleshoot TF 7603</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The Document Challenge </a:t>
            </a:r>
          </a:p>
          <a:p>
            <a:r>
              <a:rPr lang="en-US" dirty="0" smtClean="0">
                <a:solidFill>
                  <a:schemeClr val="bg1">
                    <a:lumMod val="75000"/>
                  </a:schemeClr>
                </a:solidFill>
              </a:rPr>
              <a:t>Full Text Search and </a:t>
            </a:r>
            <a:r>
              <a:rPr lang="en-US" dirty="0" err="1" smtClean="0">
                <a:solidFill>
                  <a:schemeClr val="bg1">
                    <a:lumMod val="75000"/>
                  </a:schemeClr>
                </a:solidFill>
              </a:rPr>
              <a:t>iFilters</a:t>
            </a:r>
            <a:endParaRPr lang="en-US" dirty="0" smtClean="0">
              <a:solidFill>
                <a:schemeClr val="bg1">
                  <a:lumMod val="75000"/>
                </a:schemeClr>
              </a:solidFill>
            </a:endParaRPr>
          </a:p>
          <a:p>
            <a:r>
              <a:rPr lang="en-US" dirty="0" smtClean="0"/>
              <a:t>Basic Searches</a:t>
            </a:r>
          </a:p>
          <a:p>
            <a:r>
              <a:rPr lang="en-US" dirty="0" smtClean="0">
                <a:solidFill>
                  <a:schemeClr val="bg1">
                    <a:lumMod val="75000"/>
                  </a:schemeClr>
                </a:solidFill>
              </a:rPr>
              <a:t>Semantic Search</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Text in SQL Server 2012</a:t>
            </a:r>
            <a:endParaRPr lang="en-US" dirty="0"/>
          </a:p>
        </p:txBody>
      </p:sp>
      <p:sp>
        <p:nvSpPr>
          <p:cNvPr id="3" name="Content Placeholder 2"/>
          <p:cNvSpPr>
            <a:spLocks noGrp="1"/>
          </p:cNvSpPr>
          <p:nvPr>
            <p:ph idx="1"/>
          </p:nvPr>
        </p:nvSpPr>
        <p:spPr/>
        <p:txBody>
          <a:bodyPr>
            <a:normAutofit/>
          </a:bodyPr>
          <a:lstStyle/>
          <a:p>
            <a:r>
              <a:rPr lang="en-US" sz="2800" dirty="0" smtClean="0"/>
              <a:t>T-SQL Operators</a:t>
            </a:r>
          </a:p>
          <a:p>
            <a:pPr lvl="1"/>
            <a:r>
              <a:rPr lang="en-US" sz="2400" dirty="0" smtClean="0"/>
              <a:t>CONTAINS</a:t>
            </a:r>
          </a:p>
          <a:p>
            <a:pPr lvl="1"/>
            <a:r>
              <a:rPr lang="en-US" sz="2400" dirty="0" smtClean="0"/>
              <a:t>CONTAINSTABLE</a:t>
            </a:r>
          </a:p>
          <a:p>
            <a:pPr lvl="1"/>
            <a:r>
              <a:rPr lang="en-US" sz="2400" dirty="0" smtClean="0"/>
              <a:t>FREETEXT</a:t>
            </a:r>
          </a:p>
          <a:p>
            <a:pPr lvl="1"/>
            <a:r>
              <a:rPr lang="en-US" sz="2400" dirty="0" smtClean="0"/>
              <a:t>FREETEXTTABLE</a:t>
            </a:r>
          </a:p>
          <a:p>
            <a:r>
              <a:rPr lang="en-US" sz="2800" dirty="0" smtClean="0"/>
              <a:t>Language specific searches</a:t>
            </a:r>
          </a:p>
          <a:p>
            <a:pPr lvl="1"/>
            <a:r>
              <a:rPr lang="en-US" sz="2400" dirty="0" smtClean="0"/>
              <a:t>multi-language – use UNION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Document Challenge </a:t>
            </a:r>
          </a:p>
          <a:p>
            <a:r>
              <a:rPr lang="en-US" dirty="0" smtClean="0"/>
              <a:t>Full Text Search and </a:t>
            </a:r>
            <a:r>
              <a:rPr lang="en-US" dirty="0" err="1" smtClean="0"/>
              <a:t>iFilters</a:t>
            </a:r>
            <a:endParaRPr lang="en-US" dirty="0" smtClean="0"/>
          </a:p>
          <a:p>
            <a:r>
              <a:rPr lang="en-US" dirty="0" smtClean="0"/>
              <a:t>Basic Searches</a:t>
            </a:r>
          </a:p>
          <a:p>
            <a:r>
              <a:rPr lang="en-US" dirty="0" smtClean="0"/>
              <a:t>Semantic Search</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l"/>
            <a:r>
              <a:rPr lang="en-US" sz="2400" dirty="0" smtClean="0"/>
              <a:t>Binary Data Search</a:t>
            </a:r>
            <a:endParaRPr lang="en-US" sz="2400" dirty="0"/>
          </a:p>
        </p:txBody>
      </p:sp>
      <p:sp>
        <p:nvSpPr>
          <p:cNvPr id="3" name="Content Placeholder 2"/>
          <p:cNvSpPr>
            <a:spLocks noGrp="1"/>
          </p:cNvSpPr>
          <p:nvPr>
            <p:ph idx="1"/>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31086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New in 2012 – V1.0</a:t>
            </a:r>
          </a:p>
          <a:p>
            <a:r>
              <a:rPr lang="en-US" dirty="0" smtClean="0"/>
              <a:t>Find the meaning of the documents and use that for matching. </a:t>
            </a:r>
          </a:p>
          <a:p>
            <a:r>
              <a:rPr lang="en-US" dirty="0" smtClean="0"/>
              <a:t>Not just keywords</a:t>
            </a:r>
          </a:p>
          <a:p>
            <a:r>
              <a:rPr lang="en-US" dirty="0"/>
              <a:t>Based on “keyword distribution in the language”</a:t>
            </a:r>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Binary Data </a:t>
            </a:r>
          </a:p>
          <a:p>
            <a:r>
              <a:rPr lang="en-US" dirty="0" smtClean="0">
                <a:solidFill>
                  <a:schemeClr val="bg1">
                    <a:lumMod val="75000"/>
                  </a:schemeClr>
                </a:solidFill>
              </a:rPr>
              <a:t>Full Text in SQL Server 2012</a:t>
            </a:r>
          </a:p>
          <a:p>
            <a:r>
              <a:rPr lang="en-US" dirty="0" smtClean="0">
                <a:solidFill>
                  <a:schemeClr val="bg1">
                    <a:lumMod val="75000"/>
                  </a:schemeClr>
                </a:solidFill>
              </a:rPr>
              <a:t>Basic Searches</a:t>
            </a:r>
          </a:p>
          <a:p>
            <a:r>
              <a:rPr lang="en-US" dirty="0" smtClean="0"/>
              <a:t>Semantic Search</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lstStyle/>
          <a:p>
            <a:r>
              <a:rPr lang="en-US" dirty="0" smtClean="0"/>
              <a:t>TF-IDF (term frequency - inverse document frequency)</a:t>
            </a:r>
          </a:p>
          <a:p>
            <a:r>
              <a:rPr lang="en-US" dirty="0" smtClean="0"/>
              <a:t>Document Similarity Index</a:t>
            </a:r>
          </a:p>
          <a:p>
            <a:pPr lvl="1"/>
            <a:r>
              <a:rPr lang="en-US" dirty="0" smtClean="0"/>
              <a:t>Cosine similarity algorithm</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pic>
        <p:nvPicPr>
          <p:cNvPr id="7" name="Content Placeholder 6" descr="cosin.jpg"/>
          <p:cNvPicPr>
            <a:picLocks noGrp="1" noChangeAspect="1"/>
          </p:cNvPicPr>
          <p:nvPr>
            <p:ph idx="1"/>
          </p:nvPr>
        </p:nvPicPr>
        <p:blipFill>
          <a:blip r:embed="rId2" cstate="print"/>
          <a:stretch>
            <a:fillRect/>
          </a:stretch>
        </p:blipFill>
        <p:spPr>
          <a:xfrm>
            <a:off x="2495550" y="2209800"/>
            <a:ext cx="4591050" cy="2524125"/>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SQL Server 2012</a:t>
            </a:r>
          </a:p>
          <a:p>
            <a:pPr lvl="1"/>
            <a:r>
              <a:rPr lang="en-US" dirty="0" smtClean="0"/>
              <a:t>Need to use </a:t>
            </a:r>
            <a:r>
              <a:rPr lang="en-US" dirty="0" err="1" smtClean="0"/>
              <a:t>semanticsdb</a:t>
            </a:r>
            <a:r>
              <a:rPr lang="en-US" dirty="0" smtClean="0"/>
              <a:t> from Microsoft</a:t>
            </a:r>
          </a:p>
          <a:p>
            <a:pPr lvl="1"/>
            <a:r>
              <a:rPr lang="en-US" dirty="0" smtClean="0"/>
              <a:t>Set of phrases for each language</a:t>
            </a:r>
          </a:p>
          <a:p>
            <a:pPr lvl="1"/>
            <a:r>
              <a:rPr lang="en-US" dirty="0" smtClean="0"/>
              <a:t>Hard coded (no learning!)</a:t>
            </a:r>
          </a:p>
          <a:p>
            <a:r>
              <a:rPr lang="en-US" dirty="0" smtClean="0"/>
              <a:t>Only unigrams in SQL Server 2012</a:t>
            </a:r>
          </a:p>
          <a:p>
            <a:r>
              <a:rPr lang="en-US" dirty="0" smtClean="0"/>
              <a:t>Look for </a:t>
            </a:r>
            <a:r>
              <a:rPr lang="en-US" dirty="0" err="1" smtClean="0"/>
              <a:t>ngrams</a:t>
            </a:r>
            <a:r>
              <a:rPr lang="en-US" dirty="0" smtClean="0"/>
              <a:t> in the future</a:t>
            </a:r>
          </a:p>
          <a:p>
            <a:r>
              <a:rPr lang="en-US" dirty="0" smtClean="0"/>
              <a:t>Supported in query plans and extended events</a:t>
            </a:r>
          </a:p>
          <a:p>
            <a:pPr lvl="1"/>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l"/>
            <a:r>
              <a:rPr lang="en-US" sz="2400" smtClean="0"/>
              <a:t>Semantic </a:t>
            </a:r>
            <a:r>
              <a:rPr lang="en-US" sz="2400" dirty="0" smtClean="0"/>
              <a:t>Search</a:t>
            </a:r>
            <a:endParaRPr lang="en-US" sz="2400" dirty="0"/>
          </a:p>
        </p:txBody>
      </p:sp>
      <p:sp>
        <p:nvSpPr>
          <p:cNvPr id="3" name="Content Placeholder 2"/>
          <p:cNvSpPr>
            <a:spLocks noGrp="1"/>
          </p:cNvSpPr>
          <p:nvPr>
            <p:ph idx="1"/>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43437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Please fill out your evaluations</a:t>
            </a:r>
          </a:p>
          <a:p>
            <a:r>
              <a:rPr lang="en-US" dirty="0" smtClean="0">
                <a:hlinkClick r:id="rId2"/>
              </a:rPr>
              <a:t>www.sqlservercentral.com/forums</a:t>
            </a:r>
            <a:endParaRPr lang="en-US" dirty="0" smtClean="0"/>
          </a:p>
          <a:p>
            <a:r>
              <a:rPr lang="en-US" dirty="0" smtClean="0"/>
              <a:t>www.voiceofthedba.com/talks</a:t>
            </a:r>
            <a:endParaRPr lang="en-US" dirty="0"/>
          </a:p>
        </p:txBody>
      </p:sp>
      <p:pic>
        <p:nvPicPr>
          <p:cNvPr id="9" name="Picture 8"/>
          <p:cNvPicPr>
            <a:picLocks noChangeAspect="1"/>
          </p:cNvPicPr>
          <p:nvPr/>
        </p:nvPicPr>
        <p:blipFill>
          <a:blip r:embed="rId3" cstate="print"/>
          <a:stretch>
            <a:fillRect/>
          </a:stretch>
        </p:blipFill>
        <p:spPr>
          <a:xfrm>
            <a:off x="6762308" y="5877272"/>
            <a:ext cx="2073196" cy="72007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Full Text Search - </a:t>
            </a:r>
            <a:r>
              <a:rPr lang="en-US" dirty="0" smtClean="0">
                <a:hlinkClick r:id="rId2"/>
              </a:rPr>
              <a:t>http://msdn.microsoft.com/en-us/library/ms142571</a:t>
            </a:r>
            <a:endParaRPr lang="en-US" dirty="0" smtClean="0"/>
          </a:p>
          <a:p>
            <a:r>
              <a:rPr lang="en-US" dirty="0" smtClean="0"/>
              <a:t>What’s New - http://msdn.microsoft.com/en-us/library/cc645577</a:t>
            </a:r>
          </a:p>
          <a:p>
            <a:r>
              <a:rPr lang="en-US" dirty="0" smtClean="0"/>
              <a:t>Behavior Changes  to Full Text Search - </a:t>
            </a:r>
            <a:r>
              <a:rPr lang="en-US" dirty="0" smtClean="0">
                <a:hlinkClick r:id="rId3"/>
              </a:rPr>
              <a:t>http://msdn.microsoft.com/en-us/library/ms143272.aspx</a:t>
            </a:r>
            <a:endParaRPr lang="en-US" dirty="0" smtClean="0"/>
          </a:p>
          <a:p>
            <a:r>
              <a:rPr lang="en-US" dirty="0" smtClean="0"/>
              <a:t>Breaking Changes in Full Text Search - </a:t>
            </a:r>
            <a:r>
              <a:rPr lang="en-US" dirty="0" smtClean="0">
                <a:hlinkClick r:id="rId4"/>
              </a:rPr>
              <a:t>http://msdn.microsoft.com/en-us/library/ms143709.aspx</a:t>
            </a:r>
            <a:endParaRPr lang="en-US" dirty="0" smtClean="0"/>
          </a:p>
          <a:p>
            <a:r>
              <a:rPr lang="en-US" dirty="0" err="1" smtClean="0"/>
              <a:t>Sp_fulltext_service</a:t>
            </a:r>
            <a:r>
              <a:rPr lang="en-US" dirty="0" smtClean="0"/>
              <a:t> - </a:t>
            </a:r>
            <a:r>
              <a:rPr lang="en-US" dirty="0" smtClean="0">
                <a:hlinkClick r:id="rId5"/>
              </a:rPr>
              <a:t>http://msdn.microsoft.com/en-us/library/ms175058.aspx</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iFilter</a:t>
            </a:r>
            <a:r>
              <a:rPr lang="en-US" dirty="0" smtClean="0"/>
              <a:t> Interface - </a:t>
            </a:r>
            <a:r>
              <a:rPr lang="en-US" dirty="0" smtClean="0">
                <a:hlinkClick r:id="rId2"/>
              </a:rPr>
              <a:t>http://msdn.microsoft.com/en-us/library/ms691105%28v=vs.85%29.aspx</a:t>
            </a:r>
            <a:r>
              <a:rPr lang="en-US" dirty="0" smtClean="0"/>
              <a:t> </a:t>
            </a:r>
          </a:p>
          <a:p>
            <a:r>
              <a:rPr lang="en-US" dirty="0" smtClean="0"/>
              <a:t>Office 2012 Filter Pack - </a:t>
            </a:r>
            <a:r>
              <a:rPr lang="en-US" dirty="0" smtClean="0">
                <a:hlinkClick r:id="rId3"/>
              </a:rPr>
              <a:t>http://www.microsoft.com/en-us/download/details.aspx?id=17062</a:t>
            </a:r>
            <a:endParaRPr lang="en-US" dirty="0" smtClean="0"/>
          </a:p>
          <a:p>
            <a:r>
              <a:rPr lang="en-US" dirty="0" smtClean="0"/>
              <a:t>How to register filter packs in SQL Server - </a:t>
            </a:r>
            <a:r>
              <a:rPr lang="en-US" dirty="0" smtClean="0">
                <a:hlinkClick r:id="rId4"/>
              </a:rPr>
              <a:t>http://support.microsoft.com/kb/945934</a:t>
            </a:r>
            <a:endParaRPr lang="en-US" dirty="0" smtClean="0"/>
          </a:p>
          <a:p>
            <a:r>
              <a:rPr lang="en-US" dirty="0" smtClean="0"/>
              <a:t>Adobe PDF </a:t>
            </a:r>
            <a:r>
              <a:rPr lang="en-US" dirty="0" err="1" smtClean="0"/>
              <a:t>iFilter</a:t>
            </a:r>
            <a:r>
              <a:rPr lang="en-US" dirty="0" smtClean="0"/>
              <a:t> - </a:t>
            </a:r>
            <a:r>
              <a:rPr lang="en-US" dirty="0" smtClean="0">
                <a:hlinkClick r:id="rId5"/>
              </a:rPr>
              <a:t>http://www.adobe.com/support/downloads/detail.jsp?ftpID=2611</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Document Challenge </a:t>
            </a:r>
          </a:p>
          <a:p>
            <a:r>
              <a:rPr lang="en-US" dirty="0" smtClean="0">
                <a:solidFill>
                  <a:schemeClr val="bg1">
                    <a:lumMod val="75000"/>
                  </a:schemeClr>
                </a:solidFill>
              </a:rPr>
              <a:t>Full Text Search and </a:t>
            </a:r>
            <a:r>
              <a:rPr lang="en-US" dirty="0" err="1" smtClean="0">
                <a:solidFill>
                  <a:schemeClr val="bg1">
                    <a:lumMod val="75000"/>
                  </a:schemeClr>
                </a:solidFill>
              </a:rPr>
              <a:t>iFilters</a:t>
            </a:r>
            <a:endParaRPr lang="en-US" dirty="0" smtClean="0">
              <a:solidFill>
                <a:schemeClr val="bg1">
                  <a:lumMod val="75000"/>
                </a:schemeClr>
              </a:solidFill>
            </a:endParaRPr>
          </a:p>
          <a:p>
            <a:r>
              <a:rPr lang="en-US" dirty="0" smtClean="0">
                <a:solidFill>
                  <a:schemeClr val="bg1">
                    <a:lumMod val="75000"/>
                  </a:schemeClr>
                </a:solidFill>
              </a:rPr>
              <a:t>Basic Searches</a:t>
            </a:r>
          </a:p>
          <a:p>
            <a:r>
              <a:rPr lang="en-US" dirty="0" smtClean="0">
                <a:solidFill>
                  <a:schemeClr val="bg1">
                    <a:lumMod val="75000"/>
                  </a:schemeClr>
                </a:solidFill>
              </a:rPr>
              <a:t>Semantic Search</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Find Property Set GUIDs and Property Integer IDs for Search Properties</a:t>
            </a:r>
            <a:r>
              <a:rPr lang="en-US" dirty="0"/>
              <a:t> </a:t>
            </a:r>
            <a:r>
              <a:rPr lang="en-US" dirty="0" smtClean="0"/>
              <a:t>- </a:t>
            </a:r>
            <a:r>
              <a:rPr lang="en-US" dirty="0" smtClean="0">
                <a:hlinkClick r:id="rId2"/>
              </a:rPr>
              <a:t>http://msdn.microsoft.com/en-us/library/ee677618</a:t>
            </a:r>
            <a:endParaRPr lang="en-US" dirty="0" smtClean="0"/>
          </a:p>
          <a:p>
            <a:r>
              <a:rPr lang="en-US" dirty="0" smtClean="0"/>
              <a:t>Configure and Manage Word Breakers and Stemmers for Search - </a:t>
            </a:r>
            <a:r>
              <a:rPr lang="en-US" dirty="0" smtClean="0">
                <a:hlinkClick r:id="rId3"/>
              </a:rPr>
              <a:t>http://msdn.microsoft.com/en-us/library/ms142509</a:t>
            </a:r>
            <a:endParaRPr lang="en-US" dirty="0" smtClean="0"/>
          </a:p>
          <a:p>
            <a:r>
              <a:rPr lang="en-US" dirty="0" smtClean="0"/>
              <a:t>Configure and Manage </a:t>
            </a:r>
            <a:r>
              <a:rPr lang="en-US" dirty="0" err="1" smtClean="0"/>
              <a:t>Stopwords</a:t>
            </a:r>
            <a:r>
              <a:rPr lang="en-US" dirty="0" smtClean="0"/>
              <a:t> and </a:t>
            </a:r>
            <a:r>
              <a:rPr lang="en-US" dirty="0" err="1" smtClean="0"/>
              <a:t>Stoplists</a:t>
            </a:r>
            <a:r>
              <a:rPr lang="en-US" dirty="0" smtClean="0"/>
              <a:t> for Full-Text Search - </a:t>
            </a:r>
            <a:r>
              <a:rPr lang="en-US" dirty="0" smtClean="0">
                <a:hlinkClick r:id="rId4"/>
              </a:rPr>
              <a:t>http://msdn.microsoft.com/en-us/library/ms142551</a:t>
            </a:r>
            <a:endParaRPr lang="en-US" dirty="0" smtClean="0"/>
          </a:p>
          <a:p>
            <a:r>
              <a:rPr lang="en-US" dirty="0" smtClean="0"/>
              <a:t>Configure and Manage Thesaurus Files for Full-Text Search - </a:t>
            </a:r>
            <a:r>
              <a:rPr lang="en-US" dirty="0" smtClean="0">
                <a:hlinkClick r:id="rId5"/>
              </a:rPr>
              <a:t>http://msdn.microsoft.com/en-us/library/ms142491</a:t>
            </a:r>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a:bodyPr>
          <a:lstStyle/>
          <a:p>
            <a:r>
              <a:rPr lang="en-US" dirty="0" smtClean="0"/>
              <a:t>Semantic Search – </a:t>
            </a:r>
            <a:r>
              <a:rPr lang="en-US" dirty="0" smtClean="0">
                <a:hlinkClick r:id="rId2"/>
              </a:rPr>
              <a:t>http://msdn.microsoft.com/en-us/library/gg492075</a:t>
            </a:r>
            <a:endParaRPr lang="en-US" dirty="0" smtClean="0"/>
          </a:p>
          <a:p>
            <a:r>
              <a:rPr lang="en-US" dirty="0" smtClean="0"/>
              <a:t>Beyond Relational – Semantic Search - </a:t>
            </a:r>
            <a:r>
              <a:rPr lang="en-US" dirty="0" smtClean="0">
                <a:hlinkClick r:id="rId3"/>
              </a:rPr>
              <a:t>http://blogs.technet.com/b/andrew/archive/2011/09/06/beyond-relational-semantic-search-with-sql-server-filetable.aspx</a:t>
            </a:r>
            <a:endParaRPr lang="en-US" dirty="0" smtClean="0"/>
          </a:p>
          <a:p>
            <a:r>
              <a:rPr lang="en-US" dirty="0" err="1" smtClean="0"/>
              <a:t>MySemanticSearch</a:t>
            </a:r>
            <a:r>
              <a:rPr lang="en-US" dirty="0" smtClean="0"/>
              <a:t> – </a:t>
            </a:r>
            <a:r>
              <a:rPr lang="en-US" dirty="0" err="1" smtClean="0"/>
              <a:t>Codeplex</a:t>
            </a:r>
            <a:r>
              <a:rPr lang="en-US" dirty="0" smtClean="0"/>
              <a:t> - http://mysemanticsearch.codeplex.com/</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smtClean="0"/>
              <a:t>Full text and Semantic Search in SQL Server 2008 and 2012 - </a:t>
            </a:r>
            <a:r>
              <a:rPr lang="en-US" dirty="0" smtClean="0">
                <a:hlinkClick r:id="rId2"/>
              </a:rPr>
              <a:t>http://channel9.msdn.com/Events/TechDays/Techdays-2012-the-Netherlands/2297?format=html5</a:t>
            </a:r>
            <a:endParaRPr lang="en-US" dirty="0" smtClean="0"/>
          </a:p>
          <a:p>
            <a:r>
              <a:rPr lang="en-US" dirty="0" smtClean="0"/>
              <a:t>http://users.cis.fiu.edu/~lzhen001/activities/KDD2011Program/docs/p213.pdf</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sp>
        <p:nvSpPr>
          <p:cNvPr id="3" name="Content Placeholder 2"/>
          <p:cNvSpPr>
            <a:spLocks noGrp="1"/>
          </p:cNvSpPr>
          <p:nvPr>
            <p:ph idx="1"/>
          </p:nvPr>
        </p:nvSpPr>
        <p:spPr/>
        <p:txBody>
          <a:bodyPr/>
          <a:lstStyle/>
          <a:p>
            <a:r>
              <a:rPr lang="en-US" dirty="0" smtClean="0"/>
              <a:t>Types of data</a:t>
            </a:r>
          </a:p>
          <a:p>
            <a:pPr lvl="1"/>
            <a:r>
              <a:rPr lang="en-US" dirty="0" smtClean="0"/>
              <a:t>Structured (normal, RDBMS tables)</a:t>
            </a:r>
          </a:p>
          <a:p>
            <a:pPr lvl="1"/>
            <a:r>
              <a:rPr lang="en-US" dirty="0" smtClean="0"/>
              <a:t>Semi-structured (XML)</a:t>
            </a:r>
          </a:p>
          <a:p>
            <a:pPr lvl="1"/>
            <a:r>
              <a:rPr lang="en-US" dirty="0" smtClean="0"/>
              <a:t>Unstructured (BLOBs, music, images, documents)</a:t>
            </a:r>
          </a:p>
          <a:p>
            <a:r>
              <a:rPr lang="en-US" dirty="0" smtClean="0"/>
              <a:t>Unstructured data provides no information about its contents.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9800"/>
            <a:ext cx="9144000" cy="966216"/>
          </a:xfrm>
          <a:prstGeom prst="rect">
            <a:avLst/>
          </a:prstGeom>
        </p:spPr>
      </p:pic>
      <p:sp>
        <p:nvSpPr>
          <p:cNvPr id="5" name="Rectangle 4"/>
          <p:cNvSpPr/>
          <p:nvPr/>
        </p:nvSpPr>
        <p:spPr>
          <a:xfrm>
            <a:off x="0" y="2209800"/>
            <a:ext cx="9144000" cy="966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l"/>
            <a:r>
              <a:rPr lang="en-US" sz="2400" dirty="0" smtClean="0"/>
              <a:t>Unstructured Data</a:t>
            </a:r>
            <a:endParaRPr lang="en-US" sz="2400" dirty="0"/>
          </a:p>
        </p:txBody>
      </p:sp>
      <p:sp>
        <p:nvSpPr>
          <p:cNvPr id="3" name="Content Placeholder 2"/>
          <p:cNvSpPr>
            <a:spLocks noGrp="1"/>
          </p:cNvSpPr>
          <p:nvPr>
            <p:ph idx="1"/>
          </p:nvPr>
        </p:nvSpPr>
        <p:spPr/>
        <p:txBody>
          <a:bodyPr/>
          <a:lstStyle/>
          <a:p>
            <a:pPr marL="0" indent="0">
              <a:buNone/>
            </a:pPr>
            <a:r>
              <a:rPr lang="en-US" dirty="0" smtClean="0"/>
              <a:t>Demo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1+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pic>
        <p:nvPicPr>
          <p:cNvPr id="4" name="Content Placeholder 3" descr="Photo Mar 26, 12 05 15 PM.jpg"/>
          <p:cNvPicPr>
            <a:picLocks noGrp="1" noChangeAspect="1"/>
          </p:cNvPicPr>
          <p:nvPr>
            <p:ph idx="1"/>
          </p:nvPr>
        </p:nvPicPr>
        <p:blipFill>
          <a:blip r:embed="rId3" cstate="print"/>
          <a:stretch>
            <a:fillRect/>
          </a:stretch>
        </p:blipFill>
        <p:spPr>
          <a:xfrm>
            <a:off x="1630303" y="2092325"/>
            <a:ext cx="5043606" cy="376713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a:t>
            </a:r>
            <a:endParaRPr lang="en-US" dirty="0"/>
          </a:p>
        </p:txBody>
      </p:sp>
      <p:pic>
        <p:nvPicPr>
          <p:cNvPr id="4" name="Picture 5" descr="Photo Mar 26, 11 44 30 AM.jpg"/>
          <p:cNvPicPr>
            <a:picLocks noGrp="1" noChangeAspect="1"/>
          </p:cNvPicPr>
          <p:nvPr>
            <p:ph idx="1"/>
          </p:nvPr>
        </p:nvPicPr>
        <p:blipFill>
          <a:blip r:embed="rId3" cstate="print"/>
          <a:stretch>
            <a:fillRect/>
          </a:stretch>
        </p:blipFill>
        <p:spPr bwMode="auto">
          <a:xfrm>
            <a:off x="2745103" y="2092325"/>
            <a:ext cx="2814006" cy="3767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Documents</a:t>
            </a:r>
            <a:endParaRPr lang="en-US" dirty="0"/>
          </a:p>
        </p:txBody>
      </p:sp>
      <p:sp>
        <p:nvSpPr>
          <p:cNvPr id="5" name="Content Placeholder 4"/>
          <p:cNvSpPr>
            <a:spLocks noGrp="1"/>
          </p:cNvSpPr>
          <p:nvPr>
            <p:ph idx="1"/>
          </p:nvPr>
        </p:nvSpPr>
        <p:spPr/>
        <p:txBody>
          <a:bodyPr/>
          <a:lstStyle/>
          <a:p>
            <a:r>
              <a:rPr lang="en-US" dirty="0" smtClean="0"/>
              <a:t>Traditional methods</a:t>
            </a:r>
          </a:p>
          <a:p>
            <a:pPr lvl="1"/>
            <a:r>
              <a:rPr lang="en-US" dirty="0" err="1"/>
              <a:t>Varchar</a:t>
            </a:r>
            <a:r>
              <a:rPr lang="en-US" dirty="0"/>
              <a:t>(max)/</a:t>
            </a:r>
            <a:r>
              <a:rPr lang="en-US" dirty="0" err="1"/>
              <a:t>varbinary</a:t>
            </a:r>
            <a:r>
              <a:rPr lang="en-US" dirty="0"/>
              <a:t>(max) </a:t>
            </a:r>
            <a:endParaRPr lang="en-US" dirty="0" smtClean="0"/>
          </a:p>
          <a:p>
            <a:pPr lvl="1"/>
            <a:r>
              <a:rPr lang="en-US" dirty="0" smtClean="0"/>
              <a:t>XML</a:t>
            </a:r>
          </a:p>
          <a:p>
            <a:r>
              <a:rPr lang="en-US" dirty="0" smtClean="0"/>
              <a:t>Filestream</a:t>
            </a:r>
          </a:p>
          <a:p>
            <a:r>
              <a:rPr lang="en-US" dirty="0" err="1" smtClean="0"/>
              <a:t>Filetable</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Filestream</a:t>
            </a:r>
            <a:endParaRPr lang="en-US" dirty="0"/>
          </a:p>
        </p:txBody>
      </p:sp>
      <p:sp>
        <p:nvSpPr>
          <p:cNvPr id="3" name="Content Placeholder 2"/>
          <p:cNvSpPr>
            <a:spLocks noGrp="1"/>
          </p:cNvSpPr>
          <p:nvPr>
            <p:ph idx="1"/>
          </p:nvPr>
        </p:nvSpPr>
        <p:spPr/>
        <p:txBody>
          <a:bodyPr/>
          <a:lstStyle/>
          <a:p>
            <a:r>
              <a:rPr lang="en-US" dirty="0" smtClean="0"/>
              <a:t>Introduced in SQL Server 2008</a:t>
            </a:r>
          </a:p>
          <a:p>
            <a:r>
              <a:rPr lang="en-US" dirty="0" smtClean="0"/>
              <a:t>Improves management of file-like data by integrating backup/restore/transactions</a:t>
            </a:r>
          </a:p>
          <a:p>
            <a:r>
              <a:rPr lang="en-US" dirty="0" smtClean="0"/>
              <a:t>Improves performance by storing the data in the file system.</a:t>
            </a:r>
          </a:p>
          <a:p>
            <a:r>
              <a:rPr lang="en-US" dirty="0" smtClean="0"/>
              <a:t>Ex: </a:t>
            </a:r>
            <a:r>
              <a:rPr lang="en-US" dirty="0" err="1" smtClean="0"/>
              <a:t>AdventureWorks.Production.Document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03_Connections_De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90_WindowsEventTemplate">
  <a:themeElements>
    <a:clrScheme name="ITnDev Connections">
      <a:dk1>
        <a:sysClr val="windowText" lastClr="000000"/>
      </a:dk1>
      <a:lt1>
        <a:sysClr val="window" lastClr="FFFFFF"/>
      </a:lt1>
      <a:dk2>
        <a:srgbClr val="0C4B72"/>
      </a:dk2>
      <a:lt2>
        <a:srgbClr val="45B8FF"/>
      </a:lt2>
      <a:accent1>
        <a:srgbClr val="969696"/>
      </a:accent1>
      <a:accent2>
        <a:srgbClr val="E6E6E6"/>
      </a:accent2>
      <a:accent3>
        <a:srgbClr val="C8C8C8"/>
      </a:accent3>
      <a:accent4>
        <a:srgbClr val="AFAFAF"/>
      </a:accent4>
      <a:accent5>
        <a:srgbClr val="7D7D7D"/>
      </a:accent5>
      <a:accent6>
        <a:srgbClr val="C62324"/>
      </a:accent6>
      <a:hlink>
        <a:srgbClr val="C8C8C8"/>
      </a:hlink>
      <a:folHlink>
        <a:srgbClr val="E6E6E6"/>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txDef>
      <a:spPr/>
      <a:bodyPr anchor="ctr" anchorCtr="1"/>
      <a:lstStyle>
        <a:defPPr>
          <a:defRPr dirty="0" smtClean="0">
            <a:latin typeface="+mj-lt"/>
          </a:defRPr>
        </a:defPPr>
      </a:lstStyle>
    </a:txDef>
  </a:objectDefaults>
  <a:extraClrSchemeLst/>
  <a:extLst>
    <a:ext uri="{05A4C25C-085E-4340-85A3-A5531E510DB2}">
      <thm15:themeFamily xmlns=""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ITDev Connections Slide Deck Template</Template>
  <TotalTime>10857</TotalTime>
  <Words>1328</Words>
  <Application>Microsoft Office PowerPoint</Application>
  <PresentationFormat>On-screen Show (4:3)</PresentationFormat>
  <Paragraphs>187</Paragraphs>
  <Slides>33</Slides>
  <Notes>15</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103_Connections_Deck</vt:lpstr>
      <vt:lpstr>90_WindowsEventTemplate</vt:lpstr>
      <vt:lpstr>Searching Office Documents in SQL Server 2012 </vt:lpstr>
      <vt:lpstr>Agenda</vt:lpstr>
      <vt:lpstr>Agenda</vt:lpstr>
      <vt:lpstr>Binary Data</vt:lpstr>
      <vt:lpstr>Unstructured Data</vt:lpstr>
      <vt:lpstr>Binary Data</vt:lpstr>
      <vt:lpstr>Binary Data</vt:lpstr>
      <vt:lpstr>Storing Documents</vt:lpstr>
      <vt:lpstr>Filestream</vt:lpstr>
      <vt:lpstr>FileTable</vt:lpstr>
      <vt:lpstr>Filestream/Filetable document storage</vt:lpstr>
      <vt:lpstr>Agenda</vt:lpstr>
      <vt:lpstr>Full Text in SQL Server</vt:lpstr>
      <vt:lpstr>Full Text in SQL Server 2012</vt:lpstr>
      <vt:lpstr>Full Text Concepts</vt:lpstr>
      <vt:lpstr>iFilters</vt:lpstr>
      <vt:lpstr>Document enhancements</vt:lpstr>
      <vt:lpstr>Agenda</vt:lpstr>
      <vt:lpstr>Full Text in SQL Server 2012</vt:lpstr>
      <vt:lpstr>Binary Data Search</vt:lpstr>
      <vt:lpstr>Semantic Search</vt:lpstr>
      <vt:lpstr>Agenda</vt:lpstr>
      <vt:lpstr>Semantic Search</vt:lpstr>
      <vt:lpstr>Semantic Search</vt:lpstr>
      <vt:lpstr>Semantic Search</vt:lpstr>
      <vt:lpstr>Semantic Search</vt:lpstr>
      <vt:lpstr>The End</vt:lpstr>
      <vt:lpstr>References</vt:lpstr>
      <vt:lpstr>References</vt:lpstr>
      <vt:lpstr>References</vt:lpstr>
      <vt:lpstr>References</vt:lpstr>
      <vt:lpstr>References</vt:lpstr>
      <vt:lpstr>Images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Control of Your Instances with Policy-Based Management</dc:title>
  <dc:creator>Steve</dc:creator>
  <cp:lastModifiedBy>way0utwest</cp:lastModifiedBy>
  <cp:revision>424</cp:revision>
  <dcterms:created xsi:type="dcterms:W3CDTF">2006-08-16T00:00:00Z</dcterms:created>
  <dcterms:modified xsi:type="dcterms:W3CDTF">2013-10-01T22:46:49Z</dcterms:modified>
</cp:coreProperties>
</file>