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1" r:id="rId15"/>
    <p:sldId id="282" r:id="rId16"/>
    <p:sldId id="283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81" autoAdjust="0"/>
  </p:normalViewPr>
  <p:slideViewPr>
    <p:cSldViewPr snapToGrid="0" snapToObjects="1" showGuides="1">
      <p:cViewPr>
        <p:scale>
          <a:sx n="74" d="100"/>
          <a:sy n="74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Db</a:t>
            </a:r>
            <a:r>
              <a:rPr lang="en-US" baseline="0" dirty="0" smtClean="0"/>
              <a:t> needs to be online, available, secure, can’t be dropped. But must be treated like code.</a:t>
            </a:r>
          </a:p>
          <a:p>
            <a:r>
              <a:rPr lang="en-US" baseline="0" dirty="0" smtClean="0"/>
              <a:t>Developers are good. They know how to deploy code.</a:t>
            </a:r>
          </a:p>
          <a:p>
            <a:r>
              <a:rPr lang="en-US" baseline="0" dirty="0" smtClean="0"/>
              <a:t>Bullets</a:t>
            </a:r>
          </a:p>
          <a:p>
            <a:r>
              <a:rPr lang="en-US" baseline="0" dirty="0" err="1" smtClean="0"/>
              <a:t>Dev</a:t>
            </a:r>
            <a:r>
              <a:rPr lang="en-US" baseline="0" dirty="0" smtClean="0"/>
              <a:t> teams supported?</a:t>
            </a:r>
          </a:p>
          <a:p>
            <a:r>
              <a:rPr lang="en-US" baseline="0" dirty="0" smtClean="0"/>
              <a:t>Need a process. You develop is, but follow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can’t give you a process. We can, but most won’t follow it. You need your own.</a:t>
            </a:r>
          </a:p>
          <a:p>
            <a:r>
              <a:rPr lang="en-US" baseline="0" dirty="0" smtClean="0"/>
              <a:t>The deploy often strategy story. We deploy on Tues, but we need one Thur.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4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Changes are made</a:t>
            </a:r>
            <a:r>
              <a:rPr lang="en-US" baseline="0" dirty="0" smtClean="0"/>
              <a:t> in development, then move to </a:t>
            </a:r>
            <a:r>
              <a:rPr lang="en-US" baseline="0" dirty="0" err="1" smtClean="0"/>
              <a:t>qa</a:t>
            </a:r>
            <a:r>
              <a:rPr lang="en-US" baseline="0" dirty="0" smtClean="0"/>
              <a:t>, then to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5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think about it differently, start with production and define what has to go there, then figure out how to move up to there from each preceding</a:t>
            </a:r>
            <a:r>
              <a:rPr lang="en-US" baseline="0" dirty="0" smtClean="0"/>
              <a:t>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changes in the </a:t>
            </a:r>
            <a:r>
              <a:rPr lang="en-US" dirty="0" err="1" smtClean="0"/>
              <a:t>db</a:t>
            </a:r>
            <a:r>
              <a:rPr lang="en-US" dirty="0" smtClean="0"/>
              <a:t>, commit to </a:t>
            </a:r>
            <a:r>
              <a:rPr lang="en-US" dirty="0" err="1" smtClean="0"/>
              <a:t>vcs</a:t>
            </a:r>
            <a:endParaRPr lang="en-US" dirty="0" smtClean="0"/>
          </a:p>
          <a:p>
            <a:r>
              <a:rPr lang="en-US" dirty="0" smtClean="0"/>
              <a:t>History of</a:t>
            </a:r>
            <a:r>
              <a:rPr lang="en-US" baseline="0" dirty="0" smtClean="0"/>
              <a:t>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Grant, always be deploying. Not every day, every change, but on a regular basis. </a:t>
            </a:r>
          </a:p>
          <a:p>
            <a:r>
              <a:rPr lang="en-US" dirty="0" smtClean="0"/>
              <a:t>Or at any time. The idea is that if we need to make a change or patch something,</a:t>
            </a:r>
            <a:r>
              <a:rPr lang="en-US" baseline="0" dirty="0" smtClean="0"/>
              <a:t> we can.</a:t>
            </a:r>
            <a:endParaRPr lang="en-US" dirty="0" smtClean="0"/>
          </a:p>
          <a:p>
            <a:r>
              <a:rPr lang="en-US" dirty="0" smtClean="0"/>
              <a:t>Practice</a:t>
            </a:r>
            <a:r>
              <a:rPr lang="en-US" baseline="0" dirty="0" smtClean="0"/>
              <a:t> for deployment, they are smoother, so no fear</a:t>
            </a:r>
          </a:p>
          <a:p>
            <a:r>
              <a:rPr lang="en-US" baseline="0" dirty="0" smtClean="0"/>
              <a:t>Reduce software inventory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always start with Dev. We never fix in production.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7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tests in TC</a:t>
            </a:r>
          </a:p>
          <a:p>
            <a:r>
              <a:rPr lang="en-US" baseline="0" dirty="0" smtClean="0"/>
              <a:t>If I have to make a change, I get it tested in 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</a:t>
            </a:r>
            <a:r>
              <a:rPr lang="en-US" baseline="0" dirty="0" smtClean="0"/>
              <a:t> job isn’t just backups? Is it? That will not be the case as we move forward. At least not for the good jobs.</a:t>
            </a:r>
          </a:p>
          <a:p>
            <a:r>
              <a:rPr lang="en-US" baseline="0" dirty="0" smtClean="0"/>
              <a:t>Integrate with the application. Ensure things work together smoothly.</a:t>
            </a:r>
          </a:p>
          <a:p>
            <a:r>
              <a:rPr lang="en-US" baseline="0" dirty="0" smtClean="0"/>
              <a:t>You must protect production, but the best way to do this is integrate with the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practice. </a:t>
            </a:r>
            <a:r>
              <a:rPr lang="en-US" baseline="0" smtClean="0"/>
              <a:t>Deploy often.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2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openclipart.org/detail/1597/laptop-by-johnny_automatic" TargetMode="External"/><Relationship Id="rId7" Type="http://schemas.openxmlformats.org/officeDocument/2006/relationships/hyperlink" Target="http://openclipart.org/detail/13677/servers-by-ericlemerd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openclipart.org/detail/17664/net_server-by-rgtaylor_csc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597/laptop-by-johnny_automat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Best Practices for </a:t>
            </a:r>
            <a:br>
              <a:rPr lang="en-US" sz="4000" b="0" dirty="0" smtClean="0">
                <a:latin typeface="Cachet Pro Medium" panose="020B0606030504020203" pitchFamily="34" charset="0"/>
                <a:cs typeface="Cachet Pro Bold"/>
              </a:rPr>
            </a:br>
            <a:r>
              <a:rPr lang="en-US" sz="4000" b="0" dirty="0" smtClean="0">
                <a:latin typeface="Cachet Pro Medium" panose="020B0606030504020203" pitchFamily="34" charset="0"/>
                <a:cs typeface="Cachet Pro Bold"/>
              </a:rPr>
              <a:t>Database Deployments</a:t>
            </a:r>
            <a:endParaRPr lang="en-US" sz="4000" b="0" dirty="0">
              <a:latin typeface="Cachet Pro Medium" panose="020B0606030504020203" pitchFamily="34" charset="0"/>
              <a:cs typeface="Cachet Pro Bold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chet Pro Book"/>
                <a:cs typeface="Cachet Pro Book"/>
              </a:rPr>
              <a:t>Steve Jones</a:t>
            </a:r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63677"/>
            <a:ext cx="46482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Demo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controlling databases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0657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Testing Deployments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ABCD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Always Be Continuously Deploying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Unit Testing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Continuous Integration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Copies of production</a:t>
            </a:r>
          </a:p>
          <a:p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7556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Demo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and </a:t>
            </a:r>
            <a:r>
              <a:rPr lang="en-US" dirty="0" err="1" smtClean="0"/>
              <a:t>tsqlt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6275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chet Pro Medium" panose="020B0606030504020203" pitchFamily="34" charset="0"/>
              </a:rPr>
              <a:t>Deploying to Multiple Environments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Multiple moves between multiple environments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Every deployment is practice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08" y="509567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8" name="8-Point Star 7"/>
          <p:cNvSpPr/>
          <p:nvPr/>
        </p:nvSpPr>
        <p:spPr>
          <a:xfrm>
            <a:off x="945851" y="3400921"/>
            <a:ext cx="1363671" cy="1325418"/>
          </a:xfrm>
          <a:prstGeom prst="star8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0-Point Star 9"/>
          <p:cNvSpPr/>
          <p:nvPr/>
        </p:nvSpPr>
        <p:spPr>
          <a:xfrm>
            <a:off x="2123524" y="3773508"/>
            <a:ext cx="1481070" cy="1481071"/>
          </a:xfrm>
          <a:prstGeom prst="star10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chet Pro Medium" panose="020B0606030504020203" pitchFamily="34" charset="0"/>
              </a:rPr>
              <a:t>Deploying to Multiple Environments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Multiple moves between multiple environments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Every deployment is practice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08" y="509567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19361" y="3400921"/>
            <a:ext cx="5924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/>
          </a:p>
        </p:txBody>
      </p:sp>
      <p:sp>
        <p:nvSpPr>
          <p:cNvPr id="11" name="8-Point Star 10"/>
          <p:cNvSpPr/>
          <p:nvPr/>
        </p:nvSpPr>
        <p:spPr>
          <a:xfrm>
            <a:off x="945851" y="3400921"/>
            <a:ext cx="1363671" cy="1325418"/>
          </a:xfrm>
          <a:prstGeom prst="star8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chet Pro Medium" panose="020B0606030504020203" pitchFamily="34" charset="0"/>
              </a:rPr>
              <a:t>Deploying to Multiple Environments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Multiple moves between multiple environments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Every deployment is practice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08" y="509567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19361" y="3400921"/>
            <a:ext cx="5924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70103" y="5160064"/>
            <a:ext cx="106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Staging</a:t>
            </a:r>
            <a:endParaRPr lang="en-US" b="1" dirty="0"/>
          </a:p>
        </p:txBody>
      </p:sp>
      <p:sp>
        <p:nvSpPr>
          <p:cNvPr id="11" name="10-Point Star 10"/>
          <p:cNvSpPr/>
          <p:nvPr/>
        </p:nvSpPr>
        <p:spPr>
          <a:xfrm>
            <a:off x="2123524" y="3773508"/>
            <a:ext cx="1481070" cy="1481071"/>
          </a:xfrm>
          <a:prstGeom prst="star10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8-Point Star 11"/>
          <p:cNvSpPr/>
          <p:nvPr/>
        </p:nvSpPr>
        <p:spPr>
          <a:xfrm>
            <a:off x="945851" y="3400921"/>
            <a:ext cx="1363671" cy="1325418"/>
          </a:xfrm>
          <a:prstGeom prst="star8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-Point Star 12"/>
          <p:cNvSpPr/>
          <p:nvPr/>
        </p:nvSpPr>
        <p:spPr>
          <a:xfrm>
            <a:off x="3437167" y="3242013"/>
            <a:ext cx="1951148" cy="1694750"/>
          </a:xfrm>
          <a:prstGeom prst="star12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chet Pro Medium" panose="020B0606030504020203" pitchFamily="34" charset="0"/>
              </a:rPr>
              <a:t>Deploying to Multiple Environments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Multiple moves between multiple environments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Every deployment is practice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408" y="5095671"/>
            <a:ext cx="18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19361" y="3400921"/>
            <a:ext cx="5924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QA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70103" y="5160064"/>
            <a:ext cx="106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Staging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62918" y="2794715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Production</a:t>
            </a:r>
            <a:endParaRPr lang="en-US" b="1" dirty="0"/>
          </a:p>
        </p:txBody>
      </p:sp>
      <p:sp>
        <p:nvSpPr>
          <p:cNvPr id="13" name="10-Point Star 12"/>
          <p:cNvSpPr/>
          <p:nvPr/>
        </p:nvSpPr>
        <p:spPr>
          <a:xfrm>
            <a:off x="2123524" y="3773508"/>
            <a:ext cx="1481070" cy="1481071"/>
          </a:xfrm>
          <a:prstGeom prst="star10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8-Point Star 13"/>
          <p:cNvSpPr/>
          <p:nvPr/>
        </p:nvSpPr>
        <p:spPr>
          <a:xfrm>
            <a:off x="945851" y="3400921"/>
            <a:ext cx="1363671" cy="1325418"/>
          </a:xfrm>
          <a:prstGeom prst="star8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2-Point Star 14"/>
          <p:cNvSpPr/>
          <p:nvPr/>
        </p:nvSpPr>
        <p:spPr>
          <a:xfrm>
            <a:off x="3437167" y="3242013"/>
            <a:ext cx="1951148" cy="1694750"/>
          </a:xfrm>
          <a:prstGeom prst="star12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5195130" y="3263612"/>
            <a:ext cx="2596588" cy="2312937"/>
          </a:xfrm>
          <a:prstGeom prst="star32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Demo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Deployment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7414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chet Pro Medium" panose="020B0606030504020203" pitchFamily="34" charset="0"/>
              </a:rPr>
              <a:t>Integrating Database with Application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Coupled through source control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Labeled together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Deployed together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Database is deployed first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672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Demo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Deployment</a:t>
            </a:r>
            <a:endParaRPr lang="en-US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5424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Book" panose="020B0506030504020203" pitchFamily="34" charset="0"/>
                <a:cs typeface="Cachet Pro Bold"/>
              </a:rPr>
              <a:t>Goals</a:t>
            </a:r>
            <a:endParaRPr lang="en-GB" b="0" dirty="0">
              <a:latin typeface="Cachet Pro Book" panose="020B0506030504020203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/>
                <a:cs typeface="Cachet Pro Book"/>
              </a:rPr>
              <a:t>Understand how to create your own deployment mechanisms</a:t>
            </a:r>
          </a:p>
          <a:p>
            <a:r>
              <a:rPr lang="en-GB" dirty="0" smtClean="0">
                <a:latin typeface="Cachet Pro Book"/>
                <a:cs typeface="Cachet Pro Book"/>
              </a:rPr>
              <a:t>Learn about the tools available for automation of the deployment process</a:t>
            </a:r>
          </a:p>
          <a:p>
            <a:r>
              <a:rPr lang="en-GB" dirty="0" smtClean="0">
                <a:latin typeface="Cachet Pro Book"/>
                <a:cs typeface="Cachet Pro Book"/>
              </a:rPr>
              <a:t>Acquire the knowledge of how to test your deployments</a:t>
            </a:r>
            <a:endParaRPr lang="en-GB" dirty="0">
              <a:latin typeface="Cachet Pro Book"/>
              <a:cs typeface="Cachet Pro Book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7764206" y="3102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2057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Deployment Automation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Remove humans from the equation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Speed the process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Make the process repeatable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Take advantage of the tools you know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8983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Demo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6123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Summary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Define a process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Work backwards from production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All database code in source control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Integrate tightly with development team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Test and validate all code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Automate as much as possible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3936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anose="020B0606030504020203" pitchFamily="34" charset="0"/>
                <a:cs typeface="Cachet Pro Bold"/>
              </a:rPr>
              <a:t>Goals</a:t>
            </a:r>
            <a:endParaRPr lang="en-GB" b="0" dirty="0">
              <a:latin typeface="Cachet Pro Medium" panose="020B0606030504020203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chet Pro Book" panose="020B0506030504020203" pitchFamily="34" charset="0"/>
                <a:cs typeface="Cachet Pro Book"/>
              </a:rPr>
              <a:t>Understand how to create your own deployment mechanisms</a:t>
            </a:r>
          </a:p>
          <a:p>
            <a:r>
              <a:rPr lang="en-GB" dirty="0" smtClean="0">
                <a:latin typeface="Cachet Pro Book" panose="020B0506030504020203" pitchFamily="34" charset="0"/>
                <a:cs typeface="Cachet Pro Book"/>
              </a:rPr>
              <a:t>Learn about the tools available for automation of the deployment process</a:t>
            </a:r>
          </a:p>
          <a:p>
            <a:r>
              <a:rPr lang="en-GB" dirty="0" smtClean="0">
                <a:latin typeface="Cachet Pro Book" panose="020B0506030504020203" pitchFamily="34" charset="0"/>
                <a:cs typeface="Cachet Pro Book"/>
              </a:rPr>
              <a:t>Acquire the knowledge of how to test your deployments</a:t>
            </a:r>
            <a:endParaRPr lang="en-GB" dirty="0">
              <a:latin typeface="Cachet Pro Book" panose="020B0506030504020203" pitchFamily="34" charset="0"/>
              <a:cs typeface="Cachet Pro Book"/>
            </a:endParaRPr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4827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“Problem”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Information persistence layer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Businesses like their data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Keeping that data in place can be work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Which is the start of the “problem”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Object Relational Impedance Mismatch 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Which is the rest of the “problem”</a:t>
            </a:r>
          </a:p>
          <a:p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9460" y="6451236"/>
            <a:ext cx="2133600" cy="365125"/>
          </a:xfrm>
          <a:prstGeom prst="rect">
            <a:avLst/>
          </a:prstGeom>
        </p:spPr>
        <p:txBody>
          <a:bodyPr/>
          <a:lstStyle/>
          <a:p>
            <a:fld id="{51FE8AEE-6E2D-4190-B0CF-6B225853ED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410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The Database “Solution”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Treat it as much like code as possible</a:t>
            </a:r>
          </a:p>
          <a:p>
            <a:pPr lvl="1"/>
            <a:r>
              <a:rPr lang="en-US" smtClean="0">
                <a:latin typeface="Cachet Pro Book" panose="020B0506030504020203" pitchFamily="34" charset="0"/>
              </a:rPr>
              <a:t>Caveat: </a:t>
            </a:r>
            <a:r>
              <a:rPr lang="en-US" dirty="0" smtClean="0">
                <a:latin typeface="Cachet Pro Book" panose="020B0506030504020203" pitchFamily="34" charset="0"/>
              </a:rPr>
              <a:t>keep online and don’t drop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Do the following</a:t>
            </a: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Work directly with the </a:t>
            </a:r>
            <a:r>
              <a:rPr lang="en-US" dirty="0" smtClean="0">
                <a:latin typeface="Cachet Pro Book" panose="020B0506030504020203" pitchFamily="34" charset="0"/>
              </a:rPr>
              <a:t>development team</a:t>
            </a:r>
          </a:p>
          <a:p>
            <a:pPr lvl="1"/>
            <a:r>
              <a:rPr lang="en-US" dirty="0">
                <a:latin typeface="Cachet Pro Book" panose="020B0506030504020203" pitchFamily="34" charset="0"/>
              </a:rPr>
              <a:t>Define a repeatable </a:t>
            </a:r>
            <a:r>
              <a:rPr lang="en-US" dirty="0" smtClean="0">
                <a:latin typeface="Cachet Pro Book" panose="020B0506030504020203" pitchFamily="34" charset="0"/>
              </a:rPr>
              <a:t>process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Put the database into source control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Put tests in place to validate the database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Automate as much of the process as possible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Follow the local development paradigm as much as possible</a:t>
            </a:r>
          </a:p>
          <a:p>
            <a:endParaRPr lang="en-US" dirty="0" smtClean="0">
              <a:latin typeface="Cachet Pro Book" panose="020B0506030504020203" pitchFamily="34" charset="0"/>
            </a:endParaRPr>
          </a:p>
          <a:p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9460" y="6451236"/>
            <a:ext cx="2133600" cy="365125"/>
          </a:xfrm>
          <a:prstGeom prst="rect">
            <a:avLst/>
          </a:prstGeom>
        </p:spPr>
        <p:txBody>
          <a:bodyPr/>
          <a:lstStyle/>
          <a:p>
            <a:fld id="{51FE8AEE-6E2D-4190-B0CF-6B225853ED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8750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Process: Team Glue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You must define a process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It’s your process, you define it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Management buy-in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Write the process down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And publish it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Review process regularly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Follow the process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Exceptions have to be exceptional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The process applies to everyone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No, DBAs, you’re not that special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39460" y="6451236"/>
            <a:ext cx="2133600" cy="365125"/>
          </a:xfrm>
          <a:prstGeom prst="rect">
            <a:avLst/>
          </a:prstGeom>
        </p:spPr>
        <p:txBody>
          <a:bodyPr/>
          <a:lstStyle/>
          <a:p>
            <a:fld id="{51FE8AEE-6E2D-4190-B0CF-6B225853ED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Development Process</a:t>
            </a:r>
            <a:endParaRPr lang="en-US" dirty="0">
              <a:latin typeface="Cachet Pro Medium" panose="020B0606030504020203" pitchFamily="34" charset="0"/>
            </a:endParaRPr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" y="3020028"/>
            <a:ext cx="2076450" cy="2381250"/>
          </a:xfrm>
        </p:spPr>
      </p:pic>
      <p:sp>
        <p:nvSpPr>
          <p:cNvPr id="5" name="TextBox 4"/>
          <p:cNvSpPr txBox="1"/>
          <p:nvPr/>
        </p:nvSpPr>
        <p:spPr>
          <a:xfrm>
            <a:off x="901664" y="552297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Development</a:t>
            </a:r>
            <a:endParaRPr lang="en-US" dirty="0">
              <a:latin typeface="Cachet Pro Book" panose="020B0506030504020203" pitchFamily="34" charset="0"/>
            </a:endParaRPr>
          </a:p>
        </p:txBody>
      </p:sp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1973199"/>
            <a:ext cx="1771650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63019" y="4453128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QA/Testing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750" y="3581400"/>
            <a:ext cx="1246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Production</a:t>
            </a:r>
            <a:endParaRPr lang="en-US" dirty="0">
              <a:latin typeface="Cachet Pro Book" panose="020B0506030504020203" pitchFamily="34" charset="0"/>
            </a:endParaRPr>
          </a:p>
        </p:txBody>
      </p:sp>
      <p:pic>
        <p:nvPicPr>
          <p:cNvPr id="10" name="Picture 9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93" y="1055640"/>
            <a:ext cx="1447800" cy="2381250"/>
          </a:xfrm>
          <a:prstGeom prst="rect">
            <a:avLst/>
          </a:prstGeom>
        </p:spPr>
      </p:pic>
      <p:sp>
        <p:nvSpPr>
          <p:cNvPr id="11" name="Circular Arrow 10"/>
          <p:cNvSpPr/>
          <p:nvPr/>
        </p:nvSpPr>
        <p:spPr>
          <a:xfrm rot="20439006">
            <a:off x="2419469" y="2461890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20439006">
            <a:off x="5379077" y="1273387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4781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Building a Deployment Process</a:t>
            </a:r>
            <a:endParaRPr lang="en-US" dirty="0">
              <a:latin typeface="Cachet Pro Medium" panose="020B0606030504020203" pitchFamily="34" charset="0"/>
            </a:endParaRPr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7" y="3020028"/>
            <a:ext cx="2076450" cy="2381250"/>
          </a:xfrm>
        </p:spPr>
      </p:pic>
      <p:sp>
        <p:nvSpPr>
          <p:cNvPr id="5" name="TextBox 4"/>
          <p:cNvSpPr txBox="1"/>
          <p:nvPr/>
        </p:nvSpPr>
        <p:spPr>
          <a:xfrm>
            <a:off x="901664" y="552297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chet Pro Book" panose="020B0506030504020203" pitchFamily="34" charset="0"/>
              </a:rPr>
              <a:t>Development</a:t>
            </a:r>
            <a:endParaRPr lang="en-US" dirty="0">
              <a:latin typeface="Cachet Pro Book" panose="020B05060305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6175" y="1973199"/>
            <a:ext cx="1771650" cy="2849261"/>
            <a:chOff x="3686175" y="1973199"/>
            <a:chExt cx="1771650" cy="28492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175" y="1973199"/>
              <a:ext cx="1771650" cy="23812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963019" y="4453128"/>
              <a:ext cx="1334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chet Pro Medium" panose="020B0606030504020203" pitchFamily="34" charset="0"/>
                </a:rPr>
                <a:t>QA/Testing</a:t>
              </a:r>
              <a:endParaRPr lang="en-US" dirty="0">
                <a:latin typeface="Cachet Pro Medium" panose="020B06060305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9093" y="1055640"/>
            <a:ext cx="1447800" cy="2895092"/>
            <a:chOff x="6839093" y="1055640"/>
            <a:chExt cx="1447800" cy="2895092"/>
          </a:xfrm>
        </p:grpSpPr>
        <p:sp>
          <p:nvSpPr>
            <p:cNvPr id="9" name="TextBox 8"/>
            <p:cNvSpPr txBox="1"/>
            <p:nvPr/>
          </p:nvSpPr>
          <p:spPr>
            <a:xfrm>
              <a:off x="6954750" y="3581400"/>
              <a:ext cx="1246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chet Pro Book" panose="020B0506030504020203" pitchFamily="34" charset="0"/>
                </a:rPr>
                <a:t>Production</a:t>
              </a:r>
              <a:endParaRPr lang="en-US" dirty="0">
                <a:latin typeface="Cachet Pro Book" panose="020B050603050402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093" y="1055640"/>
              <a:ext cx="1447800" cy="2381250"/>
            </a:xfrm>
            <a:prstGeom prst="rect">
              <a:avLst/>
            </a:prstGeom>
          </p:spPr>
        </p:pic>
      </p:grpSp>
      <p:sp>
        <p:nvSpPr>
          <p:cNvPr id="11" name="Circular Arrow 10"/>
          <p:cNvSpPr/>
          <p:nvPr/>
        </p:nvSpPr>
        <p:spPr>
          <a:xfrm rot="20439006">
            <a:off x="2419469" y="2461890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ular Arrow 11"/>
          <p:cNvSpPr/>
          <p:nvPr/>
        </p:nvSpPr>
        <p:spPr>
          <a:xfrm rot="20439006">
            <a:off x="5379077" y="1273387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160994" flipH="1">
            <a:off x="2560270" y="2114501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160994" flipH="1">
            <a:off x="5857994" y="3791713"/>
            <a:ext cx="1152144" cy="813816"/>
          </a:xfrm>
          <a:prstGeom prst="circular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244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65416 0.037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19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1337 0.056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282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347 L 0.63611 0.1268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53" y="61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2813 0.10949 " pathEditMode="relative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Building a Deployment Process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Production deployment script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Test script on copy of production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Generate script for production from label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Label code in source control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Add changes to source control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Make changes to code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Get code from source control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4292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Source Control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anose="020B0506030504020203" pitchFamily="34" charset="0"/>
              </a:rPr>
              <a:t>Two known states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Production</a:t>
            </a:r>
          </a:p>
          <a:p>
            <a:pPr lvl="1"/>
            <a:r>
              <a:rPr lang="en-US" dirty="0" smtClean="0">
                <a:latin typeface="Cachet Pro Book" panose="020B0506030504020203" pitchFamily="34" charset="0"/>
              </a:rPr>
              <a:t>Source Control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Ensures coupling between application and database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History of changes</a:t>
            </a:r>
          </a:p>
          <a:p>
            <a:r>
              <a:rPr lang="en-US" dirty="0" smtClean="0">
                <a:latin typeface="Cachet Pro Book" panose="020B0506030504020203" pitchFamily="34" charset="0"/>
              </a:rPr>
              <a:t>Auditing</a:t>
            </a:r>
            <a:endParaRPr lang="en-US" dirty="0">
              <a:latin typeface="Cachet Pro Book" panose="020B0506030504020203" pitchFamily="34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7611806" y="157880"/>
            <a:ext cx="1360129" cy="409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C00000"/>
                </a:solidFill>
                <a:latin typeface="Cachet Pro Book"/>
                <a:cs typeface="Cachet Pro Book"/>
              </a:rPr>
              <a:t>#sqlinthecity</a:t>
            </a:r>
            <a:endParaRPr lang="en-US" sz="1600" dirty="0">
              <a:solidFill>
                <a:srgbClr val="C00000"/>
              </a:solidFill>
              <a:latin typeface="Cachet Pro Book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0522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794</Words>
  <Application>Microsoft Office PowerPoint</Application>
  <PresentationFormat>On-screen Show (4:3)</PresentationFormat>
  <Paragraphs>170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Theme</vt:lpstr>
      <vt:lpstr>Best Practices for  Database Deployments</vt:lpstr>
      <vt:lpstr>Goals</vt:lpstr>
      <vt:lpstr>The Database “Problem”</vt:lpstr>
      <vt:lpstr>The Database “Solution”</vt:lpstr>
      <vt:lpstr>Process: Team Glue</vt:lpstr>
      <vt:lpstr>Development Process</vt:lpstr>
      <vt:lpstr>Building a Deployment Process</vt:lpstr>
      <vt:lpstr>Building a Deployment Process</vt:lpstr>
      <vt:lpstr>Source Control</vt:lpstr>
      <vt:lpstr>Demo</vt:lpstr>
      <vt:lpstr>Testing Deployments</vt:lpstr>
      <vt:lpstr>Demo</vt:lpstr>
      <vt:lpstr>Deploying to Multiple Environments</vt:lpstr>
      <vt:lpstr>Deploying to Multiple Environments</vt:lpstr>
      <vt:lpstr>Deploying to Multiple Environments</vt:lpstr>
      <vt:lpstr>Deploying to Multiple Environments</vt:lpstr>
      <vt:lpstr>Demo</vt:lpstr>
      <vt:lpstr>Integrating Database with Application</vt:lpstr>
      <vt:lpstr>Demo</vt:lpstr>
      <vt:lpstr>Deployment Automation</vt:lpstr>
      <vt:lpstr>Demo</vt:lpstr>
      <vt:lpstr>Summary</vt:lpstr>
      <vt:lpstr>Goals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75</cp:revision>
  <dcterms:created xsi:type="dcterms:W3CDTF">2011-06-22T09:06:31Z</dcterms:created>
  <dcterms:modified xsi:type="dcterms:W3CDTF">2013-09-27T16:08:25Z</dcterms:modified>
</cp:coreProperties>
</file>