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62" r:id="rId4"/>
    <p:sldId id="263" r:id="rId5"/>
    <p:sldId id="264" r:id="rId6"/>
    <p:sldId id="266" r:id="rId7"/>
    <p:sldId id="267" r:id="rId8"/>
    <p:sldId id="268" r:id="rId9"/>
    <p:sldId id="293" r:id="rId10"/>
    <p:sldId id="296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2" r:id="rId19"/>
    <p:sldId id="295" r:id="rId20"/>
    <p:sldId id="284" r:id="rId21"/>
    <p:sldId id="285" r:id="rId22"/>
    <p:sldId id="297" r:id="rId23"/>
    <p:sldId id="286" r:id="rId24"/>
    <p:sldId id="298" r:id="rId25"/>
    <p:sldId id="287" r:id="rId26"/>
    <p:sldId id="299" r:id="rId27"/>
    <p:sldId id="288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92" autoAdjust="0"/>
  </p:normalViewPr>
  <p:slideViewPr>
    <p:cSldViewPr snapToGrid="0" snapToObjects="1" showGuides="1">
      <p:cViewPr varScale="1">
        <p:scale>
          <a:sx n="61" d="100"/>
          <a:sy n="61" d="100"/>
        </p:scale>
        <p:origin x="-7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3CE5E-2BE0-4E21-AEB5-679EBE390D6D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DA60C-D399-45A0-9707-289E54A4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5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up SSMS</a:t>
            </a:r>
          </a:p>
          <a:p>
            <a:r>
              <a:rPr lang="en-US" dirty="0" smtClean="0"/>
              <a:t>Start up SQL Monitor</a:t>
            </a:r>
          </a:p>
          <a:p>
            <a:r>
              <a:rPr lang="en-US" dirty="0" smtClean="0"/>
              <a:t>Start up SQL Index Manager</a:t>
            </a:r>
          </a:p>
          <a:p>
            <a:r>
              <a:rPr lang="en-US" dirty="0" smtClean="0"/>
              <a:t>Start up Windows Manager and go to: D:\Program Files\Microsoft SQL Server\MSSQL11.MSSQLSERVER\MSSQL\DATA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 are explained on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 to be explained in later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3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let’s drill down into more detail about maintaining indexes.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7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blog.com/blogs/paul_nielsen/archive/2008/06/25/find-duplicate-indexes.aspx" TargetMode="External"/><Relationship Id="rId7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hyperlink" Target="http://www.sqlskills.com/BLOGS/KIMBERLY/post/RemovingDuplicateIndexes.aspx" TargetMode="External"/><Relationship Id="rId4" Type="http://schemas.openxmlformats.org/officeDocument/2006/relationships/hyperlink" Target="http://blogs.msdn.com/b/mssqlisv/archive/2007/06/29/detecting-overlapping-indexes-in-sql-server-2005.asp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kills.com/BLOGS/PAUL/post/Where-do-the-Books-Online-index-fragmentation-thresholds-come-from.asp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://ola.hallengren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d-gate.com/sqlbackup" TargetMode="External"/><Relationship Id="rId13" Type="http://schemas.openxmlformats.org/officeDocument/2006/relationships/image" Target="../media/image4.emf"/><Relationship Id="rId3" Type="http://schemas.openxmlformats.org/officeDocument/2006/relationships/hyperlink" Target="http://www.bradmcgehee.com/" TargetMode="External"/><Relationship Id="rId7" Type="http://schemas.openxmlformats.org/officeDocument/2006/relationships/hyperlink" Target="http://www.red-gate.com/sqlstoragecompress" TargetMode="External"/><Relationship Id="rId12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admcgehee.com/wp-content/uploads/presentations/St%20Louis_Inside%20the%20SQL%20Server%20Transaction%20Log.pdf" TargetMode="External"/><Relationship Id="rId11" Type="http://schemas.openxmlformats.org/officeDocument/2006/relationships/hyperlink" Target="http://www.red-gate.com/products/SQL_Professional_Toolbelt/index.htm?utm_source=bradmcgehee&amp;utm_medium=presentation&amp;utm_content=dbmaintenance" TargetMode="External"/><Relationship Id="rId5" Type="http://schemas.openxmlformats.org/officeDocument/2006/relationships/hyperlink" Target="http://bradmcgehee.com/wp-content/uploads/presentations/SSQ202--How%20to%20Defragment%20Indexes%20for%20Peak%20Performance.pdf" TargetMode="External"/><Relationship Id="rId10" Type="http://schemas.openxmlformats.org/officeDocument/2006/relationships/hyperlink" Target="http://www.red-gate.com/products/dba/sql-index-manager/" TargetMode="External"/><Relationship Id="rId4" Type="http://schemas.openxmlformats.org/officeDocument/2006/relationships/hyperlink" Target="http://bradmcgehee.com/wp-content/uploads/presentations/How%20to%20Monitor%20Your%20SQL%20Server%20for%20Performance%20and%20High%20Availability.pdf" TargetMode="External"/><Relationship Id="rId9" Type="http://schemas.openxmlformats.org/officeDocument/2006/relationships/hyperlink" Target="http://www.red-gate.com/sqlmonito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radmcgehee.com/wp-content/uploads/presentations/St%20Louis_Inside%20the%20SQL%20Server%20Transaction%20Log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59432"/>
            <a:ext cx="7772400" cy="66956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Database Maintenance Essentials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99674"/>
            <a:ext cx="6400800" cy="11947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Brad M McGehee</a:t>
            </a:r>
          </a:p>
          <a:p>
            <a:r>
              <a:rPr lang="en-US" sz="2400" dirty="0" smtClean="0">
                <a:latin typeface="Arial"/>
                <a:cs typeface="Arial"/>
              </a:rPr>
              <a:t>Director of DBA Education</a:t>
            </a:r>
          </a:p>
          <a:p>
            <a:r>
              <a:rPr lang="en-US" sz="2400" dirty="0" smtClean="0">
                <a:latin typeface="Arial"/>
                <a:cs typeface="Arial"/>
              </a:rPr>
              <a:t>Red Gate Software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692" y="1780796"/>
            <a:ext cx="17272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538" y="448630"/>
            <a:ext cx="1519255" cy="1215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SQL Storage Compress to Reduce Your Storage Footprint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Running out of disk space? Don’t want (or can’t afford) to spend more big money for additional space?</a:t>
            </a:r>
          </a:p>
          <a:p>
            <a:r>
              <a:rPr lang="en-US" sz="2400" dirty="0" smtClean="0"/>
              <a:t>SQL Storage Compress can compress databases up to 90% (average 73%).</a:t>
            </a:r>
          </a:p>
          <a:p>
            <a:r>
              <a:rPr lang="en-US" sz="2400" dirty="0" smtClean="0"/>
              <a:t>SQL Storage Compress works in the background and SQL Server doesn’t even know its there.</a:t>
            </a:r>
          </a:p>
          <a:p>
            <a:r>
              <a:rPr lang="en-US" sz="2400" dirty="0" smtClean="0"/>
              <a:t>Great for compressing duplicated databases, such as those used for development, test, QA, staging, reporting, etc.</a:t>
            </a:r>
          </a:p>
          <a:p>
            <a:r>
              <a:rPr lang="en-US" sz="2400" b="1" dirty="0" smtClean="0"/>
              <a:t>Demo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4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Regularly Review Indexing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5869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CA" sz="2400" dirty="0"/>
              <a:t>Indexing Needs </a:t>
            </a:r>
            <a:r>
              <a:rPr lang="en-CA" sz="2400" dirty="0" smtClean="0"/>
              <a:t>Change</a:t>
            </a:r>
          </a:p>
          <a:p>
            <a:pPr lvl="1">
              <a:spcBef>
                <a:spcPts val="1200"/>
              </a:spcBef>
            </a:pPr>
            <a:r>
              <a:rPr lang="en-CA" sz="2000" dirty="0" smtClean="0"/>
              <a:t>Over time, </a:t>
            </a:r>
            <a:r>
              <a:rPr lang="en-CA" sz="2000" u="sng" dirty="0" smtClean="0"/>
              <a:t>data in databases, and the use of the data, often changes</a:t>
            </a:r>
            <a:r>
              <a:rPr lang="en-CA" sz="20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CA" sz="2000" dirty="0" smtClean="0"/>
              <a:t>This </a:t>
            </a:r>
            <a:r>
              <a:rPr lang="en-CA" sz="2000" dirty="0"/>
              <a:t>means that the current </a:t>
            </a:r>
            <a:r>
              <a:rPr lang="en-CA" sz="2000" u="sng" dirty="0"/>
              <a:t>indexing scheme may need to be changed </a:t>
            </a:r>
            <a:r>
              <a:rPr lang="en-CA" sz="2000" dirty="0" smtClean="0"/>
              <a:t>to keep up with the data and data usage changes.</a:t>
            </a:r>
            <a:endParaRPr lang="en-CA" sz="2000" dirty="0"/>
          </a:p>
          <a:p>
            <a:pPr lvl="1">
              <a:spcBef>
                <a:spcPts val="1200"/>
              </a:spcBef>
            </a:pPr>
            <a:r>
              <a:rPr lang="en-CA" sz="2000" dirty="0"/>
              <a:t>For examples, indexes may need to be </a:t>
            </a:r>
            <a:r>
              <a:rPr lang="en-CA" sz="2000" u="sng" dirty="0"/>
              <a:t>added, modified, or removed </a:t>
            </a:r>
            <a:r>
              <a:rPr lang="en-CA" sz="2000" dirty="0" smtClean="0"/>
              <a:t>for </a:t>
            </a:r>
            <a:r>
              <a:rPr lang="en-CA" sz="2000" dirty="0"/>
              <a:t>optimal query performance.</a:t>
            </a:r>
          </a:p>
          <a:p>
            <a:pPr>
              <a:spcBef>
                <a:spcPts val="1200"/>
              </a:spcBef>
            </a:pPr>
            <a:r>
              <a:rPr lang="en-CA" sz="2400" dirty="0"/>
              <a:t>You need to </a:t>
            </a:r>
            <a:r>
              <a:rPr lang="en-CA" sz="2400" u="sng" dirty="0"/>
              <a:t>proactively monitor your servers</a:t>
            </a:r>
            <a:r>
              <a:rPr lang="en-CA" sz="2400" dirty="0"/>
              <a:t> to see if their indexing needs are properly meet</a:t>
            </a:r>
            <a:r>
              <a:rPr lang="en-CA" sz="2400" dirty="0" smtClean="0"/>
              <a:t>. SQL Server will not do this for you.</a:t>
            </a:r>
            <a:endParaRPr lang="en-C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Missing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7105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u="sng" dirty="0"/>
              <a:t>Other than manual index tuning</a:t>
            </a:r>
            <a:r>
              <a:rPr lang="en-US" sz="2400" dirty="0"/>
              <a:t>, which is the ideal solution, one way to identify missing indexes is to use Profiler/SQL Trace to </a:t>
            </a:r>
            <a:r>
              <a:rPr lang="en-US" sz="2400" u="sng" dirty="0"/>
              <a:t>capture a trace file</a:t>
            </a:r>
            <a:r>
              <a:rPr lang="en-US" sz="2400" dirty="0"/>
              <a:t>, and then use the </a:t>
            </a:r>
            <a:r>
              <a:rPr lang="en-US" sz="2400" u="sng" dirty="0"/>
              <a:t>Database Engine Tuning Advisor</a:t>
            </a:r>
            <a:r>
              <a:rPr lang="en-US" sz="2400" dirty="0"/>
              <a:t> (DTA) to analyze the trace to look for index recommendations.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When capturing a Profiler/SQL Trace, use the </a:t>
            </a:r>
            <a:r>
              <a:rPr lang="en-US" sz="2400" u="sng" dirty="0"/>
              <a:t>Tuning</a:t>
            </a:r>
            <a:r>
              <a:rPr lang="en-US" sz="2400" dirty="0"/>
              <a:t> template and capture data over a representative time frame.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Run the DTA against the trace data, review recommendations, and then add appropriate indexes</a:t>
            </a:r>
            <a:r>
              <a:rPr lang="en-US" sz="2400" dirty="0" smtClean="0"/>
              <a:t>. Do so regularly, as dictated by needs.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Note: you can use </a:t>
            </a:r>
            <a:r>
              <a:rPr lang="en-US" sz="2400" dirty="0" err="1"/>
              <a:t>sys.dm_db_missing_index_details</a:t>
            </a:r>
            <a:r>
              <a:rPr lang="en-US" sz="2400" dirty="0"/>
              <a:t> to help identify missing indexes, but it has </a:t>
            </a:r>
            <a:r>
              <a:rPr lang="en-US" sz="2400" u="sng" dirty="0"/>
              <a:t>many limitations</a:t>
            </a:r>
            <a:r>
              <a:rPr lang="en-US" sz="2400" dirty="0"/>
              <a:t>, and I don’t recommend using its recommendations unless you really know what you are </a:t>
            </a:r>
            <a:r>
              <a:rPr lang="en-US" sz="2400" dirty="0" smtClean="0"/>
              <a:t>doing</a:t>
            </a:r>
            <a:r>
              <a:rPr lang="en-US" sz="24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Unused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328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u="sng" dirty="0"/>
              <a:t>Most databases have one or more indexes </a:t>
            </a:r>
            <a:r>
              <a:rPr lang="en-US" sz="2400" dirty="0"/>
              <a:t>that were created because they seemed that they might be useful, but they have ended up not being used.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Because indexes need to be maintained when data changes in a table, </a:t>
            </a:r>
            <a:r>
              <a:rPr lang="en-US" sz="2400" u="sng" dirty="0"/>
              <a:t>maintaining indexes that are not used </a:t>
            </a:r>
            <a:r>
              <a:rPr lang="en-US" sz="2400" u="sng" dirty="0" smtClean="0"/>
              <a:t>are </a:t>
            </a:r>
            <a:r>
              <a:rPr lang="en-US" sz="2400" u="sng" dirty="0"/>
              <a:t>a waste of resources</a:t>
            </a:r>
            <a:r>
              <a:rPr lang="en-US" sz="2400" dirty="0"/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Periodically, </a:t>
            </a:r>
            <a:r>
              <a:rPr lang="en-US" sz="2400" u="sng" dirty="0"/>
              <a:t>identify unused indexes </a:t>
            </a:r>
            <a:r>
              <a:rPr lang="en-US" sz="2400" dirty="0"/>
              <a:t>and remove them.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Use the </a:t>
            </a:r>
            <a:r>
              <a:rPr lang="en-US" sz="2400" dirty="0" err="1"/>
              <a:t>sys.dm_db_index_usage_stats</a:t>
            </a:r>
            <a:r>
              <a:rPr lang="en-US" sz="2400" dirty="0"/>
              <a:t> DMV to help you identify unused indexes.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Keep in mind that the data in this DMV is cleared out each time SQL Server is restarted, so </a:t>
            </a:r>
            <a:r>
              <a:rPr lang="en-US" sz="2400" u="sng" dirty="0"/>
              <a:t>only run this DMV after the server has been up and running</a:t>
            </a:r>
            <a:r>
              <a:rPr lang="en-US" sz="2400" dirty="0"/>
              <a:t> for quite some time</a:t>
            </a:r>
            <a:r>
              <a:rPr lang="en-US" sz="2400" dirty="0" smtClean="0"/>
              <a:t>.</a:t>
            </a:r>
            <a:endParaRPr lang="en-US" sz="2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Duplicate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08123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For many different reasons, </a:t>
            </a:r>
            <a:r>
              <a:rPr lang="en-US" sz="3200" u="sng" dirty="0"/>
              <a:t>it is possible for the duplicate indexes to be </a:t>
            </a:r>
            <a:r>
              <a:rPr lang="en-US" sz="3200" u="sng" dirty="0" smtClean="0"/>
              <a:t>created</a:t>
            </a:r>
            <a:r>
              <a:rPr lang="en-US" sz="3200" dirty="0" smtClean="0"/>
              <a:t> </a:t>
            </a:r>
            <a:r>
              <a:rPr lang="en-US" sz="3200" dirty="0"/>
              <a:t>using different names.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This </a:t>
            </a:r>
            <a:r>
              <a:rPr lang="en-US" sz="3200" u="sng" dirty="0" smtClean="0"/>
              <a:t>wastes resources </a:t>
            </a:r>
            <a:r>
              <a:rPr lang="en-US" sz="3200" dirty="0" smtClean="0"/>
              <a:t>and </a:t>
            </a:r>
            <a:r>
              <a:rPr lang="en-US" sz="3200" dirty="0"/>
              <a:t>duplicate indexes should almost always be removed.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See the following URL for sample scripts: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www.sqlblog.com/blogs/paul_nielsen/archive/2008/06/25/find-duplicate-indexes.aspx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http://blogs.msdn.com/b/mssqlisv/archive/2007/06/29/detecting-overlapping-indexes-in-sql-server-2005.aspx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http://www.sqlskills.com/BLOGS/KIMBERLY/post/RemovingDuplicateIndexes.aspx</a:t>
            </a:r>
            <a:r>
              <a:rPr lang="en-US" sz="24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Index Maintenance: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08123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CA" sz="2400" dirty="0"/>
              <a:t>Index Fragmentation Hurts Performance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Over time, as indexes are subjected to data modifications, gaps in data on pages </a:t>
            </a:r>
            <a:r>
              <a:rPr lang="en-CA" sz="2000" dirty="0" smtClean="0"/>
              <a:t>develop (</a:t>
            </a:r>
            <a:r>
              <a:rPr lang="en-CA" sz="2000" u="sng" dirty="0" smtClean="0"/>
              <a:t>internal fragmentation</a:t>
            </a:r>
            <a:r>
              <a:rPr lang="en-CA" sz="2000" dirty="0" smtClean="0"/>
              <a:t>), </a:t>
            </a:r>
            <a:r>
              <a:rPr lang="en-CA" sz="2000" dirty="0"/>
              <a:t>and the logical ordering of the data no longer matches the physical ordering of the </a:t>
            </a:r>
            <a:r>
              <a:rPr lang="en-CA" sz="2000" dirty="0" smtClean="0"/>
              <a:t>data (</a:t>
            </a:r>
            <a:r>
              <a:rPr lang="en-CA" sz="2000" u="sng" dirty="0" smtClean="0"/>
              <a:t>external fragmentation</a:t>
            </a:r>
            <a:r>
              <a:rPr lang="en-CA" sz="2000" dirty="0" smtClean="0"/>
              <a:t>). </a:t>
            </a:r>
            <a:r>
              <a:rPr lang="en-CA" sz="2000" dirty="0"/>
              <a:t>Together, this is referred to as index fragmentation. This is a </a:t>
            </a:r>
            <a:r>
              <a:rPr lang="en-CA" sz="2000" u="sng" dirty="0"/>
              <a:t>normal behavior</a:t>
            </a:r>
            <a:r>
              <a:rPr lang="en-CA" sz="2000" dirty="0"/>
              <a:t>, but must be regularly addressed.</a:t>
            </a:r>
          </a:p>
          <a:p>
            <a:pPr lvl="1">
              <a:spcBef>
                <a:spcPts val="1200"/>
              </a:spcBef>
            </a:pPr>
            <a:r>
              <a:rPr lang="en-CA" sz="2000" u="sng" dirty="0"/>
              <a:t>Heavily fragmented indexes can lead to poor query performance</a:t>
            </a:r>
            <a:r>
              <a:rPr lang="en-CA" sz="2000" dirty="0"/>
              <a:t>, especially if scans occur regularly. This is because less data can fit into the data cache and because more disk I/O is required.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Because of this, it is important that DBAs </a:t>
            </a:r>
            <a:r>
              <a:rPr lang="en-CA" sz="2000" u="sng" dirty="0"/>
              <a:t>regularly detect and remove index fragmentation</a:t>
            </a:r>
            <a:r>
              <a:rPr lang="en-CA" sz="2000" dirty="0"/>
              <a:t> from their databases on a regular basis</a:t>
            </a:r>
            <a:r>
              <a:rPr lang="en-CA" sz="2000" dirty="0" smtClean="0"/>
              <a:t>.</a:t>
            </a:r>
            <a:endParaRPr lang="en-CA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Fragmentation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463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There are three ways to remove fragmentation from an index: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Reorganize</a:t>
            </a:r>
            <a:r>
              <a:rPr lang="en-US" sz="2000" dirty="0"/>
              <a:t>: online (Standard and Enterprise Edition)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Rebuild</a:t>
            </a:r>
            <a:r>
              <a:rPr lang="en-US" sz="2000" dirty="0"/>
              <a:t>: offline (Standard and Enterprise Edition)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Rebuild</a:t>
            </a:r>
            <a:r>
              <a:rPr lang="en-US" sz="2000" dirty="0"/>
              <a:t>: online (Enterprise Edition </a:t>
            </a:r>
            <a:r>
              <a:rPr lang="en-US" sz="2000" dirty="0" smtClean="0"/>
              <a:t>Only)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u="sng" dirty="0"/>
              <a:t>Each option has its pros and cons</a:t>
            </a:r>
            <a:r>
              <a:rPr lang="en-US" sz="2400" dirty="0"/>
              <a:t>. You must select the option(s) which work best for your environment. I can’t tell you </a:t>
            </a:r>
            <a:r>
              <a:rPr lang="en-US" sz="2400" dirty="0" smtClean="0"/>
              <a:t>what will </a:t>
            </a:r>
            <a:r>
              <a:rPr lang="en-US" sz="2400" dirty="0"/>
              <a:t>work best for </a:t>
            </a:r>
            <a:r>
              <a:rPr lang="en-US" sz="2400" dirty="0" smtClean="0"/>
              <a:t>your environment.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Best Way to Defragment Indexes Using the Fewest </a:t>
            </a:r>
            <a:r>
              <a:rPr lang="en-US" dirty="0" smtClean="0"/>
              <a:t>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8177"/>
            <a:ext cx="8229600" cy="411108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1600" dirty="0"/>
              <a:t>There is no easy answer, or one answer fits all.</a:t>
            </a:r>
          </a:p>
          <a:p>
            <a:pPr>
              <a:spcBef>
                <a:spcPts val="1200"/>
              </a:spcBef>
            </a:pPr>
            <a:r>
              <a:rPr lang="en-US" sz="1600" dirty="0"/>
              <a:t>BOL makes these recommendations: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If number of </a:t>
            </a:r>
            <a:r>
              <a:rPr lang="en-US" sz="1600" dirty="0" smtClean="0"/>
              <a:t>pages in an index is </a:t>
            </a:r>
            <a:r>
              <a:rPr lang="en-US" sz="1600" dirty="0"/>
              <a:t>&lt; 1000, then leave alone.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If </a:t>
            </a:r>
            <a:r>
              <a:rPr lang="en-US" sz="1600" dirty="0" err="1"/>
              <a:t>avg_fragmentation_in_percent</a:t>
            </a:r>
            <a:r>
              <a:rPr lang="en-US" sz="1600" dirty="0"/>
              <a:t> (external) is less &lt;5%, then leave alone.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If </a:t>
            </a:r>
            <a:r>
              <a:rPr lang="en-US" sz="1600" dirty="0" err="1"/>
              <a:t>avg_fragmentation_in_percent</a:t>
            </a:r>
            <a:r>
              <a:rPr lang="en-US" sz="1600" dirty="0"/>
              <a:t> (external)  is &gt;5% and &lt;30%, consider REORGANIZE. This can be faster for less fragmented indexes.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If </a:t>
            </a:r>
            <a:r>
              <a:rPr lang="en-US" sz="1600" dirty="0" err="1"/>
              <a:t>avg_fragmentation_in_percent</a:t>
            </a:r>
            <a:r>
              <a:rPr lang="en-US" sz="1600" dirty="0"/>
              <a:t> (external) &gt;30%, consider REBUILD or REBUILD ONLINE. This can be faster for more fragmented indexes.</a:t>
            </a:r>
          </a:p>
          <a:p>
            <a:pPr>
              <a:spcBef>
                <a:spcPts val="1200"/>
              </a:spcBef>
            </a:pPr>
            <a:r>
              <a:rPr lang="en-US" sz="1600" dirty="0"/>
              <a:t>These recommendations were made up by Paul Randal as a general recommendation, but it is often not always the best solution.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www.sqlskills.com/BLOGS/PAUL/post/Where-do-the-Books-Online-index-fragmentation-thresholds-come-from.aspx</a:t>
            </a:r>
            <a:r>
              <a:rPr lang="en-US" sz="1600" dirty="0" smtClean="0"/>
              <a:t>  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712"/>
            <a:ext cx="8229600" cy="463147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u="sng" dirty="0"/>
              <a:t>Prefer REBUILD over REORGANIZE</a:t>
            </a:r>
            <a:r>
              <a:rPr lang="en-US" sz="1600" dirty="0"/>
              <a:t>. If you have a maintenance window, or have Enterprise Edition that allows an online REBUILD, then use REBUILD to defragment indexes.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u="sng" dirty="0"/>
              <a:t>If you don’t have a maintenance window, or a very short one</a:t>
            </a:r>
            <a:r>
              <a:rPr lang="en-US" sz="1600" dirty="0"/>
              <a:t>, and you don’t have Enterprise Edition, </a:t>
            </a:r>
            <a:r>
              <a:rPr lang="en-US" sz="1600" dirty="0" smtClean="0"/>
              <a:t>consider using </a:t>
            </a:r>
            <a:r>
              <a:rPr lang="en-US" sz="1600" dirty="0"/>
              <a:t>a combination of REBUILD and </a:t>
            </a:r>
            <a:r>
              <a:rPr lang="en-US" sz="1600" dirty="0" smtClean="0"/>
              <a:t>REORGANIZE. </a:t>
            </a:r>
            <a:r>
              <a:rPr lang="en-US" sz="1600" dirty="0"/>
              <a:t>Experiment with the thresholds as described in BOL, and reduce them if doing so doesn’t greatly increase the time required to run them. </a:t>
            </a:r>
            <a:r>
              <a:rPr lang="en-US" sz="1600" u="sng" dirty="0"/>
              <a:t>I use 100 pages </a:t>
            </a:r>
            <a:r>
              <a:rPr lang="en-US" sz="1600" u="sng" dirty="0" smtClean="0"/>
              <a:t>&amp; 20</a:t>
            </a:r>
            <a:r>
              <a:rPr lang="en-US" sz="1600" u="sng" dirty="0"/>
              <a:t>% for my tradeoffs instead of 1000 pages </a:t>
            </a:r>
            <a:r>
              <a:rPr lang="en-US" sz="1600" u="sng" dirty="0" smtClean="0"/>
              <a:t>&amp; 30</a:t>
            </a:r>
            <a:r>
              <a:rPr lang="en-US" sz="1600" u="sng" dirty="0"/>
              <a:t>%</a:t>
            </a:r>
            <a:r>
              <a:rPr lang="en-US" sz="1600" dirty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u="sng" dirty="0"/>
              <a:t>Don’t defrag indexes than don’t need it</a:t>
            </a:r>
            <a:r>
              <a:rPr lang="en-US" sz="1600" dirty="0"/>
              <a:t>, or have less than 5% external fragmentation.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u="sng" dirty="0" smtClean="0"/>
              <a:t>Run REBUILD </a:t>
            </a:r>
            <a:r>
              <a:rPr lang="en-US" sz="1600" u="sng" dirty="0"/>
              <a:t>or REORGANIZE as often as possible</a:t>
            </a:r>
            <a:r>
              <a:rPr lang="en-US" sz="1600" dirty="0"/>
              <a:t>, daily if possible. This spreads out the resources needed </a:t>
            </a:r>
            <a:r>
              <a:rPr lang="en-US" sz="1600" dirty="0" smtClean="0"/>
              <a:t>for defragging over </a:t>
            </a:r>
            <a:r>
              <a:rPr lang="en-US" sz="1600" dirty="0"/>
              <a:t>time and keeps indexes </a:t>
            </a:r>
            <a:r>
              <a:rPr lang="en-US" sz="1600" dirty="0" smtClean="0"/>
              <a:t>healthier </a:t>
            </a:r>
            <a:r>
              <a:rPr lang="en-US" sz="1600" dirty="0"/>
              <a:t>for longer</a:t>
            </a:r>
            <a:r>
              <a:rPr lang="en-US" sz="1600" dirty="0" smtClean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u="sng" dirty="0" smtClean="0"/>
              <a:t>If you have huge databases, your only option might be to use REORGANIZE</a:t>
            </a:r>
            <a:r>
              <a:rPr lang="en-US" sz="1600" dirty="0" smtClean="0"/>
              <a:t>, and schedule it to run a pre-defined amount of time each day.</a:t>
            </a:r>
            <a:endParaRPr lang="en-US" sz="16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u="sng" dirty="0"/>
              <a:t>Use pre-written scripts</a:t>
            </a:r>
            <a:r>
              <a:rPr lang="en-US" sz="1600" dirty="0"/>
              <a:t>, as the will save you a lot of time</a:t>
            </a:r>
            <a:r>
              <a:rPr lang="en-US" sz="1600" dirty="0" smtClean="0"/>
              <a:t>. </a:t>
            </a:r>
            <a:r>
              <a:rPr lang="en-US" sz="1600" dirty="0" smtClean="0">
                <a:hlinkClick r:id="rId2"/>
              </a:rPr>
              <a:t>ola.hallengren.com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SQL Monitor &amp; SQL Index Manager to Help Manage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SQL Monitor “Fragmented Indexes” alert to identify highly fragmented indexes.</a:t>
            </a:r>
          </a:p>
          <a:p>
            <a:r>
              <a:rPr lang="en-US" sz="2400" dirty="0" smtClean="0"/>
              <a:t>Use SQL Index Manager to help determine what indexes need maintenance.</a:t>
            </a:r>
          </a:p>
          <a:p>
            <a:r>
              <a:rPr lang="en-US" sz="2400" b="1" dirty="0" smtClean="0"/>
              <a:t>Demo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Managing </a:t>
            </a:r>
            <a:r>
              <a:rPr lang="en-CA" sz="2400" dirty="0"/>
              <a:t>MDF Files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Managing LDF Files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Managing </a:t>
            </a:r>
            <a:r>
              <a:rPr lang="en-CA" sz="2400" dirty="0"/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Creating Backups </a:t>
            </a:r>
            <a:r>
              <a:rPr lang="en-CA" sz="2400" dirty="0"/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Managing Maintenance </a:t>
            </a:r>
            <a:r>
              <a:rPr lang="en-CA" sz="2400" dirty="0" smtClean="0"/>
              <a:t>Jobs</a:t>
            </a:r>
            <a:endParaRPr lang="en-C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25908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171" y="6263679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Maintaining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957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/>
              <a:t>Defragging </a:t>
            </a:r>
            <a:r>
              <a:rPr lang="en-US" sz="2400" dirty="0"/>
              <a:t>index fragmentation and </a:t>
            </a:r>
            <a:r>
              <a:rPr lang="en-US" sz="2400" u="sng" dirty="0"/>
              <a:t>updating statistics </a:t>
            </a:r>
            <a:r>
              <a:rPr lang="en-US" sz="2400" dirty="0"/>
              <a:t>are closely related and must be considered together. Keep the following in </a:t>
            </a:r>
            <a:r>
              <a:rPr lang="en-US" sz="2400" dirty="0" smtClean="0"/>
              <a:t>mind when creating statistics updating jobs:</a:t>
            </a:r>
            <a:endParaRPr lang="en-US" sz="2400" dirty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dirty="0"/>
              <a:t>If you use REORGANIZE, then you must </a:t>
            </a:r>
            <a:r>
              <a:rPr lang="en-US" sz="2400" u="sng" dirty="0"/>
              <a:t>separately update index and column </a:t>
            </a:r>
            <a:r>
              <a:rPr lang="en-US" sz="2400" u="sng" dirty="0" smtClean="0"/>
              <a:t>statistics</a:t>
            </a:r>
            <a:r>
              <a:rPr lang="en-US" sz="2400" dirty="0" smtClean="0"/>
              <a:t>.</a:t>
            </a:r>
            <a:endParaRPr lang="en-US" sz="2400" dirty="0"/>
          </a:p>
          <a:p>
            <a:pPr marL="857250" lvl="2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UPDATE STATISTICS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WITH FULLSCAN, ALL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dirty="0"/>
              <a:t>If you use REBUILD, </a:t>
            </a:r>
            <a:r>
              <a:rPr lang="en-US" sz="2400" i="1" dirty="0"/>
              <a:t>index statistics are automatically updated </a:t>
            </a:r>
            <a:r>
              <a:rPr lang="en-US" sz="2400" dirty="0"/>
              <a:t>using FULLSCAN, but you must </a:t>
            </a:r>
            <a:r>
              <a:rPr lang="en-US" sz="2400" i="1" dirty="0"/>
              <a:t>separately update column statistics</a:t>
            </a:r>
            <a:r>
              <a:rPr lang="en-US" sz="2400" dirty="0" smtClean="0"/>
              <a:t>.</a:t>
            </a:r>
            <a:endParaRPr lang="en-US" sz="2400" dirty="0"/>
          </a:p>
          <a:p>
            <a:pPr marL="857250" lvl="2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UPDATE STATISTICS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WITH FULLSCAN, COLUMNS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Checking for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277"/>
            <a:ext cx="8229600" cy="4400190"/>
          </a:xfrm>
        </p:spPr>
        <p:txBody>
          <a:bodyPr>
            <a:noAutofit/>
          </a:bodyPr>
          <a:lstStyle/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1800" dirty="0"/>
              <a:t>DBCC CHECKDB checks the </a:t>
            </a:r>
            <a:r>
              <a:rPr lang="en-US" sz="1800" u="sng" dirty="0"/>
              <a:t>logical and physical integrity </a:t>
            </a:r>
            <a:r>
              <a:rPr lang="en-US" sz="1800" dirty="0"/>
              <a:t>of </a:t>
            </a:r>
            <a:r>
              <a:rPr lang="en-US" sz="1800" dirty="0" smtClean="0"/>
              <a:t>a </a:t>
            </a:r>
            <a:r>
              <a:rPr lang="en-US" sz="1800" dirty="0"/>
              <a:t>database.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1800" dirty="0"/>
              <a:t>Ideally, the command </a:t>
            </a:r>
            <a:r>
              <a:rPr lang="en-US" sz="1800" u="sng" dirty="0"/>
              <a:t>should be run before a full database backup is made </a:t>
            </a:r>
            <a:r>
              <a:rPr lang="en-US" sz="1800" dirty="0"/>
              <a:t>to identify problems before the backup </a:t>
            </a:r>
            <a:r>
              <a:rPr lang="en-US" sz="1800" dirty="0" smtClean="0"/>
              <a:t>occurs, although this is not always possible.</a:t>
            </a:r>
            <a:endParaRPr lang="en-US" sz="1800" dirty="0"/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1800" dirty="0"/>
              <a:t>If a problem is detected, you want to identify, and </a:t>
            </a:r>
            <a:r>
              <a:rPr lang="en-US" sz="1800" u="sng" dirty="0"/>
              <a:t>correct it, as soon as possible</a:t>
            </a:r>
            <a:r>
              <a:rPr lang="en-US" sz="1800" dirty="0"/>
              <a:t>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1800" dirty="0"/>
              <a:t>DBCC CHECKDB has some very limited “fixing” ability, but it should not be counted upon, and </a:t>
            </a:r>
            <a:r>
              <a:rPr lang="en-US" sz="1800" u="sng" dirty="0"/>
              <a:t>only used by experts</a:t>
            </a:r>
            <a:r>
              <a:rPr lang="en-US" sz="1800" dirty="0"/>
              <a:t>, as bad data is dropped.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1800" dirty="0"/>
              <a:t>Running DBCC CHECKDB is </a:t>
            </a:r>
            <a:r>
              <a:rPr lang="en-US" sz="1800" u="sng" dirty="0"/>
              <a:t>resource-intensive and </a:t>
            </a:r>
            <a:r>
              <a:rPr lang="en-US" sz="1800" u="sng" dirty="0" smtClean="0"/>
              <a:t>potentially time-consuming</a:t>
            </a:r>
            <a:r>
              <a:rPr lang="en-US" sz="1800" dirty="0" smtClean="0"/>
              <a:t>, and should </a:t>
            </a:r>
            <a:r>
              <a:rPr lang="en-US" sz="1800" dirty="0"/>
              <a:t>be run during slow times on the server.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1800" dirty="0"/>
              <a:t>If you don’t have a </a:t>
            </a:r>
            <a:r>
              <a:rPr lang="en-US" sz="1800" u="sng" dirty="0"/>
              <a:t>large enough window </a:t>
            </a:r>
            <a:r>
              <a:rPr lang="en-US" sz="1800" dirty="0"/>
              <a:t>to run </a:t>
            </a:r>
            <a:r>
              <a:rPr lang="en-US" sz="1800" dirty="0" smtClean="0"/>
              <a:t>DBCC CHECKDB before backing up, </a:t>
            </a:r>
            <a:r>
              <a:rPr lang="en-US" sz="1800" dirty="0"/>
              <a:t>restore database to another server and run </a:t>
            </a:r>
            <a:r>
              <a:rPr lang="en-US" sz="1800" dirty="0" smtClean="0"/>
              <a:t>DBCC CHECKDB </a:t>
            </a:r>
            <a:r>
              <a:rPr lang="en-US" sz="1800" dirty="0"/>
              <a:t>there</a:t>
            </a:r>
            <a:r>
              <a:rPr lang="en-US" sz="1800" dirty="0" smtClean="0"/>
              <a:t>.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SQL Monitor and SQL Backup Pro to Help Avoid Corrupted Databases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these SQL Monitor alerts:</a:t>
            </a:r>
          </a:p>
          <a:p>
            <a:pPr lvl="1"/>
            <a:r>
              <a:rPr lang="en-US" sz="1800" dirty="0" smtClean="0"/>
              <a:t>Integrity Check Overdue</a:t>
            </a:r>
          </a:p>
          <a:p>
            <a:pPr lvl="1"/>
            <a:r>
              <a:rPr lang="en-US" sz="1800" dirty="0" smtClean="0"/>
              <a:t>Page Verification (</a:t>
            </a:r>
            <a:r>
              <a:rPr lang="en-US" sz="1800" dirty="0"/>
              <a:t>E</a:t>
            </a:r>
            <a:r>
              <a:rPr lang="en-US" sz="1800" dirty="0" smtClean="0"/>
              <a:t>nsure it is enabled. Checksum is the best option.)</a:t>
            </a:r>
          </a:p>
          <a:p>
            <a:r>
              <a:rPr lang="en-US" sz="2400" b="1" dirty="0" smtClean="0"/>
              <a:t>Demo</a:t>
            </a:r>
          </a:p>
          <a:p>
            <a:r>
              <a:rPr lang="en-US" sz="2400" dirty="0" smtClean="0"/>
              <a:t>For large databases, use SQL Backup Pro to automate running DBCC CHECKDB on restored databases on a test server in order to prevent the workload caused by DBCC CHECKDB from affecting the production server. You can also set reminders to do this, just in case you forget.</a:t>
            </a:r>
          </a:p>
          <a:p>
            <a:r>
              <a:rPr lang="en-US" sz="2400" b="1" dirty="0" smtClean="0"/>
              <a:t>Demo later after backup discussion.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Creating Backups </a:t>
            </a:r>
            <a:r>
              <a:rPr lang="en-US" sz="3600" dirty="0"/>
              <a:t>That Will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46"/>
            <a:ext cx="8229600" cy="417799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Production databases should </a:t>
            </a:r>
            <a:r>
              <a:rPr lang="en-US" sz="2400" u="sng" dirty="0"/>
              <a:t>use the Full Recovery model.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u="sng" dirty="0"/>
              <a:t>Create a job </a:t>
            </a:r>
            <a:r>
              <a:rPr lang="en-US" sz="2400" dirty="0"/>
              <a:t>to perform full backups daily on all system and user production databases, plus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log backups </a:t>
            </a:r>
            <a:r>
              <a:rPr lang="en-US" sz="2400" dirty="0" smtClean="0"/>
              <a:t>at least hourly </a:t>
            </a:r>
            <a:r>
              <a:rPr lang="en-US" sz="2400" dirty="0"/>
              <a:t>(or </a:t>
            </a:r>
            <a:r>
              <a:rPr lang="en-US" sz="2400" dirty="0" smtClean="0"/>
              <a:t>a similar </a:t>
            </a:r>
            <a:r>
              <a:rPr lang="en-US" sz="2400" dirty="0"/>
              <a:t>schedule that best meets your HA needs).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u="sng" dirty="0"/>
              <a:t>Always backup using RESTORE WITH VERIFYONLY </a:t>
            </a:r>
            <a:r>
              <a:rPr lang="en-US" sz="2400" dirty="0"/>
              <a:t>to help verify backup integrity. But this is not a guarantee the backup is good.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u="sng" dirty="0" smtClean="0"/>
              <a:t>Restore </a:t>
            </a:r>
            <a:r>
              <a:rPr lang="en-US" sz="2400" u="sng" dirty="0"/>
              <a:t>backups to verify </a:t>
            </a:r>
            <a:r>
              <a:rPr lang="en-US" sz="2400" dirty="0"/>
              <a:t>that you can restore your </a:t>
            </a:r>
            <a:r>
              <a:rPr lang="en-US" sz="2400" dirty="0" smtClean="0"/>
              <a:t>databases.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u="sng" dirty="0" smtClean="0"/>
              <a:t>Store backups securely </a:t>
            </a:r>
            <a:r>
              <a:rPr lang="en-US" sz="2400" dirty="0" smtClean="0"/>
              <a:t>(physically &amp; encrypted), and off-site.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If </a:t>
            </a:r>
            <a:r>
              <a:rPr lang="en-US" sz="2400" dirty="0"/>
              <a:t>you have a limited backup window, or have limited disk space, </a:t>
            </a:r>
            <a:r>
              <a:rPr lang="en-US" sz="2400" u="sng" dirty="0"/>
              <a:t>use backup compression</a:t>
            </a:r>
            <a:r>
              <a:rPr lang="en-US" sz="2400" dirty="0"/>
              <a:t>. </a:t>
            </a:r>
            <a:r>
              <a:rPr lang="en-US" sz="2400" dirty="0" smtClean="0"/>
              <a:t>(SQL Backup Pro automatically compresses backups, saving both disk space and reducing backup time.)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SQL Monitor and SQL Backup Pro to Help with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SQL Monitor’s “Backup Overdue” and “Log Backup Overdue” to help ensure that all data is backed up as you expect.</a:t>
            </a:r>
          </a:p>
          <a:p>
            <a:r>
              <a:rPr lang="en-US" sz="2400" dirty="0" smtClean="0"/>
              <a:t>SQL Backup Pro’s abilities to: </a:t>
            </a:r>
          </a:p>
          <a:p>
            <a:pPr lvl="1"/>
            <a:r>
              <a:rPr lang="en-US" sz="2000" dirty="0" smtClean="0"/>
              <a:t>Compress backups to save space and reduce backup time</a:t>
            </a:r>
          </a:p>
          <a:p>
            <a:pPr lvl="1"/>
            <a:r>
              <a:rPr lang="en-US" sz="2000" dirty="0" smtClean="0"/>
              <a:t>Encrypt databases to meet security needs</a:t>
            </a:r>
          </a:p>
          <a:p>
            <a:pPr lvl="1"/>
            <a:r>
              <a:rPr lang="en-US" sz="2000" dirty="0" smtClean="0"/>
              <a:t>To automatically test the quality of backups by automatically restoring to another server (previously demoed)</a:t>
            </a:r>
          </a:p>
          <a:p>
            <a:r>
              <a:rPr lang="en-US" sz="2400" b="1" dirty="0" smtClean="0"/>
              <a:t>Demo Backup &amp; Automatic Restore Features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Maintenance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0927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/>
              <a:t>As much as practical, </a:t>
            </a:r>
            <a:r>
              <a:rPr lang="en-CA" sz="2400" u="sng" dirty="0"/>
              <a:t>keep maintenance plans the same </a:t>
            </a:r>
            <a:r>
              <a:rPr lang="en-CA" sz="2400" dirty="0"/>
              <a:t>from instance to instance.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u="sng" dirty="0"/>
              <a:t>Don’t duplicate maintenance tasks </a:t>
            </a:r>
            <a:r>
              <a:rPr lang="en-CA" sz="2400" dirty="0"/>
              <a:t>(e.g. Rebuild indexes, then update index statistics immediately thereafter).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u="sng" dirty="0"/>
              <a:t>Schedule jobs so that they do not overlap </a:t>
            </a:r>
            <a:r>
              <a:rPr lang="en-CA" sz="2400" dirty="0"/>
              <a:t>one another.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/>
              <a:t>Schedule database maintenance tasks during </a:t>
            </a:r>
            <a:r>
              <a:rPr lang="en-CA" sz="2400" u="sng" dirty="0"/>
              <a:t>down times or during the least busy time</a:t>
            </a:r>
            <a:r>
              <a:rPr lang="en-CA" sz="2400" dirty="0"/>
              <a:t> of the day</a:t>
            </a:r>
            <a:r>
              <a:rPr lang="en-CA" sz="2400" dirty="0" smtClean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u="sng" dirty="0" smtClean="0"/>
              <a:t>Monitor jobs </a:t>
            </a:r>
            <a:r>
              <a:rPr lang="en-CA" sz="2400" dirty="0" smtClean="0"/>
              <a:t>to ensure they are working correctly.</a:t>
            </a:r>
            <a:endParaRPr lang="en-CA" sz="24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u="sng" dirty="0"/>
              <a:t>Don’t over-maintain </a:t>
            </a:r>
            <a:r>
              <a:rPr lang="en-CA" sz="2400" dirty="0"/>
              <a:t>your databases. Find the right balance</a:t>
            </a:r>
            <a:r>
              <a:rPr lang="en-CA" sz="2400" dirty="0" smtClean="0"/>
              <a:t>.</a:t>
            </a:r>
            <a:endParaRPr lang="en-C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SQL Monitor to Ensure Jobs Run Successfully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the SQL Monitor alerts “Job Failed” or “Job Duration Unusual” to help ensure that your jobs all run as expected.</a:t>
            </a:r>
          </a:p>
          <a:p>
            <a:r>
              <a:rPr lang="en-US" sz="2400" dirty="0" smtClean="0"/>
              <a:t>If either of these alerts occur, you can be notified automatically by email.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Aways From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8341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CA" sz="2400" dirty="0"/>
              <a:t>Implementing optimal maintenance plans can greatly affect a SQL Server instances: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Availability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Performance</a:t>
            </a:r>
          </a:p>
          <a:p>
            <a:pPr>
              <a:spcBef>
                <a:spcPts val="1200"/>
              </a:spcBef>
            </a:pPr>
            <a:r>
              <a:rPr lang="en-CA" sz="2400" dirty="0"/>
              <a:t>Database maintenance is an </a:t>
            </a:r>
            <a:r>
              <a:rPr lang="en-CA" sz="2400" u="sng" dirty="0"/>
              <a:t>on-going task that never </a:t>
            </a:r>
            <a:r>
              <a:rPr lang="en-CA" sz="2400" u="sng" dirty="0" smtClean="0"/>
              <a:t>ends</a:t>
            </a:r>
            <a:r>
              <a:rPr lang="en-CA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CA" sz="2400" u="sng" dirty="0" smtClean="0"/>
              <a:t>Automate </a:t>
            </a:r>
            <a:r>
              <a:rPr lang="en-CA" sz="2400" u="sng" dirty="0"/>
              <a:t>as much as possible </a:t>
            </a:r>
            <a:r>
              <a:rPr lang="en-CA" sz="2400" dirty="0" smtClean="0"/>
              <a:t>using the tools described here to help free </a:t>
            </a:r>
            <a:r>
              <a:rPr lang="en-CA" sz="2400" dirty="0"/>
              <a:t>up your time for more interesting tasks.</a:t>
            </a:r>
          </a:p>
          <a:p>
            <a:pPr>
              <a:spcBef>
                <a:spcPts val="1200"/>
              </a:spcBef>
            </a:pPr>
            <a:r>
              <a:rPr lang="en-CA" sz="2400" u="sng" dirty="0"/>
              <a:t>A Challenge to You</a:t>
            </a:r>
            <a:r>
              <a:rPr lang="en-CA" sz="2400" dirty="0"/>
              <a:t>: When you get back to work, evaluate all of your SQL Server instances to ensure that all appropriate maintenance tasks are being performed, and are being performed optimally</a:t>
            </a:r>
            <a:r>
              <a:rPr lang="en-CA" sz="2400" dirty="0" smtClean="0"/>
              <a:t>.</a:t>
            </a:r>
            <a:endParaRPr lang="en-C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Out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089"/>
            <a:ext cx="8229600" cy="469617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sz="3600" dirty="0"/>
              <a:t>Free </a:t>
            </a:r>
            <a:r>
              <a:rPr lang="en-US" sz="3600" dirty="0" smtClean="0"/>
              <a:t>Presentation Downloads at </a:t>
            </a:r>
            <a:r>
              <a:rPr lang="en-US" sz="3600" dirty="0" smtClean="0">
                <a:hlinkClick r:id="rId3"/>
              </a:rPr>
              <a:t>www.bradmcgehee.com</a:t>
            </a:r>
            <a:r>
              <a:rPr lang="en-US" sz="3600" dirty="0"/>
              <a:t>:</a:t>
            </a:r>
            <a:endParaRPr lang="en-US" sz="3600" i="1" dirty="0"/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sz="2500" dirty="0">
                <a:hlinkClick r:id="rId4"/>
              </a:rPr>
              <a:t>How to Monitor Your SQL Server for Performance and High </a:t>
            </a:r>
            <a:r>
              <a:rPr lang="en-US" sz="2500" dirty="0" smtClean="0">
                <a:hlinkClick r:id="rId4"/>
              </a:rPr>
              <a:t>Availability</a:t>
            </a:r>
            <a:endParaRPr lang="en-US" sz="2500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sz="2500" dirty="0">
                <a:hlinkClick r:id="rId5"/>
              </a:rPr>
              <a:t>How to Defragment Indexes for Peak </a:t>
            </a:r>
            <a:r>
              <a:rPr lang="en-US" sz="2500" dirty="0" smtClean="0">
                <a:hlinkClick r:id="rId5"/>
              </a:rPr>
              <a:t>Performance</a:t>
            </a:r>
            <a:endParaRPr lang="en-US" sz="2500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sz="2500" dirty="0" smtClean="0">
                <a:hlinkClick r:id="rId6"/>
              </a:rPr>
              <a:t>Inside </a:t>
            </a:r>
            <a:r>
              <a:rPr lang="en-US" sz="2500" dirty="0">
                <a:hlinkClick r:id="rId6"/>
              </a:rPr>
              <a:t>the SQL Server Transaction </a:t>
            </a:r>
            <a:r>
              <a:rPr lang="en-US" sz="2500" dirty="0" smtClean="0">
                <a:hlinkClick r:id="rId6"/>
              </a:rPr>
              <a:t>Log</a:t>
            </a:r>
            <a:endParaRPr lang="en-US" sz="2500" dirty="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sz="3600" dirty="0" smtClean="0"/>
              <a:t>Find Out More About the Following Products: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500" dirty="0">
                <a:hlinkClick r:id="rId7"/>
              </a:rPr>
              <a:t>www.red-gate.com/sqlstoragecompress</a:t>
            </a:r>
            <a:endParaRPr lang="en-US" sz="2500" dirty="0"/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sz="2500" dirty="0" smtClean="0">
                <a:hlinkClick r:id="rId8"/>
              </a:rPr>
              <a:t>www.red-gate.com/sqlbackup</a:t>
            </a:r>
            <a:endParaRPr lang="en-GB" sz="2500" dirty="0" smtClean="0"/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sz="2500" dirty="0" smtClean="0">
                <a:hlinkClick r:id="rId9"/>
              </a:rPr>
              <a:t>www.red-gate.com/sqlmonitor</a:t>
            </a:r>
            <a:r>
              <a:rPr lang="en-GB" sz="2500" dirty="0" smtClean="0"/>
              <a:t> 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sz="2500" dirty="0">
                <a:hlinkClick r:id="rId10"/>
              </a:rPr>
              <a:t>http://www.red-gate.com/products/dba/sql-index-manager</a:t>
            </a:r>
            <a:r>
              <a:rPr lang="en-GB" sz="2500" dirty="0" smtClean="0">
                <a:hlinkClick r:id="rId10"/>
              </a:rPr>
              <a:t>/</a:t>
            </a:r>
            <a:r>
              <a:rPr lang="en-GB" sz="2500" dirty="0" smtClean="0"/>
              <a:t> </a:t>
            </a:r>
            <a:endParaRPr lang="en-US" sz="1400" dirty="0" smtClean="0">
              <a:hlinkClick r:id="rId11"/>
            </a:endParaRPr>
          </a:p>
          <a:p>
            <a:pPr lvl="1" algn="ctr">
              <a:lnSpc>
                <a:spcPct val="120000"/>
              </a:lnSpc>
              <a:spcBef>
                <a:spcPts val="1200"/>
              </a:spcBef>
              <a:buNone/>
            </a:pPr>
            <a:endParaRPr lang="en-US" sz="1400" dirty="0" smtClean="0">
              <a:hlinkClick r:id="rId11"/>
            </a:endParaRPr>
          </a:p>
          <a:p>
            <a:pPr marL="0" lvl="1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000" dirty="0" smtClean="0">
                <a:hlinkClick r:id="rId11"/>
              </a:rPr>
              <a:t>Click </a:t>
            </a:r>
            <a:r>
              <a:rPr lang="en-US" sz="2000" dirty="0">
                <a:hlinkClick r:id="rId11"/>
              </a:rPr>
              <a:t>Here for a free 14-day trial of the Red Gate SQL Server </a:t>
            </a:r>
            <a:r>
              <a:rPr lang="en-US" sz="2000" dirty="0" err="1">
                <a:hlinkClick r:id="rId11"/>
              </a:rPr>
              <a:t>Toolbelt</a:t>
            </a:r>
            <a:endParaRPr lang="en-US" sz="2000" dirty="0"/>
          </a:p>
          <a:p>
            <a:pPr marL="0" indent="0"/>
            <a:endParaRPr lang="en-US" sz="20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MDF &amp; LDF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463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CA" sz="2400" dirty="0"/>
              <a:t>There is a myth that MDF and LDF files “manage” themselves.</a:t>
            </a:r>
          </a:p>
          <a:p>
            <a:pPr>
              <a:spcBef>
                <a:spcPts val="1200"/>
              </a:spcBef>
            </a:pPr>
            <a:r>
              <a:rPr lang="en-CA" sz="2400" dirty="0"/>
              <a:t>In reality, for optimal performance, </a:t>
            </a:r>
            <a:r>
              <a:rPr lang="en-CA" sz="2400" u="sng" dirty="0"/>
              <a:t>DBAs must take full responsibility</a:t>
            </a:r>
            <a:r>
              <a:rPr lang="en-CA" sz="2400" dirty="0"/>
              <a:t> for managing </a:t>
            </a:r>
            <a:r>
              <a:rPr lang="en-CA" sz="2400" dirty="0" smtClean="0"/>
              <a:t>them, as we will see in the next few slides.</a:t>
            </a:r>
            <a:endParaRPr lang="en-CA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6263679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MDF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164"/>
            <a:ext cx="8229600" cy="422162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When creating a new database, it is important </a:t>
            </a:r>
            <a:r>
              <a:rPr lang="en-US" sz="2400" dirty="0" smtClean="0"/>
              <a:t>for it </a:t>
            </a:r>
            <a:r>
              <a:rPr lang="en-US" sz="2400" dirty="0"/>
              <a:t>be </a:t>
            </a:r>
            <a:r>
              <a:rPr lang="en-US" sz="2400" u="sng" dirty="0"/>
              <a:t>pre-sized</a:t>
            </a:r>
            <a:r>
              <a:rPr lang="en-US" sz="2400" dirty="0"/>
              <a:t> to its future expected size </a:t>
            </a:r>
            <a:r>
              <a:rPr lang="en-US" sz="2400" dirty="0" smtClean="0"/>
              <a:t>about one </a:t>
            </a:r>
            <a:r>
              <a:rPr lang="en-US" sz="2400" dirty="0"/>
              <a:t>year ahead.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Even though only a </a:t>
            </a:r>
            <a:r>
              <a:rPr lang="en-US" sz="2400" u="sng" dirty="0"/>
              <a:t>fraction of the database will be used</a:t>
            </a:r>
            <a:r>
              <a:rPr lang="en-US" sz="2400" dirty="0"/>
              <a:t> after the database is in production, that’s not a problem.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Your </a:t>
            </a:r>
            <a:r>
              <a:rPr lang="en-US" sz="2400" u="sng" dirty="0"/>
              <a:t>guesstimate will probably not be accurate</a:t>
            </a:r>
            <a:r>
              <a:rPr lang="en-US" sz="2400" dirty="0"/>
              <a:t>, and that’s OK. If you </a:t>
            </a:r>
            <a:r>
              <a:rPr lang="en-US" sz="2400" u="sng" dirty="0"/>
              <a:t>monitor the amount of data growth</a:t>
            </a:r>
            <a:r>
              <a:rPr lang="en-US" sz="2400" dirty="0"/>
              <a:t>, you will soon see how accurate your guesstimate </a:t>
            </a:r>
            <a:r>
              <a:rPr lang="en-US" sz="2400" dirty="0" smtClean="0"/>
              <a:t>was.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If </a:t>
            </a:r>
            <a:r>
              <a:rPr lang="en-US" sz="2400" dirty="0"/>
              <a:t>you </a:t>
            </a:r>
            <a:r>
              <a:rPr lang="en-US" sz="2400" u="sng" dirty="0"/>
              <a:t>underestimated</a:t>
            </a:r>
            <a:r>
              <a:rPr lang="en-US" sz="2400" dirty="0"/>
              <a:t>, you can manually grow the database to a larger size using the trending information you have collected as you have observed data growth over time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If you </a:t>
            </a:r>
            <a:r>
              <a:rPr lang="en-US" sz="2400" u="sng" dirty="0"/>
              <a:t>overestimated</a:t>
            </a:r>
            <a:r>
              <a:rPr lang="en-US" sz="2400" dirty="0"/>
              <a:t> the database’s size, that’s not a problem either. Just let the data continue to grow inside the database, and eventually your application will use it. Don’t shrink it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171" y="6263679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MDF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296"/>
            <a:ext cx="8229600" cy="42216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While there are </a:t>
            </a:r>
            <a:r>
              <a:rPr lang="en-US" sz="2400" u="sng" dirty="0"/>
              <a:t>many benefits for pre-sizing databases</a:t>
            </a:r>
            <a:r>
              <a:rPr lang="en-US" sz="2400" dirty="0"/>
              <a:t>, there are two important ones you need to be aware of.</a:t>
            </a:r>
          </a:p>
          <a:p>
            <a:pPr lvl="1"/>
            <a:r>
              <a:rPr lang="en-US" sz="2000" dirty="0"/>
              <a:t>First, by pre-sizing databases, SQL Server </a:t>
            </a:r>
            <a:r>
              <a:rPr lang="en-US" sz="2000" u="sng" dirty="0"/>
              <a:t>won’t have to depend on autogrowth</a:t>
            </a:r>
            <a:r>
              <a:rPr lang="en-US" sz="2000" dirty="0"/>
              <a:t> to grow the database for you, preventing the performance hit when autogrowth occurs.</a:t>
            </a:r>
          </a:p>
          <a:p>
            <a:pPr lvl="1"/>
            <a:r>
              <a:rPr lang="en-US" sz="2000" dirty="0"/>
              <a:t>Second, each </a:t>
            </a:r>
            <a:r>
              <a:rPr lang="en-US" sz="2000" u="sng" dirty="0"/>
              <a:t>autogrowth can contribute to physical file fragmentation</a:t>
            </a:r>
            <a:r>
              <a:rPr lang="en-US" sz="2000" dirty="0"/>
              <a:t>, which can hurt IO performance. </a:t>
            </a:r>
          </a:p>
          <a:p>
            <a:r>
              <a:rPr lang="en-US" sz="2400" dirty="0"/>
              <a:t>I have seen databases with </a:t>
            </a:r>
            <a:r>
              <a:rPr lang="en-US" sz="2400" u="sng" dirty="0"/>
              <a:t>10s of thousands of autogrowths</a:t>
            </a:r>
            <a:r>
              <a:rPr lang="en-US" sz="2400" dirty="0"/>
              <a:t>, creating serious physical file fragmentation.</a:t>
            </a:r>
          </a:p>
          <a:p>
            <a:r>
              <a:rPr lang="en-US" sz="2400" u="sng" dirty="0"/>
              <a:t>Regularly monitor database growth</a:t>
            </a:r>
            <a:r>
              <a:rPr lang="en-US" sz="2400" dirty="0"/>
              <a:t>, and if you see that empty space is running out, then manually grow the file to its estimated size a year from now, &amp; repeat as needed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6263679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LDF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296"/>
            <a:ext cx="8229600" cy="41133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LDF files, like MDF files, </a:t>
            </a:r>
            <a:r>
              <a:rPr lang="en-US" sz="2400" u="sng" dirty="0"/>
              <a:t>should be presized</a:t>
            </a:r>
            <a:r>
              <a:rPr lang="en-US" sz="2400" dirty="0"/>
              <a:t> to their expected size; and at any one time, they may only be partially full, which is OK.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Calculating the estimated log size for a </a:t>
            </a:r>
            <a:r>
              <a:rPr lang="en-US" sz="2400" u="sng" dirty="0"/>
              <a:t>newly created database </a:t>
            </a:r>
            <a:r>
              <a:rPr lang="en-US" sz="2400" dirty="0"/>
              <a:t>is difficult to calculate, as there are so many factors that affect the size of LDF files. (e.g. T-log backup schedule, level of </a:t>
            </a:r>
            <a:r>
              <a:rPr lang="en-US" sz="2400" dirty="0" smtClean="0"/>
              <a:t>activity, recovery model, etc.)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I use a </a:t>
            </a:r>
            <a:r>
              <a:rPr lang="en-US" sz="2400" u="sng" dirty="0"/>
              <a:t>guesstimate</a:t>
            </a:r>
            <a:r>
              <a:rPr lang="en-US" sz="2400" dirty="0"/>
              <a:t> of around </a:t>
            </a:r>
            <a:r>
              <a:rPr lang="en-US" sz="2400" dirty="0" smtClean="0"/>
              <a:t>5-10</a:t>
            </a:r>
            <a:r>
              <a:rPr lang="en-US" sz="2400" dirty="0"/>
              <a:t>% of the expected size of the database files one year from now. If I guesstimate that the total size of the MDF and NDF files will be 500GB one year from now, then I would estimate the LDF file to be between </a:t>
            </a:r>
            <a:r>
              <a:rPr lang="en-US" sz="2400" dirty="0" smtClean="0"/>
              <a:t>25 </a:t>
            </a:r>
            <a:r>
              <a:rPr lang="en-US" sz="2400" dirty="0"/>
              <a:t>GB and 50 GB.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A </a:t>
            </a:r>
            <a:r>
              <a:rPr lang="en-US" sz="2400" u="sng" dirty="0"/>
              <a:t>guesstimate</a:t>
            </a:r>
            <a:r>
              <a:rPr lang="en-US" sz="2400" dirty="0"/>
              <a:t> is better than letting autogrowth grow the </a:t>
            </a:r>
            <a:r>
              <a:rPr lang="en-US" sz="2400" dirty="0" smtClean="0"/>
              <a:t>LDF </a:t>
            </a:r>
            <a:r>
              <a:rPr lang="en-US" sz="2400" dirty="0"/>
              <a:t>file for you.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171" y="6263679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LDF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83411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If you incorrectly guess the LDF file size </a:t>
            </a:r>
            <a:r>
              <a:rPr lang="en-US" sz="2400" dirty="0"/>
              <a:t>of a database, </a:t>
            </a:r>
            <a:r>
              <a:rPr lang="en-US" sz="2400" dirty="0" smtClean="0"/>
              <a:t>which you probably will, there </a:t>
            </a:r>
            <a:r>
              <a:rPr lang="en-US" sz="2400" dirty="0"/>
              <a:t>are two possible ways to deal with it:</a:t>
            </a:r>
          </a:p>
          <a:p>
            <a:pPr lvl="1"/>
            <a:r>
              <a:rPr lang="en-US" sz="2000" u="sng" dirty="0"/>
              <a:t>Regularly monitor </a:t>
            </a:r>
            <a:r>
              <a:rPr lang="en-US" sz="2000" u="sng" dirty="0" smtClean="0"/>
              <a:t>log growth</a:t>
            </a:r>
            <a:r>
              <a:rPr lang="en-US" sz="2000" dirty="0"/>
              <a:t>, and if you see that empty space is running </a:t>
            </a:r>
            <a:r>
              <a:rPr lang="en-US" sz="2000" dirty="0" smtClean="0"/>
              <a:t>out in the log file, or autogrowths are occurring, then </a:t>
            </a:r>
            <a:r>
              <a:rPr lang="en-US" sz="2000" dirty="0"/>
              <a:t>manually grow the file as </a:t>
            </a:r>
            <a:r>
              <a:rPr lang="en-US" sz="2000" dirty="0" smtClean="0"/>
              <a:t>needed</a:t>
            </a:r>
            <a:r>
              <a:rPr lang="en-US" sz="2000" dirty="0"/>
              <a:t> </a:t>
            </a:r>
            <a:r>
              <a:rPr lang="en-US" sz="2000" dirty="0" smtClean="0"/>
              <a:t>so autogrowth doesn’t have to occur. </a:t>
            </a:r>
            <a:endParaRPr lang="en-US" sz="2000" dirty="0"/>
          </a:p>
          <a:p>
            <a:pPr lvl="1"/>
            <a:r>
              <a:rPr lang="en-US" sz="2000" u="sng" dirty="0"/>
              <a:t>If you overestimated the </a:t>
            </a:r>
            <a:r>
              <a:rPr lang="en-US" sz="2000" u="sng" dirty="0" smtClean="0"/>
              <a:t>log file’s size</a:t>
            </a:r>
            <a:r>
              <a:rPr lang="en-US" sz="2000" dirty="0"/>
              <a:t>, that’s not a problem either. Unless it is a huge amount of unused space, I would generally not reduce the size of the log, leaving it at its overestimated size.</a:t>
            </a:r>
          </a:p>
          <a:p>
            <a:r>
              <a:rPr lang="en-US" sz="2400" u="sng" dirty="0"/>
              <a:t>On rare occasions, LDF files will grow wildly</a:t>
            </a:r>
            <a:r>
              <a:rPr lang="en-US" sz="2400" dirty="0"/>
              <a:t>. If so, first determine the cause and fix it. If the </a:t>
            </a:r>
            <a:r>
              <a:rPr lang="en-US" sz="2400" dirty="0" smtClean="0"/>
              <a:t>growth </a:t>
            </a:r>
            <a:r>
              <a:rPr lang="en-US" sz="2400" dirty="0"/>
              <a:t>was so wild that the LDF size is much greater than needed, and you don’t expect more wild growth spurts, then you may want to consider manually shrinking it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6263679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LDF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480"/>
            <a:ext cx="8229600" cy="4316780"/>
          </a:xfrm>
        </p:spPr>
        <p:txBody>
          <a:bodyPr>
            <a:normAutofit/>
          </a:bodyPr>
          <a:lstStyle/>
          <a:p>
            <a:r>
              <a:rPr lang="en-US" sz="2400" dirty="0"/>
              <a:t>While there are </a:t>
            </a:r>
            <a:r>
              <a:rPr lang="en-US" sz="2400" u="sng" dirty="0"/>
              <a:t>many benefits for pre-sizing transaction logs</a:t>
            </a:r>
            <a:r>
              <a:rPr lang="en-US" sz="2400" dirty="0"/>
              <a:t>, there are three important ones you need to be aware of.</a:t>
            </a:r>
          </a:p>
          <a:p>
            <a:pPr lvl="1"/>
            <a:r>
              <a:rPr lang="en-US" sz="2000" dirty="0"/>
              <a:t>First, by pre-sizing databases, SQL Server </a:t>
            </a:r>
            <a:r>
              <a:rPr lang="en-US" sz="2000" u="sng" dirty="0"/>
              <a:t>won’t have to depend on autogrowth</a:t>
            </a:r>
            <a:r>
              <a:rPr lang="en-US" sz="2000" dirty="0"/>
              <a:t> to grow the database for you, preventing the performance hit when autogrowth occurs.</a:t>
            </a:r>
          </a:p>
          <a:p>
            <a:pPr lvl="1"/>
            <a:r>
              <a:rPr lang="en-US" sz="2000" dirty="0"/>
              <a:t>Second, each </a:t>
            </a:r>
            <a:r>
              <a:rPr lang="en-US" sz="2000" u="sng" dirty="0"/>
              <a:t>autogrowth can contribute to physical file fragmentation</a:t>
            </a:r>
            <a:r>
              <a:rPr lang="en-US" sz="2000" dirty="0"/>
              <a:t>, which can hurt IO performance. </a:t>
            </a:r>
          </a:p>
          <a:p>
            <a:pPr lvl="1"/>
            <a:r>
              <a:rPr lang="en-US" sz="2000" dirty="0"/>
              <a:t>Third, each autogrowth that occurs creates what are called </a:t>
            </a:r>
            <a:r>
              <a:rPr lang="en-US" sz="2000" u="sng" dirty="0"/>
              <a:t>virtual log files</a:t>
            </a:r>
            <a:r>
              <a:rPr lang="en-US" sz="2000" dirty="0"/>
              <a:t> (VLFs). Too many VLFs in a log file can cause performance issues. By preventing autogrowths, you also prevent having too many VLFs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See my presentation, </a:t>
            </a:r>
            <a:r>
              <a:rPr lang="en-US" sz="2000" dirty="0">
                <a:hlinkClick r:id="rId3"/>
              </a:rPr>
              <a:t>Inside the SQL Server Transaction </a:t>
            </a:r>
            <a:r>
              <a:rPr lang="en-US" sz="2000" dirty="0" smtClean="0">
                <a:hlinkClick r:id="rId3"/>
              </a:rPr>
              <a:t>Log</a:t>
            </a:r>
            <a:r>
              <a:rPr lang="en-US" sz="2000" dirty="0" smtClean="0"/>
              <a:t>, for more information on managing VLFs.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171" y="6263679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SQL Monitor to Help You Out Managing MDF and LDF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5232"/>
            <a:ext cx="8229600" cy="44209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Drill down to instance level to find disk sizes and available space</a:t>
            </a:r>
          </a:p>
          <a:p>
            <a:r>
              <a:rPr lang="en-US" sz="2400" dirty="0" smtClean="0"/>
              <a:t>Drill down to database level to find file size information</a:t>
            </a:r>
          </a:p>
          <a:p>
            <a:r>
              <a:rPr lang="en-US" sz="2400" dirty="0" smtClean="0"/>
              <a:t>Disk space alert</a:t>
            </a:r>
          </a:p>
          <a:p>
            <a:r>
              <a:rPr lang="en-US" sz="2400" dirty="0"/>
              <a:t>Performance Monitor Counters that measure database Total Size, Data Size, Log Size, Log Space Used</a:t>
            </a:r>
          </a:p>
          <a:p>
            <a:r>
              <a:rPr lang="en-US" sz="2400" dirty="0" smtClean="0"/>
              <a:t>Create custom metric, for example, to tell you if log file grows wildly</a:t>
            </a:r>
          </a:p>
          <a:p>
            <a:r>
              <a:rPr lang="en-US" sz="2400" b="1" dirty="0" smtClean="0"/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78" y="6263679"/>
            <a:ext cx="1470862" cy="4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TC11_London_PPT_M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SITC11_London_PPT_M1.thmx</Template>
  <TotalTime>1420</TotalTime>
  <Words>2792</Words>
  <Application>Microsoft Office PowerPoint</Application>
  <PresentationFormat>On-screen Show (4:3)</PresentationFormat>
  <Paragraphs>190</Paragraphs>
  <Slides>28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SITC11_London_PPT_M1</vt:lpstr>
      <vt:lpstr>Database Maintenance Essentials</vt:lpstr>
      <vt:lpstr>What We Are Going to Learn Today</vt:lpstr>
      <vt:lpstr>Managing MDF &amp; LDF Files</vt:lpstr>
      <vt:lpstr>Managing MDF Files</vt:lpstr>
      <vt:lpstr>Managing MDF Files</vt:lpstr>
      <vt:lpstr>Managing LDF Files</vt:lpstr>
      <vt:lpstr>Managing LDF Files</vt:lpstr>
      <vt:lpstr>Managing LDF Files</vt:lpstr>
      <vt:lpstr>Using SQL Monitor to Help You Out Managing MDF and LDF Files</vt:lpstr>
      <vt:lpstr>Using SQL Storage Compress to Reduce Your Storage Footprint</vt:lpstr>
      <vt:lpstr>Regularly Review Indexing Needs</vt:lpstr>
      <vt:lpstr>Identify Missing Indexes</vt:lpstr>
      <vt:lpstr>Identify Unused Indexes</vt:lpstr>
      <vt:lpstr>Identify Duplicate Indexes</vt:lpstr>
      <vt:lpstr>Index Maintenance: Fragmentation</vt:lpstr>
      <vt:lpstr>Index Fragmentation Maintenance</vt:lpstr>
      <vt:lpstr>What is the Best Way to Defragment Indexes Using the Fewest Resources?</vt:lpstr>
      <vt:lpstr>My Recommendations</vt:lpstr>
      <vt:lpstr>Using SQL Monitor &amp; SQL Index Manager to Help Manage Indexes</vt:lpstr>
      <vt:lpstr>Maintaining Statistics</vt:lpstr>
      <vt:lpstr>Checking for Corruption</vt:lpstr>
      <vt:lpstr>Using SQL Monitor and SQL Backup Pro to Help Avoid Corrupted Databases</vt:lpstr>
      <vt:lpstr>Creating Backups That Will Restore</vt:lpstr>
      <vt:lpstr>Using SQL Monitor and SQL Backup Pro to Help with Backups</vt:lpstr>
      <vt:lpstr>Managing Maintenance Jobs</vt:lpstr>
      <vt:lpstr>Use SQL Monitor to Ensure Jobs Run Successfully</vt:lpstr>
      <vt:lpstr>Take Aways From This Session</vt:lpstr>
      <vt:lpstr>Find Out More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Brad M McGehee</cp:lastModifiedBy>
  <cp:revision>169</cp:revision>
  <dcterms:created xsi:type="dcterms:W3CDTF">2011-06-22T09:06:31Z</dcterms:created>
  <dcterms:modified xsi:type="dcterms:W3CDTF">2012-07-14T10:08:32Z</dcterms:modified>
</cp:coreProperties>
</file>