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1"/>
  </p:notesMasterIdLst>
  <p:sldIdLst>
    <p:sldId id="256" r:id="rId2"/>
    <p:sldId id="258" r:id="rId3"/>
    <p:sldId id="325" r:id="rId4"/>
    <p:sldId id="262" r:id="rId5"/>
    <p:sldId id="300" r:id="rId6"/>
    <p:sldId id="312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3" r:id="rId16"/>
    <p:sldId id="302" r:id="rId17"/>
    <p:sldId id="301" r:id="rId18"/>
    <p:sldId id="323" r:id="rId19"/>
    <p:sldId id="313" r:id="rId20"/>
    <p:sldId id="315" r:id="rId21"/>
    <p:sldId id="314" r:id="rId22"/>
    <p:sldId id="316" r:id="rId23"/>
    <p:sldId id="319" r:id="rId24"/>
    <p:sldId id="321" r:id="rId25"/>
    <p:sldId id="320" r:id="rId26"/>
    <p:sldId id="318" r:id="rId27"/>
    <p:sldId id="317" r:id="rId28"/>
    <p:sldId id="322" r:id="rId29"/>
    <p:sldId id="263" r:id="rId30"/>
    <p:sldId id="366" r:id="rId31"/>
    <p:sldId id="266" r:id="rId32"/>
    <p:sldId id="354" r:id="rId33"/>
    <p:sldId id="362" r:id="rId34"/>
    <p:sldId id="363" r:id="rId35"/>
    <p:sldId id="324" r:id="rId36"/>
    <p:sldId id="293" r:id="rId37"/>
    <p:sldId id="296" r:id="rId38"/>
    <p:sldId id="326" r:id="rId39"/>
    <p:sldId id="274" r:id="rId40"/>
    <p:sldId id="275" r:id="rId41"/>
    <p:sldId id="276" r:id="rId42"/>
    <p:sldId id="277" r:id="rId43"/>
    <p:sldId id="278" r:id="rId44"/>
    <p:sldId id="279" r:id="rId45"/>
    <p:sldId id="333" r:id="rId46"/>
    <p:sldId id="334" r:id="rId47"/>
    <p:sldId id="335" r:id="rId48"/>
    <p:sldId id="336" r:id="rId49"/>
    <p:sldId id="337" r:id="rId50"/>
    <p:sldId id="339" r:id="rId51"/>
    <p:sldId id="345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280" r:id="rId60"/>
    <p:sldId id="292" r:id="rId61"/>
    <p:sldId id="295" r:id="rId62"/>
    <p:sldId id="328" r:id="rId63"/>
    <p:sldId id="284" r:id="rId64"/>
    <p:sldId id="329" r:id="rId65"/>
    <p:sldId id="285" r:id="rId66"/>
    <p:sldId id="343" r:id="rId67"/>
    <p:sldId id="364" r:id="rId68"/>
    <p:sldId id="297" r:id="rId69"/>
    <p:sldId id="330" r:id="rId70"/>
    <p:sldId id="286" r:id="rId71"/>
    <p:sldId id="298" r:id="rId72"/>
    <p:sldId id="331" r:id="rId73"/>
    <p:sldId id="287" r:id="rId74"/>
    <p:sldId id="299" r:id="rId75"/>
    <p:sldId id="288" r:id="rId76"/>
    <p:sldId id="365" r:id="rId77"/>
    <p:sldId id="332" r:id="rId78"/>
    <p:sldId id="289" r:id="rId79"/>
    <p:sldId id="34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453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7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CE5E-2BE0-4E21-AEB5-679EBE390D6D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DA60C-D399-45A0-9707-289E54A42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6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up SSMS, load trace</a:t>
            </a:r>
            <a:r>
              <a:rPr lang="en-US" baseline="0" dirty="0" smtClean="0"/>
              <a:t> def</a:t>
            </a:r>
            <a:endParaRPr lang="en-US" dirty="0" smtClean="0"/>
          </a:p>
          <a:p>
            <a:r>
              <a:rPr lang="en-US" dirty="0" smtClean="0"/>
              <a:t>Start SQL Storage</a:t>
            </a:r>
            <a:r>
              <a:rPr lang="en-US" baseline="0" dirty="0" smtClean="0"/>
              <a:t> Compress</a:t>
            </a:r>
            <a:endParaRPr lang="en-US" dirty="0" smtClean="0"/>
          </a:p>
          <a:p>
            <a:r>
              <a:rPr lang="en-US" dirty="0" smtClean="0"/>
              <a:t>Start SQL Monitor (tabs for overview, </a:t>
            </a:r>
            <a:r>
              <a:rPr lang="en-US" dirty="0" err="1" smtClean="0"/>
              <a:t>config</a:t>
            </a:r>
            <a:r>
              <a:rPr lang="en-US" dirty="0" smtClean="0"/>
              <a:t>, custom alerts)</a:t>
            </a:r>
          </a:p>
          <a:p>
            <a:r>
              <a:rPr lang="en-US" dirty="0" smtClean="0"/>
              <a:t>Start SQL Index Manager</a:t>
            </a:r>
          </a:p>
          <a:p>
            <a:r>
              <a:rPr lang="en-US" dirty="0" smtClean="0"/>
              <a:t>Start Windows Manager and go to: D:\Program Files\Microsoft SQL Server\MSSQL11.MSSQLSERVER\MSSQL\DATA</a:t>
            </a:r>
          </a:p>
          <a:p>
            <a:r>
              <a:rPr lang="en-US" dirty="0" smtClean="0"/>
              <a:t>Start Profiler,</a:t>
            </a:r>
            <a:r>
              <a:rPr lang="en-US" baseline="0" dirty="0" smtClean="0"/>
              <a:t> stopped Tuning trace</a:t>
            </a:r>
          </a:p>
          <a:p>
            <a:r>
              <a:rPr lang="en-US" baseline="0" dirty="0" smtClean="0"/>
              <a:t>Start DTA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527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Rebuild Daily</a:t>
            </a:r>
            <a:r>
              <a:rPr lang="en-US" baseline="0" dirty="0" smtClean="0"/>
              <a:t> - </a:t>
            </a:r>
            <a:r>
              <a:rPr lang="en-US" sz="1200" dirty="0" smtClean="0"/>
              <a:t> This spreads out the resources needed for defragging over time and keeps indexes healthier for longer.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alert in SQL Monitor</a:t>
            </a:r>
          </a:p>
          <a:p>
            <a:r>
              <a:rPr lang="en-US" baseline="0" dirty="0" smtClean="0"/>
              <a:t>Show Index Manager Analysis and fix options with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Show Backup</a:t>
            </a:r>
            <a:r>
              <a:rPr lang="en-US" baseline="0" dirty="0" smtClean="0"/>
              <a:t> Pro options for automating the restore with </a:t>
            </a:r>
            <a:r>
              <a:rPr lang="en-US" baseline="0" dirty="0" err="1" smtClean="0"/>
              <a:t>checkdb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Demo – Monitor – show alert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for integrity and page verification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en-US" baseline="0" dirty="0" smtClean="0"/>
              <a:t> – Monitor – show alerts, talk about settings</a:t>
            </a:r>
          </a:p>
          <a:p>
            <a:r>
              <a:rPr lang="en-US" baseline="0" dirty="0" smtClean="0"/>
              <a:t>Demo – Backup – Show the options for backup.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are explained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54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13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– Show</a:t>
            </a:r>
            <a:r>
              <a:rPr lang="en-US" baseline="0" dirty="0" smtClean="0"/>
              <a:t> SQL Monitor</a:t>
            </a:r>
          </a:p>
          <a:p>
            <a:r>
              <a:rPr lang="en-US" dirty="0" smtClean="0"/>
              <a:t>- Find disk sizes</a:t>
            </a:r>
            <a:r>
              <a:rPr lang="en-US" baseline="0" dirty="0" smtClean="0"/>
              <a:t> on main page</a:t>
            </a:r>
          </a:p>
          <a:p>
            <a:pPr>
              <a:buFontTx/>
              <a:buChar char="-"/>
            </a:pPr>
            <a:r>
              <a:rPr lang="en-US" baseline="0" dirty="0" smtClean="0"/>
              <a:t>Show alerts</a:t>
            </a:r>
          </a:p>
          <a:p>
            <a:pPr>
              <a:buFontTx/>
              <a:buChar char="-"/>
            </a:pPr>
            <a:r>
              <a:rPr lang="en-US" baseline="0" dirty="0" smtClean="0"/>
              <a:t> counters</a:t>
            </a:r>
          </a:p>
          <a:p>
            <a:pPr>
              <a:buFontTx/>
              <a:buChar char="-"/>
            </a:pPr>
            <a:r>
              <a:rPr lang="en-US" baseline="0" dirty="0" smtClean="0"/>
              <a:t>- custom metric (database growth)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AdventureWorks</a:t>
            </a:r>
            <a:r>
              <a:rPr lang="en-US" baseline="0" dirty="0" smtClean="0"/>
              <a:t> large in storage compress and in SSMS showing actual size on disk and what SQL Server sees.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16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drill down into more detail about maintaining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87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5553" y="6160115"/>
            <a:ext cx="1621340" cy="561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blog.com/blogs/paul_nielsen/archive/2008/06/25/find-duplicate-indexes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://www.sqlskills.com/BLOGS/KIMBERLY/post/RemovingDuplicateIndexes.aspx" TargetMode="External"/><Relationship Id="rId4" Type="http://schemas.openxmlformats.org/officeDocument/2006/relationships/hyperlink" Target="http://blogs.msdn.com/b/mssqlisv/archive/2007/06/29/detecting-overlapping-indexes-in-sql-server-2005.aspx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ere-do-the-Books-Online-index-fragmentation-thresholds-come-from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la.hallengre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fool.com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ntry.net/event-manager/sql-server-enterprise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sqlstoragecompress" TargetMode="External"/><Relationship Id="rId7" Type="http://schemas.openxmlformats.org/officeDocument/2006/relationships/hyperlink" Target="http://www.red-gate.com/products/SQL_Professional_Toolbelt/index.htm?utm_source=bradmcgehee&amp;utm_medium=presentation&amp;utm_content=dbmaintenance" TargetMode="External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ba/sql-index-manager/" TargetMode="External"/><Relationship Id="rId5" Type="http://schemas.openxmlformats.org/officeDocument/2006/relationships/hyperlink" Target="http://www.red-gate.com/sqlmonitor" TargetMode="External"/><Relationship Id="rId4" Type="http://schemas.openxmlformats.org/officeDocument/2006/relationships/hyperlink" Target="http://www.red-gate.com/sqlbackup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sqlblog.com/blogs/elisabeth_redei/archive/2009/03/01/lies-damned-lies-and-statistics-part-i.aspx" TargetMode="External"/><Relationship Id="rId13" Type="http://schemas.openxmlformats.org/officeDocument/2006/relationships/image" Target="../media/image11.emf"/><Relationship Id="rId3" Type="http://schemas.openxmlformats.org/officeDocument/2006/relationships/hyperlink" Target="http://bradmcgehee.com/wp-content/uploads/presentations/How%20to%20Monitor%20Your%20SQL%20Server%20for%20Performance%20and%20High%20Availability.pdf" TargetMode="External"/><Relationship Id="rId7" Type="http://schemas.openxmlformats.org/officeDocument/2006/relationships/hyperlink" Target="http://sqlfool.com/2009/04/a-look-at-missing-indexes/" TargetMode="External"/><Relationship Id="rId12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serverperformance.wordpress.com/category/sql-server-2012/" TargetMode="External"/><Relationship Id="rId11" Type="http://schemas.openxmlformats.org/officeDocument/2006/relationships/hyperlink" Target="http://www.sqlskills.com/BLOGS/PAUL/post/Multiple-log-files-and-why-theyre-bad.aspx" TargetMode="External"/><Relationship Id="rId5" Type="http://schemas.openxmlformats.org/officeDocument/2006/relationships/hyperlink" Target="http://bradmcgehee.com/wp-content/uploads/presentations/St%20Louis_Inside%20the%20SQL%20Server%20Transaction%20Log.pdf" TargetMode="External"/><Relationship Id="rId10" Type="http://schemas.openxmlformats.org/officeDocument/2006/relationships/hyperlink" Target="http://sqlblog.com/blogs/elisabeth_redei/archive/2009/12/17/lies-damned-lies-and-statistics-part-iii-sql-server-2008.aspx" TargetMode="External"/><Relationship Id="rId4" Type="http://schemas.openxmlformats.org/officeDocument/2006/relationships/hyperlink" Target="http://bradmcgehee.com/wp-content/uploads/presentations/SSQ202--How%20to%20Defragment%20Indexes%20for%20Peak%20Performance.pdf" TargetMode="External"/><Relationship Id="rId9" Type="http://schemas.openxmlformats.org/officeDocument/2006/relationships/hyperlink" Target="http://sqlblog.com/blogs/elisabeth_redei/archive/2009/08/10/lies-damned-lies-and-statistics-part-ii.aspx" TargetMode="Externa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http://msdn.microsoft.com/en-US/library/ms189858(v=SQL.90).aspx" TargetMode="External"/><Relationship Id="rId7" Type="http://schemas.openxmlformats.org/officeDocument/2006/relationships/hyperlink" Target="http://www.sqlskills.com/BLOGS/KIMBERLY/post/UnderstandingDuplicateIndexes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skills.com/BLOGS/KIMBERLY/post/Transaction-Log-VLFs-too-many-or-too-few.aspx" TargetMode="External"/><Relationship Id="rId5" Type="http://schemas.openxmlformats.org/officeDocument/2006/relationships/hyperlink" Target="http://msdn.microsoft.com/en-us/library/ms173494(v=sql.105).aspx" TargetMode="External"/><Relationship Id="rId4" Type="http://schemas.openxmlformats.org/officeDocument/2006/relationships/hyperlink" Target="http://msdn.microsoft.com/en-us/library/ms188902.aspx" TargetMode="External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Database Maintenance Essentials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99674"/>
            <a:ext cx="6400800" cy="11947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Steve Jones</a:t>
            </a:r>
          </a:p>
          <a:p>
            <a:r>
              <a:rPr lang="en-US" sz="2400" dirty="0" smtClean="0">
                <a:latin typeface="Arial"/>
                <a:cs typeface="Arial"/>
              </a:rPr>
              <a:t>Editor, SQLServerCentral</a:t>
            </a:r>
          </a:p>
          <a:p>
            <a:r>
              <a:rPr lang="en-US" sz="2400" dirty="0" smtClean="0">
                <a:latin typeface="Arial"/>
                <a:cs typeface="Arial"/>
              </a:rPr>
              <a:t>Red Gate Software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300MB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400MB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600MB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800MB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800MB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4GB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4635" y="3529067"/>
            <a:ext cx="2315186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r>
              <a:rPr lang="en-US" dirty="0" smtClean="0"/>
              <a:t> - Fragmented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120GB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4635" y="3529067"/>
            <a:ext cx="2315186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53711" y="2042808"/>
            <a:ext cx="64202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9821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97876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55657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5736" y="2042808"/>
            <a:ext cx="607976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03712" y="2042808"/>
            <a:ext cx="1143003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MDF </a:t>
            </a:r>
            <a:r>
              <a:rPr lang="en-CA" sz="2400" dirty="0" smtClean="0"/>
              <a:t>and LDF Files</a:t>
            </a:r>
            <a:endParaRPr lang="en-CA" sz="24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10175" y="424212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30161" y="225855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386" y="295760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10175" y="424212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30161" y="225855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39704" y="3419580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5165" y="352597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 - Fragmented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386" y="295760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10175" y="424212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30161" y="225855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39704" y="3419580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5165" y="352597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lay 26"/>
          <p:cNvSpPr/>
          <p:nvPr/>
        </p:nvSpPr>
        <p:spPr>
          <a:xfrm rot="15687970">
            <a:off x="2908600" y="2957604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lay 27"/>
          <p:cNvSpPr/>
          <p:nvPr/>
        </p:nvSpPr>
        <p:spPr>
          <a:xfrm rot="15687970">
            <a:off x="3898268" y="262910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5687970">
            <a:off x="4336662" y="277004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/>
          <p:cNvSpPr/>
          <p:nvPr/>
        </p:nvSpPr>
        <p:spPr>
          <a:xfrm rot="15687970">
            <a:off x="5016823" y="3807851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15687970">
            <a:off x="4618764" y="251147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5687970">
            <a:off x="2784018" y="3808267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lay 32"/>
          <p:cNvSpPr/>
          <p:nvPr/>
        </p:nvSpPr>
        <p:spPr>
          <a:xfrm rot="15883297">
            <a:off x="3891866" y="366691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lay 33"/>
          <p:cNvSpPr/>
          <p:nvPr/>
        </p:nvSpPr>
        <p:spPr>
          <a:xfrm rot="15883297">
            <a:off x="4833194" y="3938446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5883297">
            <a:off x="3836335" y="4383066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/>
          <p:cNvSpPr/>
          <p:nvPr/>
        </p:nvSpPr>
        <p:spPr>
          <a:xfrm rot="15883297">
            <a:off x="3723353" y="4171017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36"/>
          <p:cNvSpPr/>
          <p:nvPr/>
        </p:nvSpPr>
        <p:spPr>
          <a:xfrm rot="15883297">
            <a:off x="3592366" y="1981853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5687970">
            <a:off x="3349597" y="4452895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lay 38"/>
          <p:cNvSpPr/>
          <p:nvPr/>
        </p:nvSpPr>
        <p:spPr>
          <a:xfrm rot="15687970">
            <a:off x="4585833" y="2816665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lay 39"/>
          <p:cNvSpPr/>
          <p:nvPr/>
        </p:nvSpPr>
        <p:spPr>
          <a:xfrm rot="15687970">
            <a:off x="3225011" y="3819312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elay 40"/>
          <p:cNvSpPr/>
          <p:nvPr/>
        </p:nvSpPr>
        <p:spPr>
          <a:xfrm rot="15687970">
            <a:off x="4743351" y="2816667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lay 41"/>
          <p:cNvSpPr/>
          <p:nvPr/>
        </p:nvSpPr>
        <p:spPr>
          <a:xfrm rot="15687970">
            <a:off x="4646579" y="4524005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lay 42"/>
          <p:cNvSpPr/>
          <p:nvPr/>
        </p:nvSpPr>
        <p:spPr>
          <a:xfrm rot="15687970">
            <a:off x="5265992" y="3802679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elay 43"/>
          <p:cNvSpPr/>
          <p:nvPr/>
        </p:nvSpPr>
        <p:spPr>
          <a:xfrm rot="15687970">
            <a:off x="3723354" y="2770047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elay 44"/>
          <p:cNvSpPr/>
          <p:nvPr/>
        </p:nvSpPr>
        <p:spPr>
          <a:xfrm rot="15687970">
            <a:off x="2784013" y="3051923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elay 45"/>
          <p:cNvSpPr/>
          <p:nvPr/>
        </p:nvSpPr>
        <p:spPr>
          <a:xfrm rot="15687970">
            <a:off x="2908603" y="4035250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164"/>
            <a:ext cx="8229600" cy="407959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Pre-size for xx months (I recommend 4-6 months)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Free space inside the </a:t>
            </a:r>
            <a:r>
              <a:rPr lang="en-US" sz="2400" dirty="0" err="1" smtClean="0"/>
              <a:t>mdf</a:t>
            </a:r>
            <a:r>
              <a:rPr lang="en-US" sz="2400" dirty="0" smtClean="0"/>
              <a:t>/</a:t>
            </a:r>
            <a:r>
              <a:rPr lang="en-US" sz="2400" dirty="0" err="1" smtClean="0"/>
              <a:t>ndf</a:t>
            </a:r>
            <a:r>
              <a:rPr lang="en-US" sz="2400" dirty="0" smtClean="0"/>
              <a:t> is not bad.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Monitor file sizes and data growth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When you need space, manually grow the files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If you </a:t>
            </a:r>
            <a:r>
              <a:rPr lang="en-US" sz="2400" u="sng" dirty="0"/>
              <a:t>overestimated</a:t>
            </a:r>
            <a:r>
              <a:rPr lang="en-US" sz="2400" dirty="0"/>
              <a:t> the database’s size, that’s not a problem </a:t>
            </a:r>
            <a:r>
              <a:rPr lang="en-US" sz="2400" dirty="0" smtClean="0"/>
              <a:t>either. Don’t </a:t>
            </a:r>
            <a:r>
              <a:rPr lang="en-US" sz="2400" dirty="0"/>
              <a:t>shrink </a:t>
            </a:r>
            <a:r>
              <a:rPr lang="en-US" sz="2400" dirty="0" smtClean="0"/>
              <a:t>the database*.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Don’t depend on </a:t>
            </a:r>
            <a:r>
              <a:rPr lang="en-US" sz="2400" dirty="0" err="1" smtClean="0"/>
              <a:t>Autogrow</a:t>
            </a: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  <a:buNone/>
            </a:pPr>
            <a:r>
              <a:rPr lang="en-US" sz="1800" dirty="0" smtClean="0"/>
              <a:t>* If you are wildly oversized, shrink once to meet the needs for the next quarter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MDF and LDF </a:t>
            </a:r>
            <a:r>
              <a:rPr lang="en-CA" sz="2400" dirty="0"/>
              <a:t>Files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Grown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2042808"/>
            <a:ext cx="1687765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120GB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1228925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3564" y="2042808"/>
            <a:ext cx="3010711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8524" y="3529067"/>
            <a:ext cx="3565187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03712" y="2042808"/>
            <a:ext cx="1143003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296"/>
            <a:ext cx="8229600" cy="41133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Pre-size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The size should be the peak amount of log data between log backups + a pad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Monitor and adjust the size as needed over time. Grow the file by 8000MB *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guesstimate is better than letting autogrowth grow the </a:t>
            </a:r>
            <a:r>
              <a:rPr lang="en-US" sz="2400" dirty="0" smtClean="0"/>
              <a:t>LDF </a:t>
            </a:r>
            <a:r>
              <a:rPr lang="en-US" sz="2400" dirty="0"/>
              <a:t>file for you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 smtClean="0">
                <a:latin typeface="Arial"/>
                <a:cs typeface="Arial"/>
              </a:rPr>
              <a:t>Multiple files do not help performance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300" dirty="0" smtClean="0">
                <a:latin typeface="Arial"/>
                <a:cs typeface="Arial"/>
              </a:rPr>
              <a:t>* http://sqlskills.com/BLOGS/KIMBERLY/post/Transaction-Log-VLFs-too-many-or-too-few.aspx</a:t>
            </a:r>
            <a:endParaRPr lang="en-US" sz="13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60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4" name="Content Placeholder 3" descr="logfilegrow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713" y="1203960"/>
            <a:ext cx="6662047" cy="4102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6" name="Content Placeholder 5" descr="logfilegrowth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93" y="1600200"/>
            <a:ext cx="735001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5" name="Content Placeholder 4" descr="logfilegrowth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17" y="1600200"/>
            <a:ext cx="734556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Files – Data and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depend on </a:t>
            </a:r>
            <a:r>
              <a:rPr lang="en-US" dirty="0" err="1" smtClean="0"/>
              <a:t>Autogrow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for emergencies</a:t>
            </a:r>
          </a:p>
          <a:p>
            <a:r>
              <a:rPr lang="en-US" dirty="0" smtClean="0"/>
              <a:t>Monitor, monitor, monitor</a:t>
            </a:r>
          </a:p>
          <a:p>
            <a:r>
              <a:rPr lang="en-US" dirty="0" smtClean="0"/>
              <a:t>Use alerting to let you know when space is low.</a:t>
            </a:r>
          </a:p>
          <a:p>
            <a:r>
              <a:rPr lang="en-US" dirty="0" smtClean="0"/>
              <a:t>Keep free space in the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to Help You Out Managing MDF and LDF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5232"/>
            <a:ext cx="8229600" cy="44209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disk sizes and available space</a:t>
            </a:r>
          </a:p>
          <a:p>
            <a:r>
              <a:rPr lang="en-US" sz="2400" dirty="0" smtClean="0"/>
              <a:t>File size information (database level)</a:t>
            </a:r>
          </a:p>
          <a:p>
            <a:r>
              <a:rPr lang="en-US" sz="2400" dirty="0" smtClean="0"/>
              <a:t>Disk space alerts</a:t>
            </a:r>
          </a:p>
          <a:p>
            <a:r>
              <a:rPr lang="en-US" sz="2400" dirty="0"/>
              <a:t>Performance Monitor </a:t>
            </a:r>
            <a:r>
              <a:rPr lang="en-US" sz="2400" dirty="0" smtClean="0"/>
              <a:t>Counters</a:t>
            </a:r>
          </a:p>
          <a:p>
            <a:r>
              <a:rPr lang="en-US" sz="2400" dirty="0" smtClean="0"/>
              <a:t>Create a custom metric</a:t>
            </a:r>
          </a:p>
          <a:p>
            <a:r>
              <a:rPr lang="en-US" sz="2400" b="1" dirty="0" smtClean="0"/>
              <a:t>Demo</a:t>
            </a:r>
          </a:p>
        </p:txBody>
      </p:sp>
      <p:pic>
        <p:nvPicPr>
          <p:cNvPr id="5" name="Picture 4" descr="sql-moni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78" y="1705232"/>
            <a:ext cx="1638300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86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Storage Compress to Reduce Your Storage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88349" cy="4525963"/>
          </a:xfrm>
        </p:spPr>
        <p:txBody>
          <a:bodyPr/>
          <a:lstStyle/>
          <a:p>
            <a:r>
              <a:rPr lang="en-US" sz="2400" dirty="0" smtClean="0"/>
              <a:t>Running out of disk space?</a:t>
            </a:r>
          </a:p>
          <a:p>
            <a:r>
              <a:rPr lang="en-US" sz="2400" dirty="0" smtClean="0"/>
              <a:t>SQL Storage Compress can compress databases up to 90% (with an average 73%).</a:t>
            </a:r>
          </a:p>
          <a:p>
            <a:r>
              <a:rPr lang="en-US" sz="2400" dirty="0" smtClean="0"/>
              <a:t>SQL Server doesn’t even know SQL Storage Compress is being used.</a:t>
            </a:r>
          </a:p>
          <a:p>
            <a:r>
              <a:rPr lang="en-US" sz="2400" dirty="0" smtClean="0"/>
              <a:t>Great for compressing copies of your databases</a:t>
            </a:r>
          </a:p>
          <a:p>
            <a:r>
              <a:rPr lang="en-US" sz="2400" b="1" dirty="0" smtClean="0"/>
              <a:t>Demo</a:t>
            </a:r>
          </a:p>
          <a:p>
            <a:endParaRPr lang="en-US" dirty="0"/>
          </a:p>
        </p:txBody>
      </p:sp>
      <p:pic>
        <p:nvPicPr>
          <p:cNvPr id="5" name="Picture 4" descr="sql-storage-compr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93" y="1729496"/>
            <a:ext cx="1638300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5544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Regularly Review Indexing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58697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Indexing Needs </a:t>
            </a:r>
            <a:r>
              <a:rPr lang="en-CA" sz="2400" dirty="0" smtClean="0"/>
              <a:t>Change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Data volume 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The queries</a:t>
            </a:r>
          </a:p>
          <a:p>
            <a:pPr>
              <a:spcBef>
                <a:spcPts val="1200"/>
              </a:spcBef>
            </a:pPr>
            <a:r>
              <a:rPr lang="en-CA" dirty="0" smtClean="0"/>
              <a:t>Your indexing </a:t>
            </a:r>
            <a:r>
              <a:rPr lang="en-CA" dirty="0"/>
              <a:t>scheme may need to be changed </a:t>
            </a:r>
            <a:r>
              <a:rPr lang="en-CA" dirty="0" smtClean="0"/>
              <a:t>to keep up with the data and data usage changes.</a:t>
            </a:r>
            <a:endParaRPr lang="en-CA" dirty="0"/>
          </a:p>
          <a:p>
            <a:pPr lvl="1">
              <a:spcBef>
                <a:spcPts val="1200"/>
              </a:spcBef>
            </a:pPr>
            <a:r>
              <a:rPr lang="en-CA" sz="2000" dirty="0"/>
              <a:t>For examples, indexes may need to be added, modified, or removed </a:t>
            </a:r>
            <a:r>
              <a:rPr lang="en-CA" sz="2000" dirty="0" smtClean="0"/>
              <a:t>for </a:t>
            </a:r>
            <a:r>
              <a:rPr lang="en-CA" sz="2000" dirty="0"/>
              <a:t>optimal query performance.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Proactively </a:t>
            </a:r>
            <a:r>
              <a:rPr lang="en-CA" sz="2400" dirty="0"/>
              <a:t>monitor your servers to see if their indexing needs are properly </a:t>
            </a:r>
            <a:r>
              <a:rPr lang="en-CA" sz="2400" dirty="0" smtClean="0"/>
              <a:t>met. SQL Server will not do this for you.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6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&amp;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There is a myth that MDF and LDF files “manage” themselves.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In reality, for optimal performance, </a:t>
            </a:r>
            <a:r>
              <a:rPr lang="en-CA" sz="2400" u="sng" dirty="0"/>
              <a:t>DBAs must take full responsibility</a:t>
            </a:r>
            <a:r>
              <a:rPr lang="en-CA" sz="2400" dirty="0"/>
              <a:t> for managing </a:t>
            </a:r>
            <a:r>
              <a:rPr lang="en-CA" sz="2400" dirty="0" smtClean="0"/>
              <a:t>them, as we will see in the next few slides.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2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Missing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710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One </a:t>
            </a:r>
            <a:r>
              <a:rPr lang="en-US" sz="2400" dirty="0"/>
              <a:t>way to identify missing indexes is to use </a:t>
            </a:r>
            <a:r>
              <a:rPr lang="en-US" sz="2400" dirty="0" smtClean="0"/>
              <a:t>a SQL </a:t>
            </a:r>
            <a:r>
              <a:rPr lang="en-US" sz="2400" dirty="0"/>
              <a:t>Trace to capture a trace file, and then use the Database Engine Tuning Advisor (DTA) to analyze the trace to look for index recommendations.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When capturing a </a:t>
            </a:r>
            <a:r>
              <a:rPr lang="en-US" sz="2400" dirty="0" smtClean="0"/>
              <a:t>SQL </a:t>
            </a:r>
            <a:r>
              <a:rPr lang="en-US" sz="2400" dirty="0"/>
              <a:t>Trace, use the Tuning template and capture data over a representative time frame.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Run the DTA against the trace data, review recommendations, and then add appropriate indexes</a:t>
            </a:r>
            <a:r>
              <a:rPr lang="en-US" sz="2400" dirty="0" smtClean="0"/>
              <a:t>. Do so regularly, as dictated by needs.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Note: you can use </a:t>
            </a:r>
            <a:r>
              <a:rPr lang="en-US" sz="2400" dirty="0" err="1"/>
              <a:t>sys.dm_db_missing_index_details</a:t>
            </a:r>
            <a:r>
              <a:rPr lang="en-US" sz="2400" dirty="0"/>
              <a:t> to help identify missing indexes, but it has many limitations, and I don’t recommend using its recommendations unless you really know what you are </a:t>
            </a:r>
            <a:r>
              <a:rPr lang="en-US" sz="2400" dirty="0" smtClean="0"/>
              <a:t>doing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6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Unused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328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Most databases have one or more indexes that were created because they seemed that they might be useful, but they have ended up not being used.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Because indexes need to be maintained when data changes in a table, maintaining indexes that are not used </a:t>
            </a:r>
            <a:r>
              <a:rPr lang="en-US" sz="2400" dirty="0" smtClean="0"/>
              <a:t>are </a:t>
            </a:r>
            <a:r>
              <a:rPr lang="en-US" sz="2400" dirty="0"/>
              <a:t>a waste of resources.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Periodically, identify unused indexes and remove them.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Use the </a:t>
            </a:r>
            <a:r>
              <a:rPr lang="en-US" sz="2400" dirty="0" err="1"/>
              <a:t>sys.dm_db_index_usage_stats</a:t>
            </a:r>
            <a:r>
              <a:rPr lang="en-US" sz="2400" dirty="0"/>
              <a:t> </a:t>
            </a:r>
            <a:r>
              <a:rPr lang="en-US" sz="2400" dirty="0" smtClean="0"/>
              <a:t> DMV </a:t>
            </a:r>
            <a:r>
              <a:rPr lang="en-US" sz="2400" dirty="0"/>
              <a:t>to help you identify unused indexes.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dirty="0" smtClean="0"/>
              <a:t>* The </a:t>
            </a:r>
            <a:r>
              <a:rPr lang="en-US" sz="2400" dirty="0"/>
              <a:t>data in this DMV is cleared out each time SQL Server is </a:t>
            </a:r>
            <a:r>
              <a:rPr lang="en-US" sz="2400" dirty="0" smtClean="0"/>
              <a:t>restarted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4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Duplicate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For many different reasons, it is possible for the duplicate indexes to be </a:t>
            </a:r>
            <a:r>
              <a:rPr lang="en-US" sz="3200" dirty="0" smtClean="0"/>
              <a:t>created </a:t>
            </a:r>
            <a:r>
              <a:rPr lang="en-US" sz="3200" dirty="0"/>
              <a:t>using different names.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This </a:t>
            </a:r>
            <a:r>
              <a:rPr lang="en-US" sz="3200" dirty="0" smtClean="0"/>
              <a:t>wastes resources and </a:t>
            </a:r>
            <a:r>
              <a:rPr lang="en-US" sz="3200" dirty="0"/>
              <a:t>duplicate indexes should almost always be removed.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See the following </a:t>
            </a:r>
            <a:r>
              <a:rPr lang="en-US" sz="3200" dirty="0" smtClean="0"/>
              <a:t>URLs for </a:t>
            </a:r>
            <a:r>
              <a:rPr lang="en-US" sz="3200" dirty="0"/>
              <a:t>sample </a:t>
            </a:r>
            <a:r>
              <a:rPr lang="en-US" sz="3200" dirty="0" smtClean="0"/>
              <a:t>scripts: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3"/>
              </a:rPr>
              <a:t>www.sqlblog.com/blogs/paul_nielsen/archive/2008/06/25/find-duplicate-indexes.aspx</a:t>
            </a:r>
            <a:r>
              <a:rPr lang="en-US" sz="2400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://blogs.msdn.com/b/mssqlisv/archive/2007/06/29/detecting-overlapping-indexes-in-sql-server-2005.aspx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://www.sqlskills.com/BLOGS/KIMBERLY/post/RemovingDuplicateIndexes.aspx</a:t>
            </a:r>
            <a:r>
              <a:rPr lang="en-US" sz="2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91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 Maintenance: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Index Fragmentation Hurts Performance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Over time, as indexes are subjected to data modifications, gaps in data on pages </a:t>
            </a:r>
            <a:r>
              <a:rPr lang="en-CA" sz="2000" dirty="0" smtClean="0"/>
              <a:t>develop (internal fragmentation), </a:t>
            </a:r>
            <a:r>
              <a:rPr lang="en-CA" sz="2000" dirty="0"/>
              <a:t>and the logical ordering of the data no longer matches the physical ordering of the </a:t>
            </a:r>
            <a:r>
              <a:rPr lang="en-CA" sz="2000" dirty="0" smtClean="0"/>
              <a:t>data (external fragmentation). </a:t>
            </a:r>
            <a:r>
              <a:rPr lang="en-CA" sz="2000" dirty="0"/>
              <a:t>Together, this is referred to as index fragmentation. This is a normal behavior, but must be regularly addressed.</a:t>
            </a:r>
          </a:p>
          <a:p>
            <a:pPr lvl="1">
              <a:spcBef>
                <a:spcPts val="1200"/>
              </a:spcBef>
            </a:pPr>
            <a:r>
              <a:rPr lang="en-CA" sz="2000" u="sng" dirty="0"/>
              <a:t>Heavily fragmented indexes can lead to poor query performance</a:t>
            </a:r>
            <a:r>
              <a:rPr lang="en-CA" sz="2000" dirty="0"/>
              <a:t>, especially if scans occur regularly. This is because less data can fit into the data cache and because more disk I/O is required.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Because of this, it is important that DBAs </a:t>
            </a:r>
            <a:r>
              <a:rPr lang="en-CA" sz="2000" u="sng" dirty="0"/>
              <a:t>regularly detect and remove index fragmentation</a:t>
            </a:r>
            <a:r>
              <a:rPr lang="en-CA" sz="2000" dirty="0"/>
              <a:t> from their databases on a regular basis</a:t>
            </a:r>
            <a:r>
              <a:rPr lang="en-CA" sz="2000" dirty="0" smtClean="0"/>
              <a:t>.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90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There are three ways to remove fragmentation from an index: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Reorganize</a:t>
            </a:r>
            <a:r>
              <a:rPr lang="en-US" sz="2000" dirty="0"/>
              <a:t>: online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offline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online (Enterprise Edition </a:t>
            </a:r>
            <a:r>
              <a:rPr lang="en-US" sz="2000" dirty="0" smtClean="0"/>
              <a:t>Only)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Each option has its pros and cons. You must select the option(s) which work best for your environment. I can’t tell you </a:t>
            </a:r>
            <a:r>
              <a:rPr lang="en-US" sz="2400" dirty="0" smtClean="0"/>
              <a:t>what will </a:t>
            </a:r>
            <a:r>
              <a:rPr lang="en-US" sz="2400" dirty="0"/>
              <a:t>work best for </a:t>
            </a:r>
            <a:r>
              <a:rPr lang="en-US" sz="2400" dirty="0" smtClean="0"/>
              <a:t>your environment.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5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7498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46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2553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8003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7750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8507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8759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9011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9264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95160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321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7365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409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453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495" y="4060720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29975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4931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19887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843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7498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46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2553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8003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7750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8507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8759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9011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9264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95160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321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7365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409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453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495" y="4060720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29975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4931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19887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843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2204720"/>
            <a:ext cx="377190" cy="3962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9264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45355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2204720"/>
            <a:ext cx="377190" cy="3962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88831" y="233679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45355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9" idx="0"/>
          </p:cNvCxnSpPr>
          <p:nvPr/>
        </p:nvCxnSpPr>
        <p:spPr>
          <a:xfrm rot="5400000" flipH="1" flipV="1">
            <a:off x="2968626" y="58377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9" idx="0"/>
          </p:cNvCxnSpPr>
          <p:nvPr/>
        </p:nvCxnSpPr>
        <p:spPr>
          <a:xfrm rot="5400000" flipH="1" flipV="1">
            <a:off x="2968626" y="58377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7" idx="0"/>
          </p:cNvCxnSpPr>
          <p:nvPr/>
        </p:nvCxnSpPr>
        <p:spPr>
          <a:xfrm rot="16200000" flipV="1">
            <a:off x="4022409" y="935037"/>
            <a:ext cx="12700" cy="2107566"/>
          </a:xfrm>
          <a:prstGeom prst="bentConnector3">
            <a:avLst>
              <a:gd name="adj1" fmla="val 460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7" idx="2"/>
            <a:endCxn id="11" idx="2"/>
          </p:cNvCxnSpPr>
          <p:nvPr/>
        </p:nvCxnSpPr>
        <p:spPr>
          <a:xfrm rot="16200000" flipH="1">
            <a:off x="4373670" y="118956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8" idx="0"/>
          </p:cNvCxnSpPr>
          <p:nvPr/>
        </p:nvCxnSpPr>
        <p:spPr>
          <a:xfrm rot="5400000" flipH="1" flipV="1">
            <a:off x="1914843" y="163755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8" idx="2"/>
            <a:endCxn id="10" idx="2"/>
          </p:cNvCxnSpPr>
          <p:nvPr/>
        </p:nvCxnSpPr>
        <p:spPr>
          <a:xfrm rot="16200000" flipH="1">
            <a:off x="3671148" y="1189566"/>
            <a:ext cx="12700" cy="2810088"/>
          </a:xfrm>
          <a:prstGeom prst="bentConnector3">
            <a:avLst>
              <a:gd name="adj1" fmla="val 268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7" idx="0"/>
          </p:cNvCxnSpPr>
          <p:nvPr/>
        </p:nvCxnSpPr>
        <p:spPr>
          <a:xfrm rot="16200000" flipV="1">
            <a:off x="4022409" y="935037"/>
            <a:ext cx="12700" cy="2107566"/>
          </a:xfrm>
          <a:prstGeom prst="bentConnector3">
            <a:avLst>
              <a:gd name="adj1" fmla="val 460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7" idx="2"/>
            <a:endCxn id="11" idx="2"/>
          </p:cNvCxnSpPr>
          <p:nvPr/>
        </p:nvCxnSpPr>
        <p:spPr>
          <a:xfrm rot="16200000" flipH="1">
            <a:off x="4373670" y="118956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2465" y="4114800"/>
            <a:ext cx="351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a single extra page is used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Best Way to Defragment Indexes Using the Fewest </a:t>
            </a:r>
            <a:r>
              <a:rPr lang="en-US" dirty="0" smtClean="0"/>
              <a:t>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77"/>
            <a:ext cx="8229600" cy="411108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600" dirty="0"/>
              <a:t>There is no easy answer, or one answer fits all.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BOL makes these recommendations: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Number </a:t>
            </a:r>
            <a:r>
              <a:rPr lang="en-US" sz="1600" dirty="0"/>
              <a:t>of </a:t>
            </a:r>
            <a:r>
              <a:rPr lang="en-US" sz="1600" dirty="0" smtClean="0"/>
              <a:t>pages  &lt; </a:t>
            </a:r>
            <a:r>
              <a:rPr lang="en-US" sz="1600" dirty="0"/>
              <a:t>1000, </a:t>
            </a:r>
            <a:r>
              <a:rPr lang="en-US" sz="1600" dirty="0" smtClean="0"/>
              <a:t>do nothing</a:t>
            </a: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sz="1600" dirty="0" err="1" smtClean="0"/>
              <a:t>avg_fragmentation_in_percent</a:t>
            </a:r>
            <a:r>
              <a:rPr lang="en-US" sz="1600" dirty="0" smtClean="0"/>
              <a:t> </a:t>
            </a:r>
            <a:r>
              <a:rPr lang="en-US" sz="1600" dirty="0"/>
              <a:t>(external) </a:t>
            </a:r>
            <a:r>
              <a:rPr lang="en-US" sz="1600" dirty="0" smtClean="0"/>
              <a:t> &lt; 5%, do nothing</a:t>
            </a: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5% &lt; </a:t>
            </a:r>
            <a:r>
              <a:rPr lang="en-US" sz="1600" dirty="0" err="1" smtClean="0"/>
              <a:t>avg_fragmentation_in_percent</a:t>
            </a:r>
            <a:r>
              <a:rPr lang="en-US" sz="1600" dirty="0" smtClean="0"/>
              <a:t> </a:t>
            </a:r>
            <a:r>
              <a:rPr lang="en-US" sz="1600" dirty="0"/>
              <a:t>(external) </a:t>
            </a:r>
            <a:r>
              <a:rPr lang="en-US" sz="1600" dirty="0" smtClean="0"/>
              <a:t>&lt; 30</a:t>
            </a:r>
            <a:r>
              <a:rPr lang="en-US" sz="1600" dirty="0"/>
              <a:t>%, consider </a:t>
            </a:r>
            <a:r>
              <a:rPr lang="en-US" sz="1600" dirty="0" smtClean="0"/>
              <a:t>REORGANIZE</a:t>
            </a: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en-US" sz="1600" dirty="0" err="1" smtClean="0"/>
              <a:t>avg_fragmentation_in_percent</a:t>
            </a:r>
            <a:r>
              <a:rPr lang="en-US" sz="1600" dirty="0" smtClean="0"/>
              <a:t> </a:t>
            </a:r>
            <a:r>
              <a:rPr lang="en-US" sz="1600" dirty="0"/>
              <a:t>(external) </a:t>
            </a:r>
            <a:r>
              <a:rPr lang="en-US" sz="1600" dirty="0" smtClean="0"/>
              <a:t>&gt; 30</a:t>
            </a:r>
            <a:r>
              <a:rPr lang="en-US" sz="1600" dirty="0"/>
              <a:t>%, consider REBUILD or REBUILD ONLINE. </a:t>
            </a:r>
          </a:p>
          <a:p>
            <a:pPr>
              <a:spcBef>
                <a:spcPts val="1200"/>
              </a:spcBef>
            </a:pPr>
            <a:r>
              <a:rPr lang="en-US" sz="1600" dirty="0"/>
              <a:t>These recommendations were made up by Paul Randal as a general recommendation, but it is often not always the best solution.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www.sqlskills.com/BLOGS/PAUL/post/Where-do-the-Books-Online-index-fragmentation-thresholds-come-from.aspx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74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12"/>
            <a:ext cx="8229600" cy="46314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Prefer REBUILD over REORGANIZE. If you have a maintenance window, or have Enterprise Edition </a:t>
            </a:r>
            <a:r>
              <a:rPr lang="en-US" sz="1600" dirty="0" smtClean="0"/>
              <a:t>(online REBUILD), </a:t>
            </a:r>
            <a:r>
              <a:rPr lang="en-US" sz="1600" dirty="0"/>
              <a:t>then use REBUILD to defragment indexes.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If you don’t have a maintenance </a:t>
            </a:r>
            <a:r>
              <a:rPr lang="en-US" sz="1600" dirty="0" smtClean="0"/>
              <a:t>window </a:t>
            </a:r>
            <a:r>
              <a:rPr lang="en-US" sz="1600" dirty="0"/>
              <a:t>and </a:t>
            </a:r>
            <a:r>
              <a:rPr lang="en-US" sz="1600" dirty="0" smtClean="0"/>
              <a:t>don’t </a:t>
            </a:r>
            <a:r>
              <a:rPr lang="en-US" sz="1600" dirty="0"/>
              <a:t>have </a:t>
            </a:r>
            <a:r>
              <a:rPr lang="en-US" sz="1600" dirty="0" smtClean="0"/>
              <a:t>EE, consider using </a:t>
            </a:r>
            <a:r>
              <a:rPr lang="en-US" sz="1600" dirty="0"/>
              <a:t>a combination of REBUILD and </a:t>
            </a:r>
            <a:r>
              <a:rPr lang="en-US" sz="1600" dirty="0" smtClean="0"/>
              <a:t>REORGANIZE. </a:t>
            </a:r>
            <a:r>
              <a:rPr lang="en-US" sz="1600" dirty="0"/>
              <a:t>Experiment with the </a:t>
            </a:r>
            <a:r>
              <a:rPr lang="en-US" sz="1600" dirty="0" smtClean="0"/>
              <a:t>thresholds, </a:t>
            </a:r>
            <a:r>
              <a:rPr lang="en-US" sz="1600" dirty="0"/>
              <a:t>and reduce them if </a:t>
            </a:r>
            <a:r>
              <a:rPr lang="en-US" sz="1600" dirty="0" smtClean="0"/>
              <a:t>the </a:t>
            </a:r>
            <a:r>
              <a:rPr lang="en-US" sz="1600" dirty="0"/>
              <a:t>time required to run </a:t>
            </a:r>
            <a:r>
              <a:rPr lang="en-US" sz="1600" dirty="0" smtClean="0"/>
              <a:t>them doesn’t increase. </a:t>
            </a:r>
            <a:r>
              <a:rPr lang="en-US" sz="1600" dirty="0"/>
              <a:t>I use 100 pages </a:t>
            </a:r>
            <a:r>
              <a:rPr lang="en-US" sz="1600" dirty="0" smtClean="0"/>
              <a:t>&amp; 20</a:t>
            </a:r>
            <a:r>
              <a:rPr lang="en-US" sz="1600" dirty="0"/>
              <a:t>% for my tradeoffs instead of 1000 pages </a:t>
            </a:r>
            <a:r>
              <a:rPr lang="en-US" sz="1600" dirty="0" smtClean="0"/>
              <a:t>&amp; 30</a:t>
            </a:r>
            <a:r>
              <a:rPr lang="en-US" sz="1600" dirty="0"/>
              <a:t>%.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Don’t defrag indexes </a:t>
            </a:r>
            <a:r>
              <a:rPr lang="en-US" sz="1600" dirty="0" smtClean="0"/>
              <a:t>that </a:t>
            </a:r>
            <a:r>
              <a:rPr lang="en-US" sz="1600" dirty="0"/>
              <a:t>don’t need it, or have less than 5% external fragmentation.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/>
              <a:t>Run REBUILD </a:t>
            </a:r>
            <a:r>
              <a:rPr lang="en-US" sz="1600" dirty="0"/>
              <a:t>or REORGANIZE as often as possible, daily if possible</a:t>
            </a:r>
            <a:r>
              <a:rPr lang="en-US" sz="1600" dirty="0" smtClean="0"/>
              <a:t>. If you have huge databases, maybe use REORGANIZE and run a pre-defined amount of time each day.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Use pre-written scripts, as </a:t>
            </a:r>
            <a:r>
              <a:rPr lang="en-US" sz="1600" dirty="0" smtClean="0"/>
              <a:t>they </a:t>
            </a:r>
            <a:r>
              <a:rPr lang="en-US" sz="1600" dirty="0"/>
              <a:t>will save you a lot of time</a:t>
            </a:r>
            <a:r>
              <a:rPr lang="en-US" sz="1600" dirty="0" smtClean="0"/>
              <a:t>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>
                <a:hlinkClick r:id="rId3"/>
              </a:rPr>
              <a:t>ola.hallengren.com</a:t>
            </a:r>
            <a:endParaRPr lang="en-US" sz="16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>
                <a:hlinkClick r:id="rId4"/>
              </a:rPr>
              <a:t>http://sqlfool.com/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79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&amp; SQL Index Manager to Help Manage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Used SQL Monitor “Fragmented Indexes” alert to identify highly fragmented indexes.</a:t>
            </a:r>
          </a:p>
          <a:p>
            <a:r>
              <a:rPr lang="en-US" sz="2400" dirty="0" smtClean="0"/>
              <a:t>Use SQL Index Manager to help determine what indexes need maintenance.</a:t>
            </a:r>
          </a:p>
          <a:p>
            <a:r>
              <a:rPr lang="en-US" sz="2400" dirty="0" smtClean="0"/>
              <a:t>Demo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52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Maintaining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957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Defragging </a:t>
            </a:r>
            <a:r>
              <a:rPr lang="en-US" sz="2400" dirty="0"/>
              <a:t>index fragmentation and </a:t>
            </a:r>
            <a:r>
              <a:rPr lang="en-US" sz="2400" u="sng" dirty="0"/>
              <a:t>updating statistics </a:t>
            </a:r>
            <a:r>
              <a:rPr lang="en-US" sz="2400" dirty="0"/>
              <a:t>are closely related and must be considered together. Keep the following in </a:t>
            </a:r>
            <a:r>
              <a:rPr lang="en-US" sz="2400" dirty="0" smtClean="0"/>
              <a:t>mind when creating statistics updating jobs: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REORGANIZE, then you must </a:t>
            </a:r>
            <a:r>
              <a:rPr lang="en-US" sz="2400" u="sng" dirty="0"/>
              <a:t>separately update index and column </a:t>
            </a:r>
            <a:r>
              <a:rPr lang="en-US" sz="2400" u="sng" dirty="0" smtClean="0"/>
              <a:t>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ALL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REBUILD, </a:t>
            </a:r>
            <a:r>
              <a:rPr lang="en-US" sz="2400" i="1" dirty="0"/>
              <a:t>index statistics are automatically updated </a:t>
            </a:r>
            <a:r>
              <a:rPr lang="en-US" sz="2400" dirty="0"/>
              <a:t>using FULLSCAN, but you must </a:t>
            </a:r>
            <a:r>
              <a:rPr lang="en-US" sz="2400" i="1" dirty="0"/>
              <a:t>separately update column 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COLUMNS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90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You cannot prevent corruption, so detect it as soon as possible (and correct it).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Use DBCC CHECKDB – This checks </a:t>
            </a:r>
            <a:r>
              <a:rPr lang="en-US" sz="2400" dirty="0"/>
              <a:t>the </a:t>
            </a:r>
            <a:r>
              <a:rPr lang="en-US" sz="2400" u="sng" dirty="0"/>
              <a:t>logical and physical integrity </a:t>
            </a:r>
            <a:r>
              <a:rPr lang="en-US" sz="2400" dirty="0"/>
              <a:t>of </a:t>
            </a:r>
            <a:r>
              <a:rPr lang="en-US" sz="2400" dirty="0" smtClean="0"/>
              <a:t>a </a:t>
            </a:r>
            <a:r>
              <a:rPr lang="en-US" sz="2400" dirty="0"/>
              <a:t>database.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Ideally, </a:t>
            </a:r>
            <a:r>
              <a:rPr lang="en-US" sz="2400" dirty="0" smtClean="0"/>
              <a:t> run this before </a:t>
            </a:r>
            <a:r>
              <a:rPr lang="en-US" sz="2400" dirty="0"/>
              <a:t>a full database backup is </a:t>
            </a:r>
            <a:r>
              <a:rPr lang="en-US" sz="2400" dirty="0" smtClean="0"/>
              <a:t>made.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Ideally , run this on every database, every day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Running </a:t>
            </a:r>
            <a:r>
              <a:rPr lang="en-US" sz="2400" dirty="0"/>
              <a:t>DBCC CHECKDB is </a:t>
            </a:r>
            <a:r>
              <a:rPr lang="en-US" sz="2400" u="sng" dirty="0"/>
              <a:t>resource-intensive and </a:t>
            </a:r>
            <a:r>
              <a:rPr lang="en-US" sz="2400" u="sng" dirty="0" smtClean="0"/>
              <a:t>potentially time-consuming</a:t>
            </a:r>
            <a:r>
              <a:rPr lang="en-US" sz="2400" dirty="0" smtClean="0"/>
              <a:t>, and should </a:t>
            </a:r>
            <a:r>
              <a:rPr lang="en-US" sz="2400" dirty="0"/>
              <a:t>be run during slow </a:t>
            </a:r>
            <a:r>
              <a:rPr lang="en-US" sz="2400" dirty="0" smtClean="0"/>
              <a:t>times.</a:t>
            </a:r>
            <a:endParaRPr lang="en-US" sz="2400" dirty="0"/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If you </a:t>
            </a:r>
            <a:r>
              <a:rPr lang="en-US" sz="2400" dirty="0" smtClean="0"/>
              <a:t>can’t run DBCC CHECKDB before backing up, </a:t>
            </a:r>
            <a:r>
              <a:rPr lang="en-US" sz="2400" dirty="0"/>
              <a:t>restore </a:t>
            </a:r>
            <a:r>
              <a:rPr lang="en-US" sz="2400" dirty="0" smtClean="0"/>
              <a:t>the backup </a:t>
            </a:r>
            <a:r>
              <a:rPr lang="en-US" sz="2400" dirty="0"/>
              <a:t>to another server and run </a:t>
            </a:r>
            <a:r>
              <a:rPr lang="en-US" sz="2400" dirty="0" smtClean="0"/>
              <a:t>DBCC CHECKDB </a:t>
            </a:r>
            <a:r>
              <a:rPr lang="en-US" sz="2400" dirty="0"/>
              <a:t>there</a:t>
            </a:r>
            <a:r>
              <a:rPr lang="en-US" sz="2400" dirty="0" smtClean="0"/>
              <a:t>. 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</a:t>
            </a:r>
            <a:r>
              <a:rPr lang="en-CA" dirty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DBCC CHECKDB has some very limited “fixing” ability, but it should not be counted upon, and </a:t>
            </a:r>
            <a:r>
              <a:rPr lang="en-US" sz="2400" u="sng" dirty="0" smtClean="0"/>
              <a:t>only used by experts</a:t>
            </a:r>
            <a:r>
              <a:rPr lang="en-US" sz="2400" dirty="0" smtClean="0"/>
              <a:t>, as bad data is dropped.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In </a:t>
            </a:r>
            <a:r>
              <a:rPr lang="en-US" sz="2400" dirty="0" err="1" smtClean="0"/>
              <a:t>nonclustered</a:t>
            </a:r>
            <a:r>
              <a:rPr lang="en-US" sz="2400" dirty="0" smtClean="0"/>
              <a:t> indexes, you can drop and rebuild them.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Call CSS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Be prepared to restore from backup.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SQL Monitor and SQL Backup Pro to Help Avoid Corrupted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these SQL Monitor alerts:</a:t>
            </a:r>
          </a:p>
          <a:p>
            <a:pPr lvl="1"/>
            <a:r>
              <a:rPr lang="en-US" sz="1800" dirty="0" smtClean="0"/>
              <a:t>Integrity Check Overdue</a:t>
            </a:r>
          </a:p>
          <a:p>
            <a:pPr lvl="1"/>
            <a:r>
              <a:rPr lang="en-US" sz="1800" dirty="0" smtClean="0"/>
              <a:t>Page Verification (Ensure it is enabled. Checksum is the best option.)</a:t>
            </a:r>
          </a:p>
          <a:p>
            <a:r>
              <a:rPr lang="en-US" sz="2400" dirty="0" smtClean="0"/>
              <a:t>For large databases, use SQL Backup Pro to automate running DBCC CHECKDB on restored databases on a test server. You can also set reminders to do this, just in case you forget.</a:t>
            </a:r>
          </a:p>
          <a:p>
            <a:r>
              <a:rPr lang="en-US" sz="2400" b="1" dirty="0" smtClean="0"/>
              <a:t>Demo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10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Backups </a:t>
            </a:r>
            <a:r>
              <a:rPr lang="en-US" sz="3600" dirty="0"/>
              <a:t>That Will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46"/>
            <a:ext cx="8229600" cy="41779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Production databases should use the Full Recovery </a:t>
            </a:r>
            <a:r>
              <a:rPr lang="en-US" sz="2400" dirty="0" smtClean="0"/>
              <a:t>model (mostly).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Perform </a:t>
            </a:r>
            <a:r>
              <a:rPr lang="en-US" sz="2400" dirty="0"/>
              <a:t>full backups </a:t>
            </a:r>
            <a:r>
              <a:rPr lang="en-US" sz="2400" dirty="0" smtClean="0"/>
              <a:t>daily, </a:t>
            </a:r>
            <a:r>
              <a:rPr lang="en-US" sz="2400" dirty="0"/>
              <a:t>plus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log backups </a:t>
            </a:r>
            <a:r>
              <a:rPr lang="en-US" sz="2400" dirty="0" smtClean="0"/>
              <a:t>regularly (to meet </a:t>
            </a:r>
            <a:r>
              <a:rPr lang="en-US" sz="2400" dirty="0"/>
              <a:t>your HA needs</a:t>
            </a:r>
            <a:r>
              <a:rPr lang="en-US" sz="2400" dirty="0" smtClean="0"/>
              <a:t>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Always back up WITH CHECKSUM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Always back up to separate files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Check backups </a:t>
            </a:r>
            <a:r>
              <a:rPr lang="en-US" sz="2400" dirty="0"/>
              <a:t>using RESTORE WITH VERIFYONLY </a:t>
            </a:r>
            <a:r>
              <a:rPr lang="en-US" sz="2400" dirty="0" smtClean="0"/>
              <a:t>to verify integrity</a:t>
            </a:r>
            <a:r>
              <a:rPr lang="en-US" sz="2400" dirty="0"/>
              <a:t>. </a:t>
            </a:r>
            <a:r>
              <a:rPr lang="en-US" sz="2400" dirty="0" smtClean="0"/>
              <a:t>THIS IS NOT </a:t>
            </a:r>
            <a:r>
              <a:rPr lang="en-US" sz="2400" dirty="0"/>
              <a:t>a guarantee the backup </a:t>
            </a:r>
            <a:r>
              <a:rPr lang="en-US" sz="2400" dirty="0" smtClean="0"/>
              <a:t>will restore.</a:t>
            </a:r>
            <a:endParaRPr lang="en-US" sz="2400" dirty="0"/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Restore </a:t>
            </a:r>
            <a:r>
              <a:rPr lang="en-US" sz="2400" dirty="0"/>
              <a:t>backups to verify that you can restore your </a:t>
            </a:r>
            <a:r>
              <a:rPr lang="en-US" sz="2400" dirty="0" smtClean="0"/>
              <a:t>databases.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Store backups securely (physically &amp; encrypted), and off-site.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If </a:t>
            </a:r>
            <a:r>
              <a:rPr lang="en-US" sz="2400" dirty="0"/>
              <a:t>you have a limited backup window, or have limited disk space, use backup compression. </a:t>
            </a:r>
            <a:r>
              <a:rPr lang="en-US" sz="2400" dirty="0" smtClean="0"/>
              <a:t>(SQL Backup Pro automatically compresses backups, saving both disk space and reducing backup time.)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98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SQL Monitor and SQL Backup Pro to Help with 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SQL Monitor’s “Backup Overdue” and “Log Backup Overdue” to help ensure that all data is backed up as you expect.</a:t>
            </a:r>
          </a:p>
          <a:p>
            <a:r>
              <a:rPr lang="en-US" sz="2400" dirty="0" smtClean="0"/>
              <a:t>SQL Backup Pro’s abilities to: </a:t>
            </a:r>
          </a:p>
          <a:p>
            <a:pPr lvl="1"/>
            <a:r>
              <a:rPr lang="en-US" sz="2000" dirty="0" smtClean="0"/>
              <a:t>Compress backups to save space and reduce backup time</a:t>
            </a:r>
          </a:p>
          <a:p>
            <a:pPr lvl="1"/>
            <a:r>
              <a:rPr lang="en-US" sz="2000" dirty="0" smtClean="0"/>
              <a:t>Encrypt databases to meet security needs</a:t>
            </a:r>
          </a:p>
          <a:p>
            <a:pPr lvl="1"/>
            <a:r>
              <a:rPr lang="en-US" sz="2000" dirty="0" smtClean="0"/>
              <a:t>To automatically test the quality of backups by automatically restoring to another server (previously demoed)</a:t>
            </a:r>
          </a:p>
          <a:p>
            <a:r>
              <a:rPr lang="en-US" sz="2400" b="1" dirty="0" smtClean="0"/>
              <a:t>Demo Backup &amp; Automatic Restore Features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062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783" y="4573772"/>
            <a:ext cx="737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Maintenance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092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KISS - As </a:t>
            </a:r>
            <a:r>
              <a:rPr lang="en-CA" sz="2400" dirty="0"/>
              <a:t>much as practical, keep maintenance plans the </a:t>
            </a:r>
            <a:r>
              <a:rPr lang="en-CA" sz="2400" dirty="0" smtClean="0"/>
              <a:t>same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Don’t duplicate maintenance tasks (e.g. Rebuild indexes, then update index statistics immediately thereafter).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Don’t overlap scheduled jobs (</a:t>
            </a:r>
            <a:r>
              <a:rPr lang="en-CA" sz="2400" dirty="0" smtClean="0">
                <a:hlinkClick r:id="rId3"/>
              </a:rPr>
              <a:t>Event Manager</a:t>
            </a:r>
            <a:r>
              <a:rPr lang="en-CA" sz="2400" dirty="0" smtClean="0"/>
              <a:t>)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Schedule </a:t>
            </a:r>
            <a:r>
              <a:rPr lang="en-CA" sz="2400" dirty="0" smtClean="0"/>
              <a:t>tasks </a:t>
            </a:r>
            <a:r>
              <a:rPr lang="en-CA" sz="2400" dirty="0"/>
              <a:t>during down times or during the least busy </a:t>
            </a:r>
            <a:r>
              <a:rPr lang="en-CA" sz="2400" dirty="0" smtClean="0"/>
              <a:t>time(s)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Monitor jobs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Don’t </a:t>
            </a:r>
            <a:r>
              <a:rPr lang="en-CA" sz="2400" dirty="0" smtClean="0"/>
              <a:t>over-maintain.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74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SQL Monitor to Ensure Jobs Run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 SQL Monitor alerts</a:t>
            </a:r>
          </a:p>
          <a:p>
            <a:pPr lvl="1"/>
            <a:r>
              <a:rPr lang="en-US" sz="2400" dirty="0" smtClean="0"/>
              <a:t>Job Failed</a:t>
            </a:r>
          </a:p>
          <a:p>
            <a:pPr lvl="1"/>
            <a:r>
              <a:rPr lang="en-US" sz="2400" dirty="0" smtClean="0"/>
              <a:t>Job Duration Unusual</a:t>
            </a:r>
          </a:p>
          <a:p>
            <a:r>
              <a:rPr lang="en-US" sz="2400" dirty="0" smtClean="0"/>
              <a:t>Email Notification</a:t>
            </a:r>
            <a:endParaRPr lang="en-US" sz="2400" dirty="0"/>
          </a:p>
        </p:txBody>
      </p:sp>
      <p:pic>
        <p:nvPicPr>
          <p:cNvPr id="5" name="Picture 4" descr="sql-moni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3429000"/>
            <a:ext cx="1638300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9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 From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834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Implementing optimal maintenance </a:t>
            </a:r>
            <a:r>
              <a:rPr lang="en-CA" sz="2400" dirty="0" smtClean="0"/>
              <a:t>can </a:t>
            </a:r>
            <a:r>
              <a:rPr lang="en-CA" sz="2400" dirty="0"/>
              <a:t>greatly affect a SQL Server </a:t>
            </a:r>
            <a:r>
              <a:rPr lang="en-CA" sz="2400" dirty="0" smtClean="0"/>
              <a:t>instance’s</a:t>
            </a:r>
            <a:r>
              <a:rPr lang="en-CA" sz="24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Availability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Performance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Database maintenance is </a:t>
            </a:r>
            <a:r>
              <a:rPr lang="en-CA" sz="2400" dirty="0" smtClean="0"/>
              <a:t>on-going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Automate </a:t>
            </a:r>
            <a:r>
              <a:rPr lang="en-CA" sz="2400" dirty="0"/>
              <a:t>as much as possible </a:t>
            </a:r>
            <a:endParaRPr lang="en-CA" sz="2400" dirty="0" smtClean="0"/>
          </a:p>
          <a:p>
            <a:pPr>
              <a:spcBef>
                <a:spcPts val="1200"/>
              </a:spcBef>
            </a:pPr>
            <a:r>
              <a:rPr lang="en-CA" sz="2400" dirty="0" smtClean="0"/>
              <a:t>A Challenge: when </a:t>
            </a:r>
            <a:r>
              <a:rPr lang="en-CA" sz="2400" dirty="0"/>
              <a:t>you get back to work, evaluate all of your </a:t>
            </a:r>
            <a:r>
              <a:rPr lang="en-CA" sz="2400" dirty="0" smtClean="0"/>
              <a:t>instances </a:t>
            </a:r>
            <a:r>
              <a:rPr lang="en-CA" sz="2400" dirty="0"/>
              <a:t>to ensure that all appropriate maintenance tasks are being </a:t>
            </a:r>
            <a:r>
              <a:rPr lang="en-CA" sz="2400" dirty="0" smtClean="0"/>
              <a:t>performed optimally.</a:t>
            </a:r>
            <a:endParaRPr lang="en-CA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37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scheduled on all database (full and log)</a:t>
            </a:r>
          </a:p>
          <a:p>
            <a:r>
              <a:rPr lang="en-US" dirty="0" smtClean="0"/>
              <a:t>DBCC CHECKDB running regularly on all databases</a:t>
            </a:r>
          </a:p>
          <a:p>
            <a:r>
              <a:rPr lang="en-US" dirty="0" smtClean="0"/>
              <a:t>Test restores scheduled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mdf</a:t>
            </a:r>
            <a:r>
              <a:rPr lang="en-US" dirty="0" smtClean="0"/>
              <a:t>/</a:t>
            </a:r>
            <a:r>
              <a:rPr lang="en-US" dirty="0" err="1" smtClean="0"/>
              <a:t>ndf</a:t>
            </a:r>
            <a:r>
              <a:rPr lang="en-US" dirty="0" smtClean="0"/>
              <a:t>/</a:t>
            </a:r>
            <a:r>
              <a:rPr lang="en-US" dirty="0" err="1" smtClean="0"/>
              <a:t>ldf</a:t>
            </a:r>
            <a:r>
              <a:rPr lang="en-US" dirty="0" smtClean="0"/>
              <a:t> file sizes</a:t>
            </a:r>
          </a:p>
          <a:p>
            <a:r>
              <a:rPr lang="en-US" dirty="0" smtClean="0"/>
              <a:t>Proactively monitor and maintain indexes and statistics</a:t>
            </a:r>
          </a:p>
          <a:p>
            <a:r>
              <a:rPr lang="en-US" dirty="0" smtClean="0"/>
              <a:t>Monitor jobs and set up alerts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552"/>
            <a:ext cx="8229600" cy="4525963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>
                <a:hlinkClick r:id="rId2"/>
              </a:rPr>
              <a:t>www.sqlservercentral.com/forums</a:t>
            </a:r>
            <a:endParaRPr lang="en-US" dirty="0" smtClean="0"/>
          </a:p>
          <a:p>
            <a:r>
              <a:rPr lang="en-US" dirty="0" smtClean="0"/>
              <a:t>www.voiceofthedba.com/talks</a:t>
            </a:r>
          </a:p>
          <a:p>
            <a:r>
              <a:rPr lang="en-US" dirty="0" smtClean="0"/>
              <a:t>Learn more</a:t>
            </a:r>
          </a:p>
          <a:p>
            <a:pPr lvl="1"/>
            <a:r>
              <a:rPr lang="en-US" sz="1400" dirty="0" smtClean="0">
                <a:hlinkClick r:id="rId3"/>
              </a:rPr>
              <a:t>www.red-gate.com/sqlstoragecompress</a:t>
            </a:r>
            <a:endParaRPr lang="en-US" sz="1400" dirty="0" smtClean="0"/>
          </a:p>
          <a:p>
            <a:pPr lvl="1"/>
            <a:r>
              <a:rPr lang="en-GB" sz="1400" dirty="0" smtClean="0">
                <a:hlinkClick r:id="rId4"/>
              </a:rPr>
              <a:t>www.red-gate.com/sqlbackup</a:t>
            </a:r>
            <a:endParaRPr lang="en-GB" sz="1400" dirty="0" smtClean="0"/>
          </a:p>
          <a:p>
            <a:pPr lvl="1"/>
            <a:r>
              <a:rPr lang="en-GB" sz="1400" dirty="0" smtClean="0">
                <a:hlinkClick r:id="rId5"/>
              </a:rPr>
              <a:t>www.red-gate.com/sqlmonitor</a:t>
            </a:r>
            <a:r>
              <a:rPr lang="en-GB" sz="1400" dirty="0" smtClean="0"/>
              <a:t> </a:t>
            </a:r>
          </a:p>
          <a:p>
            <a:pPr lvl="1"/>
            <a:r>
              <a:rPr lang="en-GB" sz="1400" dirty="0" smtClean="0">
                <a:hlinkClick r:id="rId6"/>
              </a:rPr>
              <a:t>http://www.red-gate.com/products/dba/sql-index-manager/</a:t>
            </a:r>
            <a:r>
              <a:rPr lang="en-GB" sz="1400" dirty="0" smtClean="0"/>
              <a:t> </a:t>
            </a:r>
            <a:endParaRPr lang="en-US" sz="1400" dirty="0" smtClean="0">
              <a:hlinkClick r:id="rId7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9"/>
            <a:ext cx="8229600" cy="4696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3"/>
              </a:rPr>
              <a:t>How </a:t>
            </a:r>
            <a:r>
              <a:rPr lang="en-US" sz="1800" dirty="0">
                <a:hlinkClick r:id="rId3"/>
              </a:rPr>
              <a:t>to Monitor Your SQL Server for Performance and High </a:t>
            </a:r>
            <a:r>
              <a:rPr lang="en-US" sz="1800" dirty="0" smtClean="0">
                <a:hlinkClick r:id="rId3"/>
              </a:rPr>
              <a:t>Availability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>
                <a:hlinkClick r:id="rId4"/>
              </a:rPr>
              <a:t>How to Defragment Indexes for Peak </a:t>
            </a:r>
            <a:r>
              <a:rPr lang="en-US" sz="1800" dirty="0" smtClean="0">
                <a:hlinkClick r:id="rId4"/>
              </a:rPr>
              <a:t>Performance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5"/>
              </a:rPr>
              <a:t>Inside </a:t>
            </a:r>
            <a:r>
              <a:rPr lang="en-US" sz="1800" dirty="0">
                <a:hlinkClick r:id="rId5"/>
              </a:rPr>
              <a:t>the SQL Server Transaction </a:t>
            </a:r>
            <a:r>
              <a:rPr lang="en-US" sz="1800" dirty="0" smtClean="0">
                <a:hlinkClick r:id="rId5"/>
              </a:rPr>
              <a:t>Log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6"/>
              </a:rPr>
              <a:t>2012 Diagnostic Queries (Glenn Berry) - http://sqlserverperformance.wordpress.com/category/sql-server-2012/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err="1" smtClean="0"/>
              <a:t>SQLFool</a:t>
            </a:r>
            <a:r>
              <a:rPr lang="en-US" sz="1800" dirty="0" smtClean="0"/>
              <a:t> Missing Indexes - </a:t>
            </a:r>
            <a:r>
              <a:rPr lang="en-US" sz="1800" dirty="0" smtClean="0">
                <a:hlinkClick r:id="rId7"/>
              </a:rPr>
              <a:t>http://sqlfool.com/2009/04/a-look-at-missing-indexes/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8"/>
              </a:rPr>
              <a:t>http://sqlblog.com/blogs/elisabeth_redei/archive/2009/03/01/lies-damned-lies-and-statistics-part-i.aspx</a:t>
            </a:r>
            <a:r>
              <a:rPr lang="en-US" sz="1800" dirty="0" smtClean="0"/>
              <a:t> (</a:t>
            </a:r>
            <a:r>
              <a:rPr lang="en-US" sz="1800" dirty="0" smtClean="0">
                <a:hlinkClick r:id="rId9"/>
              </a:rPr>
              <a:t>part II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10"/>
              </a:rPr>
              <a:t>part III</a:t>
            </a:r>
            <a:r>
              <a:rPr lang="en-US" sz="1800" dirty="0" smtClean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11"/>
              </a:rPr>
              <a:t>Multiple </a:t>
            </a:r>
            <a:r>
              <a:rPr lang="en-US" sz="1800" dirty="0" smtClean="0">
                <a:hlinkClick r:id="rId11"/>
              </a:rPr>
              <a:t>log files and why they're </a:t>
            </a:r>
            <a:r>
              <a:rPr lang="en-US" sz="1800" dirty="0" smtClean="0">
                <a:hlinkClick r:id="rId11"/>
              </a:rPr>
              <a:t>bad</a:t>
            </a:r>
            <a:r>
              <a:rPr lang="en-US" sz="1800" dirty="0" smtClean="0"/>
              <a:t> – </a:t>
            </a:r>
            <a:r>
              <a:rPr lang="en-US" sz="1800" dirty="0" err="1" smtClean="0"/>
              <a:t>SQLskills</a:t>
            </a:r>
            <a:r>
              <a:rPr lang="en-US" sz="1800" dirty="0" smtClean="0"/>
              <a:t>, Paul Randal</a:t>
            </a:r>
            <a:endParaRPr lang="en-US" sz="1800" b="1" dirty="0" smtClean="0"/>
          </a:p>
          <a:p>
            <a:pPr marL="0" indent="0"/>
            <a:endParaRPr lang="en-US" sz="20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2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9"/>
            <a:ext cx="8229600" cy="4696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/>
              <a:t>Reorganizing and Rebuilding Indexes - </a:t>
            </a:r>
            <a:r>
              <a:rPr lang="en-US" sz="1800" dirty="0" smtClean="0">
                <a:hlinkClick r:id="rId3"/>
              </a:rPr>
              <a:t>http://msdn.microsoft.com/en-US/library/ms189858%28v=SQL.90%29.aspx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Restore with Verify Only - </a:t>
            </a:r>
            <a:r>
              <a:rPr lang="en-US" sz="1800" dirty="0" smtClean="0">
                <a:cs typeface="Arial"/>
                <a:hlinkClick r:id="rId4"/>
              </a:rPr>
              <a:t>http://msdn.microsoft.com/en-us/library/ms188902.aspx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Database Tuning Advisor Overview - </a:t>
            </a:r>
            <a:r>
              <a:rPr lang="en-US" sz="1800" dirty="0" smtClean="0">
                <a:cs typeface="Arial"/>
                <a:hlinkClick r:id="rId5"/>
              </a:rPr>
              <a:t>http://msdn.microsoft.com/en-us/library/ms173494%28v=sql.105%29.aspx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  <a:hlinkClick r:id="rId6"/>
              </a:rPr>
              <a:t>Transaction Log File VLFs - http://sqlskills.com/BLOGS/KIMBERLY/post/Transaction-Log-VLFs-too-many-or-too-few.aspx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Duplicate Indexes - </a:t>
            </a:r>
            <a:r>
              <a:rPr lang="en-US" sz="1800" dirty="0" smtClean="0">
                <a:cs typeface="Arial"/>
                <a:hlinkClick r:id="rId7"/>
              </a:rPr>
              <a:t>http://www.sqlskills.com/BLOGS/KIMBERLY/post/UnderstandingDuplicateIndexes.aspx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endParaRPr lang="en-US" sz="1800" dirty="0" smtClean="0">
              <a:cs typeface="Arial"/>
            </a:endParaRPr>
          </a:p>
          <a:p>
            <a:pPr marL="0" indent="0"/>
            <a:endParaRPr lang="en-US" sz="20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378" y="6299958"/>
            <a:ext cx="1379422" cy="395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2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200MB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300MB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C12_NewYork_PPT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SITC12_USTour_PPT2012</Template>
  <TotalTime>12889</TotalTime>
  <Words>3013</Words>
  <Application>Microsoft Office PowerPoint</Application>
  <PresentationFormat>On-screen Show (4:3)</PresentationFormat>
  <Paragraphs>520</Paragraphs>
  <Slides>79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SITC12_NewYork_PPT2012</vt:lpstr>
      <vt:lpstr>Database Maintenance Essentials</vt:lpstr>
      <vt:lpstr>What We Are Going to Learn Today</vt:lpstr>
      <vt:lpstr>What We Are Going to Learn Today</vt:lpstr>
      <vt:lpstr>Managing MDF &amp; LDF Files</vt:lpstr>
      <vt:lpstr>Create a database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 - Fragmented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 - Fragmented</vt:lpstr>
      <vt:lpstr>Managing MDF Files</vt:lpstr>
      <vt:lpstr>Manually Grown</vt:lpstr>
      <vt:lpstr>Managing LDF Files</vt:lpstr>
      <vt:lpstr>Managing LDF Files</vt:lpstr>
      <vt:lpstr>Managing LDF Files</vt:lpstr>
      <vt:lpstr>Managing LDF Files</vt:lpstr>
      <vt:lpstr>Database Files – Data and Log</vt:lpstr>
      <vt:lpstr>Using SQL Monitor to Help You Out Managing MDF and LDF Files</vt:lpstr>
      <vt:lpstr>Using SQL Storage Compress to Reduce Your Storage Footprint</vt:lpstr>
      <vt:lpstr>What We Are Going to Learn Today</vt:lpstr>
      <vt:lpstr>Regularly Review Indexing Needs</vt:lpstr>
      <vt:lpstr>Identify Missing Indexes</vt:lpstr>
      <vt:lpstr>Identify Unused Indexes</vt:lpstr>
      <vt:lpstr>Identify Duplicate Indexes</vt:lpstr>
      <vt:lpstr>Index Maintenance: Fragmentation</vt:lpstr>
      <vt:lpstr>Index Fragmentation Maintenance</vt:lpstr>
      <vt:lpstr>Rebuild Indexes</vt:lpstr>
      <vt:lpstr>Rebuild Indexes</vt:lpstr>
      <vt:lpstr>Rebuild Indexes</vt:lpstr>
      <vt:lpstr>Rebuild Indexes</vt:lpstr>
      <vt:lpstr>Rebuild Indexes</vt:lpstr>
      <vt:lpstr>Reorganize Indexes</vt:lpstr>
      <vt:lpstr>Reorganize Indexes - Compact</vt:lpstr>
      <vt:lpstr>Reorganize Indexes - Compact</vt:lpstr>
      <vt:lpstr>Reorganize Indexes - Compact</vt:lpstr>
      <vt:lpstr>Reorganize Indexes - Reorder</vt:lpstr>
      <vt:lpstr>Reorganize Indexes - Reorder</vt:lpstr>
      <vt:lpstr>Reorganize Indexes - Reorder</vt:lpstr>
      <vt:lpstr>Reorganize Indexes - Reorder</vt:lpstr>
      <vt:lpstr>Reorganize Indexes - Reorder</vt:lpstr>
      <vt:lpstr>What is the Best Way to Defragment Indexes Using the Fewest Resources?</vt:lpstr>
      <vt:lpstr>Our Recommendations</vt:lpstr>
      <vt:lpstr>Using SQL Monitor &amp; SQL Index Manager to Help Manage Indexes</vt:lpstr>
      <vt:lpstr>What We Are Going to Learn Today</vt:lpstr>
      <vt:lpstr>Maintaining Statistics</vt:lpstr>
      <vt:lpstr>What We Are Going to Learn Today</vt:lpstr>
      <vt:lpstr>Checking for Corruption</vt:lpstr>
      <vt:lpstr>Checking for Corruption</vt:lpstr>
      <vt:lpstr>Fixing Corruption</vt:lpstr>
      <vt:lpstr>Using SQL Monitor and SQL Backup Pro to Help Avoid Corrupted Databases</vt:lpstr>
      <vt:lpstr>What We Are Going to Learn Today</vt:lpstr>
      <vt:lpstr>Creating Backups That Will Restore</vt:lpstr>
      <vt:lpstr>Using SQL Monitor and SQL Backup Pro to Help with Backups</vt:lpstr>
      <vt:lpstr>What We Are Going to Learn Today</vt:lpstr>
      <vt:lpstr>Managing Maintenance Jobs</vt:lpstr>
      <vt:lpstr>Use SQL Monitor to Ensure Jobs Run Successfully</vt:lpstr>
      <vt:lpstr>Take Aways From This Session</vt:lpstr>
      <vt:lpstr>Checklist</vt:lpstr>
      <vt:lpstr>The End</vt:lpstr>
      <vt:lpstr>References</vt:lpstr>
      <vt:lpstr>References</vt:lpstr>
    </vt:vector>
  </TitlesOfParts>
  <Company>Red Gate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Steve</cp:lastModifiedBy>
  <cp:revision>474</cp:revision>
  <dcterms:created xsi:type="dcterms:W3CDTF">2011-06-22T09:06:31Z</dcterms:created>
  <dcterms:modified xsi:type="dcterms:W3CDTF">2012-09-25T16:59:21Z</dcterms:modified>
</cp:coreProperties>
</file>