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2"/>
  </p:notesMasterIdLst>
  <p:sldIdLst>
    <p:sldId id="256" r:id="rId2"/>
    <p:sldId id="259" r:id="rId3"/>
    <p:sldId id="260" r:id="rId4"/>
    <p:sldId id="261" r:id="rId5"/>
    <p:sldId id="262" r:id="rId6"/>
    <p:sldId id="277" r:id="rId7"/>
    <p:sldId id="278" r:id="rId8"/>
    <p:sldId id="263" r:id="rId9"/>
    <p:sldId id="264" r:id="rId10"/>
    <p:sldId id="265" r:id="rId11"/>
    <p:sldId id="279" r:id="rId12"/>
    <p:sldId id="280" r:id="rId13"/>
    <p:sldId id="281" r:id="rId14"/>
    <p:sldId id="282" r:id="rId15"/>
    <p:sldId id="283" r:id="rId16"/>
    <p:sldId id="284" r:id="rId17"/>
    <p:sldId id="285" r:id="rId18"/>
    <p:sldId id="318" r:id="rId19"/>
    <p:sldId id="286" r:id="rId20"/>
    <p:sldId id="287" r:id="rId21"/>
    <p:sldId id="288" r:id="rId22"/>
    <p:sldId id="289" r:id="rId23"/>
    <p:sldId id="290" r:id="rId24"/>
    <p:sldId id="291" r:id="rId25"/>
    <p:sldId id="294" r:id="rId26"/>
    <p:sldId id="292" r:id="rId27"/>
    <p:sldId id="293" r:id="rId28"/>
    <p:sldId id="295" r:id="rId29"/>
    <p:sldId id="296" r:id="rId30"/>
    <p:sldId id="297" r:id="rId31"/>
    <p:sldId id="298" r:id="rId32"/>
    <p:sldId id="299" r:id="rId33"/>
    <p:sldId id="300" r:id="rId34"/>
    <p:sldId id="304" r:id="rId35"/>
    <p:sldId id="302" r:id="rId36"/>
    <p:sldId id="303" r:id="rId37"/>
    <p:sldId id="305" r:id="rId38"/>
    <p:sldId id="306" r:id="rId39"/>
    <p:sldId id="307" r:id="rId40"/>
    <p:sldId id="308" r:id="rId41"/>
    <p:sldId id="309" r:id="rId42"/>
    <p:sldId id="310" r:id="rId43"/>
    <p:sldId id="311" r:id="rId44"/>
    <p:sldId id="269" r:id="rId45"/>
    <p:sldId id="275" r:id="rId46"/>
    <p:sldId id="276" r:id="rId47"/>
    <p:sldId id="312" r:id="rId48"/>
    <p:sldId id="268" r:id="rId49"/>
    <p:sldId id="272" r:id="rId50"/>
    <p:sldId id="274" r:id="rId51"/>
    <p:sldId id="313" r:id="rId52"/>
    <p:sldId id="267" r:id="rId53"/>
    <p:sldId id="266" r:id="rId54"/>
    <p:sldId id="314" r:id="rId55"/>
    <p:sldId id="273" r:id="rId56"/>
    <p:sldId id="315" r:id="rId57"/>
    <p:sldId id="316" r:id="rId58"/>
    <p:sldId id="317" r:id="rId59"/>
    <p:sldId id="257" r:id="rId60"/>
    <p:sldId id="25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95" autoAdjust="0"/>
  </p:normalViewPr>
  <p:slideViewPr>
    <p:cSldViewPr>
      <p:cViewPr varScale="1">
        <p:scale>
          <a:sx n="57" d="100"/>
          <a:sy n="57" d="100"/>
        </p:scale>
        <p:origin x="-8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9B01E-F2AB-46C7-BCB1-897340ED0F55}" type="datetimeFigureOut">
              <a:rPr lang="en-US" smtClean="0"/>
              <a:pPr/>
              <a:t>7/18/2013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21BE68-7610-4FD5-A0A0-C26871C34ACE}" type="slidenum">
              <a:rPr lang="en-US" smtClean="0"/>
              <a:pPr/>
              <a:t>‹#›</a:t>
            </a:fld>
            <a:endParaRPr lang="en-US"/>
          </a:p>
        </p:txBody>
      </p:sp>
    </p:spTree>
    <p:extLst>
      <p:ext uri="{BB962C8B-B14F-4D97-AF65-F5344CB8AC3E}">
        <p14:creationId xmlns:p14="http://schemas.microsoft.com/office/powerpoint/2010/main" val="425156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1999, </a:t>
            </a:r>
            <a:r>
              <a:rPr lang="en-US" dirty="0" err="1" smtClean="0"/>
              <a:t>Pizar</a:t>
            </a:r>
            <a:r>
              <a:rPr lang="en-US" dirty="0" smtClean="0"/>
              <a:t> was working on their</a:t>
            </a:r>
            <a:r>
              <a:rPr lang="en-US" baseline="0" dirty="0" smtClean="0"/>
              <a:t> 3</a:t>
            </a:r>
            <a:r>
              <a:rPr lang="en-US" baseline="30000" dirty="0" smtClean="0"/>
              <a:t>rd</a:t>
            </a:r>
            <a:r>
              <a:rPr lang="en-US" baseline="0" dirty="0" smtClean="0"/>
              <a:t> movie, Toy Story 2. This was the sequel to the smash Toy Story and a follow-up to the award winning “A Bug’s Life”. This was a $90mm film, the most expensive film they had made to date. </a:t>
            </a:r>
          </a:p>
          <a:p>
            <a:r>
              <a:rPr lang="en-US" baseline="0" dirty="0" smtClean="0"/>
              <a:t>Two of the people involved in the project made a short video that talks about a disaster they had.</a:t>
            </a:r>
          </a:p>
          <a:p>
            <a:endParaRPr lang="en-US" dirty="0" err="1" smtClean="0"/>
          </a:p>
        </p:txBody>
      </p:sp>
      <p:sp>
        <p:nvSpPr>
          <p:cNvPr id="4" name="Slide Number Placeholder 3"/>
          <p:cNvSpPr>
            <a:spLocks noGrp="1"/>
          </p:cNvSpPr>
          <p:nvPr>
            <p:ph type="sldNum" sz="quarter" idx="10"/>
          </p:nvPr>
        </p:nvSpPr>
        <p:spPr/>
        <p:txBody>
          <a:bodyPr/>
          <a:lstStyle/>
          <a:p>
            <a:fld id="{5921BE68-7610-4FD5-A0A0-C26871C34AC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doesn’t matter if it’s a LUN that’s been deleted and reassigned</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doesn’t matter if it’s a blown power supply</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do you do?</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you need to get the system running</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a:t>
            </a:r>
            <a:r>
              <a:rPr lang="en-US" baseline="0" dirty="0" smtClean="0"/>
              <a:t> means meeting your SLA, your RPO RTO. But what are they, and can you meet them?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a:t>
            </a:r>
            <a:r>
              <a:rPr lang="en-US" baseline="0" dirty="0" smtClean="0"/>
              <a:t> means meeting your SLA, your RPO RTO. But what are they, and can you meet them?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back at</a:t>
            </a:r>
            <a:r>
              <a:rPr lang="en-US" baseline="0" dirty="0" smtClean="0"/>
              <a:t> the ways in which you might respond quicker, and perhaps more accurately. The RTO is essentially the time it takes to get your system back running after a disaster. It consists of the alert time, which is the time from when the disaster occurs until some alert is raised. This could be automated, or a trouble ticket being filed by a user.</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then add in response time. This is the time it takes for an expert of some sort to respond. This could be someone picking up a ticket, getting a phone call, or some other communication. Once they get the note there is an issue, there’s the time to actually log onto the system.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Assessment time is the time to actually figure out</a:t>
            </a:r>
            <a:r>
              <a:rPr lang="en-US" baseline="0" dirty="0" smtClean="0"/>
              <a:t> what’s wrong.</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Decision time is the time to actually decide</a:t>
            </a:r>
            <a:r>
              <a:rPr lang="en-US" baseline="0" dirty="0" smtClean="0"/>
              <a:t> what to do. Expert IT people can often make a decision in minutes. Bring in a group of managers to help them and the decision could take hours.</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some point late in production, someone ran an</a:t>
            </a:r>
            <a:r>
              <a:rPr lang="en-US" baseline="0" dirty="0" smtClean="0"/>
              <a:t> “RM *” on their Linux or Unix machines. This starts deleting all the files and folders. Quickly. It’s the DOS equivalent of “RMDIR *.* /s /q”. It’s a quick delete, and as expected, </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Action time is the time to implement the fix. This could be replace the hardware, it could be the time to restore the database, it could be the time to plug the server back in and reboot it because the cleaning person hit the cord</a:t>
            </a:r>
            <a:r>
              <a:rPr lang="en-US" baseline="0" dirty="0" smtClean="0"/>
              <a:t> with a vacuum.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 system is running, if</a:t>
            </a:r>
            <a:r>
              <a:rPr lang="en-US" baseline="0" dirty="0" smtClean="0"/>
              <a:t> you turn it over to users without validating it, you’re not acting professionally. You’re being lazy, and you’re assuming things work. Does everyone know what happens when you assume things?  All of this together is the time to actually get your system running. These various items can be measured in significant amounts of time.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 system is running, if</a:t>
            </a:r>
            <a:r>
              <a:rPr lang="en-US" baseline="0" dirty="0" smtClean="0"/>
              <a:t> you turn it over to users without validating it, you’re not acting professionally. You’re being lazy, and you’re assuming things work. Does everyone know what happens when you assume things?  All of this together is the time to actually get your system running. These various items can be measured in </a:t>
            </a:r>
            <a:r>
              <a:rPr lang="en-US" baseline="0" smtClean="0"/>
              <a:t>significant amounts of time.</a:t>
            </a:r>
            <a:endParaRPr lang="en-US"/>
          </a:p>
        </p:txBody>
      </p:sp>
      <p:sp>
        <p:nvSpPr>
          <p:cNvPr id="4" name="Slide Number Placeholder 3"/>
          <p:cNvSpPr>
            <a:spLocks noGrp="1"/>
          </p:cNvSpPr>
          <p:nvPr>
            <p:ph type="sldNum" sz="quarter" idx="10"/>
          </p:nvPr>
        </p:nvSpPr>
        <p:spPr/>
        <p:txBody>
          <a:bodyPr/>
          <a:lstStyle/>
          <a:p>
            <a:fld id="{5921BE68-7610-4FD5-A0A0-C26871C34ACE}"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what if you could turn back the clock? Could</a:t>
            </a:r>
            <a:r>
              <a:rPr lang="en-US" baseline="0" dirty="0" smtClean="0"/>
              <a:t> you increase your chance of responding to this disaster? First let’s look at time.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best way to be alerted of things</a:t>
            </a:r>
            <a:r>
              <a:rPr lang="en-US" baseline="0" dirty="0" smtClean="0"/>
              <a:t> is with monitoring of your server.</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a:t>
            </a:r>
            <a:r>
              <a:rPr lang="en-US" baseline="0" dirty="0" smtClean="0"/>
              <a:t> when you are on call, think about the places you can be. You could be at a kid’s sport event, in the shower, cutting the grass, or in the grocery store.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get the call, and you have to leave.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your car, which will not be in the closest parking spot.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 home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 into your VPN. You do</a:t>
            </a:r>
            <a:r>
              <a:rPr lang="en-US" baseline="0" dirty="0" smtClean="0"/>
              <a:t> use VPN, right?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 flush of the file system. In about</a:t>
            </a:r>
            <a:r>
              <a:rPr lang="en-US" baseline="0" dirty="0" smtClean="0"/>
              <a:t> </a:t>
            </a:r>
            <a:r>
              <a:rPr lang="en-US" dirty="0" smtClean="0"/>
              <a:t>20 sec, the</a:t>
            </a:r>
            <a:r>
              <a:rPr lang="en-US" baseline="0" dirty="0" smtClean="0"/>
              <a:t> systems were empty. Note that this isn’t a hurricane. This isn’t a major event that affected people, buildings, etc. This was a user error, and one that occurred as a semi-mature company. This was their third major animation film, but they had been in business for 20 years.</a:t>
            </a:r>
          </a:p>
          <a:p>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Hope your connection</a:t>
            </a:r>
            <a:r>
              <a:rPr lang="en-US" baseline="0" dirty="0" smtClean="0"/>
              <a:t> works and then start working.</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Response</a:t>
            </a:r>
            <a:r>
              <a:rPr lang="en-US" baseline="0" dirty="0" smtClean="0"/>
              <a:t> time is longer than you think. Plan for things to take some time. Plan for problems. Set the expectations early that response time will not be seconds unless you are at your computer.</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don’t want a group of managers</a:t>
            </a:r>
            <a:r>
              <a:rPr lang="en-US" baseline="0" dirty="0" smtClean="0"/>
              <a:t> making the decisions about what to do</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also don’t want to be alone</a:t>
            </a:r>
            <a:r>
              <a:rPr lang="en-US" baseline="0" dirty="0" smtClean="0"/>
              <a:t> on an island making a decision</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did they do?</a:t>
            </a:r>
            <a:r>
              <a:rPr lang="en-US" baseline="0" dirty="0" smtClean="0"/>
              <a:t> They called IT. The phone rang. I hate it when my phone rings. One of my goals as a production operator has been to ensure my phone doesn’t ring. If my phone rings, it usually means something is bad, or at least something it wrong. When I answer it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often someone yelling. In this case, critical parts</a:t>
            </a:r>
            <a:r>
              <a:rPr lang="en-US" baseline="0" dirty="0" smtClean="0"/>
              <a:t> of the film were gone. This was enough of a problem that they estimated that 20-30 people working for a year couldn’t recreate the lost work.  The backups were bad, and they were stressed. If you’re curious about what they did, watch the film. It’s cute, and funny, and my kids enjoyed it.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was a disaster. Not one reported on the news,</a:t>
            </a:r>
            <a:r>
              <a:rPr lang="en-US" baseline="0" dirty="0" smtClean="0"/>
              <a:t> probably not one known outside of the company, but a disaster. It was unforeseen, and their response was not what I’d want to happen in any of my jobs. When your phone rings, and it’s a disaster of any sort, at any scale, to any of your systems…</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that it’s 2am. You’re asleep, but not on call. You are resting peacefully, dreaming about something wonderful. Riding a horse through fields of sunflowers, or defending the universe from space aliens, take your pick.</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phone rings. It’s work and they tell you there’s a hardware problem. </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doesn’t matter if it’s a failed hard drive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318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336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992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729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303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780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65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943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96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428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063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0094291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youtube.com/watch?v=EL_g0tyaIe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hyperlink" Target="http://www.voiceofthedba.com/" TargetMode="External"/><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youtube.com/watch?v=EL_g0tyaIeE" TargetMode="External"/><Relationship Id="rId2" Type="http://schemas.openxmlformats.org/officeDocument/2006/relationships/hyperlink" Target="http://www.simple-talk.com/sql/backup-and-recovery/backups,-what-are-they-good-for/" TargetMode="External"/><Relationship Id="rId1" Type="http://schemas.openxmlformats.org/officeDocument/2006/relationships/slideLayout" Target="../slideLayouts/slideLayout2.xml"/><Relationship Id="rId4" Type="http://schemas.openxmlformats.org/officeDocument/2006/relationships/hyperlink" Target="http://www.quora.com/Pixar-Animation-Studios/Did-Pixar-accidentally-delete-Toy-Story-2-during-production/answer/Oren-Jaco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flickr.com/photos/usagapg/7203570300/" TargetMode="External"/><Relationship Id="rId2" Type="http://schemas.openxmlformats.org/officeDocument/2006/relationships/hyperlink" Target="http://www.youtube.com/watch?v=EL_g0tyaIeE" TargetMode="External"/><Relationship Id="rId1" Type="http://schemas.openxmlformats.org/officeDocument/2006/relationships/slideLayout" Target="../slideLayouts/slideLayout2.xml"/><Relationship Id="rId6" Type="http://schemas.openxmlformats.org/officeDocument/2006/relationships/hyperlink" Target="http://techpubs.sgi.com/library/tpl/cgi-bin/getdoc.cgi?coll=linux&amp;db=bks&amp;fname=/SGI_EndUser/TPM_UG/ch03.html" TargetMode="External"/><Relationship Id="rId5" Type="http://schemas.openxmlformats.org/officeDocument/2006/relationships/hyperlink" Target="http://www.flickr.com/photos/gamp/1983844631/" TargetMode="External"/><Relationship Id="rId4" Type="http://schemas.openxmlformats.org/officeDocument/2006/relationships/hyperlink" Target="http://www.flickr.com/photos/torley/34548060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Prepare for </a:t>
            </a:r>
            <a:r>
              <a:rPr lang="en-US" dirty="0" smtClean="0"/>
              <a:t>when</a:t>
            </a:r>
            <a:br>
              <a:rPr lang="en-US" dirty="0" smtClean="0"/>
            </a:br>
            <a:r>
              <a:rPr lang="en-US" smtClean="0"/>
              <a:t>Disaster Strikes</a:t>
            </a:r>
            <a:endParaRPr lang="en-US" dirty="0"/>
          </a:p>
        </p:txBody>
      </p:sp>
      <p:sp>
        <p:nvSpPr>
          <p:cNvPr id="3" name="Subtitle 2"/>
          <p:cNvSpPr>
            <a:spLocks noGrp="1"/>
          </p:cNvSpPr>
          <p:nvPr>
            <p:ph type="subTitle" idx="1"/>
          </p:nvPr>
        </p:nvSpPr>
        <p:spPr/>
        <p:txBody>
          <a:bodyPr/>
          <a:lstStyle/>
          <a:p>
            <a:r>
              <a:rPr lang="en-US" smtClean="0"/>
              <a:t>Steve Jones</a:t>
            </a:r>
          </a:p>
          <a:p>
            <a:r>
              <a:rPr lang="en-US" smtClean="0"/>
              <a:t>Editor, SQLServerCentral</a:t>
            </a:r>
            <a:endParaRPr lang="en-US" dirty="0"/>
          </a:p>
        </p:txBody>
      </p:sp>
      <p:pic>
        <p:nvPicPr>
          <p:cNvPr id="4" name="Picture 3" descr="ssc_logo_icon.jpg"/>
          <p:cNvPicPr>
            <a:picLocks noChangeAspect="1"/>
          </p:cNvPicPr>
          <p:nvPr/>
        </p:nvPicPr>
        <p:blipFill>
          <a:blip r:embed="rId2" cstate="print"/>
          <a:stretch>
            <a:fillRect/>
          </a:stretch>
        </p:blipFill>
        <p:spPr>
          <a:xfrm>
            <a:off x="6096000" y="5562600"/>
            <a:ext cx="2819400" cy="998538"/>
          </a:xfrm>
          <a:prstGeom prst="rect">
            <a:avLst/>
          </a:prstGeom>
        </p:spPr>
      </p:pic>
      <p:pic>
        <p:nvPicPr>
          <p:cNvPr id="5" name="Picture 4" descr="6892.gif"/>
          <p:cNvPicPr>
            <a:picLocks noChangeAspect="1"/>
          </p:cNvPicPr>
          <p:nvPr/>
        </p:nvPicPr>
        <p:blipFill>
          <a:blip r:embed="rId3" cstate="print"/>
          <a:stretch>
            <a:fillRect/>
          </a:stretch>
        </p:blipFill>
        <p:spPr>
          <a:xfrm>
            <a:off x="135775" y="5562600"/>
            <a:ext cx="2450757" cy="76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hoto Jun 06, 11 57 26 AM.jpg"/>
          <p:cNvPicPr>
            <a:picLocks noGrp="1" noChangeAspect="1"/>
          </p:cNvPicPr>
          <p:nvPr>
            <p:ph idx="1"/>
          </p:nvPr>
        </p:nvPicPr>
        <p:blipFill>
          <a:blip r:embed="rId3" cstate="print"/>
          <a:stretch>
            <a:fillRect/>
          </a:stretch>
        </p:blipFill>
        <p:spPr>
          <a:xfrm>
            <a:off x="2881748" y="990600"/>
            <a:ext cx="3380503"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 smash</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letedisk.jpg"/>
          <p:cNvPicPr>
            <a:picLocks noGrp="1" noChangeAspect="1"/>
          </p:cNvPicPr>
          <p:nvPr>
            <p:ph idx="1"/>
          </p:nvPr>
        </p:nvPicPr>
        <p:blipFill>
          <a:blip r:embed="rId3" cstate="print"/>
          <a:stretch>
            <a:fillRect/>
          </a:stretch>
        </p:blipFill>
        <p:spPr>
          <a:xfrm>
            <a:off x="2066925" y="2209800"/>
            <a:ext cx="5010150" cy="19335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urnedps.jpg"/>
          <p:cNvPicPr>
            <a:picLocks noGrp="1" noChangeAspect="1"/>
          </p:cNvPicPr>
          <p:nvPr>
            <p:ph idx="1"/>
          </p:nvPr>
        </p:nvPicPr>
        <p:blipFill>
          <a:blip r:embed="rId3" cstate="print"/>
          <a:stretch>
            <a:fillRect/>
          </a:stretch>
        </p:blipFill>
        <p:spPr>
          <a:xfrm>
            <a:off x="1900237" y="685800"/>
            <a:ext cx="5343525" cy="42005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chor="ctr">
            <a:normAutofit/>
          </a:bodyPr>
          <a:lstStyle/>
          <a:p>
            <a:pPr algn="ctr">
              <a:buNone/>
            </a:pPr>
            <a:r>
              <a:rPr lang="en-US" sz="8800" dirty="0" smtClean="0"/>
              <a:t>WWYD</a:t>
            </a:r>
            <a:endParaRPr lang="en-US" sz="8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chor="ctr">
            <a:normAutofit/>
          </a:bodyPr>
          <a:lstStyle/>
          <a:p>
            <a:pPr algn="ctr">
              <a:buNone/>
            </a:pPr>
            <a:r>
              <a:rPr lang="en-US" sz="6600" dirty="0" smtClean="0"/>
              <a:t>Get the system running</a:t>
            </a:r>
            <a:endParaRPr lang="en-US" sz="6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chor="ctr">
            <a:normAutofit/>
          </a:bodyPr>
          <a:lstStyle/>
          <a:p>
            <a:pPr algn="ctr">
              <a:buNone/>
            </a:pPr>
            <a:r>
              <a:rPr lang="en-US" sz="9600" dirty="0" smtClean="0"/>
              <a:t>ASAP</a:t>
            </a:r>
            <a:endParaRPr lang="en-US" sz="9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chor="ctr">
            <a:normAutofit/>
          </a:bodyPr>
          <a:lstStyle/>
          <a:p>
            <a:pPr algn="ctr">
              <a:buNone/>
            </a:pPr>
            <a:r>
              <a:rPr lang="en-US" sz="7200" dirty="0" smtClean="0"/>
              <a:t>SLA</a:t>
            </a:r>
          </a:p>
          <a:p>
            <a:pPr algn="ctr">
              <a:buNone/>
            </a:pPr>
            <a:r>
              <a:rPr lang="en-US" sz="7200" dirty="0" smtClean="0"/>
              <a:t>RTO/RPO</a:t>
            </a:r>
            <a:endParaRPr lang="en-US" sz="7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a:ln>
            <a:solidFill>
              <a:srgbClr val="FFFF00"/>
            </a:solidFill>
          </a:ln>
        </p:spPr>
        <p:txBody>
          <a:bodyPr anchor="ctr">
            <a:normAutofit/>
          </a:bodyPr>
          <a:lstStyle/>
          <a:p>
            <a:pPr algn="ctr">
              <a:buNone/>
            </a:pPr>
            <a:r>
              <a:rPr lang="en-US" sz="7200" dirty="0" smtClean="0"/>
              <a:t>SLA</a:t>
            </a:r>
          </a:p>
          <a:p>
            <a:pPr algn="ctr">
              <a:buNone/>
            </a:pPr>
            <a:r>
              <a:rPr lang="en-US" sz="7200" dirty="0" smtClean="0"/>
              <a:t>RTO/RPO</a:t>
            </a:r>
            <a:endParaRPr lang="en-US" sz="7200" dirty="0"/>
          </a:p>
        </p:txBody>
      </p:sp>
      <p:sp>
        <p:nvSpPr>
          <p:cNvPr id="4" name="Rectangle 3"/>
          <p:cNvSpPr/>
          <p:nvPr/>
        </p:nvSpPr>
        <p:spPr>
          <a:xfrm>
            <a:off x="2743200" y="3276600"/>
            <a:ext cx="1676400" cy="1219200"/>
          </a:xfrm>
          <a:prstGeom prst="rect">
            <a:avLst/>
          </a:prstGeom>
          <a:solidFill>
            <a:srgbClr val="FFFF00">
              <a:alpha val="3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2.jpg"/>
          <p:cNvPicPr>
            <a:picLocks noGrp="1" noChangeAspect="1"/>
          </p:cNvPicPr>
          <p:nvPr>
            <p:ph idx="1"/>
          </p:nvPr>
        </p:nvPicPr>
        <p:blipFill>
          <a:blip r:embed="rId3" cstate="print"/>
          <a:stretch>
            <a:fillRect/>
          </a:stretch>
        </p:blipFill>
        <p:spPr>
          <a:xfrm>
            <a:off x="639062" y="1600200"/>
            <a:ext cx="7865876" cy="4525963"/>
          </a:xfrm>
        </p:spPr>
      </p:pic>
      <p:sp>
        <p:nvSpPr>
          <p:cNvPr id="5" name="TextBox 4"/>
          <p:cNvSpPr txBox="1"/>
          <p:nvPr/>
        </p:nvSpPr>
        <p:spPr>
          <a:xfrm>
            <a:off x="457200" y="6324600"/>
            <a:ext cx="8153400" cy="369332"/>
          </a:xfrm>
          <a:prstGeom prst="rect">
            <a:avLst/>
          </a:prstGeom>
          <a:noFill/>
        </p:spPr>
        <p:txBody>
          <a:bodyPr wrap="square" rtlCol="0">
            <a:spAutoFit/>
          </a:bodyPr>
          <a:lstStyle/>
          <a:p>
            <a:r>
              <a:rPr lang="en-US" dirty="0" smtClean="0"/>
              <a:t>From: </a:t>
            </a:r>
            <a:r>
              <a:rPr lang="en-US" dirty="0" smtClean="0">
                <a:hlinkClick r:id="rId4"/>
              </a:rPr>
              <a:t>http://www.youtube.com/watch?v=EL_g0tyaIeE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endParaRPr lang="en-US" dirty="0" smtClean="0"/>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r>
              <a:rPr lang="en-US" dirty="0" smtClean="0"/>
              <a:t>+ Action time</a:t>
            </a:r>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r>
              <a:rPr lang="en-US" dirty="0" smtClean="0"/>
              <a:t>+ Action time</a:t>
            </a:r>
          </a:p>
          <a:p>
            <a:pPr algn="r">
              <a:buNone/>
            </a:pPr>
            <a:r>
              <a:rPr lang="en-US" dirty="0" smtClean="0"/>
              <a:t>+ Validation Time</a:t>
            </a:r>
          </a:p>
          <a:p>
            <a:pPr algn="r">
              <a:buNone/>
            </a:pPr>
            <a:r>
              <a:rPr lang="en-US" dirty="0" smtClean="0"/>
              <a:t>----------------------------</a:t>
            </a:r>
          </a:p>
          <a:p>
            <a:pPr algn="r">
              <a:buNone/>
            </a:pPr>
            <a:r>
              <a:rPr lang="en-US" dirty="0" smtClean="0"/>
              <a:t>RTO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r>
              <a:rPr lang="en-US" dirty="0" smtClean="0"/>
              <a:t>+ Action time</a:t>
            </a:r>
          </a:p>
          <a:p>
            <a:pPr algn="r">
              <a:buNone/>
            </a:pPr>
            <a:r>
              <a:rPr lang="en-US" dirty="0" smtClean="0"/>
              <a:t>+ Validation Time</a:t>
            </a:r>
          </a:p>
          <a:p>
            <a:pPr algn="r">
              <a:buNone/>
            </a:pPr>
            <a:r>
              <a:rPr lang="en-US" dirty="0" smtClean="0"/>
              <a:t>----------------------------</a:t>
            </a:r>
          </a:p>
          <a:p>
            <a:pPr algn="r">
              <a:buNone/>
            </a:pPr>
            <a:r>
              <a:rPr lang="en-US" dirty="0" smtClean="0"/>
              <a:t>RTO</a:t>
            </a:r>
            <a:endParaRPr lang="en-US" dirty="0"/>
          </a:p>
        </p:txBody>
      </p:sp>
      <p:sp>
        <p:nvSpPr>
          <p:cNvPr id="7" name="Content Placeholder 2"/>
          <p:cNvSpPr txBox="1">
            <a:spLocks/>
          </p:cNvSpPr>
          <p:nvPr/>
        </p:nvSpPr>
        <p:spPr>
          <a:xfrm>
            <a:off x="5334000" y="914400"/>
            <a:ext cx="3048000" cy="5211763"/>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s – days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hours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a:t>
            </a:r>
            <a:r>
              <a:rPr kumimoji="0" lang="en-US" sz="3200" b="0" i="0" u="none" strike="noStrike" kern="1200" cap="none" spc="0" normalizeH="0" noProof="0" dirty="0" smtClean="0">
                <a:ln>
                  <a:noFill/>
                </a:ln>
                <a:solidFill>
                  <a:schemeClr val="tx1"/>
                </a:solidFill>
                <a:effectLst/>
                <a:uLnTx/>
                <a:uFillTx/>
                <a:latin typeface="+mn-lt"/>
                <a:ea typeface="+mn-ea"/>
                <a:cs typeface="+mn-cs"/>
              </a:rPr>
              <a:t> – hours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hours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days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hours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Failure</a:t>
            </a:r>
            <a:endParaRPr lang="en-US" dirty="0"/>
          </a:p>
        </p:txBody>
      </p:sp>
      <p:sp>
        <p:nvSpPr>
          <p:cNvPr id="3" name="Content Placeholder 2"/>
          <p:cNvSpPr>
            <a:spLocks noGrp="1"/>
          </p:cNvSpPr>
          <p:nvPr>
            <p:ph idx="1"/>
          </p:nvPr>
        </p:nvSpPr>
        <p:spPr/>
        <p:txBody>
          <a:bodyPr/>
          <a:lstStyle/>
          <a:p>
            <a:pPr>
              <a:buNone/>
            </a:pPr>
            <a:r>
              <a:rPr lang="en-US" b="1" dirty="0" smtClean="0"/>
              <a:t>Immediately</a:t>
            </a:r>
          </a:p>
          <a:p>
            <a:r>
              <a:rPr lang="en-US" dirty="0" smtClean="0"/>
              <a:t>Replace Hardware</a:t>
            </a:r>
          </a:p>
          <a:p>
            <a:r>
              <a:rPr lang="en-US" dirty="0" smtClean="0"/>
              <a:t>Restore System</a:t>
            </a:r>
          </a:p>
          <a:p>
            <a:r>
              <a:rPr lang="en-US" dirty="0" smtClean="0"/>
              <a:t>Test System</a:t>
            </a:r>
          </a:p>
          <a:p>
            <a:r>
              <a:rPr lang="en-US" dirty="0" smtClean="0"/>
              <a:t>Allow User Access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P5082.JPG"/>
          <p:cNvPicPr>
            <a:picLocks noGrp="1" noChangeAspect="1"/>
          </p:cNvPicPr>
          <p:nvPr>
            <p:ph idx="1"/>
          </p:nvPr>
        </p:nvPicPr>
        <p:blipFill>
          <a:blip r:embed="rId3" cstate="print"/>
          <a:stretch>
            <a:fillRect/>
          </a:stretch>
        </p:blipFill>
        <p:spPr>
          <a:xfrm>
            <a:off x="1191497" y="914400"/>
            <a:ext cx="6123703" cy="409933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Time</a:t>
            </a:r>
            <a:endParaRPr lang="en-US" dirty="0"/>
          </a:p>
        </p:txBody>
      </p:sp>
      <p:sp>
        <p:nvSpPr>
          <p:cNvPr id="3" name="Content Placeholder 2"/>
          <p:cNvSpPr>
            <a:spLocks noGrp="1"/>
          </p:cNvSpPr>
          <p:nvPr>
            <p:ph idx="1"/>
          </p:nvPr>
        </p:nvSpPr>
        <p:spPr>
          <a:xfrm>
            <a:off x="457200" y="1066800"/>
            <a:ext cx="8229600" cy="4525963"/>
          </a:xfrm>
        </p:spPr>
        <p:txBody>
          <a:bodyPr anchor="ctr"/>
          <a:lstStyle/>
          <a:p>
            <a:pPr algn="ctr">
              <a:buNone/>
            </a:pPr>
            <a:r>
              <a:rPr lang="en-US" dirty="0" smtClean="0"/>
              <a:t>The best defense is a good offense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Time</a:t>
            </a:r>
            <a:endParaRPr lang="en-US" dirty="0"/>
          </a:p>
        </p:txBody>
      </p:sp>
      <p:sp>
        <p:nvSpPr>
          <p:cNvPr id="3" name="Content Placeholder 2"/>
          <p:cNvSpPr>
            <a:spLocks noGrp="1"/>
          </p:cNvSpPr>
          <p:nvPr>
            <p:ph idx="1"/>
          </p:nvPr>
        </p:nvSpPr>
        <p:spPr/>
        <p:txBody>
          <a:bodyPr/>
          <a:lstStyle/>
          <a:p>
            <a:r>
              <a:rPr lang="en-US" dirty="0" smtClean="0"/>
              <a:t>The best defense is a good offense</a:t>
            </a:r>
          </a:p>
          <a:p>
            <a:r>
              <a:rPr lang="en-US" dirty="0" smtClean="0"/>
              <a:t>Reduce this with monitoring</a:t>
            </a:r>
          </a:p>
          <a:p>
            <a:pPr lvl="1"/>
            <a:r>
              <a:rPr lang="en-US" dirty="0" smtClean="0"/>
              <a:t>Alerts</a:t>
            </a:r>
          </a:p>
          <a:p>
            <a:pPr lvl="1"/>
            <a:r>
              <a:rPr lang="en-US" dirty="0" smtClean="0"/>
              <a:t>PBM</a:t>
            </a:r>
          </a:p>
          <a:p>
            <a:pPr lvl="1"/>
            <a:r>
              <a:rPr lang="en-US" dirty="0" smtClean="0"/>
              <a:t>Auditing</a:t>
            </a:r>
          </a:p>
          <a:p>
            <a:pPr lvl="1"/>
            <a:r>
              <a:rPr lang="en-US" dirty="0" smtClean="0"/>
              <a:t>Third Party Tools</a:t>
            </a:r>
          </a:p>
          <a:p>
            <a:endParaRPr lang="en-US" dirty="0"/>
          </a:p>
        </p:txBody>
      </p:sp>
      <p:pic>
        <p:nvPicPr>
          <p:cNvPr id="4" name="Picture 3" descr="sql-monitor.png"/>
          <p:cNvPicPr>
            <a:picLocks noChangeAspect="1"/>
          </p:cNvPicPr>
          <p:nvPr/>
        </p:nvPicPr>
        <p:blipFill>
          <a:blip r:embed="rId3" cstate="print"/>
          <a:stretch>
            <a:fillRect/>
          </a:stretch>
        </p:blipFill>
        <p:spPr>
          <a:xfrm>
            <a:off x="6172200" y="2209800"/>
            <a:ext cx="2085109" cy="266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1.jpg"/>
          <p:cNvPicPr>
            <a:picLocks noGrp="1" noChangeAspect="1"/>
          </p:cNvPicPr>
          <p:nvPr>
            <p:ph idx="1"/>
          </p:nvPr>
        </p:nvPicPr>
        <p:blipFill>
          <a:blip r:embed="rId3" cstate="print"/>
          <a:stretch>
            <a:fillRect/>
          </a:stretch>
        </p:blipFill>
        <p:spPr>
          <a:xfrm>
            <a:off x="2209800" y="1371600"/>
            <a:ext cx="4733925" cy="35433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a:t>
            </a:r>
            <a:endParaRPr lang="en-US" dirty="0"/>
          </a:p>
        </p:txBody>
      </p:sp>
      <p:sp>
        <p:nvSpPr>
          <p:cNvPr id="3" name="Content Placeholder 2"/>
          <p:cNvSpPr>
            <a:spLocks noGrp="1"/>
          </p:cNvSpPr>
          <p:nvPr>
            <p:ph idx="1"/>
          </p:nvPr>
        </p:nvSpPr>
        <p:spPr>
          <a:xfrm>
            <a:off x="457200" y="609600"/>
            <a:ext cx="8229600" cy="5516563"/>
          </a:xfrm>
        </p:spPr>
        <p:txBody>
          <a:bodyPr anchor="ctr">
            <a:normAutofit/>
          </a:bodyPr>
          <a:lstStyle/>
          <a:p>
            <a:pPr algn="ctr">
              <a:buNone/>
            </a:pPr>
            <a:r>
              <a:rPr lang="en-US" sz="4800" dirty="0" smtClean="0"/>
              <a:t>Isn’t this minutes?</a:t>
            </a:r>
            <a:endParaRPr lang="en-US" sz="4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grocer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 out of store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 car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 home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vpn_connect.jpg"/>
          <p:cNvPicPr>
            <a:picLocks noGrp="1" noChangeAspect="1"/>
          </p:cNvPicPr>
          <p:nvPr>
            <p:ph idx="1"/>
          </p:nvPr>
        </p:nvPicPr>
        <p:blipFill>
          <a:blip r:embed="rId3" cstate="print"/>
          <a:stretch>
            <a:fillRect/>
          </a:stretch>
        </p:blipFill>
        <p:spPr>
          <a:xfrm>
            <a:off x="1905000" y="1752600"/>
            <a:ext cx="5362575" cy="3248025"/>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pnredial.jpg"/>
          <p:cNvPicPr>
            <a:picLocks noGrp="1" noChangeAspect="1"/>
          </p:cNvPicPr>
          <p:nvPr>
            <p:ph idx="1"/>
          </p:nvPr>
        </p:nvPicPr>
        <p:blipFill>
          <a:blip r:embed="rId3" cstate="print"/>
          <a:stretch>
            <a:fillRect/>
          </a:stretch>
        </p:blipFill>
        <p:spPr>
          <a:xfrm>
            <a:off x="2514600" y="1600200"/>
            <a:ext cx="4143375" cy="343852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chor="ctr"/>
          <a:lstStyle/>
          <a:p>
            <a:pPr algn="ctr">
              <a:buNone/>
            </a:pPr>
            <a:r>
              <a:rPr lang="en-US" dirty="0" smtClean="0"/>
              <a:t>Response time is longer than you think.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Response Time</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Pre-configured mobile device</a:t>
            </a:r>
          </a:p>
          <a:p>
            <a:pPr lvl="1"/>
            <a:r>
              <a:rPr lang="en-US" dirty="0" smtClean="0"/>
              <a:t>Shared laptop or on-call VM</a:t>
            </a:r>
          </a:p>
          <a:p>
            <a:pPr lvl="1"/>
            <a:r>
              <a:rPr lang="en-US" dirty="0" smtClean="0"/>
              <a:t>Tablet, phone, or other device with VPN or monitoring software</a:t>
            </a:r>
          </a:p>
          <a:p>
            <a:r>
              <a:rPr lang="en-US" dirty="0" smtClean="0"/>
              <a:t>Remote connectivity</a:t>
            </a:r>
          </a:p>
          <a:p>
            <a:pPr lvl="1"/>
            <a:r>
              <a:rPr lang="en-US" dirty="0" err="1" smtClean="0"/>
              <a:t>Aircard</a:t>
            </a:r>
            <a:endParaRPr lang="en-US" dirty="0" smtClean="0"/>
          </a:p>
          <a:p>
            <a:pPr lvl="1"/>
            <a:r>
              <a:rPr lang="en-US" dirty="0" smtClean="0"/>
              <a:t>Test this in advance.</a:t>
            </a:r>
          </a:p>
          <a:p>
            <a:r>
              <a:rPr lang="en-US" dirty="0" smtClean="0"/>
              <a:t>Rules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Time</a:t>
            </a:r>
            <a:endParaRPr lang="en-US" dirty="0"/>
          </a:p>
        </p:txBody>
      </p:sp>
      <p:sp>
        <p:nvSpPr>
          <p:cNvPr id="3" name="Content Placeholder 2"/>
          <p:cNvSpPr>
            <a:spLocks noGrp="1"/>
          </p:cNvSpPr>
          <p:nvPr>
            <p:ph idx="1"/>
          </p:nvPr>
        </p:nvSpPr>
        <p:spPr>
          <a:xfrm>
            <a:off x="304800" y="1143000"/>
            <a:ext cx="8229600" cy="4525963"/>
          </a:xfrm>
        </p:spPr>
        <p:txBody>
          <a:bodyPr>
            <a:normAutofit lnSpcReduction="10000"/>
          </a:bodyPr>
          <a:lstStyle/>
          <a:p>
            <a:r>
              <a:rPr lang="en-US" dirty="0" smtClean="0"/>
              <a:t>On your own</a:t>
            </a:r>
          </a:p>
          <a:p>
            <a:pPr lvl="1"/>
            <a:r>
              <a:rPr lang="en-US" dirty="0" smtClean="0"/>
              <a:t>Training</a:t>
            </a:r>
          </a:p>
          <a:p>
            <a:pPr lvl="1"/>
            <a:r>
              <a:rPr lang="en-US" dirty="0" smtClean="0"/>
              <a:t>Experience</a:t>
            </a:r>
          </a:p>
          <a:p>
            <a:pPr lvl="1"/>
            <a:r>
              <a:rPr lang="en-US" dirty="0" smtClean="0"/>
              <a:t>Debrief others</a:t>
            </a:r>
          </a:p>
          <a:p>
            <a:pPr lvl="1"/>
            <a:r>
              <a:rPr lang="en-US" dirty="0" smtClean="0"/>
              <a:t>Have a blog of disasters and fixes.</a:t>
            </a:r>
          </a:p>
          <a:p>
            <a:pPr lvl="1"/>
            <a:r>
              <a:rPr lang="en-US" dirty="0" smtClean="0"/>
              <a:t>Run book is written by the most experienced people, checked by the least experienced people.*</a:t>
            </a:r>
          </a:p>
          <a:p>
            <a:pPr lvl="1"/>
            <a:endParaRPr lang="en-US" dirty="0" smtClean="0"/>
          </a:p>
          <a:p>
            <a:pPr lvl="1">
              <a:buNone/>
            </a:pPr>
            <a:r>
              <a:rPr lang="en-US" dirty="0" smtClean="0"/>
              <a:t>* Think about using other IT workers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3.jpg"/>
          <p:cNvPicPr>
            <a:picLocks noGrp="1" noChangeAspect="1"/>
          </p:cNvPicPr>
          <p:nvPr>
            <p:ph idx="1"/>
          </p:nvPr>
        </p:nvPicPr>
        <p:blipFill>
          <a:blip r:embed="rId3" cstate="print"/>
          <a:stretch>
            <a:fillRect/>
          </a:stretch>
        </p:blipFill>
        <p:spPr>
          <a:xfrm>
            <a:off x="1281113" y="1710531"/>
            <a:ext cx="5424488" cy="3548290"/>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Time</a:t>
            </a:r>
            <a:endParaRPr lang="en-US" dirty="0"/>
          </a:p>
        </p:txBody>
      </p:sp>
      <p:pic>
        <p:nvPicPr>
          <p:cNvPr id="4" name="Content Placeholder 3" descr="managers.jpg"/>
          <p:cNvPicPr>
            <a:picLocks noGrp="1" noChangeAspect="1"/>
          </p:cNvPicPr>
          <p:nvPr>
            <p:ph idx="1"/>
          </p:nvPr>
        </p:nvPicPr>
        <p:blipFill>
          <a:blip r:embed="rId3" cstate="print"/>
          <a:stretch>
            <a:fillRect/>
          </a:stretch>
        </p:blipFill>
        <p:spPr>
          <a:xfrm>
            <a:off x="1309004" y="1600200"/>
            <a:ext cx="5091796" cy="353130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Time</a:t>
            </a:r>
            <a:endParaRPr lang="en-US" dirty="0"/>
          </a:p>
        </p:txBody>
      </p:sp>
      <p:pic>
        <p:nvPicPr>
          <p:cNvPr id="4" name="Content Placeholder 3" descr="island.jpg"/>
          <p:cNvPicPr>
            <a:picLocks noGrp="1" noChangeAspect="1"/>
          </p:cNvPicPr>
          <p:nvPr>
            <p:ph idx="1"/>
          </p:nvPr>
        </p:nvPicPr>
        <p:blipFill>
          <a:blip r:embed="rId3" cstate="print"/>
          <a:stretch>
            <a:fillRect/>
          </a:stretch>
        </p:blipFill>
        <p:spPr>
          <a:xfrm>
            <a:off x="1637337" y="1600200"/>
            <a:ext cx="4687264" cy="3614449"/>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Time</a:t>
            </a:r>
            <a:endParaRPr lang="en-US" dirty="0"/>
          </a:p>
        </p:txBody>
      </p:sp>
      <p:sp>
        <p:nvSpPr>
          <p:cNvPr id="3" name="Content Placeholder 2"/>
          <p:cNvSpPr>
            <a:spLocks noGrp="1"/>
          </p:cNvSpPr>
          <p:nvPr>
            <p:ph idx="1"/>
          </p:nvPr>
        </p:nvSpPr>
        <p:spPr/>
        <p:txBody>
          <a:bodyPr/>
          <a:lstStyle/>
          <a:p>
            <a:r>
              <a:rPr lang="en-US" dirty="0" smtClean="0"/>
              <a:t>Make sure you understand the situation </a:t>
            </a:r>
          </a:p>
          <a:p>
            <a:pPr lvl="1"/>
            <a:r>
              <a:rPr lang="en-US" dirty="0" smtClean="0"/>
              <a:t>Or ask for help</a:t>
            </a:r>
          </a:p>
          <a:p>
            <a:r>
              <a:rPr lang="en-US" dirty="0" smtClean="0"/>
              <a:t>List 3 options</a:t>
            </a:r>
          </a:p>
          <a:p>
            <a:pPr lvl="1"/>
            <a:r>
              <a:rPr lang="en-US" dirty="0" smtClean="0"/>
              <a:t>Don’t forget the implications</a:t>
            </a:r>
          </a:p>
          <a:p>
            <a:r>
              <a:rPr lang="en-US" dirty="0" smtClean="0"/>
              <a:t>Pick the best one</a:t>
            </a:r>
          </a:p>
          <a:p>
            <a:pPr lvl="1"/>
            <a:r>
              <a:rPr lang="en-US" dirty="0" smtClean="0"/>
              <a:t>Or present to a small group for a decision</a:t>
            </a:r>
          </a:p>
          <a:p>
            <a:pPr lvl="1"/>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Time</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Replace the hardware</a:t>
            </a:r>
          </a:p>
          <a:p>
            <a:pPr lvl="1"/>
            <a:r>
              <a:rPr lang="en-US" dirty="0" smtClean="0"/>
              <a:t>Have spares parts</a:t>
            </a:r>
          </a:p>
          <a:p>
            <a:pPr lvl="1"/>
            <a:r>
              <a:rPr lang="en-US" dirty="0" smtClean="0"/>
              <a:t>Have depot phone, account, logins</a:t>
            </a:r>
          </a:p>
          <a:p>
            <a:r>
              <a:rPr lang="en-US" dirty="0" smtClean="0"/>
              <a:t>Restores</a:t>
            </a:r>
          </a:p>
          <a:p>
            <a:pPr lvl="1"/>
            <a:r>
              <a:rPr lang="en-US" dirty="0" smtClean="0"/>
              <a:t>Practice different methods of recovering the system</a:t>
            </a:r>
          </a:p>
          <a:p>
            <a:pPr lvl="1"/>
            <a:endParaRPr lang="en-US" dirty="0"/>
          </a:p>
        </p:txBody>
      </p:sp>
      <p:pic>
        <p:nvPicPr>
          <p:cNvPr id="6" name="Picture 5" descr="sql-backup.png"/>
          <p:cNvPicPr>
            <a:picLocks noChangeAspect="1"/>
          </p:cNvPicPr>
          <p:nvPr/>
        </p:nvPicPr>
        <p:blipFill>
          <a:blip r:embed="rId2" cstate="print"/>
          <a:stretch>
            <a:fillRect/>
          </a:stretch>
        </p:blipFill>
        <p:spPr>
          <a:xfrm>
            <a:off x="2743200" y="3657600"/>
            <a:ext cx="1846810" cy="2362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Whoops</a:t>
            </a:r>
            <a:endParaRPr lang="en-US" dirty="0"/>
          </a:p>
        </p:txBody>
      </p:sp>
      <p:sp>
        <p:nvSpPr>
          <p:cNvPr id="3" name="Content Placeholder 2"/>
          <p:cNvSpPr>
            <a:spLocks noGrp="1"/>
          </p:cNvSpPr>
          <p:nvPr>
            <p:ph idx="1"/>
          </p:nvPr>
        </p:nvSpPr>
        <p:spPr/>
        <p:txBody>
          <a:bodyPr/>
          <a:lstStyle/>
          <a:p>
            <a:r>
              <a:rPr lang="en-US" dirty="0" smtClean="0"/>
              <a:t>About to go to lunch</a:t>
            </a:r>
          </a:p>
          <a:p>
            <a:r>
              <a:rPr lang="en-US" dirty="0" smtClean="0"/>
              <a:t>Need delete the test data for a load</a:t>
            </a:r>
          </a:p>
          <a:p>
            <a:r>
              <a:rPr lang="en-US" dirty="0" smtClean="0"/>
              <a:t>Forget the Where clause</a:t>
            </a:r>
          </a:p>
          <a:p>
            <a:r>
              <a:rPr lang="en-US" dirty="0" smtClean="0"/>
              <a:t>In production.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Whoops</a:t>
            </a:r>
            <a:endParaRPr lang="en-US" dirty="0"/>
          </a:p>
        </p:txBody>
      </p:sp>
      <p:sp>
        <p:nvSpPr>
          <p:cNvPr id="3" name="Content Placeholder 2"/>
          <p:cNvSpPr>
            <a:spLocks noGrp="1"/>
          </p:cNvSpPr>
          <p:nvPr>
            <p:ph idx="1"/>
          </p:nvPr>
        </p:nvSpPr>
        <p:spPr/>
        <p:txBody>
          <a:bodyPr/>
          <a:lstStyle/>
          <a:p>
            <a:r>
              <a:rPr lang="en-US" dirty="0" smtClean="0"/>
              <a:t>Immediately</a:t>
            </a:r>
          </a:p>
          <a:p>
            <a:pPr lvl="1"/>
            <a:r>
              <a:rPr lang="en-US" dirty="0" smtClean="0"/>
              <a:t>Call your boss</a:t>
            </a:r>
          </a:p>
          <a:p>
            <a:pPr lvl="1"/>
            <a:r>
              <a:rPr lang="en-US" dirty="0" smtClean="0"/>
              <a:t>Restore?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Whoops</a:t>
            </a:r>
            <a:endParaRPr lang="en-US" dirty="0"/>
          </a:p>
        </p:txBody>
      </p:sp>
      <p:pic>
        <p:nvPicPr>
          <p:cNvPr id="4" name="Content Placeholder 3" descr="IMGP5082.JPG"/>
          <p:cNvPicPr>
            <a:picLocks noGrp="1" noChangeAspect="1"/>
          </p:cNvPicPr>
          <p:nvPr>
            <p:ph idx="1"/>
          </p:nvPr>
        </p:nvPicPr>
        <p:blipFill>
          <a:blip r:embed="rId2" cstate="print"/>
          <a:stretch>
            <a:fillRect/>
          </a:stretch>
        </p:blipFill>
        <p:spPr>
          <a:xfrm>
            <a:off x="1191035" y="1600201"/>
            <a:ext cx="5514565" cy="3691064"/>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Rewind</a:t>
            </a:r>
            <a:endParaRPr lang="en-US" dirty="0"/>
          </a:p>
        </p:txBody>
      </p:sp>
      <p:pic>
        <p:nvPicPr>
          <p:cNvPr id="4" name="Content Placeholder 3" descr="sql-virtual-restore.png"/>
          <p:cNvPicPr>
            <a:picLocks noGrp="1" noChangeAspect="1"/>
          </p:cNvPicPr>
          <p:nvPr>
            <p:ph idx="1"/>
          </p:nvPr>
        </p:nvPicPr>
        <p:blipFill>
          <a:blip r:embed="rId2" cstate="print"/>
          <a:stretch>
            <a:fillRect/>
          </a:stretch>
        </p:blipFill>
        <p:spPr>
          <a:xfrm>
            <a:off x="3124200" y="2895600"/>
            <a:ext cx="2209800" cy="2826489"/>
          </a:xfrm>
        </p:spPr>
      </p:pic>
      <p:sp>
        <p:nvSpPr>
          <p:cNvPr id="5" name="TextBox 4"/>
          <p:cNvSpPr txBox="1"/>
          <p:nvPr/>
        </p:nvSpPr>
        <p:spPr>
          <a:xfrm>
            <a:off x="457200" y="1524000"/>
            <a:ext cx="6858000" cy="1846659"/>
          </a:xfrm>
          <a:prstGeom prst="rect">
            <a:avLst/>
          </a:prstGeom>
          <a:noFill/>
        </p:spPr>
        <p:txBody>
          <a:bodyPr wrap="square" rtlCol="0">
            <a:spAutoFit/>
          </a:bodyPr>
          <a:lstStyle/>
          <a:p>
            <a:pPr>
              <a:buFont typeface="Arial" pitchFamily="34" charset="0"/>
              <a:buChar char="•"/>
            </a:pPr>
            <a:r>
              <a:rPr lang="en-US" sz="3200" dirty="0" smtClean="0"/>
              <a:t> Audited ETL processes</a:t>
            </a:r>
          </a:p>
          <a:p>
            <a:pPr>
              <a:buFont typeface="Arial" pitchFamily="34" charset="0"/>
              <a:buChar char="•"/>
            </a:pPr>
            <a:r>
              <a:rPr lang="en-US" sz="3200" dirty="0" smtClean="0"/>
              <a:t> Log Readers</a:t>
            </a:r>
          </a:p>
          <a:p>
            <a:pPr>
              <a:buFont typeface="Arial" pitchFamily="34" charset="0"/>
              <a:buChar char="•"/>
            </a:pPr>
            <a:r>
              <a:rPr lang="en-US" sz="3200" dirty="0" smtClean="0"/>
              <a:t> Virtual Restores</a:t>
            </a:r>
          </a:p>
          <a:p>
            <a:pPr>
              <a:buFont typeface="Arial" pitchFamily="34" charset="0"/>
              <a:buChar char="•"/>
            </a:pPr>
            <a:endParaRPr lang="en-US" dirty="0"/>
          </a:p>
        </p:txBody>
      </p:sp>
      <p:pic>
        <p:nvPicPr>
          <p:cNvPr id="6" name="Picture 5" descr="sql_data_compare_270x220.png"/>
          <p:cNvPicPr>
            <a:picLocks noChangeAspect="1"/>
          </p:cNvPicPr>
          <p:nvPr/>
        </p:nvPicPr>
        <p:blipFill>
          <a:blip r:embed="rId3" cstate="print"/>
          <a:stretch>
            <a:fillRect/>
          </a:stretch>
        </p:blipFill>
        <p:spPr>
          <a:xfrm>
            <a:off x="5410200" y="914400"/>
            <a:ext cx="3200400" cy="260773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idx="1"/>
          </p:nvPr>
        </p:nvSpPr>
        <p:spPr/>
        <p:txBody>
          <a:bodyPr/>
          <a:lstStyle/>
          <a:p>
            <a:r>
              <a:rPr lang="en-US" dirty="0" smtClean="0"/>
              <a:t>Monday morning</a:t>
            </a:r>
          </a:p>
          <a:p>
            <a:r>
              <a:rPr lang="en-US" dirty="0" smtClean="0"/>
              <a:t>The client says that their query won’t return.</a:t>
            </a:r>
          </a:p>
          <a:p>
            <a:r>
              <a:rPr lang="en-US" dirty="0" smtClean="0"/>
              <a:t>You run a query on the table and get back a. 824 error. </a:t>
            </a:r>
          </a:p>
          <a:p>
            <a:r>
              <a:rPr lang="en-US" dirty="0" smtClean="0"/>
              <a:t>Corruption was detected.</a:t>
            </a:r>
          </a:p>
          <a:p>
            <a:r>
              <a:rPr lang="en-US" dirty="0" smtClean="0"/>
              <a:t>It’s in all backups for 2 weeks.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idx="1"/>
          </p:nvPr>
        </p:nvSpPr>
        <p:spPr/>
        <p:txBody>
          <a:bodyPr/>
          <a:lstStyle/>
          <a:p>
            <a:r>
              <a:rPr lang="en-US" dirty="0" smtClean="0"/>
              <a:t>Immediate Action</a:t>
            </a:r>
          </a:p>
          <a:p>
            <a:pPr lvl="1"/>
            <a:r>
              <a:rPr lang="en-US" dirty="0" smtClean="0"/>
              <a:t>Call your vendor</a:t>
            </a:r>
          </a:p>
          <a:p>
            <a:pPr lvl="1"/>
            <a:r>
              <a:rPr lang="en-US" dirty="0" smtClean="0"/>
              <a:t>Check backups </a:t>
            </a:r>
          </a:p>
          <a:p>
            <a:pPr lvl="1"/>
            <a:r>
              <a:rPr lang="en-US" dirty="0" smtClean="0"/>
              <a:t>Restore on other hardware</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4.jpg"/>
          <p:cNvPicPr>
            <a:picLocks noGrp="1" noChangeAspect="1"/>
          </p:cNvPicPr>
          <p:nvPr>
            <p:ph idx="1"/>
          </p:nvPr>
        </p:nvPicPr>
        <p:blipFill>
          <a:blip r:embed="rId3" cstate="print"/>
          <a:stretch>
            <a:fillRect/>
          </a:stretch>
        </p:blipFill>
        <p:spPr>
          <a:xfrm>
            <a:off x="838201" y="1066800"/>
            <a:ext cx="6553200" cy="3807174"/>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pic>
        <p:nvPicPr>
          <p:cNvPr id="4" name="Content Placeholder 3" descr="IMGP5082.JPG"/>
          <p:cNvPicPr>
            <a:picLocks noGrp="1" noChangeAspect="1"/>
          </p:cNvPicPr>
          <p:nvPr>
            <p:ph idx="1"/>
          </p:nvPr>
        </p:nvPicPr>
        <p:blipFill>
          <a:blip r:embed="rId2" cstate="print"/>
          <a:stretch>
            <a:fillRect/>
          </a:stretch>
        </p:blipFill>
        <p:spPr>
          <a:xfrm>
            <a:off x="1191035" y="1417637"/>
            <a:ext cx="5895565" cy="3946079"/>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idx="1"/>
          </p:nvPr>
        </p:nvSpPr>
        <p:spPr/>
        <p:txBody>
          <a:bodyPr/>
          <a:lstStyle/>
          <a:p>
            <a:r>
              <a:rPr lang="en-US" dirty="0" smtClean="0"/>
              <a:t>Run DBCC</a:t>
            </a:r>
          </a:p>
          <a:p>
            <a:pPr lvl="1"/>
            <a:r>
              <a:rPr lang="en-US" dirty="0" smtClean="0"/>
              <a:t>As often and on as many systems as possible.</a:t>
            </a:r>
          </a:p>
          <a:p>
            <a:r>
              <a:rPr lang="en-US" dirty="0" smtClean="0"/>
              <a:t>Keep firmware, drivers up to date</a:t>
            </a:r>
          </a:p>
          <a:p>
            <a:pPr lvl="1"/>
            <a:r>
              <a:rPr lang="en-US" dirty="0" smtClean="0"/>
              <a:t>Watch for issues reported by vendors or others.</a:t>
            </a:r>
            <a:endParaRPr lang="en-US" dirty="0"/>
          </a:p>
        </p:txBody>
      </p:sp>
      <p:pic>
        <p:nvPicPr>
          <p:cNvPr id="4" name="Picture 3" descr="sql-virtual-restore.png"/>
          <p:cNvPicPr>
            <a:picLocks noChangeAspect="1"/>
          </p:cNvPicPr>
          <p:nvPr/>
        </p:nvPicPr>
        <p:blipFill>
          <a:blip r:embed="rId2" cstate="print"/>
          <a:stretch>
            <a:fillRect/>
          </a:stretch>
        </p:blipFill>
        <p:spPr>
          <a:xfrm>
            <a:off x="1524000" y="3581400"/>
            <a:ext cx="2209800" cy="2826488"/>
          </a:xfrm>
          <a:prstGeom prst="rect">
            <a:avLst/>
          </a:prstGeom>
        </p:spPr>
      </p:pic>
      <p:pic>
        <p:nvPicPr>
          <p:cNvPr id="5" name="Picture 4" descr="sql-backup.png"/>
          <p:cNvPicPr>
            <a:picLocks noChangeAspect="1"/>
          </p:cNvPicPr>
          <p:nvPr/>
        </p:nvPicPr>
        <p:blipFill>
          <a:blip r:embed="rId3" cstate="print"/>
          <a:stretch>
            <a:fillRect/>
          </a:stretch>
        </p:blipFill>
        <p:spPr>
          <a:xfrm>
            <a:off x="5105400" y="3581400"/>
            <a:ext cx="2144684" cy="27432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Friday night, date night</a:t>
            </a:r>
          </a:p>
          <a:p>
            <a:r>
              <a:rPr lang="en-US" dirty="0" smtClean="0"/>
              <a:t>On call and you get notified that the deployment did not proceed as planned.</a:t>
            </a:r>
          </a:p>
          <a:p>
            <a:r>
              <a:rPr lang="en-US" dirty="0" smtClean="0"/>
              <a:t>How do you rollback?</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Deployment</a:t>
            </a:r>
            <a:endParaRPr lang="en-US" dirty="0"/>
          </a:p>
        </p:txBody>
      </p:sp>
      <p:sp>
        <p:nvSpPr>
          <p:cNvPr id="3" name="Content Placeholder 2"/>
          <p:cNvSpPr>
            <a:spLocks noGrp="1"/>
          </p:cNvSpPr>
          <p:nvPr>
            <p:ph idx="1"/>
          </p:nvPr>
        </p:nvSpPr>
        <p:spPr/>
        <p:txBody>
          <a:bodyPr/>
          <a:lstStyle/>
          <a:p>
            <a:r>
              <a:rPr lang="en-US" dirty="0" smtClean="0"/>
              <a:t>Immediate Action</a:t>
            </a:r>
          </a:p>
          <a:p>
            <a:pPr lvl="1"/>
            <a:r>
              <a:rPr lang="en-US" dirty="0" smtClean="0"/>
              <a:t>Restore?</a:t>
            </a:r>
          </a:p>
          <a:p>
            <a:pPr lvl="1"/>
            <a:r>
              <a:rPr lang="en-US" dirty="0" smtClean="0"/>
              <a:t>Undo?</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Deployment</a:t>
            </a:r>
            <a:endParaRPr lang="en-US" dirty="0"/>
          </a:p>
        </p:txBody>
      </p:sp>
      <p:pic>
        <p:nvPicPr>
          <p:cNvPr id="4" name="Content Placeholder 3" descr="IMGP5082.JPG"/>
          <p:cNvPicPr>
            <a:picLocks noGrp="1" noChangeAspect="1"/>
          </p:cNvPicPr>
          <p:nvPr>
            <p:ph idx="1"/>
          </p:nvPr>
        </p:nvPicPr>
        <p:blipFill>
          <a:blip r:embed="rId2" cstate="print"/>
          <a:stretch>
            <a:fillRect/>
          </a:stretch>
        </p:blipFill>
        <p:spPr>
          <a:xfrm>
            <a:off x="1191035" y="1417637"/>
            <a:ext cx="5895565" cy="3946079"/>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Deployment</a:t>
            </a:r>
            <a:endParaRPr lang="en-US" dirty="0"/>
          </a:p>
        </p:txBody>
      </p:sp>
      <p:sp>
        <p:nvSpPr>
          <p:cNvPr id="3" name="Content Placeholder 2"/>
          <p:cNvSpPr>
            <a:spLocks noGrp="1"/>
          </p:cNvSpPr>
          <p:nvPr>
            <p:ph idx="1"/>
          </p:nvPr>
        </p:nvSpPr>
        <p:spPr/>
        <p:txBody>
          <a:bodyPr/>
          <a:lstStyle/>
          <a:p>
            <a:r>
              <a:rPr lang="en-US" dirty="0" smtClean="0"/>
              <a:t>Rewind</a:t>
            </a:r>
          </a:p>
          <a:p>
            <a:pPr lvl="1"/>
            <a:r>
              <a:rPr lang="en-US" dirty="0" smtClean="0"/>
              <a:t>Database Snapshots - Enterprise Edition only</a:t>
            </a:r>
          </a:p>
          <a:p>
            <a:pPr lvl="1"/>
            <a:r>
              <a:rPr lang="en-US" dirty="0" smtClean="0"/>
              <a:t>Rollback scripts</a:t>
            </a:r>
          </a:p>
          <a:p>
            <a:pPr lvl="1"/>
            <a:r>
              <a:rPr lang="en-US" dirty="0" smtClean="0"/>
              <a:t>Comparison with VCS</a:t>
            </a:r>
          </a:p>
          <a:p>
            <a:pPr lvl="1"/>
            <a:endParaRPr lang="en-US" dirty="0"/>
          </a:p>
        </p:txBody>
      </p:sp>
      <p:pic>
        <p:nvPicPr>
          <p:cNvPr id="4" name="Picture 3" descr="sql_compare_270x220.png"/>
          <p:cNvPicPr>
            <a:picLocks noChangeAspect="1"/>
          </p:cNvPicPr>
          <p:nvPr/>
        </p:nvPicPr>
        <p:blipFill>
          <a:blip r:embed="rId2" cstate="print"/>
          <a:stretch>
            <a:fillRect/>
          </a:stretch>
        </p:blipFill>
        <p:spPr>
          <a:xfrm>
            <a:off x="4648200" y="2819400"/>
            <a:ext cx="3023541" cy="246362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4343400"/>
            <a:ext cx="2286000" cy="381000"/>
          </a:xfrm>
          <a:prstGeom prst="rect">
            <a:avLst/>
          </a:prstGeom>
          <a:noFill/>
        </p:spPr>
        <p:txBody>
          <a:bodyPr wrap="square" rtlCol="0">
            <a:spAutoFit/>
          </a:bodyPr>
          <a:lstStyle/>
          <a:p>
            <a:r>
              <a:rPr lang="en-US" dirty="0" smtClean="0"/>
              <a:t>corruption</a:t>
            </a:r>
            <a:endParaRPr lang="en-US" dirty="0"/>
          </a:p>
        </p:txBody>
      </p:sp>
      <p:sp>
        <p:nvSpPr>
          <p:cNvPr id="7" name="TextBox 6"/>
          <p:cNvSpPr txBox="1"/>
          <p:nvPr/>
        </p:nvSpPr>
        <p:spPr>
          <a:xfrm>
            <a:off x="6324600" y="1295400"/>
            <a:ext cx="1828800" cy="381000"/>
          </a:xfrm>
          <a:prstGeom prst="rect">
            <a:avLst/>
          </a:prstGeom>
          <a:noFill/>
        </p:spPr>
        <p:txBody>
          <a:bodyPr wrap="square" rtlCol="0">
            <a:spAutoFit/>
          </a:bodyPr>
          <a:lstStyle/>
          <a:p>
            <a:r>
              <a:rPr lang="en-US" dirty="0" smtClean="0"/>
              <a:t>Bad deployment</a:t>
            </a:r>
            <a:endParaRPr lang="en-US" dirty="0"/>
          </a:p>
        </p:txBody>
      </p:sp>
      <p:sp>
        <p:nvSpPr>
          <p:cNvPr id="8" name="TextBox 7"/>
          <p:cNvSpPr txBox="1"/>
          <p:nvPr/>
        </p:nvSpPr>
        <p:spPr>
          <a:xfrm>
            <a:off x="609600" y="2057400"/>
            <a:ext cx="3352800" cy="369332"/>
          </a:xfrm>
          <a:prstGeom prst="rect">
            <a:avLst/>
          </a:prstGeom>
          <a:noFill/>
        </p:spPr>
        <p:txBody>
          <a:bodyPr wrap="square" rtlCol="0">
            <a:spAutoFit/>
          </a:bodyPr>
          <a:lstStyle/>
          <a:p>
            <a:r>
              <a:rPr lang="en-US" dirty="0" smtClean="0"/>
              <a:t>Whoops - delete all customers</a:t>
            </a:r>
            <a:endParaRPr lang="en-US" dirty="0"/>
          </a:p>
        </p:txBody>
      </p:sp>
      <p:sp>
        <p:nvSpPr>
          <p:cNvPr id="9" name="TextBox 8"/>
          <p:cNvSpPr txBox="1"/>
          <p:nvPr/>
        </p:nvSpPr>
        <p:spPr>
          <a:xfrm>
            <a:off x="4953000" y="4724400"/>
            <a:ext cx="2286000" cy="369332"/>
          </a:xfrm>
          <a:prstGeom prst="rect">
            <a:avLst/>
          </a:prstGeom>
          <a:noFill/>
        </p:spPr>
        <p:txBody>
          <a:bodyPr wrap="square" rtlCol="0">
            <a:spAutoFit/>
          </a:bodyPr>
          <a:lstStyle/>
          <a:p>
            <a:r>
              <a:rPr lang="en-US" dirty="0" smtClean="0"/>
              <a:t>Hardware crash</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4343400"/>
            <a:ext cx="2286000" cy="381000"/>
          </a:xfrm>
          <a:prstGeom prst="rect">
            <a:avLst/>
          </a:prstGeom>
          <a:noFill/>
        </p:spPr>
        <p:txBody>
          <a:bodyPr wrap="square" rtlCol="0">
            <a:spAutoFit/>
          </a:bodyPr>
          <a:lstStyle/>
          <a:p>
            <a:r>
              <a:rPr lang="en-US" dirty="0" smtClean="0"/>
              <a:t>corruption</a:t>
            </a:r>
            <a:endParaRPr lang="en-US" dirty="0"/>
          </a:p>
        </p:txBody>
      </p:sp>
      <p:sp>
        <p:nvSpPr>
          <p:cNvPr id="7" name="TextBox 6"/>
          <p:cNvSpPr txBox="1"/>
          <p:nvPr/>
        </p:nvSpPr>
        <p:spPr>
          <a:xfrm>
            <a:off x="6324600" y="1295400"/>
            <a:ext cx="1828800" cy="381000"/>
          </a:xfrm>
          <a:prstGeom prst="rect">
            <a:avLst/>
          </a:prstGeom>
          <a:noFill/>
        </p:spPr>
        <p:txBody>
          <a:bodyPr wrap="square" rtlCol="0">
            <a:spAutoFit/>
          </a:bodyPr>
          <a:lstStyle/>
          <a:p>
            <a:r>
              <a:rPr lang="en-US" dirty="0" smtClean="0"/>
              <a:t>Bad deployment</a:t>
            </a:r>
            <a:endParaRPr lang="en-US" dirty="0"/>
          </a:p>
        </p:txBody>
      </p:sp>
      <p:sp>
        <p:nvSpPr>
          <p:cNvPr id="8" name="TextBox 7"/>
          <p:cNvSpPr txBox="1"/>
          <p:nvPr/>
        </p:nvSpPr>
        <p:spPr>
          <a:xfrm>
            <a:off x="609600" y="2057400"/>
            <a:ext cx="3352800" cy="369332"/>
          </a:xfrm>
          <a:prstGeom prst="rect">
            <a:avLst/>
          </a:prstGeom>
          <a:noFill/>
        </p:spPr>
        <p:txBody>
          <a:bodyPr wrap="square" rtlCol="0">
            <a:spAutoFit/>
          </a:bodyPr>
          <a:lstStyle/>
          <a:p>
            <a:r>
              <a:rPr lang="en-US" dirty="0" smtClean="0"/>
              <a:t>Whoops - delete all customers</a:t>
            </a:r>
            <a:endParaRPr lang="en-US" dirty="0"/>
          </a:p>
        </p:txBody>
      </p:sp>
      <p:sp>
        <p:nvSpPr>
          <p:cNvPr id="9" name="TextBox 8"/>
          <p:cNvSpPr txBox="1"/>
          <p:nvPr/>
        </p:nvSpPr>
        <p:spPr>
          <a:xfrm>
            <a:off x="4953000" y="4724400"/>
            <a:ext cx="2286000" cy="369332"/>
          </a:xfrm>
          <a:prstGeom prst="rect">
            <a:avLst/>
          </a:prstGeom>
          <a:noFill/>
        </p:spPr>
        <p:txBody>
          <a:bodyPr wrap="square" rtlCol="0">
            <a:spAutoFit/>
          </a:bodyPr>
          <a:lstStyle/>
          <a:p>
            <a:r>
              <a:rPr lang="en-US" dirty="0" smtClean="0"/>
              <a:t>Hardware crash</a:t>
            </a:r>
            <a:endParaRPr lang="en-US" dirty="0"/>
          </a:p>
        </p:txBody>
      </p:sp>
      <p:pic>
        <p:nvPicPr>
          <p:cNvPr id="10" name="Picture 9" descr="sql_compare_270x220.png"/>
          <p:cNvPicPr>
            <a:picLocks noChangeAspect="1"/>
          </p:cNvPicPr>
          <p:nvPr/>
        </p:nvPicPr>
        <p:blipFill>
          <a:blip r:embed="rId2" cstate="print"/>
          <a:stretch>
            <a:fillRect/>
          </a:stretch>
        </p:blipFill>
        <p:spPr>
          <a:xfrm>
            <a:off x="6629400" y="1905000"/>
            <a:ext cx="1620768" cy="1320626"/>
          </a:xfrm>
          <a:prstGeom prst="rect">
            <a:avLst/>
          </a:prstGeom>
        </p:spPr>
      </p:pic>
      <p:pic>
        <p:nvPicPr>
          <p:cNvPr id="11" name="Picture 10" descr="sql_data_compare_270x220.png"/>
          <p:cNvPicPr>
            <a:picLocks noChangeAspect="1"/>
          </p:cNvPicPr>
          <p:nvPr/>
        </p:nvPicPr>
        <p:blipFill>
          <a:blip r:embed="rId3" cstate="print"/>
          <a:stretch>
            <a:fillRect/>
          </a:stretch>
        </p:blipFill>
        <p:spPr>
          <a:xfrm>
            <a:off x="1905000" y="762000"/>
            <a:ext cx="1561886" cy="1272648"/>
          </a:xfrm>
          <a:prstGeom prst="rect">
            <a:avLst/>
          </a:prstGeom>
        </p:spPr>
      </p:pic>
      <p:pic>
        <p:nvPicPr>
          <p:cNvPr id="12" name="Picture 11" descr="sql-virtual-restore.png"/>
          <p:cNvPicPr>
            <a:picLocks noChangeAspect="1"/>
          </p:cNvPicPr>
          <p:nvPr/>
        </p:nvPicPr>
        <p:blipFill>
          <a:blip r:embed="rId4" cstate="print"/>
          <a:stretch>
            <a:fillRect/>
          </a:stretch>
        </p:blipFill>
        <p:spPr>
          <a:xfrm>
            <a:off x="1905000" y="2743200"/>
            <a:ext cx="1370215" cy="1752600"/>
          </a:xfrm>
          <a:prstGeom prst="rect">
            <a:avLst/>
          </a:prstGeom>
        </p:spPr>
      </p:pic>
      <p:pic>
        <p:nvPicPr>
          <p:cNvPr id="13" name="Picture 12" descr="sql-backup.png"/>
          <p:cNvPicPr>
            <a:picLocks noChangeAspect="1"/>
          </p:cNvPicPr>
          <p:nvPr/>
        </p:nvPicPr>
        <p:blipFill>
          <a:blip r:embed="rId5" cstate="print"/>
          <a:stretch>
            <a:fillRect/>
          </a:stretch>
        </p:blipFill>
        <p:spPr>
          <a:xfrm>
            <a:off x="6553200" y="3352800"/>
            <a:ext cx="1117023" cy="1428750"/>
          </a:xfrm>
          <a:prstGeom prst="rect">
            <a:avLst/>
          </a:prstGeom>
        </p:spPr>
      </p:pic>
      <p:pic>
        <p:nvPicPr>
          <p:cNvPr id="14" name="Picture 13" descr="sql-monitor.png"/>
          <p:cNvPicPr>
            <a:picLocks noChangeAspect="1"/>
          </p:cNvPicPr>
          <p:nvPr/>
        </p:nvPicPr>
        <p:blipFill>
          <a:blip r:embed="rId6" cstate="print"/>
          <a:stretch>
            <a:fillRect/>
          </a:stretch>
        </p:blipFill>
        <p:spPr>
          <a:xfrm>
            <a:off x="4191000" y="2133600"/>
            <a:ext cx="1638300" cy="20955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Please fill out your evaluations</a:t>
            </a:r>
          </a:p>
          <a:p>
            <a:r>
              <a:rPr lang="en-US" dirty="0" smtClean="0">
                <a:hlinkClick r:id="rId2"/>
              </a:rPr>
              <a:t>www.sqlservercentral.com/forums</a:t>
            </a:r>
            <a:endParaRPr lang="en-US" dirty="0" smtClean="0"/>
          </a:p>
          <a:p>
            <a:r>
              <a:rPr lang="en-US" dirty="0" smtClean="0">
                <a:hlinkClick r:id="rId3"/>
              </a:rPr>
              <a:t>www.voiceofthedba.com</a:t>
            </a:r>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400" dirty="0" smtClean="0"/>
              <a:t>Backups, What are they good for?  - </a:t>
            </a:r>
            <a:r>
              <a:rPr lang="en-US" sz="1400" dirty="0" smtClean="0">
                <a:hlinkClick r:id="rId2"/>
              </a:rPr>
              <a:t>http://www.simple-talk.com/sql/backup-and-recovery/backups,-what-are-they-good-for/</a:t>
            </a:r>
            <a:endParaRPr lang="en-US" sz="1400" dirty="0" smtClean="0"/>
          </a:p>
          <a:p>
            <a:r>
              <a:rPr lang="en-US" sz="1400" dirty="0" smtClean="0"/>
              <a:t>The Movie Vanishes - </a:t>
            </a:r>
            <a:r>
              <a:rPr lang="en-US" sz="1400" dirty="0" smtClean="0">
                <a:hlinkClick r:id="rId3"/>
              </a:rPr>
              <a:t>http://www.youtube.com/watch?v=EL_g0tyaIeE</a:t>
            </a:r>
            <a:endParaRPr lang="en-US" sz="1400" dirty="0" smtClean="0"/>
          </a:p>
          <a:p>
            <a:r>
              <a:rPr lang="en-US" sz="1400" dirty="0" smtClean="0"/>
              <a:t>Oren Jacobs (Pixar) answers a few questions - </a:t>
            </a:r>
            <a:r>
              <a:rPr lang="en-US" sz="1400" dirty="0" smtClean="0">
                <a:hlinkClick r:id="rId4"/>
              </a:rPr>
              <a:t>http://www.quora.com/Pixar-Animation-Studios/Did-Pixar-accidentally-delete-Toy-Story-2-during-production/answer/Oren-Jacob</a:t>
            </a:r>
            <a:endParaRPr lang="en-US" sz="1400" dirty="0" smtClean="0"/>
          </a:p>
          <a:p>
            <a:endParaRPr lang="en-US" sz="1400"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t.jpg"/>
          <p:cNvPicPr>
            <a:picLocks noGrp="1" noChangeAspect="1"/>
          </p:cNvPicPr>
          <p:nvPr>
            <p:ph idx="1"/>
          </p:nvPr>
        </p:nvPicPr>
        <p:blipFill>
          <a:blip r:embed="rId3" cstate="print"/>
          <a:stretch>
            <a:fillRect/>
          </a:stretch>
        </p:blipFill>
        <p:spPr>
          <a:xfrm>
            <a:off x="914399" y="838201"/>
            <a:ext cx="6553201" cy="4218498"/>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normAutofit/>
          </a:bodyPr>
          <a:lstStyle/>
          <a:p>
            <a:r>
              <a:rPr lang="en-US" sz="1400" dirty="0" smtClean="0"/>
              <a:t>Toy Story Captures from: </a:t>
            </a:r>
            <a:r>
              <a:rPr lang="en-US" sz="1400" dirty="0" smtClean="0">
                <a:hlinkClick r:id="rId2"/>
              </a:rPr>
              <a:t>http://www.youtube.com/watch?v=EL_g0tyaIeE</a:t>
            </a:r>
            <a:endParaRPr lang="en-US" sz="1400" dirty="0" smtClean="0"/>
          </a:p>
          <a:p>
            <a:r>
              <a:rPr lang="en-US" sz="1400" dirty="0" smtClean="0"/>
              <a:t>Managers - </a:t>
            </a:r>
            <a:r>
              <a:rPr lang="en-US" sz="1400" dirty="0" smtClean="0">
                <a:hlinkClick r:id="rId3"/>
              </a:rPr>
              <a:t>http://www.flickr.com/photos/usagapg/7203570300/</a:t>
            </a:r>
            <a:endParaRPr lang="en-US" sz="1400" dirty="0" smtClean="0"/>
          </a:p>
          <a:p>
            <a:r>
              <a:rPr lang="en-US" sz="1400" dirty="0" smtClean="0"/>
              <a:t>Island - </a:t>
            </a:r>
            <a:r>
              <a:rPr lang="en-US" sz="1400" dirty="0" smtClean="0">
                <a:hlinkClick r:id="rId4"/>
              </a:rPr>
              <a:t>http://www.flickr.com/photos/torley/3454806000/</a:t>
            </a:r>
            <a:endParaRPr lang="en-US" sz="1400" dirty="0" smtClean="0"/>
          </a:p>
          <a:p>
            <a:r>
              <a:rPr lang="en-US" sz="1400" dirty="0" smtClean="0"/>
              <a:t>Burned PSU / connectors - </a:t>
            </a:r>
            <a:r>
              <a:rPr lang="en-US" sz="1400" dirty="0" smtClean="0">
                <a:hlinkClick r:id="rId5"/>
              </a:rPr>
              <a:t>http://www.flickr.com/photos/gamp/1983844631/</a:t>
            </a:r>
            <a:endParaRPr lang="en-US" sz="1400" dirty="0" smtClean="0"/>
          </a:p>
          <a:p>
            <a:r>
              <a:rPr lang="en-US" sz="1400" dirty="0" smtClean="0"/>
              <a:t>Remove Disk - </a:t>
            </a:r>
            <a:r>
              <a:rPr lang="en-US" sz="1400" dirty="0" smtClean="0">
                <a:hlinkClick r:id="rId6"/>
              </a:rPr>
              <a:t>http://techpubs.sgi.com/library/tpl/cgi-bin/getdoc.cgi?coll=linux&amp;db=bks&amp;fname=/SGI_EndUser/TPM_UG/ch03.html</a:t>
            </a:r>
            <a:endParaRPr lang="en-US" sz="1400" dirty="0" smtClean="0"/>
          </a:p>
          <a:p>
            <a:r>
              <a:rPr lang="en-US" sz="1400" smtClean="0"/>
              <a:t>Hard Drive - http://www.flickr.com/photos/jon_a_ross/1482849745/</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hoto Jun 06, 12 36 19 PM.png"/>
          <p:cNvPicPr>
            <a:picLocks noGrp="1" noChangeAspect="1"/>
          </p:cNvPicPr>
          <p:nvPr>
            <p:ph idx="1"/>
          </p:nvPr>
        </p:nvPicPr>
        <p:blipFill>
          <a:blip r:embed="rId3" cstate="print"/>
          <a:stretch>
            <a:fillRect/>
          </a:stretch>
        </p:blipFill>
        <p:spPr>
          <a:xfrm>
            <a:off x="3124200" y="1066800"/>
            <a:ext cx="3017309"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chor="ctr">
            <a:normAutofit/>
          </a:bodyPr>
          <a:lstStyle/>
          <a:p>
            <a:pPr algn="ctr">
              <a:buNone/>
            </a:pPr>
            <a:r>
              <a:rPr lang="en-US" sz="8000" dirty="0" smtClean="0"/>
              <a:t>WWYD?</a:t>
            </a:r>
            <a:endParaRPr lang="en-US" sz="8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hoto Jun 06, 11 55 02 AM.jpg"/>
          <p:cNvPicPr>
            <a:picLocks noGrp="1" noChangeAspect="1"/>
          </p:cNvPicPr>
          <p:nvPr>
            <p:ph idx="1"/>
          </p:nvPr>
        </p:nvPicPr>
        <p:blipFill>
          <a:blip r:embed="rId3" cstate="print"/>
          <a:stretch>
            <a:fillRect/>
          </a:stretch>
        </p:blipFill>
        <p:spPr>
          <a:xfrm>
            <a:off x="2265410" y="1600200"/>
            <a:ext cx="4613180"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7846</TotalTime>
  <Words>1753</Words>
  <Application>Microsoft Office PowerPoint</Application>
  <PresentationFormat>On-screen Show (4:3)</PresentationFormat>
  <Paragraphs>266</Paragraphs>
  <Slides>60</Slides>
  <Notes>33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Prepare for when Disaster Strikes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 drive smash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Failure</vt:lpstr>
      <vt:lpstr>PowerPoint Presentation</vt:lpstr>
      <vt:lpstr>Alert Time</vt:lpstr>
      <vt:lpstr>Alert Time</vt:lpstr>
      <vt:lpstr>Response time</vt:lpstr>
      <vt:lpstr>In grocer</vt:lpstr>
      <vt:lpstr>Walk out of store</vt:lpstr>
      <vt:lpstr>Get in car</vt:lpstr>
      <vt:lpstr>Drive home</vt:lpstr>
      <vt:lpstr>PowerPoint Presentation</vt:lpstr>
      <vt:lpstr>PowerPoint Presentation</vt:lpstr>
      <vt:lpstr>PowerPoint Presentation</vt:lpstr>
      <vt:lpstr>Reducing Response Time</vt:lpstr>
      <vt:lpstr>Assessment Time</vt:lpstr>
      <vt:lpstr>Decision Time</vt:lpstr>
      <vt:lpstr>Decision Time</vt:lpstr>
      <vt:lpstr>Decision Time</vt:lpstr>
      <vt:lpstr>Action Time</vt:lpstr>
      <vt:lpstr>Whoops</vt:lpstr>
      <vt:lpstr>Whoops</vt:lpstr>
      <vt:lpstr>Whoops</vt:lpstr>
      <vt:lpstr>Rewind</vt:lpstr>
      <vt:lpstr>Corruption</vt:lpstr>
      <vt:lpstr>Corruption</vt:lpstr>
      <vt:lpstr>Corruption</vt:lpstr>
      <vt:lpstr>Corruption</vt:lpstr>
      <vt:lpstr>Deployment</vt:lpstr>
      <vt:lpstr>Bad Deployment</vt:lpstr>
      <vt:lpstr>Bad Deployment</vt:lpstr>
      <vt:lpstr>Bad Deployment</vt:lpstr>
      <vt:lpstr>PowerPoint Presentation</vt:lpstr>
      <vt:lpstr>PowerPoint Presentation</vt:lpstr>
      <vt:lpstr>Thanks</vt:lpstr>
      <vt:lpstr>References</vt:lpstr>
      <vt:lpstr>Images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for Disaster</dc:title>
  <dc:creator>Steve</dc:creator>
  <cp:lastModifiedBy>way0utwest</cp:lastModifiedBy>
  <cp:revision>451</cp:revision>
  <dcterms:created xsi:type="dcterms:W3CDTF">2006-08-16T00:00:00Z</dcterms:created>
  <dcterms:modified xsi:type="dcterms:W3CDTF">2013-07-18T15:41:22Z</dcterms:modified>
</cp:coreProperties>
</file>