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41"/>
  </p:notesMasterIdLst>
  <p:sldIdLst>
    <p:sldId id="292" r:id="rId3"/>
    <p:sldId id="257" r:id="rId4"/>
    <p:sldId id="293" r:id="rId5"/>
    <p:sldId id="294" r:id="rId6"/>
    <p:sldId id="267" r:id="rId7"/>
    <p:sldId id="271" r:id="rId8"/>
    <p:sldId id="272" r:id="rId9"/>
    <p:sldId id="273" r:id="rId10"/>
    <p:sldId id="268" r:id="rId11"/>
    <p:sldId id="263" r:id="rId12"/>
    <p:sldId id="274" r:id="rId13"/>
    <p:sldId id="262" r:id="rId14"/>
    <p:sldId id="281" r:id="rId15"/>
    <p:sldId id="266" r:id="rId16"/>
    <p:sldId id="283" r:id="rId17"/>
    <p:sldId id="299" r:id="rId18"/>
    <p:sldId id="300" r:id="rId19"/>
    <p:sldId id="265" r:id="rId20"/>
    <p:sldId id="289" r:id="rId21"/>
    <p:sldId id="302" r:id="rId22"/>
    <p:sldId id="264" r:id="rId23"/>
    <p:sldId id="295" r:id="rId24"/>
    <p:sldId id="297" r:id="rId25"/>
    <p:sldId id="296" r:id="rId26"/>
    <p:sldId id="301" r:id="rId27"/>
    <p:sldId id="275" r:id="rId28"/>
    <p:sldId id="285" r:id="rId29"/>
    <p:sldId id="287" r:id="rId30"/>
    <p:sldId id="276" r:id="rId31"/>
    <p:sldId id="277" r:id="rId32"/>
    <p:sldId id="286" r:id="rId33"/>
    <p:sldId id="288" r:id="rId34"/>
    <p:sldId id="280" r:id="rId35"/>
    <p:sldId id="290" r:id="rId36"/>
    <p:sldId id="298" r:id="rId37"/>
    <p:sldId id="258" r:id="rId38"/>
    <p:sldId id="259" r:id="rId39"/>
    <p:sldId id="26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80" autoAdjust="0"/>
  </p:normalViewPr>
  <p:slideViewPr>
    <p:cSldViewPr>
      <p:cViewPr varScale="1">
        <p:scale>
          <a:sx n="92" d="100"/>
          <a:sy n="92" d="100"/>
        </p:scale>
        <p:origin x="-97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90624F-F091-42B4-95D2-298416E40B04}" type="datetimeFigureOut">
              <a:rPr lang="en-US" smtClean="0"/>
              <a:t>10/22/2013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8C8A1E-9FF7-4E94-91F2-C844C47D1C95}" type="slidenum">
              <a:rPr lang="en-US" smtClean="0"/>
              <a:t>‹#›</a:t>
            </a:fld>
            <a:endParaRPr lang="en-US"/>
          </a:p>
        </p:txBody>
      </p:sp>
    </p:spTree>
    <p:extLst>
      <p:ext uri="{BB962C8B-B14F-4D97-AF65-F5344CB8AC3E}">
        <p14:creationId xmlns:p14="http://schemas.microsoft.com/office/powerpoint/2010/main" val="481082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youtube.com/watch?v=RG0ochx16D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youtube.com/watch?v=RG0ochx16D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troyhunt.com/2011/02/unnecessary-evil-of-shared-development.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iki.servoy.com/display/public/DOCS/Team+Development+Database+Considerations+-+Shared+Versus+Local;jsessionid=21F4E584D19A38E010382144904496ED"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red-gate.com/SupportCenter/content/SQL_Source_control/articles/SSC_Development_Model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flickr.com/photos/lumaxart/2137737248/"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indianajones.wikia.com/wiki/Holy_Grail"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mikeciblogs.wordpress.com/2010/06/15/continuous-integration-for-agile-project-managers-part-3/"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why version control is important?</a:t>
            </a:r>
          </a:p>
          <a:p>
            <a:r>
              <a:rPr lang="en-US" dirty="0" smtClean="0"/>
              <a:t>Learn some standards, patterns and best practices</a:t>
            </a:r>
          </a:p>
          <a:p>
            <a:r>
              <a:rPr lang="en-US" dirty="0" smtClean="0"/>
              <a:t> - demo – show tracking</a:t>
            </a:r>
            <a:r>
              <a:rPr lang="en-US" baseline="0" dirty="0" smtClean="0"/>
              <a:t> without version control</a:t>
            </a:r>
            <a:endParaRPr lang="en-US" dirty="0" smtClean="0"/>
          </a:p>
          <a:p>
            <a:r>
              <a:rPr lang="en-US" dirty="0" smtClean="0"/>
              <a:t> - demo - set up </a:t>
            </a:r>
            <a:r>
              <a:rPr lang="en-US" dirty="0" err="1" smtClean="0"/>
              <a:t>vcs</a:t>
            </a:r>
            <a:endParaRPr lang="en-US" dirty="0" smtClean="0"/>
          </a:p>
          <a:p>
            <a:r>
              <a:rPr lang="en-US" dirty="0" smtClean="0"/>
              <a:t>See flow in a team</a:t>
            </a:r>
          </a:p>
          <a:p>
            <a:r>
              <a:rPr lang="en-US" dirty="0" smtClean="0"/>
              <a:t>  -</a:t>
            </a:r>
            <a:r>
              <a:rPr lang="en-US" baseline="0" dirty="0" smtClean="0"/>
              <a:t> demo - show objects being moved from person to person in separate databases</a:t>
            </a:r>
          </a:p>
          <a:p>
            <a:r>
              <a:rPr lang="en-US" baseline="0" dirty="0" smtClean="0"/>
              <a:t>  - demo – show tests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a:t>
            </a:fld>
            <a:endParaRPr lang="en-US"/>
          </a:p>
        </p:txBody>
      </p:sp>
    </p:spTree>
    <p:extLst>
      <p:ext uri="{BB962C8B-B14F-4D97-AF65-F5344CB8AC3E}">
        <p14:creationId xmlns:p14="http://schemas.microsoft.com/office/powerpoint/2010/main" val="3448877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use source control because neither you nor your team is perfect. </a:t>
            </a:r>
          </a:p>
          <a:p>
            <a:endParaRPr lang="en-US" dirty="0" smtClean="0"/>
          </a:p>
          <a:p>
            <a:endParaRPr lang="en-US" dirty="0" smtClean="0"/>
          </a:p>
          <a:p>
            <a:r>
              <a:rPr lang="en-US" dirty="0" smtClean="0"/>
              <a:t>http://stackoverflow.com/questions/559332/why-should-my-team-adopt-source-control</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11</a:t>
            </a:fld>
            <a:endParaRPr lang="en-US"/>
          </a:p>
        </p:txBody>
      </p:sp>
    </p:spTree>
    <p:extLst>
      <p:ext uri="{BB962C8B-B14F-4D97-AF65-F5344CB8AC3E}">
        <p14:creationId xmlns:p14="http://schemas.microsoft.com/office/powerpoint/2010/main" val="1907231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 most jobs you want to be able to rollback if you make a mistake. You can't sometimes, but we often can in software </a:t>
            </a:r>
          </a:p>
          <a:p>
            <a:r>
              <a:rPr lang="en-US" dirty="0" smtClean="0"/>
              <a:t>development.</a:t>
            </a:r>
            <a:r>
              <a:rPr lang="en-US" baseline="0" dirty="0" smtClean="0"/>
              <a:t> In software we aren’t usually working in areas quite this critical, but the lack of having a safety net for your application can be a problem.</a:t>
            </a:r>
          </a:p>
          <a:p>
            <a:endParaRPr lang="en-US" dirty="0" smtClean="0"/>
          </a:p>
          <a:p>
            <a:r>
              <a:rPr lang="en-US" dirty="0" smtClean="0"/>
              <a:t>http://www.flickr.com/photos/spinneyhead/3616976884/</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12</a:t>
            </a:fld>
            <a:endParaRPr lang="en-US"/>
          </a:p>
        </p:txBody>
      </p:sp>
    </p:spTree>
    <p:extLst>
      <p:ext uri="{BB962C8B-B14F-4D97-AF65-F5344CB8AC3E}">
        <p14:creationId xmlns:p14="http://schemas.microsoft.com/office/powerpoint/2010/main" val="101057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hard is it to set up source</a:t>
            </a:r>
            <a:r>
              <a:rPr lang="en-US" baseline="0" dirty="0" smtClean="0"/>
              <a:t> control? Let’s look</a:t>
            </a:r>
          </a:p>
          <a:p>
            <a:endParaRPr lang="en-US" dirty="0" smtClean="0"/>
          </a:p>
          <a:p>
            <a:r>
              <a:rPr lang="en-US" dirty="0" smtClean="0"/>
              <a:t>Show how to start</a:t>
            </a:r>
            <a:r>
              <a:rPr lang="en-US" baseline="0" dirty="0" smtClean="0"/>
              <a:t> using VCS manually with a database and scripting (file open/close)</a:t>
            </a:r>
          </a:p>
          <a:p>
            <a:pPr marL="171450" indent="-171450">
              <a:buFontTx/>
              <a:buChar char="-"/>
            </a:pPr>
            <a:r>
              <a:rPr lang="en-US" baseline="0" dirty="0" smtClean="0"/>
              <a:t>Create </a:t>
            </a:r>
            <a:r>
              <a:rPr lang="en-US" baseline="0" dirty="0" err="1" smtClean="0"/>
              <a:t>SimpleTalkDev_Steve</a:t>
            </a:r>
            <a:r>
              <a:rPr lang="en-US" baseline="0" dirty="0" smtClean="0"/>
              <a:t> and </a:t>
            </a:r>
            <a:r>
              <a:rPr lang="en-US" baseline="0" dirty="0" err="1" smtClean="0"/>
              <a:t>SimpleTalkDev_Manual</a:t>
            </a:r>
            <a:r>
              <a:rPr lang="en-US" baseline="0" dirty="0" smtClean="0"/>
              <a:t>.</a:t>
            </a:r>
          </a:p>
          <a:p>
            <a:pPr marL="171450" indent="-171450">
              <a:buFontTx/>
              <a:buChar char="-"/>
            </a:pPr>
            <a:r>
              <a:rPr lang="en-US" baseline="0" dirty="0" smtClean="0"/>
              <a:t>Script out _Manual</a:t>
            </a:r>
          </a:p>
          <a:p>
            <a:pPr marL="171450" indent="-171450">
              <a:buFontTx/>
              <a:buChar char="-"/>
            </a:pPr>
            <a:r>
              <a:rPr lang="en-US" baseline="0" dirty="0" smtClean="0"/>
              <a:t>Add to subversion</a:t>
            </a:r>
          </a:p>
          <a:p>
            <a:pPr marL="171450" indent="-171450">
              <a:buFontTx/>
              <a:buChar char="-"/>
            </a:pPr>
            <a:r>
              <a:rPr lang="en-US" baseline="0" dirty="0" smtClean="0"/>
              <a:t>Link _Steve to SOC to show the difference</a:t>
            </a:r>
          </a:p>
          <a:p>
            <a:endParaRPr lang="en-US" baseline="0" dirty="0" smtClean="0"/>
          </a:p>
          <a:p>
            <a:pPr marL="171450" indent="-171450">
              <a:buFontTx/>
              <a:buChar char="-"/>
            </a:pPr>
            <a:r>
              <a:rPr lang="en-US" baseline="0" dirty="0" smtClean="0"/>
              <a:t>Change a </a:t>
            </a:r>
            <a:r>
              <a:rPr lang="en-US" baseline="0" dirty="0" err="1" smtClean="0"/>
              <a:t>proc</a:t>
            </a:r>
            <a:r>
              <a:rPr lang="en-US" baseline="0" dirty="0" smtClean="0"/>
              <a:t> in _Manual, save, check in.</a:t>
            </a:r>
          </a:p>
          <a:p>
            <a:pPr marL="171450" indent="-171450">
              <a:buFontTx/>
              <a:buChar char="-"/>
            </a:pPr>
            <a:r>
              <a:rPr lang="en-US" baseline="0" dirty="0" smtClean="0"/>
              <a:t>Change a </a:t>
            </a:r>
            <a:r>
              <a:rPr lang="en-US" baseline="0" dirty="0" err="1" smtClean="0"/>
              <a:t>proc</a:t>
            </a:r>
            <a:r>
              <a:rPr lang="en-US" baseline="0" dirty="0" smtClean="0"/>
              <a:t> in _Steve, commit change.</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B6857D69-40C8-4DEE-A488-FECAB6388D1A}" type="slidenum">
              <a:rPr lang="en-US" smtClean="0"/>
              <a:pPr/>
              <a:t>13</a:t>
            </a:fld>
            <a:endParaRPr lang="en-US"/>
          </a:p>
        </p:txBody>
      </p:sp>
    </p:spTree>
    <p:extLst>
      <p:ext uri="{BB962C8B-B14F-4D97-AF65-F5344CB8AC3E}">
        <p14:creationId xmlns:p14="http://schemas.microsoft.com/office/powerpoint/2010/main" val="4009074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VCS isn’t just for rolling</a:t>
            </a:r>
            <a:r>
              <a:rPr lang="en-US" baseline="0" dirty="0" smtClean="0"/>
              <a:t> back changes. There are any number of benefits to a shared VCS environment.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see there a variety of reasons why you should use source control, but…</a:t>
            </a:r>
            <a:endParaRPr lang="en-US" baseline="0" dirty="0" smtClean="0"/>
          </a:p>
          <a:p>
            <a:endParaRPr lang="en-US" dirty="0" smtClean="0"/>
          </a:p>
          <a:p>
            <a:r>
              <a:rPr lang="en-US" dirty="0" smtClean="0"/>
              <a:t>http://betterexplained.com/articles/a-visual-guide-to-version-control/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14</a:t>
            </a:fld>
            <a:endParaRPr lang="en-US"/>
          </a:p>
        </p:txBody>
      </p:sp>
    </p:spTree>
    <p:extLst>
      <p:ext uri="{BB962C8B-B14F-4D97-AF65-F5344CB8AC3E}">
        <p14:creationId xmlns:p14="http://schemas.microsoft.com/office/powerpoint/2010/main" val="3871880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all come down to reducing risk. Reducing the risk of problems in your code, conflicts, the chance you cannot build your application to add a feature, apply a patch, or grow your team.</a:t>
            </a:r>
          </a:p>
          <a:p>
            <a:endParaRPr lang="en-US" dirty="0" smtClean="0"/>
          </a:p>
          <a:p>
            <a:r>
              <a:rPr lang="en-US" dirty="0" smtClean="0"/>
              <a:t>Many</a:t>
            </a:r>
            <a:r>
              <a:rPr lang="en-US" baseline="0" dirty="0" smtClean="0"/>
              <a:t> of the things we talk about at </a:t>
            </a:r>
            <a:r>
              <a:rPr lang="en-US" baseline="0" dirty="0" err="1" smtClean="0"/>
              <a:t>SitC</a:t>
            </a:r>
            <a:r>
              <a:rPr lang="en-US" baseline="0" dirty="0" smtClean="0"/>
              <a:t> are all about reducing risk. Continuous integration, continuous deployment, processes made easier with tooling, all are about reducing risk.</a:t>
            </a:r>
          </a:p>
          <a:p>
            <a:endParaRPr lang="en-US" baseline="0" dirty="0" smtClean="0"/>
          </a:p>
          <a:p>
            <a:r>
              <a:rPr lang="en-US" baseline="0" dirty="0" smtClean="0"/>
              <a:t>How many of you would code your entire project and only build it at the end? That’s what not using version control, testing, practicing, having a known process is really like.</a:t>
            </a:r>
            <a:endParaRPr lang="en-US" dirty="0" smtClean="0"/>
          </a:p>
        </p:txBody>
      </p:sp>
      <p:sp>
        <p:nvSpPr>
          <p:cNvPr id="4" name="Slide Number Placeholder 3"/>
          <p:cNvSpPr>
            <a:spLocks noGrp="1"/>
          </p:cNvSpPr>
          <p:nvPr>
            <p:ph type="sldNum" sz="quarter" idx="10"/>
          </p:nvPr>
        </p:nvSpPr>
        <p:spPr/>
        <p:txBody>
          <a:bodyPr/>
          <a:lstStyle/>
          <a:p>
            <a:fld id="{828C8A1E-9FF7-4E94-91F2-C844C47D1C95}" type="slidenum">
              <a:rPr lang="en-US" smtClean="0"/>
              <a:t>15</a:t>
            </a:fld>
            <a:endParaRPr lang="en-US"/>
          </a:p>
        </p:txBody>
      </p:sp>
    </p:spTree>
    <p:extLst>
      <p:ext uri="{BB962C8B-B14F-4D97-AF65-F5344CB8AC3E}">
        <p14:creationId xmlns:p14="http://schemas.microsoft.com/office/powerpoint/2010/main" val="3783064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don't like the idea of using a server based system, or your company doesn't have one, please use something. If nothing else, back up your code each day.</a:t>
            </a:r>
          </a:p>
        </p:txBody>
      </p:sp>
      <p:sp>
        <p:nvSpPr>
          <p:cNvPr id="4" name="Slide Number Placeholder 3"/>
          <p:cNvSpPr>
            <a:spLocks noGrp="1"/>
          </p:cNvSpPr>
          <p:nvPr>
            <p:ph type="sldNum" sz="quarter" idx="10"/>
          </p:nvPr>
        </p:nvSpPr>
        <p:spPr/>
        <p:txBody>
          <a:bodyPr/>
          <a:lstStyle/>
          <a:p>
            <a:fld id="{828C8A1E-9FF7-4E94-91F2-C844C47D1C95}" type="slidenum">
              <a:rPr lang="en-US" smtClean="0"/>
              <a:t>18</a:t>
            </a:fld>
            <a:endParaRPr lang="en-US"/>
          </a:p>
        </p:txBody>
      </p:sp>
    </p:spTree>
    <p:extLst>
      <p:ext uri="{BB962C8B-B14F-4D97-AF65-F5344CB8AC3E}">
        <p14:creationId xmlns:p14="http://schemas.microsoft.com/office/powerpoint/2010/main" val="1221396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we prefer automation. We want to use some sort of tooling to make this process easier. Most IDEs integrate with VCS systems, though SSMS is not one. However there are different ways to do this, as we saw in the demo.</a:t>
            </a:r>
          </a:p>
          <a:p>
            <a:endParaRPr lang="en-US" dirty="0" smtClean="0"/>
          </a:p>
          <a:p>
            <a:r>
              <a:rPr lang="en-US" dirty="0" smtClean="0">
                <a:hlinkClick r:id="rId3"/>
              </a:rPr>
              <a:t>http://www.youtube.com/watch?v=RG0ochx16Dg</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19</a:t>
            </a:fld>
            <a:endParaRPr lang="en-US"/>
          </a:p>
        </p:txBody>
      </p:sp>
    </p:spTree>
    <p:extLst>
      <p:ext uri="{BB962C8B-B14F-4D97-AF65-F5344CB8AC3E}">
        <p14:creationId xmlns:p14="http://schemas.microsoft.com/office/powerpoint/2010/main" val="4026543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we prefer automation. We want to use some sort of tooling to make this process easier. Most IDEs integrate with VCS systems, though SSMS is not one. However there are different ways to do this, as we saw in the demo.</a:t>
            </a:r>
          </a:p>
          <a:p>
            <a:endParaRPr lang="en-US" dirty="0" smtClean="0"/>
          </a:p>
          <a:p>
            <a:r>
              <a:rPr lang="en-US" dirty="0" smtClean="0">
                <a:hlinkClick r:id="rId3"/>
              </a:rPr>
              <a:t>http://www.youtube.com/watch?v=RG0ochx16Dg</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20</a:t>
            </a:fld>
            <a:endParaRPr lang="en-US"/>
          </a:p>
        </p:txBody>
      </p:sp>
    </p:spTree>
    <p:extLst>
      <p:ext uri="{BB962C8B-B14F-4D97-AF65-F5344CB8AC3E}">
        <p14:creationId xmlns:p14="http://schemas.microsoft.com/office/powerpoint/2010/main" val="4026543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team development, we should have a number of rules. The best list I have seen is from K. Scott Allen, with three rules.</a:t>
            </a:r>
          </a:p>
          <a:p>
            <a:r>
              <a:rPr lang="en-US" dirty="0" smtClean="0"/>
              <a:t> - Never used a shared database for development</a:t>
            </a:r>
          </a:p>
          <a:p>
            <a:r>
              <a:rPr lang="en-US" dirty="0" smtClean="0"/>
              <a:t> - Always have an authoritative source</a:t>
            </a:r>
          </a:p>
          <a:p>
            <a:r>
              <a:rPr lang="en-US" dirty="0" smtClean="0"/>
              <a:t> - version your database</a:t>
            </a:r>
          </a:p>
          <a:p>
            <a:endParaRPr lang="en-US" dirty="0" smtClean="0"/>
          </a:p>
          <a:p>
            <a:r>
              <a:rPr lang="en-US" dirty="0" smtClean="0"/>
              <a:t>All three are important. You don't want a shared database because when testing change and trying out new </a:t>
            </a:r>
            <a:r>
              <a:rPr lang="en-US" dirty="0" err="1" smtClean="0"/>
              <a:t>enhancemnents</a:t>
            </a:r>
            <a:r>
              <a:rPr lang="en-US" dirty="0" smtClean="0"/>
              <a:t>, especially in database </a:t>
            </a:r>
          </a:p>
          <a:p>
            <a:r>
              <a:rPr lang="en-US" dirty="0" smtClean="0"/>
              <a:t>work, you do not want one developer to interfere with others. This is especially </a:t>
            </a:r>
            <a:r>
              <a:rPr lang="en-US" dirty="0" err="1" smtClean="0"/>
              <a:t>problemativ</a:t>
            </a:r>
            <a:r>
              <a:rPr lang="en-US" dirty="0" smtClean="0"/>
              <a:t> for database work where the structure you are </a:t>
            </a:r>
          </a:p>
          <a:p>
            <a:r>
              <a:rPr lang="en-US" dirty="0" smtClean="0"/>
              <a:t>dealing with must be able to work well across time. You always need a source for your database any point in time if you </a:t>
            </a:r>
            <a:r>
              <a:rPr lang="en-US" dirty="0" err="1" smtClean="0"/>
              <a:t>hae</a:t>
            </a:r>
            <a:r>
              <a:rPr lang="en-US" dirty="0" smtClean="0"/>
              <a:t> to rebuild things. </a:t>
            </a:r>
          </a:p>
          <a:p>
            <a:r>
              <a:rPr lang="en-US" dirty="0" smtClean="0"/>
              <a:t>This means you may have create scripts or alter scripts, but whatever combination you have must work to rebuild a database to match a point in </a:t>
            </a:r>
          </a:p>
          <a:p>
            <a:r>
              <a:rPr lang="en-US" dirty="0" smtClean="0"/>
              <a:t>time. The last thing is that your database state should be known at different points in time, </a:t>
            </a:r>
            <a:r>
              <a:rPr lang="en-US" dirty="0" err="1" smtClean="0"/>
              <a:t>espeically</a:t>
            </a:r>
            <a:r>
              <a:rPr lang="en-US" dirty="0" smtClean="0"/>
              <a:t> as you may deploy changes out of order </a:t>
            </a:r>
          </a:p>
          <a:p>
            <a:r>
              <a:rPr lang="en-US" dirty="0" smtClean="0"/>
              <a:t>in which they are built. These versions usually correspond to release points, and they are important for building upgrade scripts for altering </a:t>
            </a:r>
          </a:p>
          <a:p>
            <a:r>
              <a:rPr lang="en-US" dirty="0" smtClean="0"/>
              <a:t>objects.</a:t>
            </a:r>
          </a:p>
          <a:p>
            <a:pPr marL="171450" indent="-171450">
              <a:buFontTx/>
              <a:buChar char="-"/>
            </a:pPr>
            <a:endParaRPr lang="en-US" dirty="0" smtClean="0"/>
          </a:p>
          <a:p>
            <a:r>
              <a:rPr lang="en-US" dirty="0" smtClean="0"/>
              <a:t>From: http://odetocode.com/blogs/scott/archive/2008/01/30/three-rules-for-database-work.aspx (K. Scott Allen)</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21</a:t>
            </a:fld>
            <a:endParaRPr lang="en-US"/>
          </a:p>
        </p:txBody>
      </p:sp>
    </p:spTree>
    <p:extLst>
      <p:ext uri="{BB962C8B-B14F-4D97-AF65-F5344CB8AC3E}">
        <p14:creationId xmlns:p14="http://schemas.microsoft.com/office/powerpoint/2010/main" val="2743583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http://www.troyhunt.com/2011/02/unnecessary-evil-of-shared-development.html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22</a:t>
            </a:fld>
            <a:endParaRPr lang="en-US"/>
          </a:p>
        </p:txBody>
      </p:sp>
    </p:spTree>
    <p:extLst>
      <p:ext uri="{BB962C8B-B14F-4D97-AF65-F5344CB8AC3E}">
        <p14:creationId xmlns:p14="http://schemas.microsoft.com/office/powerpoint/2010/main" val="1499644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people in the audience use version control for their application code? Any of your front end code.</a:t>
            </a:r>
          </a:p>
          <a:p>
            <a:endParaRPr lang="en-US" baseline="0" dirty="0" smtClean="0"/>
          </a:p>
          <a:p>
            <a:r>
              <a:rPr lang="en-US" baseline="0" dirty="0" smtClean="0"/>
              <a:t>* Note number</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3</a:t>
            </a:fld>
            <a:endParaRPr lang="en-US"/>
          </a:p>
        </p:txBody>
      </p:sp>
    </p:spTree>
    <p:extLst>
      <p:ext uri="{BB962C8B-B14F-4D97-AF65-F5344CB8AC3E}">
        <p14:creationId xmlns:p14="http://schemas.microsoft.com/office/powerpoint/2010/main" val="883212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hlinkClick r:id="rId3"/>
              </a:rPr>
              <a:t>http://wiki.servoy.com/display/public/DOCS/Team+Development+Database+Considerations+-+Shared+Versus+Local;jsessionid=21F4E584D19A38E010382144904496ED</a:t>
            </a:r>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23</a:t>
            </a:fld>
            <a:endParaRPr lang="en-US"/>
          </a:p>
        </p:txBody>
      </p:sp>
    </p:spTree>
    <p:extLst>
      <p:ext uri="{BB962C8B-B14F-4D97-AF65-F5344CB8AC3E}">
        <p14:creationId xmlns:p14="http://schemas.microsoft.com/office/powerpoint/2010/main" val="1755872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holy grail, the ideal environment</a:t>
            </a:r>
            <a:r>
              <a:rPr lang="en-US" baseline="0" dirty="0" smtClean="0"/>
              <a:t> is a set of dedicated databases for individual development, but a shared integration database where all changes are merged, and at any time, the developer can test their code against this database.</a:t>
            </a:r>
          </a:p>
          <a:p>
            <a:endParaRPr lang="en-US" baseline="0" dirty="0" smtClean="0"/>
          </a:p>
          <a:p>
            <a:r>
              <a:rPr lang="en-US" baseline="0" dirty="0" smtClean="0"/>
              <a:t>We support both models very well with the Red Gate tools.</a:t>
            </a:r>
          </a:p>
          <a:p>
            <a:endParaRPr lang="en-US" baseline="0" dirty="0" smtClean="0"/>
          </a:p>
          <a:p>
            <a:r>
              <a:rPr lang="en-US" dirty="0" smtClean="0">
                <a:hlinkClick r:id="rId3"/>
              </a:rPr>
              <a:t>http://www.red-gate.com/SupportCenter/content/SQL_Source_control/articles/SSC_Development_Models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24</a:t>
            </a:fld>
            <a:endParaRPr lang="en-US"/>
          </a:p>
        </p:txBody>
      </p:sp>
    </p:spTree>
    <p:extLst>
      <p:ext uri="{BB962C8B-B14F-4D97-AF65-F5344CB8AC3E}">
        <p14:creationId xmlns:p14="http://schemas.microsoft.com/office/powerpoint/2010/main" val="952060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Ultimately what we want to do is ensure that everyone in our team, however big or small, works together in a coordinated fashion. We won't all work the same way, but we don't want to create friction and inefficiencies with our differences.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Teamwork requires coordination and communication to be efficient. Whatever process you choose needs to work for the team. It should allow them to easily work in the way they want, while still allowing each team member’s work to be easily integrated into every other team members.</a:t>
            </a:r>
          </a:p>
          <a:p>
            <a:endParaRPr lang="en-US" dirty="0" smtClean="0">
              <a:hlinkClick r:id="rId3"/>
            </a:endParaRPr>
          </a:p>
          <a:p>
            <a:r>
              <a:rPr lang="en-US" dirty="0" smtClean="0">
                <a:hlinkClick r:id="rId3"/>
              </a:rPr>
              <a:t>http://www.flickr.com/photos/lumaxart/2137737248/</a:t>
            </a:r>
            <a:endParaRPr lang="en-US" dirty="0" smtClean="0"/>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26</a:t>
            </a:fld>
            <a:endParaRPr lang="en-US"/>
          </a:p>
        </p:txBody>
      </p:sp>
    </p:spTree>
    <p:extLst>
      <p:ext uri="{BB962C8B-B14F-4D97-AF65-F5344CB8AC3E}">
        <p14:creationId xmlns:p14="http://schemas.microsoft.com/office/powerpoint/2010/main" val="2440201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 things are communication and coordination. Communication </a:t>
            </a:r>
            <a:r>
              <a:rPr lang="en-US" dirty="0" err="1" smtClean="0"/>
              <a:t>betwen</a:t>
            </a:r>
            <a:r>
              <a:rPr lang="en-US" dirty="0" smtClean="0"/>
              <a:t> members as well as with the application. Knowing when you have code that </a:t>
            </a:r>
          </a:p>
          <a:p>
            <a:endParaRPr lang="en-US" dirty="0" smtClean="0"/>
          </a:p>
          <a:p>
            <a:r>
              <a:rPr lang="en-US" dirty="0" smtClean="0"/>
              <a:t>changes, that works (or doesn't work) and what items people are working on. Coordination has to do with meshing the different ways we all work </a:t>
            </a:r>
          </a:p>
          <a:p>
            <a:endParaRPr lang="en-US" dirty="0" smtClean="0"/>
          </a:p>
          <a:p>
            <a:r>
              <a:rPr lang="en-US" dirty="0" smtClean="0"/>
              <a:t>together.</a:t>
            </a:r>
          </a:p>
          <a:p>
            <a:endParaRPr lang="en-US" dirty="0" smtClean="0"/>
          </a:p>
          <a:p>
            <a:r>
              <a:rPr lang="en-US" dirty="0" smtClean="0"/>
              <a:t>In terms of communication, talk to each other (or email, IM, chat, etc.). Don't set very hard and fast rules that are unbreakable, but discuss </a:t>
            </a:r>
          </a:p>
          <a:p>
            <a:endParaRPr lang="en-US" dirty="0" smtClean="0"/>
          </a:p>
          <a:p>
            <a:r>
              <a:rPr lang="en-US" dirty="0" smtClean="0"/>
              <a:t>issues and make reasonable decisions that fit in your environment. If things make sense and help you develop faster and at a higher level of </a:t>
            </a:r>
          </a:p>
          <a:p>
            <a:endParaRPr lang="en-US" dirty="0" smtClean="0"/>
          </a:p>
          <a:p>
            <a:r>
              <a:rPr lang="en-US" dirty="0" smtClean="0"/>
              <a:t>quality, do them. If they don't, then change.</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27</a:t>
            </a:fld>
            <a:endParaRPr lang="en-US"/>
          </a:p>
        </p:txBody>
      </p:sp>
    </p:spTree>
    <p:extLst>
      <p:ext uri="{BB962C8B-B14F-4D97-AF65-F5344CB8AC3E}">
        <p14:creationId xmlns:p14="http://schemas.microsoft.com/office/powerpoint/2010/main" val="2236459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changes moving from</a:t>
            </a:r>
            <a:r>
              <a:rPr lang="en-US" baseline="0" dirty="0" smtClean="0"/>
              <a:t> one developer to another. Show tests</a:t>
            </a:r>
          </a:p>
          <a:p>
            <a:endParaRPr lang="en-US" baseline="0" dirty="0" smtClean="0"/>
          </a:p>
          <a:p>
            <a:r>
              <a:rPr lang="en-US" baseline="0" dirty="0" smtClean="0"/>
              <a:t>-- Demo changes to code, with comments, appearing in source control and using those.</a:t>
            </a:r>
          </a:p>
          <a:p>
            <a:r>
              <a:rPr lang="en-US" baseline="0" dirty="0" smtClean="0"/>
              <a:t>- David A’s TDD scenario. Create test, allow to flow to the other user.</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28</a:t>
            </a:fld>
            <a:endParaRPr lang="en-US"/>
          </a:p>
        </p:txBody>
      </p:sp>
    </p:spTree>
    <p:extLst>
      <p:ext uri="{BB962C8B-B14F-4D97-AF65-F5344CB8AC3E}">
        <p14:creationId xmlns:p14="http://schemas.microsoft.com/office/powerpoint/2010/main" val="911855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Naming standards have to do with how we identify things. From servers, to databases, to tables to programming structures, we want consistent </a:t>
            </a:r>
          </a:p>
          <a:p>
            <a:r>
              <a:rPr lang="en-US" dirty="0" smtClean="0"/>
              <a:t>naming so all members of the team understand quickly and easily, what they are working with. These can include well known standards (ISO), but </a:t>
            </a:r>
          </a:p>
          <a:p>
            <a:r>
              <a:rPr lang="en-US" dirty="0" smtClean="0"/>
              <a:t>they do not have to. The important thing is they are defined, even loosely defined, in your company. You should use tools and automation to </a:t>
            </a:r>
          </a:p>
          <a:p>
            <a:r>
              <a:rPr lang="en-US" dirty="0" smtClean="0"/>
              <a:t>enforce them. I would not define everything up front and right away, but define things as needed.</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29</a:t>
            </a:fld>
            <a:endParaRPr lang="en-US"/>
          </a:p>
        </p:txBody>
      </p:sp>
    </p:spTree>
    <p:extLst>
      <p:ext uri="{BB962C8B-B14F-4D97-AF65-F5344CB8AC3E}">
        <p14:creationId xmlns:p14="http://schemas.microsoft.com/office/powerpoint/2010/main" val="3346980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Style standards often vary by individual. These have to do with the formatting and layout of code to enhance readability and understanding. </a:t>
            </a:r>
          </a:p>
          <a:p>
            <a:r>
              <a:rPr lang="en-US" dirty="0" smtClean="0"/>
              <a:t>However it doesn't make sense these days to have strict standards for formatting of code. Instead, the IDE should be able to reformat code for </a:t>
            </a:r>
          </a:p>
          <a:p>
            <a:r>
              <a:rPr lang="en-US" dirty="0" smtClean="0"/>
              <a:t>the developer as needed. This might include things like spacing, comma placement, etc. Tooling can handle many of these issues. There are a </a:t>
            </a:r>
          </a:p>
          <a:p>
            <a:r>
              <a:rPr lang="en-US" dirty="0" smtClean="0"/>
              <a:t>number of add-ins and editors for SQL Server code. Learn to use them.</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30</a:t>
            </a:fld>
            <a:endParaRPr lang="en-US"/>
          </a:p>
        </p:txBody>
      </p:sp>
    </p:spTree>
    <p:extLst>
      <p:ext uri="{BB962C8B-B14F-4D97-AF65-F5344CB8AC3E}">
        <p14:creationId xmlns:p14="http://schemas.microsoft.com/office/powerpoint/2010/main" val="860885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Automation and tooling is definitely the key to good teamwork. The tools should help not only enable, but foster good teamwork. Configure your </a:t>
            </a:r>
          </a:p>
          <a:p>
            <a:endParaRPr lang="en-US" dirty="0" smtClean="0"/>
          </a:p>
          <a:p>
            <a:r>
              <a:rPr lang="en-US" dirty="0" smtClean="0"/>
              <a:t>IDEs to help you. Share knowledge and configuration while allowing diversity in things like personal preferences.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31</a:t>
            </a:fld>
            <a:endParaRPr lang="en-US"/>
          </a:p>
        </p:txBody>
      </p:sp>
    </p:spTree>
    <p:extLst>
      <p:ext uri="{BB962C8B-B14F-4D97-AF65-F5344CB8AC3E}">
        <p14:creationId xmlns:p14="http://schemas.microsoft.com/office/powerpoint/2010/main" val="430240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code consists of a number of objects. The things we talk about should apply to all of these.</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32</a:t>
            </a:fld>
            <a:endParaRPr lang="en-US"/>
          </a:p>
        </p:txBody>
      </p:sp>
    </p:spTree>
    <p:extLst>
      <p:ext uri="{BB962C8B-B14F-4D97-AF65-F5344CB8AC3E}">
        <p14:creationId xmlns:p14="http://schemas.microsoft.com/office/powerpoint/2010/main" val="3111046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practices for database development are:</a:t>
            </a:r>
          </a:p>
          <a:p>
            <a:r>
              <a:rPr lang="en-US" dirty="0" smtClean="0"/>
              <a:t>- Use version control. It's important for a variety of reasons, not the least of which is reducing your risk of problems.</a:t>
            </a:r>
          </a:p>
          <a:p>
            <a:r>
              <a:rPr lang="en-US" dirty="0" smtClean="0"/>
              <a:t>- Commit often. Better sooner than later.</a:t>
            </a:r>
          </a:p>
          <a:p>
            <a:r>
              <a:rPr lang="en-US" dirty="0" smtClean="0"/>
              <a:t>- Use tools to help you work better. These can be bespoke or bought, but use them to make things work easier. Your tools should be able to build </a:t>
            </a:r>
          </a:p>
          <a:p>
            <a:endParaRPr lang="en-US" dirty="0" smtClean="0"/>
          </a:p>
          <a:p>
            <a:r>
              <a:rPr lang="en-US" dirty="0" smtClean="0"/>
              <a:t>a database </a:t>
            </a:r>
            <a:r>
              <a:rPr lang="en-US" dirty="0" err="1" smtClean="0"/>
              <a:t>ona</a:t>
            </a:r>
            <a:r>
              <a:rPr lang="en-US" dirty="0" smtClean="0"/>
              <a:t> new machine quickly and easily. Backup and restore can work, but this isn't always practical.</a:t>
            </a:r>
          </a:p>
          <a:p>
            <a:r>
              <a:rPr lang="en-US" dirty="0" smtClean="0"/>
              <a:t>- Train your people. Don't assume they know how to use VCS, or they have the habits. It doesn't take long, and it's worth the investment.</a:t>
            </a:r>
          </a:p>
          <a:p>
            <a:r>
              <a:rPr lang="en-US" dirty="0" smtClean="0"/>
              <a:t>- Build often. This will help you catch mistake and issues early, which means it is less costly in terms of resources to fix things.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33</a:t>
            </a:fld>
            <a:endParaRPr lang="en-US"/>
          </a:p>
        </p:txBody>
      </p:sp>
    </p:spTree>
    <p:extLst>
      <p:ext uri="{BB962C8B-B14F-4D97-AF65-F5344CB8AC3E}">
        <p14:creationId xmlns:p14="http://schemas.microsoft.com/office/powerpoint/2010/main" val="2619381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ask the same</a:t>
            </a:r>
            <a:r>
              <a:rPr lang="en-US" baseline="0" dirty="0" smtClean="0"/>
              <a:t> question. How many of you use version control for your database code? For your tables, views, procedures? What about schemas? What about permissions and roles? What about cryptographic keys?</a:t>
            </a:r>
          </a:p>
          <a:p>
            <a:endParaRPr lang="en-US" baseline="0" dirty="0" smtClean="0"/>
          </a:p>
          <a:p>
            <a:r>
              <a:rPr lang="en-US" baseline="0" dirty="0" smtClean="0"/>
              <a:t>* Note number and difference.</a:t>
            </a:r>
          </a:p>
        </p:txBody>
      </p:sp>
      <p:sp>
        <p:nvSpPr>
          <p:cNvPr id="4" name="Slide Number Placeholder 3"/>
          <p:cNvSpPr>
            <a:spLocks noGrp="1"/>
          </p:cNvSpPr>
          <p:nvPr>
            <p:ph type="sldNum" sz="quarter" idx="10"/>
          </p:nvPr>
        </p:nvSpPr>
        <p:spPr/>
        <p:txBody>
          <a:bodyPr/>
          <a:lstStyle/>
          <a:p>
            <a:fld id="{828C8A1E-9FF7-4E94-91F2-C844C47D1C95}" type="slidenum">
              <a:rPr lang="en-US" smtClean="0"/>
              <a:t>4</a:t>
            </a:fld>
            <a:endParaRPr lang="en-US"/>
          </a:p>
        </p:txBody>
      </p:sp>
    </p:spTree>
    <p:extLst>
      <p:ext uri="{BB962C8B-B14F-4D97-AF65-F5344CB8AC3E}">
        <p14:creationId xmlns:p14="http://schemas.microsoft.com/office/powerpoint/2010/main" val="4773336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holy grail of all of this is to be able to release at any point in time, if you need to, with confidence. If you have a problem, an urgent </a:t>
            </a:r>
          </a:p>
          <a:p>
            <a:r>
              <a:rPr lang="en-US" dirty="0" smtClean="0"/>
              <a:t>request, a deadline, being able to build your </a:t>
            </a:r>
            <a:r>
              <a:rPr lang="en-US" dirty="0" err="1" smtClean="0"/>
              <a:t>applicatin</a:t>
            </a:r>
            <a:r>
              <a:rPr lang="en-US" dirty="0" smtClean="0"/>
              <a:t> (and database) with confidence, test it quickly, and deploy changes. Continuous </a:t>
            </a:r>
          </a:p>
          <a:p>
            <a:r>
              <a:rPr lang="en-US" dirty="0" smtClean="0"/>
              <a:t>Integration, Continuous Deployment, and the automation that goes with them is what w should all shoot for.</a:t>
            </a:r>
          </a:p>
          <a:p>
            <a:endParaRPr lang="en-US" dirty="0" smtClean="0">
              <a:hlinkClick r:id="rId3"/>
            </a:endParaRPr>
          </a:p>
          <a:p>
            <a:r>
              <a:rPr lang="en-US" dirty="0" smtClean="0">
                <a:hlinkClick r:id="rId3"/>
              </a:rPr>
              <a:t>http://indianajones.wikia.com/wiki/Holy_Grail</a:t>
            </a:r>
            <a:endParaRPr lang="en-US" dirty="0" smtClean="0"/>
          </a:p>
          <a:p>
            <a:endParaRPr lang="en-US" dirty="0" smtClean="0"/>
          </a:p>
          <a:p>
            <a:r>
              <a:rPr lang="en-US" dirty="0" smtClean="0">
                <a:hlinkClick r:id="rId4"/>
              </a:rPr>
              <a:t>http://mikeciblogs.wordpress.com/2010/06/15/continuous-integration-for-agile-project-managers-part-3/</a:t>
            </a:r>
            <a:endParaRPr lang="en-US" dirty="0" smtClean="0"/>
          </a:p>
        </p:txBody>
      </p:sp>
      <p:sp>
        <p:nvSpPr>
          <p:cNvPr id="4" name="Slide Number Placeholder 3"/>
          <p:cNvSpPr>
            <a:spLocks noGrp="1"/>
          </p:cNvSpPr>
          <p:nvPr>
            <p:ph type="sldNum" sz="quarter" idx="10"/>
          </p:nvPr>
        </p:nvSpPr>
        <p:spPr/>
        <p:txBody>
          <a:bodyPr/>
          <a:lstStyle/>
          <a:p>
            <a:fld id="{828C8A1E-9FF7-4E94-91F2-C844C47D1C95}" type="slidenum">
              <a:rPr lang="en-US" smtClean="0"/>
              <a:t>34</a:t>
            </a:fld>
            <a:endParaRPr lang="en-US"/>
          </a:p>
        </p:txBody>
      </p:sp>
    </p:spTree>
    <p:extLst>
      <p:ext uri="{BB962C8B-B14F-4D97-AF65-F5344CB8AC3E}">
        <p14:creationId xmlns:p14="http://schemas.microsoft.com/office/powerpoint/2010/main" val="1026896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why version control is important?</a:t>
            </a:r>
          </a:p>
          <a:p>
            <a:r>
              <a:rPr lang="en-US" dirty="0" smtClean="0"/>
              <a:t>Learn some standards, patterns and best practices</a:t>
            </a:r>
          </a:p>
          <a:p>
            <a:r>
              <a:rPr lang="en-US" dirty="0" smtClean="0"/>
              <a:t> - demo – show tracking</a:t>
            </a:r>
            <a:r>
              <a:rPr lang="en-US" baseline="0" dirty="0" smtClean="0"/>
              <a:t> without version control</a:t>
            </a:r>
            <a:endParaRPr lang="en-US" dirty="0" smtClean="0"/>
          </a:p>
          <a:p>
            <a:r>
              <a:rPr lang="en-US" dirty="0" smtClean="0"/>
              <a:t> - demo - set up </a:t>
            </a:r>
            <a:r>
              <a:rPr lang="en-US" dirty="0" err="1" smtClean="0"/>
              <a:t>vcs</a:t>
            </a:r>
            <a:endParaRPr lang="en-US" dirty="0" smtClean="0"/>
          </a:p>
          <a:p>
            <a:r>
              <a:rPr lang="en-US" dirty="0" smtClean="0"/>
              <a:t>See flow in a team</a:t>
            </a:r>
          </a:p>
          <a:p>
            <a:r>
              <a:rPr lang="en-US" dirty="0" smtClean="0"/>
              <a:t>  -</a:t>
            </a:r>
            <a:r>
              <a:rPr lang="en-US" baseline="0" dirty="0" smtClean="0"/>
              <a:t> demo - show objects being moved from person to person in separate databases</a:t>
            </a:r>
          </a:p>
          <a:p>
            <a:r>
              <a:rPr lang="en-US" baseline="0" dirty="0" smtClean="0"/>
              <a:t>  - demo – show tests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35</a:t>
            </a:fld>
            <a:endParaRPr lang="en-US"/>
          </a:p>
        </p:txBody>
      </p:sp>
    </p:spTree>
    <p:extLst>
      <p:ext uri="{BB962C8B-B14F-4D97-AF65-F5344CB8AC3E}">
        <p14:creationId xmlns:p14="http://schemas.microsoft.com/office/powerpoint/2010/main" val="3448877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baseline="0" dirty="0" smtClean="0"/>
              <a:t>here are plenty of developers with this attitude, though I’m not sure it’s the majority. As software development matures, however slowly, I suspect this will become more and more commonplace. Professionals should work professionally.</a:t>
            </a:r>
          </a:p>
          <a:p>
            <a:endParaRPr lang="en-US" dirty="0" smtClean="0"/>
          </a:p>
          <a:p>
            <a:r>
              <a:rPr lang="en-US" dirty="0" smtClean="0"/>
              <a:t>http://programmers.stackexchange.com/questions/122150/how-can-i-convince-cowboy-programmers-to-use-source-control</a:t>
            </a:r>
          </a:p>
          <a:p>
            <a:r>
              <a:rPr lang="en-US" dirty="0" smtClean="0"/>
              <a:t>http://www.makeuseof.com/tag/git-version-control-youre-developer/</a:t>
            </a:r>
          </a:p>
          <a:p>
            <a:r>
              <a:rPr lang="en-US" dirty="0" smtClean="0"/>
              <a:t>http://www.mactech.com/articles/mactech/Vol.14/14.06/VersionControlAndTheDeveloper/index.html</a:t>
            </a:r>
          </a:p>
          <a:p>
            <a:r>
              <a:rPr lang="en-US" dirty="0" smtClean="0"/>
              <a:t>http://drupal.org/node/299067</a:t>
            </a:r>
          </a:p>
          <a:p>
            <a:r>
              <a:rPr lang="en-US" dirty="0" smtClean="0"/>
              <a:t>grammers.stackexchange.com/questions/122150/how-can-</a:t>
            </a:r>
            <a:r>
              <a:rPr lang="en-US" dirty="0" err="1" smtClean="0"/>
              <a:t>i</a:t>
            </a:r>
            <a:r>
              <a:rPr lang="en-US" dirty="0" smtClean="0"/>
              <a:t>-convince-cowboy-programmers-to-use-source-control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5</a:t>
            </a:fld>
            <a:endParaRPr lang="en-US"/>
          </a:p>
        </p:txBody>
      </p:sp>
    </p:spTree>
    <p:extLst>
      <p:ext uri="{BB962C8B-B14F-4D97-AF65-F5344CB8AC3E}">
        <p14:creationId xmlns:p14="http://schemas.microsoft.com/office/powerpoint/2010/main" val="3735524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Version control isn’t that hard.</a:t>
            </a:r>
            <a:endParaRPr lang="en-US" baseline="0" dirty="0" smtClean="0"/>
          </a:p>
          <a:p>
            <a:endParaRPr lang="en-US" dirty="0" smtClean="0"/>
          </a:p>
          <a:p>
            <a:r>
              <a:rPr lang="en-US" dirty="0" smtClean="0"/>
              <a:t>http://programmers.stackexchange.com/questions/122150/how-can-i-convince-cowboy-programmers-to-use-source-control</a:t>
            </a:r>
          </a:p>
          <a:p>
            <a:r>
              <a:rPr lang="en-US" dirty="0" smtClean="0"/>
              <a:t>http://www.makeuseof.com/tag/git-version-control-youre-developer/</a:t>
            </a:r>
          </a:p>
          <a:p>
            <a:r>
              <a:rPr lang="en-US" dirty="0" smtClean="0"/>
              <a:t>http://www.mactech.com/articles/mactech/Vol.14/14.06/VersionControlAndTheDeveloper/index.html</a:t>
            </a:r>
          </a:p>
          <a:p>
            <a:r>
              <a:rPr lang="en-US" dirty="0" smtClean="0"/>
              <a:t>http://drupal.org/node/299067</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6</a:t>
            </a:fld>
            <a:endParaRPr lang="en-US"/>
          </a:p>
        </p:txBody>
      </p:sp>
    </p:spTree>
    <p:extLst>
      <p:ext uri="{BB962C8B-B14F-4D97-AF65-F5344CB8AC3E}">
        <p14:creationId xmlns:p14="http://schemas.microsoft.com/office/powerpoint/2010/main" val="3735524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VCS should</a:t>
            </a:r>
            <a:r>
              <a:rPr lang="en-US" baseline="0" dirty="0" smtClean="0"/>
              <a:t> be used everywhere, all the time.</a:t>
            </a:r>
          </a:p>
          <a:p>
            <a:endParaRPr lang="en-US" dirty="0" smtClean="0"/>
          </a:p>
          <a:p>
            <a:r>
              <a:rPr lang="en-US" dirty="0" smtClean="0"/>
              <a:t>http://programmers.stackexchange.com/questions/122150/how-can-i-convince-cowboy-programmers-to-use-source-control</a:t>
            </a:r>
          </a:p>
          <a:p>
            <a:r>
              <a:rPr lang="en-US" dirty="0" smtClean="0"/>
              <a:t>http://www.makeuseof.com/tag/git-version-control-youre-developer/</a:t>
            </a:r>
          </a:p>
          <a:p>
            <a:r>
              <a:rPr lang="en-US" dirty="0" smtClean="0"/>
              <a:t>http://www.mactech.com/articles/mactech/Vol.14/14.06/VersionControlAndTheDeveloper/index.html</a:t>
            </a:r>
          </a:p>
          <a:p>
            <a:r>
              <a:rPr lang="en-US" dirty="0" smtClean="0"/>
              <a:t>http://drupal.org/node/299067</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7</a:t>
            </a:fld>
            <a:endParaRPr lang="en-US"/>
          </a:p>
        </p:txBody>
      </p:sp>
    </p:spTree>
    <p:extLst>
      <p:ext uri="{BB962C8B-B14F-4D97-AF65-F5344CB8AC3E}">
        <p14:creationId xmlns:p14="http://schemas.microsoft.com/office/powerpoint/2010/main" val="3735524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no excuses where you should not use it.</a:t>
            </a:r>
            <a:endParaRPr lang="en-US" baseline="0" dirty="0" smtClean="0"/>
          </a:p>
          <a:p>
            <a:endParaRPr lang="en-US" dirty="0" smtClean="0"/>
          </a:p>
          <a:p>
            <a:r>
              <a:rPr lang="en-US" dirty="0" smtClean="0"/>
              <a:t>http://programmers.stackexchange.com/questions/122150/how-can-i-convince-cowboy-programmers-to-use-source-control</a:t>
            </a:r>
          </a:p>
          <a:p>
            <a:r>
              <a:rPr lang="en-US" dirty="0" smtClean="0"/>
              <a:t>http://www.makeuseof.com/tag/git-version-control-youre-developer/</a:t>
            </a:r>
          </a:p>
          <a:p>
            <a:r>
              <a:rPr lang="en-US" dirty="0" smtClean="0"/>
              <a:t>http://www.mactech.com/articles/mactech/Vol.14/14.06/VersionControlAndTheDeveloper/index.html</a:t>
            </a:r>
          </a:p>
          <a:p>
            <a:r>
              <a:rPr lang="en-US" dirty="0" smtClean="0"/>
              <a:t>http://drupal.org/node/299067</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8</a:t>
            </a:fld>
            <a:endParaRPr lang="en-US"/>
          </a:p>
        </p:txBody>
      </p:sp>
    </p:spTree>
    <p:extLst>
      <p:ext uri="{BB962C8B-B14F-4D97-AF65-F5344CB8AC3E}">
        <p14:creationId xmlns:p14="http://schemas.microsoft.com/office/powerpoint/2010/main" val="3735524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version control, or source control system, should be the last word in what code is included in your application. </a:t>
            </a:r>
          </a:p>
          <a:p>
            <a:r>
              <a:rPr lang="en-US" dirty="0" smtClean="0"/>
              <a:t>Source control provides you this central repository</a:t>
            </a:r>
            <a:r>
              <a:rPr lang="en-US" baseline="0" dirty="0" smtClean="0"/>
              <a:t> that helps everyone be aware of what changes have been made.</a:t>
            </a:r>
          </a:p>
          <a:p>
            <a:endParaRPr lang="en-US" dirty="0" smtClean="0"/>
          </a:p>
          <a:p>
            <a:r>
              <a:rPr lang="en-US" dirty="0" smtClean="0"/>
              <a:t>http://www.troyhunt.com/2011/05/10-commandments-of-good-source-control.html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9</a:t>
            </a:fld>
            <a:endParaRPr lang="en-US"/>
          </a:p>
        </p:txBody>
      </p:sp>
    </p:spTree>
    <p:extLst>
      <p:ext uri="{BB962C8B-B14F-4D97-AF65-F5344CB8AC3E}">
        <p14:creationId xmlns:p14="http://schemas.microsoft.com/office/powerpoint/2010/main" val="2680459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of the better developers out there, whether working with application code or database code, believe in this process. In terms of databases, the code should be a peer with your application code.</a:t>
            </a:r>
          </a:p>
          <a:p>
            <a:endParaRPr lang="en-US" dirty="0" smtClean="0"/>
          </a:p>
          <a:p>
            <a:endParaRPr lang="en-US" dirty="0" smtClean="0"/>
          </a:p>
          <a:p>
            <a:r>
              <a:rPr lang="en-US" dirty="0" smtClean="0"/>
              <a:t>From: http://www.codinghorror.com/blog/2006/12/is-your-database-under-version-control.html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10</a:t>
            </a:fld>
            <a:endParaRPr lang="en-US"/>
          </a:p>
        </p:txBody>
      </p:sp>
    </p:spTree>
    <p:extLst>
      <p:ext uri="{BB962C8B-B14F-4D97-AF65-F5344CB8AC3E}">
        <p14:creationId xmlns:p14="http://schemas.microsoft.com/office/powerpoint/2010/main" val="1374440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1864"/>
            <a:ext cx="7772400" cy="938585"/>
          </a:xfrm>
        </p:spPr>
        <p:txBody>
          <a:bodyPr/>
          <a:lstStyle>
            <a:lvl1pPr algn="ctr">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23132"/>
            <a:ext cx="6400800" cy="125264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cstate="print">
            <a:lum/>
          </a:blip>
          <a:srcRect/>
          <a:stretch>
            <a:fillRect l="-3000" r="-3000"/>
          </a:stretch>
        </a:blipFill>
        <a:effectLst/>
      </p:bgPr>
    </p:bg>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2514600"/>
          </a:xfrm>
          <a:noFill/>
        </p:spPr>
        <p:txBody>
          <a:bodyPr anchor="b"/>
          <a:lstStyle>
            <a:lvl1pPr algn="r">
              <a:defRPr sz="3200" b="1">
                <a:solidFill>
                  <a:srgbClr val="22AFE7"/>
                </a:solidFill>
                <a:latin typeface="Calibri Light"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3124200"/>
            <a:ext cx="6400800" cy="1295400"/>
          </a:xfrm>
        </p:spPr>
        <p:txBody>
          <a:bodyPr/>
          <a:lstStyle>
            <a:lvl1pPr marL="0" indent="0" algn="r">
              <a:buNone/>
              <a:defRPr b="0">
                <a:latin typeface="Calibri Light" pitchFamily="34" charset="0"/>
                <a:cs typeface="Segoe UI" pitchFamily="34" charset="0"/>
              </a:defRPr>
            </a:lvl1pPr>
          </a:lstStyle>
          <a:p>
            <a:r>
              <a:rPr lang="en-US" smtClean="0"/>
              <a:t>Click to edit Master subtitle style</a:t>
            </a:r>
            <a:endParaRPr lang="en-US" dirty="0"/>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3268" y="4953000"/>
            <a:ext cx="3697441" cy="1399032"/>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4" name="Rectangle 3"/>
          <p:cNvSpPr/>
          <p:nvPr/>
        </p:nvSpPr>
        <p:spPr bwMode="auto">
          <a:xfrm>
            <a:off x="0" y="6172200"/>
            <a:ext cx="9144000" cy="693751"/>
          </a:xfrm>
          <a:prstGeom prst="rect">
            <a:avLst/>
          </a:prstGeom>
          <a:blipFill>
            <a:blip r:embed="rId2" cstate="print"/>
            <a:srcRect/>
            <a:stretch>
              <a:fillRect t="-100000"/>
            </a:stretch>
          </a:blipFill>
          <a:ln w="9525" algn="ctr">
            <a:noFill/>
            <a:miter lim="800000"/>
            <a:headEnd/>
            <a:tailEnd/>
          </a:ln>
          <a:effectLst/>
        </p:spPr>
        <p:txBody>
          <a:bodyPr wrap="none" rtlCol="0" anchor="ctr"/>
          <a:lstStyle/>
          <a:p>
            <a:pPr algn="ctr"/>
            <a:endParaRPr lang="en-US" sz="2000" dirty="0">
              <a:latin typeface="Cambria" pitchFamily="18" charset="0"/>
            </a:endParaRPr>
          </a:p>
        </p:txBody>
      </p:sp>
      <p:sp>
        <p:nvSpPr>
          <p:cNvPr id="2" name="Title 1"/>
          <p:cNvSpPr>
            <a:spLocks noGrp="1"/>
          </p:cNvSpPr>
          <p:nvPr>
            <p:ph type="title"/>
          </p:nvPr>
        </p:nvSpPr>
        <p:spPr>
          <a:noFill/>
        </p:spPr>
        <p:txBody>
          <a:bodyPr rtlCol="0"/>
          <a:lstStyle>
            <a:lvl1pPr marL="0" indent="0" algn="ctr" defTabSz="-13873163" rtl="0" eaLnBrk="1" fontAlgn="base" hangingPunct="1">
              <a:spcBef>
                <a:spcPct val="0"/>
              </a:spcBef>
              <a:spcAft>
                <a:spcPct val="0"/>
              </a:spcAft>
              <a:defRPr lang="en-US" sz="2800" b="1" dirty="0">
                <a:solidFill>
                  <a:schemeClr val="tx2"/>
                </a:solidFill>
                <a:latin typeface="+mj-lt"/>
                <a:ea typeface="+mj-ea"/>
                <a:cs typeface="Segoe UI"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bwMode="auto">
          <a:xfrm>
            <a:off x="4402723" y="6551676"/>
            <a:ext cx="367408" cy="276999"/>
          </a:xfrm>
          <a:prstGeom prst="rect">
            <a:avLst/>
          </a:prstGeom>
          <a:noFill/>
          <a:ln w="9525">
            <a:noFill/>
            <a:miter lim="800000"/>
            <a:headEnd/>
            <a:tailEnd/>
          </a:ln>
        </p:spPr>
        <p:txBody>
          <a:bodyPr wrap="none" rtlCol="0">
            <a:spAutoFit/>
          </a:bodyPr>
          <a:lstStyle/>
          <a:p>
            <a:fld id="{1C0BEE2C-8B0C-4D07-B829-754BAF78059F}" type="slidenum">
              <a:rPr lang="en-US" sz="1200" smtClean="0">
                <a:solidFill>
                  <a:schemeClr val="tx1"/>
                </a:solidFill>
                <a:latin typeface="+mj-lt"/>
              </a:rPr>
              <a:pPr/>
              <a:t>‹#›</a:t>
            </a:fld>
            <a:endParaRPr lang="en-US" sz="1400" dirty="0">
              <a:solidFill>
                <a:schemeClr val="tx1"/>
              </a:solidFill>
              <a:latin typeface="+mj-lt"/>
            </a:endParaRPr>
          </a:p>
        </p:txBody>
      </p:sp>
      <p:sp>
        <p:nvSpPr>
          <p:cNvPr id="9" name="TextBox 8"/>
          <p:cNvSpPr txBox="1"/>
          <p:nvPr/>
        </p:nvSpPr>
        <p:spPr bwMode="auto">
          <a:xfrm>
            <a:off x="6477000" y="6488668"/>
            <a:ext cx="2667000" cy="369332"/>
          </a:xfrm>
          <a:prstGeom prst="rect">
            <a:avLst/>
          </a:prstGeom>
          <a:noFill/>
          <a:ln w="9525">
            <a:noFill/>
            <a:miter lim="800000"/>
            <a:headEnd/>
            <a:tailEnd/>
          </a:ln>
        </p:spPr>
        <p:txBody>
          <a:bodyPr wrap="square" rtlCol="0">
            <a:spAutoFit/>
          </a:bodyPr>
          <a:lstStyle/>
          <a:p>
            <a:pPr algn="r"/>
            <a:r>
              <a:rPr lang="en-US" sz="900" b="0" dirty="0" smtClean="0">
                <a:solidFill>
                  <a:schemeClr val="tx1"/>
                </a:solidFill>
                <a:latin typeface="+mj-lt"/>
                <a:cs typeface="Mangal" pitchFamily="18" charset="0"/>
              </a:rPr>
              <a:t>© </a:t>
            </a:r>
            <a:r>
              <a:rPr lang="en-US" sz="900" b="0" dirty="0" err="1" smtClean="0">
                <a:solidFill>
                  <a:schemeClr val="tx1"/>
                </a:solidFill>
                <a:latin typeface="+mj-lt"/>
                <a:cs typeface="Mangal" pitchFamily="18" charset="0"/>
              </a:rPr>
              <a:t>SQLintersection</a:t>
            </a:r>
            <a:r>
              <a:rPr lang="en-US" sz="900" b="0" dirty="0" smtClean="0">
                <a:solidFill>
                  <a:schemeClr val="tx1"/>
                </a:solidFill>
                <a:latin typeface="+mj-lt"/>
                <a:cs typeface="Mangal" pitchFamily="18" charset="0"/>
              </a:rPr>
              <a:t>. All rights reserved.</a:t>
            </a:r>
          </a:p>
          <a:p>
            <a:pPr algn="r"/>
            <a:r>
              <a:rPr lang="en-US" sz="900" b="0" u="sng" dirty="0" smtClean="0">
                <a:solidFill>
                  <a:schemeClr val="tx1"/>
                </a:solidFill>
                <a:latin typeface="+mj-lt"/>
                <a:cs typeface="Mangal" pitchFamily="18" charset="0"/>
              </a:rPr>
              <a:t>http://www.SQLintersection.com </a:t>
            </a:r>
            <a:endParaRPr lang="en-US" sz="900" b="0" u="sng" dirty="0">
              <a:solidFill>
                <a:schemeClr val="tx1"/>
              </a:solidFill>
              <a:latin typeface="+mj-lt"/>
              <a:cs typeface="Mangal" pitchFamily="18" charset="0"/>
            </a:endParaRPr>
          </a:p>
        </p:txBody>
      </p:sp>
      <p:pic>
        <p:nvPicPr>
          <p:cNvPr id="10" name="Picture 9"/>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l="-31" t="-203" r="-107" b="9231"/>
          <a:stretch/>
        </p:blipFill>
        <p:spPr>
          <a:xfrm>
            <a:off x="4419600" y="2133600"/>
            <a:ext cx="4902199" cy="4453467"/>
          </a:xfrm>
          <a:prstGeom prst="rect">
            <a:avLst/>
          </a:prstGeom>
          <a:ln>
            <a:noFill/>
          </a:ln>
          <a:effectLst>
            <a:softEdge rad="635000"/>
          </a:effectLst>
        </p:spPr>
      </p:pic>
      <p:pic>
        <p:nvPicPr>
          <p:cNvPr id="11" name="Picture 10"/>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7555" y="5943600"/>
            <a:ext cx="2090468" cy="790988"/>
          </a:xfrm>
          <a:prstGeom prst="rect">
            <a:avLst/>
          </a:prstGeom>
        </p:spPr>
      </p:pic>
    </p:spTree>
    <p:extLst>
      <p:ext uri="{BB962C8B-B14F-4D97-AF65-F5344CB8AC3E}">
        <p14:creationId xmlns:p14="http://schemas.microsoft.com/office/powerpoint/2010/main" val="417436236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3873163" rtl="0" eaLnBrk="1" fontAlgn="base" hangingPunct="1">
              <a:spcBef>
                <a:spcPct val="0"/>
              </a:spcBef>
              <a:spcAft>
                <a:spcPct val="0"/>
              </a:spcAft>
              <a:defRPr lang="en-US" sz="2800" b="1" dirty="0">
                <a:solidFill>
                  <a:schemeClr val="tx2"/>
                </a:solidFill>
                <a:latin typeface="+mj-lt"/>
                <a:ea typeface="+mj-ea"/>
                <a:cs typeface="Segoe UI"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31" t="-203" r="-107" b="9231"/>
          <a:stretch/>
        </p:blipFill>
        <p:spPr>
          <a:xfrm>
            <a:off x="4572000" y="2362200"/>
            <a:ext cx="4902199" cy="4453467"/>
          </a:xfrm>
          <a:prstGeom prst="rect">
            <a:avLst/>
          </a:prstGeom>
          <a:ln>
            <a:noFill/>
          </a:ln>
          <a:effectLst>
            <a:softEdge rad="635000"/>
          </a:effectLst>
        </p:spPr>
      </p:pic>
      <p:sp>
        <p:nvSpPr>
          <p:cNvPr id="11" name="Rectangle 10"/>
          <p:cNvSpPr/>
          <p:nvPr/>
        </p:nvSpPr>
        <p:spPr bwMode="auto">
          <a:xfrm>
            <a:off x="0" y="6172200"/>
            <a:ext cx="9144000" cy="693751"/>
          </a:xfrm>
          <a:prstGeom prst="rect">
            <a:avLst/>
          </a:prstGeom>
          <a:blipFill>
            <a:blip r:embed="rId3" cstate="print"/>
            <a:srcRect/>
            <a:stretch>
              <a:fillRect t="-100000"/>
            </a:stretch>
          </a:blipFill>
          <a:ln w="9525" algn="ctr">
            <a:noFill/>
            <a:miter lim="800000"/>
            <a:headEnd/>
            <a:tailEnd/>
          </a:ln>
          <a:effectLst/>
        </p:spPr>
        <p:txBody>
          <a:bodyPr wrap="none" rtlCol="0" anchor="ctr"/>
          <a:lstStyle/>
          <a:p>
            <a:pPr algn="ctr"/>
            <a:endParaRPr lang="en-US" sz="2000" dirty="0">
              <a:latin typeface="Cambria" pitchFamily="18" charset="0"/>
            </a:endParaRPr>
          </a:p>
        </p:txBody>
      </p:sp>
      <p:sp>
        <p:nvSpPr>
          <p:cNvPr id="12" name="TextBox 11"/>
          <p:cNvSpPr txBox="1"/>
          <p:nvPr/>
        </p:nvSpPr>
        <p:spPr bwMode="auto">
          <a:xfrm>
            <a:off x="4402723" y="6551676"/>
            <a:ext cx="367408" cy="276999"/>
          </a:xfrm>
          <a:prstGeom prst="rect">
            <a:avLst/>
          </a:prstGeom>
          <a:noFill/>
          <a:ln w="9525">
            <a:noFill/>
            <a:miter lim="800000"/>
            <a:headEnd/>
            <a:tailEnd/>
          </a:ln>
        </p:spPr>
        <p:txBody>
          <a:bodyPr wrap="none" rtlCol="0">
            <a:spAutoFit/>
          </a:bodyPr>
          <a:lstStyle/>
          <a:p>
            <a:fld id="{1C0BEE2C-8B0C-4D07-B829-754BAF78059F}" type="slidenum">
              <a:rPr lang="en-US" sz="1200" smtClean="0">
                <a:solidFill>
                  <a:schemeClr val="tx1"/>
                </a:solidFill>
                <a:latin typeface="+mj-lt"/>
              </a:rPr>
              <a:pPr/>
              <a:t>‹#›</a:t>
            </a:fld>
            <a:endParaRPr lang="en-US" sz="1400" dirty="0">
              <a:solidFill>
                <a:schemeClr val="tx1"/>
              </a:solidFill>
              <a:latin typeface="+mj-lt"/>
            </a:endParaRPr>
          </a:p>
        </p:txBody>
      </p:sp>
      <p:sp>
        <p:nvSpPr>
          <p:cNvPr id="13" name="TextBox 12"/>
          <p:cNvSpPr txBox="1"/>
          <p:nvPr/>
        </p:nvSpPr>
        <p:spPr bwMode="auto">
          <a:xfrm>
            <a:off x="6477000" y="6488668"/>
            <a:ext cx="2667000" cy="369332"/>
          </a:xfrm>
          <a:prstGeom prst="rect">
            <a:avLst/>
          </a:prstGeom>
          <a:noFill/>
          <a:ln w="9525">
            <a:noFill/>
            <a:miter lim="800000"/>
            <a:headEnd/>
            <a:tailEnd/>
          </a:ln>
        </p:spPr>
        <p:txBody>
          <a:bodyPr wrap="square" rtlCol="0">
            <a:spAutoFit/>
          </a:bodyPr>
          <a:lstStyle/>
          <a:p>
            <a:pPr algn="r"/>
            <a:r>
              <a:rPr lang="en-US" sz="900" b="0" dirty="0" smtClean="0">
                <a:solidFill>
                  <a:schemeClr val="tx1"/>
                </a:solidFill>
                <a:latin typeface="+mj-lt"/>
                <a:cs typeface="Mangal" pitchFamily="18" charset="0"/>
              </a:rPr>
              <a:t>© </a:t>
            </a:r>
            <a:r>
              <a:rPr lang="en-US" sz="900" b="0" dirty="0" err="1" smtClean="0">
                <a:solidFill>
                  <a:schemeClr val="tx1"/>
                </a:solidFill>
                <a:latin typeface="+mj-lt"/>
                <a:cs typeface="Mangal" pitchFamily="18" charset="0"/>
              </a:rPr>
              <a:t>SQLintersection</a:t>
            </a:r>
            <a:r>
              <a:rPr lang="en-US" sz="900" b="0" dirty="0" smtClean="0">
                <a:solidFill>
                  <a:schemeClr val="tx1"/>
                </a:solidFill>
                <a:latin typeface="+mj-lt"/>
                <a:cs typeface="Mangal" pitchFamily="18" charset="0"/>
              </a:rPr>
              <a:t>. All rights reserved.</a:t>
            </a:r>
          </a:p>
          <a:p>
            <a:pPr algn="r"/>
            <a:r>
              <a:rPr lang="en-US" sz="900" b="0" u="sng" dirty="0" smtClean="0">
                <a:solidFill>
                  <a:schemeClr val="tx1"/>
                </a:solidFill>
                <a:latin typeface="+mj-lt"/>
                <a:cs typeface="Mangal" pitchFamily="18" charset="0"/>
              </a:rPr>
              <a:t>http://www.SQLintersection.com </a:t>
            </a:r>
            <a:endParaRPr lang="en-US" sz="900" b="0" u="sng" dirty="0">
              <a:solidFill>
                <a:schemeClr val="tx1"/>
              </a:solidFill>
              <a:latin typeface="+mj-lt"/>
              <a:cs typeface="Mangal" pitchFamily="18" charset="0"/>
            </a:endParaRPr>
          </a:p>
        </p:txBody>
      </p:sp>
      <p:pic>
        <p:nvPicPr>
          <p:cNvPr id="10" name="Pictur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7555" y="5943600"/>
            <a:ext cx="2090468" cy="790988"/>
          </a:xfrm>
          <a:prstGeom prst="rect">
            <a:avLst/>
          </a:prstGeom>
        </p:spPr>
      </p:pic>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1485900" y="1600200"/>
            <a:ext cx="6172200" cy="3962400"/>
          </a:xfrm>
          <a:solidFill>
            <a:schemeClr val="accent1">
              <a:lumMod val="20000"/>
              <a:lumOff val="80000"/>
            </a:schemeClr>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
        <p:nvSpPr>
          <p:cNvPr id="7" name="Rectangle 6"/>
          <p:cNvSpPr/>
          <p:nvPr/>
        </p:nvSpPr>
        <p:spPr bwMode="auto">
          <a:xfrm>
            <a:off x="0" y="6172200"/>
            <a:ext cx="9144000" cy="693751"/>
          </a:xfrm>
          <a:prstGeom prst="rect">
            <a:avLst/>
          </a:prstGeom>
          <a:blipFill>
            <a:blip r:embed="rId2" cstate="print"/>
            <a:srcRect/>
            <a:stretch>
              <a:fillRect t="-100000"/>
            </a:stretch>
          </a:blipFill>
          <a:ln w="9525" algn="ctr">
            <a:noFill/>
            <a:miter lim="800000"/>
            <a:headEnd/>
            <a:tailEnd/>
          </a:ln>
          <a:effectLst/>
        </p:spPr>
        <p:txBody>
          <a:bodyPr wrap="none" rtlCol="0" anchor="ctr"/>
          <a:lstStyle/>
          <a:p>
            <a:pPr algn="ctr"/>
            <a:endParaRPr lang="en-US" sz="2000" dirty="0">
              <a:latin typeface="Cambria" pitchFamily="18" charset="0"/>
            </a:endParaRPr>
          </a:p>
        </p:txBody>
      </p:sp>
      <p:sp>
        <p:nvSpPr>
          <p:cNvPr id="9" name="TextBox 8"/>
          <p:cNvSpPr txBox="1"/>
          <p:nvPr/>
        </p:nvSpPr>
        <p:spPr bwMode="auto">
          <a:xfrm>
            <a:off x="4402723" y="6551676"/>
            <a:ext cx="367408" cy="276999"/>
          </a:xfrm>
          <a:prstGeom prst="rect">
            <a:avLst/>
          </a:prstGeom>
          <a:noFill/>
          <a:ln w="9525">
            <a:noFill/>
            <a:miter lim="800000"/>
            <a:headEnd/>
            <a:tailEnd/>
          </a:ln>
        </p:spPr>
        <p:txBody>
          <a:bodyPr wrap="none" rtlCol="0">
            <a:spAutoFit/>
          </a:bodyPr>
          <a:lstStyle/>
          <a:p>
            <a:fld id="{1C0BEE2C-8B0C-4D07-B829-754BAF78059F}" type="slidenum">
              <a:rPr lang="en-US" sz="1200" smtClean="0">
                <a:solidFill>
                  <a:schemeClr val="tx1"/>
                </a:solidFill>
                <a:latin typeface="+mj-lt"/>
              </a:rPr>
              <a:pPr/>
              <a:t>‹#›</a:t>
            </a:fld>
            <a:endParaRPr lang="en-US" sz="1400" dirty="0">
              <a:solidFill>
                <a:schemeClr val="tx1"/>
              </a:solidFill>
              <a:latin typeface="+mj-lt"/>
            </a:endParaRPr>
          </a:p>
        </p:txBody>
      </p:sp>
      <p:sp>
        <p:nvSpPr>
          <p:cNvPr id="12" name="TextBox 11"/>
          <p:cNvSpPr txBox="1"/>
          <p:nvPr/>
        </p:nvSpPr>
        <p:spPr bwMode="auto">
          <a:xfrm>
            <a:off x="6477000" y="6488668"/>
            <a:ext cx="2667000" cy="369332"/>
          </a:xfrm>
          <a:prstGeom prst="rect">
            <a:avLst/>
          </a:prstGeom>
          <a:noFill/>
          <a:ln w="9525">
            <a:noFill/>
            <a:miter lim="800000"/>
            <a:headEnd/>
            <a:tailEnd/>
          </a:ln>
        </p:spPr>
        <p:txBody>
          <a:bodyPr wrap="square" rtlCol="0">
            <a:spAutoFit/>
          </a:bodyPr>
          <a:lstStyle/>
          <a:p>
            <a:pPr algn="r"/>
            <a:r>
              <a:rPr lang="en-US" sz="900" b="0" dirty="0" smtClean="0">
                <a:solidFill>
                  <a:schemeClr val="tx1"/>
                </a:solidFill>
                <a:latin typeface="+mj-lt"/>
                <a:cs typeface="Mangal" pitchFamily="18" charset="0"/>
              </a:rPr>
              <a:t>© </a:t>
            </a:r>
            <a:r>
              <a:rPr lang="en-US" sz="900" b="0" dirty="0" err="1" smtClean="0">
                <a:solidFill>
                  <a:schemeClr val="tx1"/>
                </a:solidFill>
                <a:latin typeface="+mj-lt"/>
                <a:cs typeface="Mangal" pitchFamily="18" charset="0"/>
              </a:rPr>
              <a:t>SQLintersection</a:t>
            </a:r>
            <a:r>
              <a:rPr lang="en-US" sz="900" b="0" dirty="0" smtClean="0">
                <a:solidFill>
                  <a:schemeClr val="tx1"/>
                </a:solidFill>
                <a:latin typeface="+mj-lt"/>
                <a:cs typeface="Mangal" pitchFamily="18" charset="0"/>
              </a:rPr>
              <a:t>. All rights reserved.</a:t>
            </a:r>
          </a:p>
          <a:p>
            <a:pPr algn="r"/>
            <a:r>
              <a:rPr lang="en-US" sz="900" b="0" u="sng" dirty="0" smtClean="0">
                <a:solidFill>
                  <a:schemeClr val="tx1"/>
                </a:solidFill>
                <a:latin typeface="+mj-lt"/>
                <a:cs typeface="Mangal" pitchFamily="18" charset="0"/>
              </a:rPr>
              <a:t>http://www.SQLintersection.com </a:t>
            </a:r>
            <a:endParaRPr lang="en-US" sz="900" b="0" u="sng" dirty="0">
              <a:solidFill>
                <a:schemeClr val="tx1"/>
              </a:solidFill>
              <a:latin typeface="+mj-lt"/>
              <a:cs typeface="Mangal" pitchFamily="18" charset="0"/>
            </a:endParaRPr>
          </a:p>
        </p:txBody>
      </p:sp>
      <p:pic>
        <p:nvPicPr>
          <p:cNvPr id="10" name="Picture 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7555" y="5943600"/>
            <a:ext cx="2090468" cy="790988"/>
          </a:xfrm>
          <a:prstGeom prst="rect">
            <a:avLst/>
          </a:prstGeom>
        </p:spPr>
      </p:pic>
    </p:spTree>
    <p:extLst>
      <p:ext uri="{BB962C8B-B14F-4D97-AF65-F5344CB8AC3E}">
        <p14:creationId xmlns:p14="http://schemas.microsoft.com/office/powerpoint/2010/main" val="15227446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pic>
        <p:nvPicPr>
          <p:cNvPr id="5" name="Picture 4"/>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31" t="-203" r="-107" b="9231"/>
          <a:stretch/>
        </p:blipFill>
        <p:spPr>
          <a:xfrm>
            <a:off x="4572000" y="2362200"/>
            <a:ext cx="4902199" cy="4453467"/>
          </a:xfrm>
          <a:prstGeom prst="rect">
            <a:avLst/>
          </a:prstGeom>
          <a:ln>
            <a:noFill/>
          </a:ln>
          <a:effectLst>
            <a:softEdge rad="635000"/>
          </a:effectLst>
        </p:spPr>
      </p:pic>
      <p:sp>
        <p:nvSpPr>
          <p:cNvPr id="6" name="Rectangle 5"/>
          <p:cNvSpPr/>
          <p:nvPr/>
        </p:nvSpPr>
        <p:spPr bwMode="auto">
          <a:xfrm>
            <a:off x="0" y="6172200"/>
            <a:ext cx="9144000" cy="693751"/>
          </a:xfrm>
          <a:prstGeom prst="rect">
            <a:avLst/>
          </a:prstGeom>
          <a:blipFill>
            <a:blip r:embed="rId3" cstate="print"/>
            <a:srcRect/>
            <a:stretch>
              <a:fillRect t="-100000"/>
            </a:stretch>
          </a:blipFill>
          <a:ln w="9525" algn="ctr">
            <a:noFill/>
            <a:miter lim="800000"/>
            <a:headEnd/>
            <a:tailEnd/>
          </a:ln>
          <a:effectLst/>
        </p:spPr>
        <p:txBody>
          <a:bodyPr wrap="none" rtlCol="0" anchor="ctr"/>
          <a:lstStyle/>
          <a:p>
            <a:pPr algn="ctr"/>
            <a:endParaRPr lang="en-US" sz="2000" dirty="0">
              <a:latin typeface="Cambria" pitchFamily="18" charset="0"/>
            </a:endParaRPr>
          </a:p>
        </p:txBody>
      </p:sp>
      <p:sp>
        <p:nvSpPr>
          <p:cNvPr id="7" name="TextBox 6"/>
          <p:cNvSpPr txBox="1"/>
          <p:nvPr/>
        </p:nvSpPr>
        <p:spPr bwMode="auto">
          <a:xfrm>
            <a:off x="4402723" y="6551676"/>
            <a:ext cx="367408" cy="276999"/>
          </a:xfrm>
          <a:prstGeom prst="rect">
            <a:avLst/>
          </a:prstGeom>
          <a:noFill/>
          <a:ln w="9525">
            <a:noFill/>
            <a:miter lim="800000"/>
            <a:headEnd/>
            <a:tailEnd/>
          </a:ln>
        </p:spPr>
        <p:txBody>
          <a:bodyPr wrap="none" rtlCol="0">
            <a:spAutoFit/>
          </a:bodyPr>
          <a:lstStyle/>
          <a:p>
            <a:fld id="{1C0BEE2C-8B0C-4D07-B829-754BAF78059F}" type="slidenum">
              <a:rPr lang="en-US" sz="1200" smtClean="0">
                <a:solidFill>
                  <a:schemeClr val="tx1"/>
                </a:solidFill>
                <a:latin typeface="+mj-lt"/>
              </a:rPr>
              <a:pPr/>
              <a:t>‹#›</a:t>
            </a:fld>
            <a:endParaRPr lang="en-US" sz="1400" dirty="0">
              <a:solidFill>
                <a:schemeClr val="tx1"/>
              </a:solidFill>
              <a:latin typeface="+mj-lt"/>
            </a:endParaRPr>
          </a:p>
        </p:txBody>
      </p:sp>
      <p:sp>
        <p:nvSpPr>
          <p:cNvPr id="8" name="TextBox 7"/>
          <p:cNvSpPr txBox="1"/>
          <p:nvPr/>
        </p:nvSpPr>
        <p:spPr bwMode="auto">
          <a:xfrm>
            <a:off x="6477000" y="6488668"/>
            <a:ext cx="2667000" cy="369332"/>
          </a:xfrm>
          <a:prstGeom prst="rect">
            <a:avLst/>
          </a:prstGeom>
          <a:noFill/>
          <a:ln w="9525">
            <a:noFill/>
            <a:miter lim="800000"/>
            <a:headEnd/>
            <a:tailEnd/>
          </a:ln>
        </p:spPr>
        <p:txBody>
          <a:bodyPr wrap="square" rtlCol="0">
            <a:spAutoFit/>
          </a:bodyPr>
          <a:lstStyle/>
          <a:p>
            <a:pPr algn="r"/>
            <a:r>
              <a:rPr lang="en-US" sz="900" b="0" dirty="0" smtClean="0">
                <a:solidFill>
                  <a:schemeClr val="tx1"/>
                </a:solidFill>
                <a:latin typeface="+mj-lt"/>
                <a:cs typeface="Mangal" pitchFamily="18" charset="0"/>
              </a:rPr>
              <a:t>© </a:t>
            </a:r>
            <a:r>
              <a:rPr lang="en-US" sz="900" b="0" dirty="0" err="1" smtClean="0">
                <a:solidFill>
                  <a:schemeClr val="tx1"/>
                </a:solidFill>
                <a:latin typeface="+mj-lt"/>
                <a:cs typeface="Mangal" pitchFamily="18" charset="0"/>
              </a:rPr>
              <a:t>SQLintersection</a:t>
            </a:r>
            <a:r>
              <a:rPr lang="en-US" sz="900" b="0" dirty="0" smtClean="0">
                <a:solidFill>
                  <a:schemeClr val="tx1"/>
                </a:solidFill>
                <a:latin typeface="+mj-lt"/>
                <a:cs typeface="Mangal" pitchFamily="18" charset="0"/>
              </a:rPr>
              <a:t>. All rights reserved.</a:t>
            </a:r>
          </a:p>
          <a:p>
            <a:pPr algn="r"/>
            <a:r>
              <a:rPr lang="en-US" sz="900" b="0" u="sng" dirty="0" smtClean="0">
                <a:solidFill>
                  <a:schemeClr val="tx1"/>
                </a:solidFill>
                <a:latin typeface="+mj-lt"/>
                <a:cs typeface="Mangal" pitchFamily="18" charset="0"/>
              </a:rPr>
              <a:t>http://www.SQLintersection.com </a:t>
            </a:r>
            <a:endParaRPr lang="en-US" sz="900" b="0" u="sng" dirty="0">
              <a:solidFill>
                <a:schemeClr val="tx1"/>
              </a:solidFill>
              <a:latin typeface="+mj-lt"/>
              <a:cs typeface="Mangal" pitchFamily="18" charset="0"/>
            </a:endParaRPr>
          </a:p>
        </p:txBody>
      </p:sp>
      <p:pic>
        <p:nvPicPr>
          <p:cNvPr id="10" name="Pictur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7555" y="5943600"/>
            <a:ext cx="2090468" cy="790988"/>
          </a:xfrm>
          <a:prstGeom prst="rect">
            <a:avLst/>
          </a:prstGeom>
        </p:spPr>
      </p:pic>
    </p:spTree>
    <p:extLst>
      <p:ext uri="{BB962C8B-B14F-4D97-AF65-F5344CB8AC3E}">
        <p14:creationId xmlns:p14="http://schemas.microsoft.com/office/powerpoint/2010/main" val="110994180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31" t="-203" r="-107" b="9231"/>
          <a:stretch/>
        </p:blipFill>
        <p:spPr>
          <a:xfrm>
            <a:off x="4572000" y="2362200"/>
            <a:ext cx="4902199" cy="4453467"/>
          </a:xfrm>
          <a:prstGeom prst="rect">
            <a:avLst/>
          </a:prstGeom>
          <a:ln>
            <a:noFill/>
          </a:ln>
          <a:effectLst>
            <a:softEdge rad="635000"/>
          </a:effectLst>
        </p:spPr>
      </p:pic>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31" t="-203" r="-107" b="9231"/>
          <a:stretch/>
        </p:blipFill>
        <p:spPr>
          <a:xfrm>
            <a:off x="4572000" y="2362200"/>
            <a:ext cx="4902199" cy="4453467"/>
          </a:xfrm>
          <a:prstGeom prst="rect">
            <a:avLst/>
          </a:prstGeom>
          <a:ln>
            <a:noFill/>
          </a:ln>
          <a:effectLst>
            <a:softEdge rad="635000"/>
          </a:effectLst>
        </p:spPr>
      </p:pic>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800" b="1" dirty="0">
                <a:solidFill>
                  <a:schemeClr val="tx2"/>
                </a:solidFill>
                <a:latin typeface="+mj-lt"/>
                <a:ea typeface="+mj-ea"/>
                <a:cs typeface="Segoe U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27013" y="1384300"/>
            <a:ext cx="8455025" cy="5040312"/>
          </a:xfrm>
        </p:spPr>
        <p:txBody>
          <a:bodyPr/>
          <a:lstStyle>
            <a:lvl5pPr>
              <a:defRPr/>
            </a:lvl5pPr>
            <a:lvl6pPr>
              <a:defRPr sz="1200">
                <a:latin typeface="+mj-l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bwMode="auto">
          <a:xfrm>
            <a:off x="0" y="6172200"/>
            <a:ext cx="9144000" cy="693751"/>
          </a:xfrm>
          <a:prstGeom prst="rect">
            <a:avLst/>
          </a:prstGeom>
          <a:blipFill>
            <a:blip r:embed="rId2" cstate="print"/>
            <a:srcRect/>
            <a:stretch>
              <a:fillRect t="-100000"/>
            </a:stretch>
          </a:blipFill>
          <a:ln w="9525" algn="ctr">
            <a:noFill/>
            <a:miter lim="800000"/>
            <a:headEnd/>
            <a:tailEnd/>
          </a:ln>
          <a:effectLst/>
        </p:spPr>
        <p:txBody>
          <a:bodyPr wrap="none" rtlCol="0" anchor="ctr"/>
          <a:lstStyle/>
          <a:p>
            <a:pPr algn="ctr"/>
            <a:endParaRPr lang="en-US" sz="2000" dirty="0">
              <a:latin typeface="Cambria" pitchFamily="18" charset="0"/>
            </a:endParaRPr>
          </a:p>
        </p:txBody>
      </p:sp>
      <p:sp>
        <p:nvSpPr>
          <p:cNvPr id="9" name="TextBox 8"/>
          <p:cNvSpPr txBox="1"/>
          <p:nvPr/>
        </p:nvSpPr>
        <p:spPr bwMode="auto">
          <a:xfrm>
            <a:off x="4402723" y="6551676"/>
            <a:ext cx="367408" cy="276999"/>
          </a:xfrm>
          <a:prstGeom prst="rect">
            <a:avLst/>
          </a:prstGeom>
          <a:noFill/>
          <a:ln w="9525">
            <a:noFill/>
            <a:miter lim="800000"/>
            <a:headEnd/>
            <a:tailEnd/>
          </a:ln>
        </p:spPr>
        <p:txBody>
          <a:bodyPr wrap="none" rtlCol="0">
            <a:spAutoFit/>
          </a:bodyPr>
          <a:lstStyle/>
          <a:p>
            <a:fld id="{1C0BEE2C-8B0C-4D07-B829-754BAF78059F}" type="slidenum">
              <a:rPr lang="en-US" sz="1200" smtClean="0">
                <a:solidFill>
                  <a:schemeClr val="tx1"/>
                </a:solidFill>
                <a:latin typeface="+mj-lt"/>
              </a:rPr>
              <a:pPr/>
              <a:t>‹#›</a:t>
            </a:fld>
            <a:endParaRPr lang="en-US" sz="1400" dirty="0">
              <a:solidFill>
                <a:schemeClr val="tx1"/>
              </a:solidFill>
              <a:latin typeface="+mj-lt"/>
            </a:endParaRPr>
          </a:p>
        </p:txBody>
      </p:sp>
      <p:sp>
        <p:nvSpPr>
          <p:cNvPr id="12" name="TextBox 11"/>
          <p:cNvSpPr txBox="1"/>
          <p:nvPr/>
        </p:nvSpPr>
        <p:spPr bwMode="auto">
          <a:xfrm>
            <a:off x="6477000" y="6488668"/>
            <a:ext cx="2667000" cy="369332"/>
          </a:xfrm>
          <a:prstGeom prst="rect">
            <a:avLst/>
          </a:prstGeom>
          <a:noFill/>
          <a:ln w="9525">
            <a:noFill/>
            <a:miter lim="800000"/>
            <a:headEnd/>
            <a:tailEnd/>
          </a:ln>
        </p:spPr>
        <p:txBody>
          <a:bodyPr wrap="square" rtlCol="0">
            <a:spAutoFit/>
          </a:bodyPr>
          <a:lstStyle/>
          <a:p>
            <a:pPr algn="r"/>
            <a:r>
              <a:rPr lang="en-US" sz="900" b="0" dirty="0" smtClean="0">
                <a:solidFill>
                  <a:schemeClr val="tx1"/>
                </a:solidFill>
                <a:latin typeface="+mj-lt"/>
                <a:cs typeface="Mangal" pitchFamily="18" charset="0"/>
              </a:rPr>
              <a:t>© </a:t>
            </a:r>
            <a:r>
              <a:rPr lang="en-US" sz="900" b="0" dirty="0" err="1" smtClean="0">
                <a:solidFill>
                  <a:schemeClr val="tx1"/>
                </a:solidFill>
                <a:latin typeface="+mj-lt"/>
                <a:cs typeface="Mangal" pitchFamily="18" charset="0"/>
              </a:rPr>
              <a:t>SQLintersection</a:t>
            </a:r>
            <a:r>
              <a:rPr lang="en-US" sz="900" b="0" dirty="0" smtClean="0">
                <a:solidFill>
                  <a:schemeClr val="tx1"/>
                </a:solidFill>
                <a:latin typeface="+mj-lt"/>
                <a:cs typeface="Mangal" pitchFamily="18" charset="0"/>
              </a:rPr>
              <a:t>. All rights reserved.</a:t>
            </a:r>
          </a:p>
          <a:p>
            <a:pPr algn="r"/>
            <a:r>
              <a:rPr lang="en-US" sz="900" b="0" u="sng" dirty="0" smtClean="0">
                <a:solidFill>
                  <a:schemeClr val="tx1"/>
                </a:solidFill>
                <a:latin typeface="+mj-lt"/>
                <a:cs typeface="Mangal" pitchFamily="18" charset="0"/>
              </a:rPr>
              <a:t>http://www.SQLintersection.com </a:t>
            </a:r>
            <a:endParaRPr lang="en-US" sz="900" b="0" u="sng" dirty="0">
              <a:solidFill>
                <a:schemeClr val="tx1"/>
              </a:solidFill>
              <a:latin typeface="+mj-lt"/>
              <a:cs typeface="Mangal" pitchFamily="18" charset="0"/>
            </a:endParaRPr>
          </a:p>
        </p:txBody>
      </p:sp>
      <p:pic>
        <p:nvPicPr>
          <p:cNvPr id="10" name="Picture 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7555" y="5943600"/>
            <a:ext cx="2090468" cy="790988"/>
          </a:xfrm>
          <a:prstGeom prst="rect">
            <a:avLst/>
          </a:prstGeom>
        </p:spPr>
      </p:pic>
    </p:spTree>
    <p:extLst>
      <p:ext uri="{BB962C8B-B14F-4D97-AF65-F5344CB8AC3E}">
        <p14:creationId xmlns:p14="http://schemas.microsoft.com/office/powerpoint/2010/main" val="18774668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charRg st="83" end="8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6">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Rectangle 5"/>
          <p:cNvSpPr/>
          <p:nvPr/>
        </p:nvSpPr>
        <p:spPr bwMode="auto">
          <a:xfrm>
            <a:off x="0" y="1981200"/>
            <a:ext cx="9144000" cy="693751"/>
          </a:xfrm>
          <a:prstGeom prst="rect">
            <a:avLst/>
          </a:prstGeom>
          <a:blipFill>
            <a:blip r:embed="rId2" cstate="print"/>
            <a:srcRect/>
            <a:stretch>
              <a:fillRect t="-100000"/>
            </a:stretch>
          </a:blipFill>
          <a:ln w="9525" algn="ctr">
            <a:noFill/>
            <a:miter lim="800000"/>
            <a:headEnd/>
            <a:tailEnd/>
          </a:ln>
          <a:effectLst/>
        </p:spPr>
        <p:txBody>
          <a:bodyPr wrap="none" rtlCol="0" anchor="ctr"/>
          <a:lstStyle/>
          <a:p>
            <a:pPr algn="ctr"/>
            <a:endParaRPr lang="en-US" sz="2000" dirty="0">
              <a:latin typeface="Cambria" pitchFamily="18" charset="0"/>
            </a:endParaRPr>
          </a:p>
        </p:txBody>
      </p:sp>
      <p:sp>
        <p:nvSpPr>
          <p:cNvPr id="2" name="Title 1"/>
          <p:cNvSpPr>
            <a:spLocks noGrp="1"/>
          </p:cNvSpPr>
          <p:nvPr>
            <p:ph type="title" hasCustomPrompt="1"/>
          </p:nvPr>
        </p:nvSpPr>
        <p:spPr bwMode="white">
          <a:xfrm>
            <a:off x="457200" y="1990725"/>
            <a:ext cx="8229600" cy="762000"/>
          </a:xfrm>
        </p:spPr>
        <p:txBody>
          <a:bodyPr/>
          <a:lstStyle>
            <a:lvl1pPr algn="l">
              <a:defRPr>
                <a:solidFill>
                  <a:schemeClr val="tx1"/>
                </a:solidFill>
              </a:defRPr>
            </a:lvl1pPr>
          </a:lstStyle>
          <a:p>
            <a:r>
              <a:rPr lang="en-US" dirty="0" smtClean="0"/>
              <a:t>Demo</a:t>
            </a:r>
            <a:endParaRPr lang="en-US" dirty="0"/>
          </a:p>
        </p:txBody>
      </p:sp>
      <p:sp>
        <p:nvSpPr>
          <p:cNvPr id="4" name="Text Placeholder 2"/>
          <p:cNvSpPr>
            <a:spLocks noGrp="1"/>
          </p:cNvSpPr>
          <p:nvPr>
            <p:ph type="body" idx="1"/>
          </p:nvPr>
        </p:nvSpPr>
        <p:spPr>
          <a:xfrm>
            <a:off x="457200" y="3962400"/>
            <a:ext cx="8229600" cy="1905000"/>
          </a:xfrm>
        </p:spPr>
        <p:txBody>
          <a:bodyPr rtlCol="0"/>
          <a:lstStyle>
            <a:lvl1pPr marL="0" indent="0">
              <a:buClrTx/>
              <a:buFont typeface="Wingdings" pitchFamily="2" charset="2"/>
              <a:buNone/>
              <a:defRPr sz="2000" b="0">
                <a:latin typeface="Calibri" pitchFamily="34" charset="0"/>
              </a:defRPr>
            </a:lvl1pPr>
            <a:lvl2pPr marL="457200" indent="0">
              <a:buClrTx/>
              <a:buFont typeface="Wingdings" pitchFamily="2" charset="2"/>
              <a:buNone/>
              <a:defRPr sz="1800" b="0">
                <a:latin typeface="Calibri Light" pitchFamily="34" charset="0"/>
              </a:defRPr>
            </a:lvl2pPr>
            <a:lvl3pPr marL="914400" indent="0">
              <a:buClrTx/>
              <a:buFont typeface="Wingdings" pitchFamily="2" charset="2"/>
              <a:buNone/>
              <a:defRPr sz="1600" b="0">
                <a:latin typeface="Myriad Pro" pitchFamily="34" charset="0"/>
              </a:defRPr>
            </a:lvl3pPr>
            <a:lvl4pPr marL="1371600" indent="0">
              <a:buClrTx/>
              <a:buFont typeface="Wingdings" pitchFamily="2" charset="2"/>
              <a:buNone/>
              <a:defRPr sz="1400" b="0">
                <a:latin typeface="Myriad Pro" pitchFamily="34" charset="0"/>
              </a:defRPr>
            </a:lvl4pPr>
            <a:lvl5pPr marL="1828800" indent="0">
              <a:buClrTx/>
              <a:buFont typeface="Wingdings" pitchFamily="2" charset="2"/>
              <a:buNone/>
              <a:defRPr sz="1200" b="0">
                <a:latin typeface="Myriad Pro" pitchFamily="34" charset="0"/>
              </a:defRPr>
            </a:lvl5pPr>
          </a:lstStyle>
          <a:p>
            <a:pPr lvl="0"/>
            <a:r>
              <a:rPr lang="en-US" smtClean="0"/>
              <a:t>Click to edit Master text styles</a:t>
            </a:r>
          </a:p>
          <a:p>
            <a:pPr lvl="1"/>
            <a:r>
              <a:rPr lang="en-US" smtClean="0"/>
              <a:t>Second level</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9490" y="4953000"/>
            <a:ext cx="3697441" cy="1399032"/>
          </a:xfrm>
          <a:prstGeom prst="rect">
            <a:avLst/>
          </a:prstGeom>
        </p:spPr>
      </p:pic>
    </p:spTree>
    <p:extLst>
      <p:ext uri="{BB962C8B-B14F-4D97-AF65-F5344CB8AC3E}">
        <p14:creationId xmlns:p14="http://schemas.microsoft.com/office/powerpoint/2010/main" val="222104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2000"/>
                                        <p:tgtEl>
                                          <p:spTgt spid="2"/>
                                        </p:tgtEl>
                                      </p:cBhvr>
                                    </p:animEffect>
                                  </p:childTnLst>
                                </p:cTn>
                              </p:par>
                            </p:childTnLst>
                          </p:cTn>
                        </p:par>
                        <p:par>
                          <p:cTn id="11" fill="hold">
                            <p:stCondLst>
                              <p:cond delay="2500"/>
                            </p:stCondLst>
                            <p:childTnLst>
                              <p:par>
                                <p:cTn id="12" presetID="1" presetClass="entr" presetSubtype="0" fill="hold" grpId="0" nodeType="afterEffect">
                                  <p:stCondLst>
                                    <p:cond delay="100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par>
                                <p:cTn id="14" presetID="1" presetClass="entr" presetSubtype="0" fill="hold" grpId="0" nodeType="withEffect">
                                  <p:stCondLst>
                                    <p:cond delay="100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4" grpId="0" build="p">
        <p:tmplLst>
          <p:tmpl lvl="1">
            <p:tnLst>
              <p:par>
                <p:cTn presetID="1" presetClass="entr" presetSubtype="0" fill="hold" nodeType="afterEffect">
                  <p:stCondLst>
                    <p:cond delay="100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100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100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100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100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chet Pro Book" panose="020B0506030504020203" pitchFamily="34"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3800" b="1" i="0" kern="1200">
          <a:solidFill>
            <a:schemeClr val="bg1">
              <a:lumMod val="50000"/>
            </a:schemeClr>
          </a:solidFill>
          <a:latin typeface="Cachet Pro Book" panose="020B0506030504020203" pitchFamily="34" charset="0"/>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Cachet Pro Medium" panose="020B0606030504020203"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chet Pro Medium" panose="020B0606030504020203" pitchFamily="34"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chet Pro Medium" panose="020B0606030504020203" pitchFamily="34"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chet Pro Medium" panose="020B0606030504020203" pitchFamily="34"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chet Pro Medium" panose="020B0606030504020203"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Lst>
  <p:transition>
    <p:fade/>
  </p:transition>
  <p:timing>
    <p:tnLst>
      <p:par>
        <p:cTn id="1" dur="indefinite" restart="never" nodeType="tmRoot"/>
      </p:par>
    </p:tnLst>
  </p:timing>
  <p:txStyles>
    <p:titleStyle>
      <a:lvl1pPr marL="0" indent="0" algn="ctr" defTabSz="-13873163" rtl="0" eaLnBrk="1" fontAlgn="base" hangingPunct="1">
        <a:spcBef>
          <a:spcPct val="0"/>
        </a:spcBef>
        <a:spcAft>
          <a:spcPct val="0"/>
        </a:spcAft>
        <a:defRPr lang="en-US" sz="2800" b="1" dirty="0" smtClean="0">
          <a:solidFill>
            <a:schemeClr val="tx2"/>
          </a:solidFill>
          <a:latin typeface="+mj-lt"/>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Calibri"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Calibri Light"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Calibri Light"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Calibri Light"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Calibri Light"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http://odetocode.com/blogs/scott/archive/2008/01/30/three-rules-for-database-work.aspx" TargetMode="External"/><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0.xml"/><Relationship Id="rId1" Type="http://schemas.openxmlformats.org/officeDocument/2006/relationships/slideLayout" Target="../slideLayouts/slideLayout19.xml"/><Relationship Id="rId4" Type="http://schemas.openxmlformats.org/officeDocument/2006/relationships/image" Target="../media/image29.jpg"/></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hyperlink" Target="http://en.wikipedia.org/wiki/Comparison_of_revision_control_software" TargetMode="Externa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hyperlink" Target="http://metadata-standards.org/11179/#11179-5" TargetMode="External"/><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hyperlink" Target="http://sqlcop.lessthandot.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hyperlink" Target="http://www.red-gate.com/products/sql-development/sql-prompt/" TargetMode="External"/><Relationship Id="rId2" Type="http://schemas.openxmlformats.org/officeDocument/2006/relationships/notesSlide" Target="../notesSlides/notesSlide26.xml"/><Relationship Id="rId1" Type="http://schemas.openxmlformats.org/officeDocument/2006/relationships/slideLayout" Target="../slideLayouts/slideLayout19.xml"/><Relationship Id="rId4" Type="http://schemas.openxmlformats.org/officeDocument/2006/relationships/hyperlink" Target="http://www.ssmstoolspack.com/"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hyperlink" Target="http://traceback.org/2008/06/15/commit-early-commit-often-the-sane-way-to-work/" TargetMode="External"/><Relationship Id="rId2" Type="http://schemas.openxmlformats.org/officeDocument/2006/relationships/notesSlide" Target="../notesSlides/notesSlide29.xml"/><Relationship Id="rId1" Type="http://schemas.openxmlformats.org/officeDocument/2006/relationships/slideLayout" Target="../slideLayouts/slideLayout19.xml"/><Relationship Id="rId6" Type="http://schemas.openxmlformats.org/officeDocument/2006/relationships/hyperlink" Target="http://systemerrorcs.wordpress.com/2011/06/09/commit-early-commit-often/" TargetMode="External"/><Relationship Id="rId5" Type="http://schemas.openxmlformats.org/officeDocument/2006/relationships/hyperlink" Target="http://sethrobertson.github.io/GitBestPractices/" TargetMode="External"/><Relationship Id="rId4" Type="http://schemas.openxmlformats.org/officeDocument/2006/relationships/hyperlink" Target="http://databasically.com/2011/03/14/git-commit-early-commit-often/"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hyperlink" Target="http://www.voiceofthedba.com/talks" TargetMode="Externa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hyperlink" Target="http://www.codinghorror.com/blog/archives/001050.html" TargetMode="External"/><Relationship Id="rId2" Type="http://schemas.openxmlformats.org/officeDocument/2006/relationships/hyperlink" Target="http://stackoverflow.com/questions/115369/do-you-use-source-control-for-your-database-items" TargetMode="External"/><Relationship Id="rId1" Type="http://schemas.openxmlformats.org/officeDocument/2006/relationships/slideLayout" Target="../slideLayouts/slideLayout14.xml"/><Relationship Id="rId6" Type="http://schemas.openxmlformats.org/officeDocument/2006/relationships/hyperlink" Target="http://www.codinghorror.com/blog/2008/08/check-in-early-check-in-often.html" TargetMode="External"/><Relationship Id="rId5" Type="http://schemas.openxmlformats.org/officeDocument/2006/relationships/hyperlink" Target="http://odetocode.com/blogs/scott/archive/2008/01/30/three-rules-for-database-work.aspx" TargetMode="External"/><Relationship Id="rId4" Type="http://schemas.openxmlformats.org/officeDocument/2006/relationships/hyperlink" Target="http://www.ssw.com.au/ssw/Standards/Rules/RulesToBetterSQLServerDatabases.aspx"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indianajones.wikia.com/wiki/Holy_Grail" TargetMode="External"/><Relationship Id="rId2" Type="http://schemas.openxmlformats.org/officeDocument/2006/relationships/hyperlink" Target="http://northernalberta.rims.org/NorthernAlbertaChapter/Home/" TargetMode="External"/><Relationship Id="rId1" Type="http://schemas.openxmlformats.org/officeDocument/2006/relationships/slideLayout" Target="../slideLayouts/slideLayout14.xml"/><Relationship Id="rId5" Type="http://schemas.openxmlformats.org/officeDocument/2006/relationships/hyperlink" Target="http://www.flickr.com/photos/lumaxart/2137737248/" TargetMode="External"/><Relationship Id="rId4" Type="http://schemas.openxmlformats.org/officeDocument/2006/relationships/hyperlink" Target="http://www.youtube.com/watch?v=RG0ochx16D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6.jpg"/><Relationship Id="rId7"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11.jpg"/><Relationship Id="rId5"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685800" y="2759075"/>
            <a:ext cx="7772400" cy="898525"/>
          </a:xfrm>
        </p:spPr>
        <p:txBody>
          <a:bodyPr>
            <a:normAutofit fontScale="90000"/>
          </a:bodyPr>
          <a:lstStyle/>
          <a:p>
            <a:r>
              <a:rPr lang="en-US" sz="3600" dirty="0" smtClean="0">
                <a:latin typeface="Cachet Pro Medium" panose="020B0606030504020203" pitchFamily="34" charset="0"/>
                <a:cs typeface="Arial" panose="020B0604020202020204" pitchFamily="34" charset="0"/>
              </a:rPr>
              <a:t>Team-based Development with</a:t>
            </a:r>
            <a:br>
              <a:rPr lang="en-US" sz="3600" dirty="0" smtClean="0">
                <a:latin typeface="Cachet Pro Medium" panose="020B0606030504020203" pitchFamily="34" charset="0"/>
                <a:cs typeface="Arial" panose="020B0604020202020204" pitchFamily="34" charset="0"/>
              </a:rPr>
            </a:br>
            <a:r>
              <a:rPr lang="en-US" sz="3600" dirty="0" smtClean="0">
                <a:latin typeface="Cachet Pro Medium" panose="020B0606030504020203" pitchFamily="34" charset="0"/>
                <a:cs typeface="Arial" panose="020B0604020202020204" pitchFamily="34" charset="0"/>
              </a:rPr>
              <a:t>Version </a:t>
            </a:r>
            <a:r>
              <a:rPr lang="en-US" sz="3600" dirty="0">
                <a:latin typeface="Cachet Pro Medium" panose="020B0606030504020203" pitchFamily="34" charset="0"/>
                <a:cs typeface="Arial" panose="020B0604020202020204" pitchFamily="34" charset="0"/>
              </a:rPr>
              <a:t>Control</a:t>
            </a:r>
            <a:endParaRPr lang="en-US" sz="4000" b="0" dirty="0" smtClean="0">
              <a:latin typeface="Cachet Pro Medium" panose="020B0606030504020203" pitchFamily="34" charset="0"/>
              <a:ea typeface="Cachet Pro Bold"/>
              <a:cs typeface="Cachet Pro Bold"/>
            </a:endParaRPr>
          </a:p>
        </p:txBody>
      </p:sp>
      <p:sp>
        <p:nvSpPr>
          <p:cNvPr id="5" name="Subtitle 4"/>
          <p:cNvSpPr>
            <a:spLocks noGrp="1"/>
          </p:cNvSpPr>
          <p:nvPr>
            <p:ph type="subTitle" idx="1"/>
          </p:nvPr>
        </p:nvSpPr>
        <p:spPr>
          <a:xfrm>
            <a:off x="1371600" y="3779837"/>
            <a:ext cx="6400800" cy="1173163"/>
          </a:xfrm>
        </p:spPr>
        <p:txBody>
          <a:bodyPr>
            <a:normAutofit/>
          </a:bodyPr>
          <a:lstStyle/>
          <a:p>
            <a:pPr>
              <a:defRPr/>
            </a:pPr>
            <a:r>
              <a:rPr lang="en-US" dirty="0" smtClean="0">
                <a:latin typeface="Cachet Pro Book"/>
                <a:cs typeface="Cachet Pro Book"/>
              </a:rPr>
              <a:t>Steve Jones</a:t>
            </a:r>
          </a:p>
          <a:p>
            <a:pPr>
              <a:defRPr/>
            </a:pPr>
            <a:r>
              <a:rPr lang="en-US" dirty="0" smtClean="0">
                <a:latin typeface="Cachet Pro Book"/>
                <a:cs typeface="Cachet Pro Book"/>
              </a:rPr>
              <a:t>Editor in Chief </a:t>
            </a:r>
          </a:p>
          <a:p>
            <a:pPr>
              <a:defRPr/>
            </a:pPr>
            <a:r>
              <a:rPr lang="en-US" dirty="0" smtClean="0">
                <a:latin typeface="Cachet Pro Book"/>
                <a:cs typeface="Cachet Pro Book"/>
              </a:rPr>
              <a:t>SQL Server Central, </a:t>
            </a:r>
            <a:r>
              <a:rPr lang="en-US" dirty="0" smtClean="0"/>
              <a:t>Red </a:t>
            </a:r>
            <a:r>
              <a:rPr lang="en-US" dirty="0"/>
              <a:t>Gate </a:t>
            </a:r>
            <a:r>
              <a:rPr lang="en-US" dirty="0" smtClean="0"/>
              <a:t>Software</a:t>
            </a:r>
            <a:endParaRPr lang="en-US" dirty="0"/>
          </a:p>
        </p:txBody>
      </p:sp>
    </p:spTree>
    <p:extLst>
      <p:ext uri="{BB962C8B-B14F-4D97-AF65-F5344CB8AC3E}">
        <p14:creationId xmlns:p14="http://schemas.microsoft.com/office/powerpoint/2010/main" val="103219595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386" y="3276600"/>
            <a:ext cx="8494427" cy="15240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4800600"/>
            <a:ext cx="3705225" cy="990600"/>
          </a:xfrm>
          <a:prstGeom prst="rect">
            <a:avLst/>
          </a:prstGeom>
        </p:spPr>
      </p:pic>
      <p:sp>
        <p:nvSpPr>
          <p:cNvPr id="6" name="Oval 5"/>
          <p:cNvSpPr/>
          <p:nvPr/>
        </p:nvSpPr>
        <p:spPr>
          <a:xfrm>
            <a:off x="2001186" y="4148051"/>
            <a:ext cx="5334000" cy="624840"/>
          </a:xfrm>
          <a:prstGeom prst="ellipse">
            <a:avLst/>
          </a:prstGeom>
          <a:solidFill>
            <a:srgbClr val="FFFF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1000" y="1295400"/>
            <a:ext cx="8305800" cy="1754326"/>
          </a:xfrm>
          <a:prstGeom prst="rect">
            <a:avLst/>
          </a:prstGeom>
          <a:noFill/>
        </p:spPr>
        <p:txBody>
          <a:bodyPr wrap="square" rtlCol="0">
            <a:spAutoFit/>
          </a:bodyPr>
          <a:lstStyle/>
          <a:p>
            <a:r>
              <a:rPr lang="en-US" sz="3600" dirty="0" smtClean="0">
                <a:latin typeface="Cachet Pro Medium" panose="020B0606030504020203" pitchFamily="34" charset="0"/>
              </a:rPr>
              <a:t>“…your database should always be under source control right next to your application code.”</a:t>
            </a:r>
            <a:endParaRPr lang="en-US" sz="3600" dirty="0">
              <a:latin typeface="Cachet Pro Medium" panose="020B0606030504020203" pitchFamily="34" charset="0"/>
            </a:endParaRPr>
          </a:p>
        </p:txBody>
      </p:sp>
    </p:spTree>
    <p:extLst>
      <p:ext uri="{BB962C8B-B14F-4D97-AF65-F5344CB8AC3E}">
        <p14:creationId xmlns:p14="http://schemas.microsoft.com/office/powerpoint/2010/main" val="52527453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chor="ctr">
            <a:normAutofit/>
          </a:bodyPr>
          <a:lstStyle/>
          <a:p>
            <a:pPr marL="0" indent="0" algn="ctr">
              <a:buNone/>
            </a:pPr>
            <a:r>
              <a:rPr lang="en-US" sz="4400" i="1" dirty="0" smtClean="0">
                <a:latin typeface="+mn-lt"/>
              </a:rPr>
              <a:t>‘Use </a:t>
            </a:r>
            <a:r>
              <a:rPr lang="en-US" sz="4400" i="1" dirty="0">
                <a:latin typeface="+mn-lt"/>
              </a:rPr>
              <a:t>source control because neither you nor your team are </a:t>
            </a:r>
            <a:r>
              <a:rPr lang="en-US" sz="4400" i="1" dirty="0" smtClean="0">
                <a:latin typeface="+mn-lt"/>
              </a:rPr>
              <a:t>perfect”</a:t>
            </a:r>
            <a:endParaRPr lang="en-US" sz="4400" i="1" dirty="0">
              <a:latin typeface="+mn-lt"/>
            </a:endParaRPr>
          </a:p>
        </p:txBody>
      </p:sp>
      <p:sp>
        <p:nvSpPr>
          <p:cNvPr id="2" name="Title 1"/>
          <p:cNvSpPr>
            <a:spLocks noGrp="1"/>
          </p:cNvSpPr>
          <p:nvPr>
            <p:ph type="title"/>
          </p:nvPr>
        </p:nvSpPr>
        <p:spPr/>
        <p:txBody>
          <a:bodyPr/>
          <a:lstStyle/>
          <a:p>
            <a:r>
              <a:rPr lang="en-US" dirty="0" smtClean="0"/>
              <a:t>The Best Reason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856" y="4876800"/>
            <a:ext cx="5105400" cy="1556366"/>
          </a:xfrm>
          <a:prstGeom prst="rect">
            <a:avLst/>
          </a:prstGeom>
        </p:spPr>
      </p:pic>
    </p:spTree>
    <p:extLst>
      <p:ext uri="{BB962C8B-B14F-4D97-AF65-F5344CB8AC3E}">
        <p14:creationId xmlns:p14="http://schemas.microsoft.com/office/powerpoint/2010/main" val="40189703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2600" y="990600"/>
            <a:ext cx="5090299" cy="4724400"/>
          </a:xfrm>
        </p:spPr>
      </p:pic>
    </p:spTree>
    <p:extLst>
      <p:ext uri="{BB962C8B-B14F-4D97-AF65-F5344CB8AC3E}">
        <p14:creationId xmlns:p14="http://schemas.microsoft.com/office/powerpoint/2010/main" val="410086925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latin typeface="Cachet Pro Book" panose="020B0506030504020203" pitchFamily="34" charset="0"/>
              </a:rPr>
              <a:t> </a:t>
            </a:r>
            <a:endParaRPr lang="en-US" sz="2400" dirty="0">
              <a:latin typeface="Cachet Pro Book" panose="020B0506030504020203" pitchFamily="34" charset="0"/>
            </a:endParaRPr>
          </a:p>
        </p:txBody>
      </p:sp>
      <p:sp>
        <p:nvSpPr>
          <p:cNvPr id="3" name="Content Placeholder 2"/>
          <p:cNvSpPr>
            <a:spLocks noGrp="1"/>
          </p:cNvSpPr>
          <p:nvPr>
            <p:ph type="body" idx="1"/>
          </p:nvPr>
        </p:nvSpPr>
        <p:spPr/>
        <p:txBody>
          <a:bodyPr/>
          <a:lstStyle/>
          <a:p>
            <a:pPr marL="0" indent="0">
              <a:buNone/>
            </a:pPr>
            <a:r>
              <a:rPr lang="en-US" dirty="0" smtClean="0">
                <a:latin typeface="Cachet Pro Medium" panose="020B0606030504020203" pitchFamily="34" charset="0"/>
              </a:rPr>
              <a:t>Getting starting with databases and VCS</a:t>
            </a:r>
            <a:endParaRPr lang="en-US" dirty="0">
              <a:latin typeface="Cachet Pro Medium" panose="020B0606030504020203" pitchFamily="34" charset="0"/>
            </a:endParaRPr>
          </a:p>
        </p:txBody>
      </p:sp>
      <p:sp>
        <p:nvSpPr>
          <p:cNvPr id="5" name="TextBox 4"/>
          <p:cNvSpPr txBox="1"/>
          <p:nvPr/>
        </p:nvSpPr>
        <p:spPr>
          <a:xfrm>
            <a:off x="885370" y="2872954"/>
            <a:ext cx="4093029" cy="677108"/>
          </a:xfrm>
          <a:prstGeom prst="rect">
            <a:avLst/>
          </a:prstGeom>
          <a:noFill/>
        </p:spPr>
        <p:txBody>
          <a:bodyPr wrap="square" rtlCol="0">
            <a:spAutoFit/>
          </a:bodyPr>
          <a:lstStyle/>
          <a:p>
            <a:r>
              <a:rPr lang="en-US" sz="3800" b="1" dirty="0" smtClean="0">
                <a:solidFill>
                  <a:schemeClr val="bg1">
                    <a:lumMod val="50000"/>
                  </a:schemeClr>
                </a:solidFill>
                <a:latin typeface="Cachet Pro Bold"/>
              </a:rPr>
              <a:t>Demo</a:t>
            </a:r>
            <a:endParaRPr lang="en-US" sz="3800" b="1" dirty="0">
              <a:solidFill>
                <a:schemeClr val="bg1">
                  <a:lumMod val="50000"/>
                </a:schemeClr>
              </a:solidFill>
              <a:latin typeface="Cachet Pro Bold"/>
            </a:endParaRPr>
          </a:p>
        </p:txBody>
      </p:sp>
    </p:spTree>
    <p:extLst>
      <p:ext uri="{BB962C8B-B14F-4D97-AF65-F5344CB8AC3E}">
        <p14:creationId xmlns:p14="http://schemas.microsoft.com/office/powerpoint/2010/main" val="4116001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1676400"/>
            <a:ext cx="5246989" cy="452596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804" y="381000"/>
            <a:ext cx="3876675" cy="1104900"/>
          </a:xfrm>
          <a:prstGeom prst="rect">
            <a:avLst/>
          </a:prstGeom>
        </p:spPr>
      </p:pic>
    </p:spTree>
    <p:extLst>
      <p:ext uri="{BB962C8B-B14F-4D97-AF65-F5344CB8AC3E}">
        <p14:creationId xmlns:p14="http://schemas.microsoft.com/office/powerpoint/2010/main" val="3435901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Risk</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1075" y="1707356"/>
            <a:ext cx="4406900" cy="4394200"/>
          </a:xfrm>
        </p:spPr>
      </p:pic>
    </p:spTree>
    <p:extLst>
      <p:ext uri="{BB962C8B-B14F-4D97-AF65-F5344CB8AC3E}">
        <p14:creationId xmlns:p14="http://schemas.microsoft.com/office/powerpoint/2010/main" val="107324033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You’re using version control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09800"/>
            <a:ext cx="8321036" cy="2285999"/>
          </a:xfrm>
        </p:spPr>
      </p:pic>
    </p:spTree>
    <p:extLst>
      <p:ext uri="{BB962C8B-B14F-4D97-AF65-F5344CB8AC3E}">
        <p14:creationId xmlns:p14="http://schemas.microsoft.com/office/powerpoint/2010/main" val="240880178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You’re using version control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535236"/>
            <a:ext cx="4785298" cy="3951164"/>
          </a:xfrm>
        </p:spPr>
      </p:pic>
    </p:spTree>
    <p:extLst>
      <p:ext uri="{BB962C8B-B14F-4D97-AF65-F5344CB8AC3E}">
        <p14:creationId xmlns:p14="http://schemas.microsoft.com/office/powerpoint/2010/main" val="143264704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Something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1981200"/>
            <a:ext cx="4490186" cy="2966244"/>
          </a:xfrm>
        </p:spPr>
      </p:pic>
    </p:spTree>
    <p:extLst>
      <p:ext uri="{BB962C8B-B14F-4D97-AF65-F5344CB8AC3E}">
        <p14:creationId xmlns:p14="http://schemas.microsoft.com/office/powerpoint/2010/main" val="22397955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is Best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6292" y="1676400"/>
            <a:ext cx="5582708" cy="4187031"/>
          </a:xfrm>
        </p:spPr>
      </p:pic>
    </p:spTree>
    <p:extLst>
      <p:ext uri="{BB962C8B-B14F-4D97-AF65-F5344CB8AC3E}">
        <p14:creationId xmlns:p14="http://schemas.microsoft.com/office/powerpoint/2010/main" val="231991188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sz="2800" b="0" dirty="0" smtClean="0">
                <a:latin typeface="+mn-lt"/>
              </a:rPr>
              <a:t>The value of version control</a:t>
            </a:r>
          </a:p>
          <a:p>
            <a:r>
              <a:rPr lang="en-US" sz="2800" b="0" dirty="0" smtClean="0">
                <a:latin typeface="+mn-lt"/>
              </a:rPr>
              <a:t>Standards, patterns and </a:t>
            </a:r>
            <a:r>
              <a:rPr lang="en-US" sz="2800" b="0" dirty="0">
                <a:latin typeface="+mn-lt"/>
              </a:rPr>
              <a:t>b</a:t>
            </a:r>
            <a:r>
              <a:rPr lang="en-US" sz="2800" b="0" dirty="0" smtClean="0">
                <a:latin typeface="+mn-lt"/>
              </a:rPr>
              <a:t>est practices</a:t>
            </a:r>
          </a:p>
          <a:p>
            <a:r>
              <a:rPr lang="en-US" sz="2800" b="0" dirty="0" smtClean="0">
                <a:latin typeface="+mn-lt"/>
              </a:rPr>
              <a:t>Flow in a team</a:t>
            </a:r>
          </a:p>
          <a:p>
            <a:endParaRPr lang="en-US" dirty="0" smtClean="0">
              <a:latin typeface="Cachet Pro Book" panose="020B0506030504020203" pitchFamily="34" charset="0"/>
            </a:endParaRPr>
          </a:p>
        </p:txBody>
      </p:sp>
    </p:spTree>
    <p:extLst>
      <p:ext uri="{BB962C8B-B14F-4D97-AF65-F5344CB8AC3E}">
        <p14:creationId xmlns:p14="http://schemas.microsoft.com/office/powerpoint/2010/main" val="187381615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is Best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10200" y="3276600"/>
            <a:ext cx="3048000" cy="2286000"/>
          </a:xfrm>
        </p:spPr>
      </p:pic>
      <p:sp>
        <p:nvSpPr>
          <p:cNvPr id="3" name="TextBox 2"/>
          <p:cNvSpPr txBox="1"/>
          <p:nvPr/>
        </p:nvSpPr>
        <p:spPr bwMode="auto">
          <a:xfrm>
            <a:off x="914400" y="1295400"/>
            <a:ext cx="6705600" cy="3970318"/>
          </a:xfrm>
          <a:prstGeom prst="rect">
            <a:avLst/>
          </a:prstGeom>
          <a:noFill/>
          <a:ln w="9525">
            <a:noFill/>
            <a:miter lim="800000"/>
            <a:headEnd/>
            <a:tailEnd/>
          </a:ln>
        </p:spPr>
        <p:txBody>
          <a:bodyPr wrap="square" rtlCol="0">
            <a:spAutoFit/>
          </a:bodyPr>
          <a:lstStyle/>
          <a:p>
            <a:pPr marL="285750" indent="-285750">
              <a:buFont typeface="Arial" panose="020B0604020202020204" pitchFamily="34" charset="0"/>
              <a:buChar char="•"/>
            </a:pPr>
            <a:r>
              <a:rPr lang="en-US" sz="2800" dirty="0" smtClean="0">
                <a:solidFill>
                  <a:srgbClr val="002060"/>
                </a:solidFill>
              </a:rPr>
              <a:t>VCS Plug-ins for IDEs</a:t>
            </a:r>
          </a:p>
          <a:p>
            <a:pPr marL="742950" lvl="1" indent="-285750">
              <a:buFont typeface="Arial" panose="020B0604020202020204" pitchFamily="34" charset="0"/>
              <a:buChar char="•"/>
            </a:pPr>
            <a:r>
              <a:rPr lang="en-US" sz="2800" dirty="0" smtClean="0">
                <a:solidFill>
                  <a:srgbClr val="002060"/>
                </a:solidFill>
              </a:rPr>
              <a:t>SQL Source Control</a:t>
            </a:r>
          </a:p>
          <a:p>
            <a:pPr marL="285750" indent="-285750">
              <a:buFont typeface="Arial" panose="020B0604020202020204" pitchFamily="34" charset="0"/>
              <a:buChar char="•"/>
            </a:pPr>
            <a:r>
              <a:rPr lang="en-US" sz="2800" dirty="0" smtClean="0">
                <a:solidFill>
                  <a:srgbClr val="002060"/>
                </a:solidFill>
              </a:rPr>
              <a:t>Schema Audit</a:t>
            </a:r>
          </a:p>
          <a:p>
            <a:pPr marL="742950" lvl="1" indent="-285750">
              <a:buFont typeface="Arial" panose="020B0604020202020204" pitchFamily="34" charset="0"/>
              <a:buChar char="•"/>
            </a:pPr>
            <a:r>
              <a:rPr lang="en-US" sz="2800" dirty="0" smtClean="0">
                <a:solidFill>
                  <a:srgbClr val="002060"/>
                </a:solidFill>
              </a:rPr>
              <a:t>Scan for changed objects, compare with VCS</a:t>
            </a:r>
          </a:p>
          <a:p>
            <a:pPr marL="742950" lvl="1" indent="-285750">
              <a:buFont typeface="Arial" panose="020B0604020202020204" pitchFamily="34" charset="0"/>
              <a:buChar char="•"/>
            </a:pPr>
            <a:r>
              <a:rPr lang="en-US" sz="2800" dirty="0" smtClean="0">
                <a:solidFill>
                  <a:srgbClr val="002060"/>
                </a:solidFill>
              </a:rPr>
              <a:t>Alert developers</a:t>
            </a:r>
          </a:p>
          <a:p>
            <a:pPr marL="285750" indent="-285750">
              <a:buFont typeface="Arial" panose="020B0604020202020204" pitchFamily="34" charset="0"/>
              <a:buChar char="•"/>
            </a:pPr>
            <a:r>
              <a:rPr lang="en-US" sz="2800" dirty="0" smtClean="0">
                <a:solidFill>
                  <a:srgbClr val="002060"/>
                </a:solidFill>
              </a:rPr>
              <a:t>Automated Check-in</a:t>
            </a:r>
          </a:p>
          <a:p>
            <a:pPr marL="742950" lvl="1" indent="-285750">
              <a:buFont typeface="Arial" panose="020B0604020202020204" pitchFamily="34" charset="0"/>
              <a:buChar char="•"/>
            </a:pPr>
            <a:r>
              <a:rPr lang="en-US" sz="2800" dirty="0" smtClean="0">
                <a:solidFill>
                  <a:srgbClr val="002060"/>
                </a:solidFill>
              </a:rPr>
              <a:t>Script all objects</a:t>
            </a:r>
          </a:p>
          <a:p>
            <a:pPr marL="742950" lvl="1" indent="-285750">
              <a:buFont typeface="Arial" panose="020B0604020202020204" pitchFamily="34" charset="0"/>
              <a:buChar char="•"/>
            </a:pPr>
            <a:r>
              <a:rPr lang="en-US" sz="2800" dirty="0" smtClean="0">
                <a:solidFill>
                  <a:srgbClr val="002060"/>
                </a:solidFill>
              </a:rPr>
              <a:t>Check-in with date</a:t>
            </a:r>
            <a:endParaRPr lang="en-US" sz="2800" dirty="0">
              <a:solidFill>
                <a:srgbClr val="002060"/>
              </a:solidFill>
            </a:endParaRPr>
          </a:p>
        </p:txBody>
      </p:sp>
    </p:spTree>
    <p:extLst>
      <p:ext uri="{BB962C8B-B14F-4D97-AF65-F5344CB8AC3E}">
        <p14:creationId xmlns:p14="http://schemas.microsoft.com/office/powerpoint/2010/main" val="260308272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Database Development</a:t>
            </a:r>
            <a:endParaRPr lang="en-US" dirty="0"/>
          </a:p>
        </p:txBody>
      </p:sp>
      <p:sp>
        <p:nvSpPr>
          <p:cNvPr id="3" name="Content Placeholder 2"/>
          <p:cNvSpPr>
            <a:spLocks noGrp="1"/>
          </p:cNvSpPr>
          <p:nvPr>
            <p:ph idx="1"/>
          </p:nvPr>
        </p:nvSpPr>
        <p:spPr/>
        <p:txBody>
          <a:bodyPr/>
          <a:lstStyle/>
          <a:p>
            <a:r>
              <a:rPr lang="en-US" sz="2800" b="0" dirty="0" smtClean="0">
                <a:latin typeface="+mn-lt"/>
              </a:rPr>
              <a:t>Never use a shared database for development</a:t>
            </a:r>
          </a:p>
          <a:p>
            <a:r>
              <a:rPr lang="en-US" sz="2800" b="0" dirty="0">
                <a:latin typeface="+mn-lt"/>
              </a:rPr>
              <a:t>Always Have a Single, Authoritative Source For Your Schema </a:t>
            </a:r>
            <a:endParaRPr lang="en-US" sz="2800" b="0" dirty="0" smtClean="0">
              <a:latin typeface="+mn-lt"/>
            </a:endParaRPr>
          </a:p>
          <a:p>
            <a:r>
              <a:rPr lang="en-US" sz="2800" b="0" dirty="0">
                <a:latin typeface="+mn-lt"/>
              </a:rPr>
              <a:t>Always Version Your Database </a:t>
            </a:r>
            <a:endParaRPr lang="en-US" sz="2800" b="0" dirty="0" smtClean="0">
              <a:latin typeface="+mn-lt"/>
            </a:endParaRPr>
          </a:p>
          <a:p>
            <a:endParaRPr lang="en-US" sz="2800" b="0" dirty="0" smtClean="0">
              <a:latin typeface="+mn-lt"/>
            </a:endParaRPr>
          </a:p>
          <a:p>
            <a:pPr marL="0" indent="0">
              <a:buNone/>
            </a:pPr>
            <a:endParaRPr lang="en-US" sz="2800" b="0" dirty="0">
              <a:latin typeface="+mn-lt"/>
            </a:endParaRPr>
          </a:p>
          <a:p>
            <a:pPr marL="0" indent="0">
              <a:buNone/>
            </a:pPr>
            <a:r>
              <a:rPr lang="en-US" sz="1400" dirty="0">
                <a:latin typeface="+mn-lt"/>
                <a:hlinkClick r:id="rId3"/>
              </a:rPr>
              <a:t>http://odetocode.com/blogs/scott/archive/2008/01/30/three-rules-for-database-work.aspx</a:t>
            </a:r>
            <a:endParaRPr lang="en-US" sz="1400" b="0" dirty="0">
              <a:latin typeface="+mn-l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4953000"/>
            <a:ext cx="3352800" cy="885825"/>
          </a:xfrm>
          <a:prstGeom prst="rect">
            <a:avLst/>
          </a:prstGeom>
        </p:spPr>
      </p:pic>
    </p:spTree>
    <p:extLst>
      <p:ext uri="{BB962C8B-B14F-4D97-AF65-F5344CB8AC3E}">
        <p14:creationId xmlns:p14="http://schemas.microsoft.com/office/powerpoint/2010/main" val="225247659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Dedicated or Shared Databases?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8350" y="1676400"/>
            <a:ext cx="7372350" cy="3657600"/>
          </a:xfrm>
        </p:spPr>
      </p:pic>
    </p:spTree>
    <p:extLst>
      <p:ext uri="{BB962C8B-B14F-4D97-AF65-F5344CB8AC3E}">
        <p14:creationId xmlns:p14="http://schemas.microsoft.com/office/powerpoint/2010/main" val="239992574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2613" y="3922252"/>
            <a:ext cx="4712809" cy="220570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388602"/>
            <a:ext cx="6029325" cy="2533650"/>
          </a:xfrm>
          <a:prstGeom prst="rect">
            <a:avLst/>
          </a:prstGeom>
        </p:spPr>
      </p:pic>
      <p:sp>
        <p:nvSpPr>
          <p:cNvPr id="7" name="Title 6"/>
          <p:cNvSpPr>
            <a:spLocks noGrp="1"/>
          </p:cNvSpPr>
          <p:nvPr>
            <p:ph type="title"/>
          </p:nvPr>
        </p:nvSpPr>
        <p:spPr/>
        <p:txBody>
          <a:bodyPr/>
          <a:lstStyle/>
          <a:p>
            <a:r>
              <a:rPr lang="en-US" dirty="0" smtClean="0"/>
              <a:t>Shared databases are not wrong</a:t>
            </a:r>
            <a:endParaRPr lang="en-US" dirty="0"/>
          </a:p>
        </p:txBody>
      </p:sp>
    </p:spTree>
    <p:extLst>
      <p:ext uri="{BB962C8B-B14F-4D97-AF65-F5344CB8AC3E}">
        <p14:creationId xmlns:p14="http://schemas.microsoft.com/office/powerpoint/2010/main" val="13135923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Ideal</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05600" y="2057400"/>
            <a:ext cx="1971675" cy="2314575"/>
          </a:xfrm>
        </p:spPr>
      </p:pic>
      <p:sp>
        <p:nvSpPr>
          <p:cNvPr id="5" name="TextBox 4"/>
          <p:cNvSpPr txBox="1"/>
          <p:nvPr/>
        </p:nvSpPr>
        <p:spPr>
          <a:xfrm>
            <a:off x="533400" y="1600200"/>
            <a:ext cx="5562600" cy="3539430"/>
          </a:xfrm>
          <a:prstGeom prst="rect">
            <a:avLst/>
          </a:prstGeom>
          <a:noFill/>
        </p:spPr>
        <p:txBody>
          <a:bodyPr wrap="square" rtlCol="0">
            <a:spAutoFit/>
          </a:bodyPr>
          <a:lstStyle/>
          <a:p>
            <a:r>
              <a:rPr lang="en-US" sz="2800" dirty="0" smtClean="0"/>
              <a:t>Each developer has a dedicated environment with a copy of the schema and minimal data.</a:t>
            </a:r>
          </a:p>
          <a:p>
            <a:endParaRPr lang="en-US" sz="2800" dirty="0"/>
          </a:p>
          <a:p>
            <a:r>
              <a:rPr lang="en-US" sz="2800" dirty="0" smtClean="0"/>
              <a:t>A shared integration environment where all developers’ changes are merged, available for developer testing.</a:t>
            </a:r>
            <a:endParaRPr lang="en-US" sz="2800" dirty="0"/>
          </a:p>
        </p:txBody>
      </p:sp>
    </p:spTree>
    <p:extLst>
      <p:ext uri="{BB962C8B-B14F-4D97-AF65-F5344CB8AC3E}">
        <p14:creationId xmlns:p14="http://schemas.microsoft.com/office/powerpoint/2010/main" val="391219639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VCS Systems</a:t>
            </a:r>
            <a:endParaRPr lang="en-US" dirty="0"/>
          </a:p>
        </p:txBody>
      </p:sp>
      <p:sp>
        <p:nvSpPr>
          <p:cNvPr id="3" name="Content Placeholder 2"/>
          <p:cNvSpPr>
            <a:spLocks noGrp="1"/>
          </p:cNvSpPr>
          <p:nvPr>
            <p:ph idx="1"/>
          </p:nvPr>
        </p:nvSpPr>
        <p:spPr/>
        <p:txBody>
          <a:bodyPr>
            <a:normAutofit/>
          </a:bodyPr>
          <a:lstStyle/>
          <a:p>
            <a:r>
              <a:rPr lang="en-US" sz="2400" b="0" dirty="0" smtClean="0"/>
              <a:t>Team Foundation Server (TFS)</a:t>
            </a:r>
          </a:p>
          <a:p>
            <a:r>
              <a:rPr lang="en-US" sz="2400" b="0" dirty="0" err="1" smtClean="0"/>
              <a:t>Git</a:t>
            </a:r>
            <a:endParaRPr lang="en-US" sz="2400" b="0" dirty="0" smtClean="0"/>
          </a:p>
          <a:p>
            <a:r>
              <a:rPr lang="en-US" sz="2400" b="0" dirty="0" smtClean="0"/>
              <a:t>Mercurial</a:t>
            </a:r>
          </a:p>
          <a:p>
            <a:r>
              <a:rPr lang="en-US" sz="2400" b="0" dirty="0" smtClean="0"/>
              <a:t>Subversion</a:t>
            </a:r>
          </a:p>
          <a:p>
            <a:r>
              <a:rPr lang="en-US" sz="2400" b="0" dirty="0" smtClean="0"/>
              <a:t>Visual </a:t>
            </a:r>
            <a:r>
              <a:rPr lang="en-US" sz="2400" b="0" dirty="0" err="1" smtClean="0"/>
              <a:t>Sourcesafe</a:t>
            </a:r>
            <a:endParaRPr lang="en-US" sz="2400" b="0" dirty="0" smtClean="0"/>
          </a:p>
          <a:p>
            <a:r>
              <a:rPr lang="en-US" sz="2400" b="0" dirty="0" smtClean="0"/>
              <a:t>CVS</a:t>
            </a:r>
          </a:p>
          <a:p>
            <a:r>
              <a:rPr lang="en-US" sz="2400" b="0" dirty="0" smtClean="0"/>
              <a:t>Vault</a:t>
            </a:r>
          </a:p>
          <a:p>
            <a:r>
              <a:rPr lang="en-US" sz="2400" b="0" dirty="0" smtClean="0"/>
              <a:t>Rational</a:t>
            </a:r>
          </a:p>
          <a:p>
            <a:pPr marL="0" indent="0">
              <a:buNone/>
            </a:pPr>
            <a:endParaRPr lang="en-US" sz="1800" dirty="0" smtClean="0"/>
          </a:p>
          <a:p>
            <a:pPr marL="0" indent="0">
              <a:buNone/>
            </a:pPr>
            <a:r>
              <a:rPr lang="en-US" sz="1800" b="0" dirty="0" smtClean="0"/>
              <a:t>Lots here: </a:t>
            </a:r>
            <a:r>
              <a:rPr lang="en-US" sz="1800" b="0" dirty="0" smtClean="0">
                <a:hlinkClick r:id="rId2"/>
              </a:rPr>
              <a:t>http://en.wikipedia.org/wiki/Comparison_of_revision_control_software</a:t>
            </a:r>
            <a:endParaRPr lang="en-US" sz="1800" b="0" dirty="0" smtClean="0"/>
          </a:p>
          <a:p>
            <a:endParaRPr lang="en-US" dirty="0" smtClean="0"/>
          </a:p>
        </p:txBody>
      </p:sp>
    </p:spTree>
    <p:extLst>
      <p:ext uri="{BB962C8B-B14F-4D97-AF65-F5344CB8AC3E}">
        <p14:creationId xmlns:p14="http://schemas.microsoft.com/office/powerpoint/2010/main" val="388491690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Teamwork</a:t>
            </a:r>
            <a:endParaRPr lang="en-US" dirty="0">
              <a:latin typeface="Cachet Pro Medium" panose="020B0606030504020203"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460" y="1371600"/>
            <a:ext cx="4839079" cy="4525963"/>
          </a:xfrm>
        </p:spPr>
      </p:pic>
    </p:spTree>
    <p:extLst>
      <p:ext uri="{BB962C8B-B14F-4D97-AF65-F5344CB8AC3E}">
        <p14:creationId xmlns:p14="http://schemas.microsoft.com/office/powerpoint/2010/main" val="27594174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Teamwork</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sz="2800" dirty="0" smtClean="0">
                <a:latin typeface="Cachet Pro Book" panose="020B0506030504020203" pitchFamily="34" charset="0"/>
              </a:rPr>
              <a:t>Communication</a:t>
            </a:r>
          </a:p>
          <a:p>
            <a:pPr lvl="1"/>
            <a:r>
              <a:rPr lang="en-US" sz="2800" dirty="0" smtClean="0">
                <a:latin typeface="Cachet Pro Book" panose="020B0506030504020203" pitchFamily="34" charset="0"/>
              </a:rPr>
              <a:t>Team members need to be aware of (easily) what others are doing.</a:t>
            </a:r>
          </a:p>
          <a:p>
            <a:r>
              <a:rPr lang="en-US" sz="2800" dirty="0" smtClean="0">
                <a:latin typeface="Cachet Pro Book" panose="020B0506030504020203" pitchFamily="34" charset="0"/>
              </a:rPr>
              <a:t>Coordination</a:t>
            </a:r>
          </a:p>
          <a:p>
            <a:pPr lvl="1"/>
            <a:r>
              <a:rPr lang="en-US" sz="2800" dirty="0" smtClean="0">
                <a:latin typeface="Cachet Pro Book" panose="020B0506030504020203" pitchFamily="34" charset="0"/>
              </a:rPr>
              <a:t>Teams need to work in a way that complements each other.</a:t>
            </a:r>
            <a:endParaRPr lang="en-US" sz="2800" dirty="0">
              <a:latin typeface="Cachet Pro Book" panose="020B0506030504020203" pitchFamily="34" charset="0"/>
            </a:endParaRPr>
          </a:p>
        </p:txBody>
      </p:sp>
    </p:spTree>
    <p:extLst>
      <p:ext uri="{BB962C8B-B14F-4D97-AF65-F5344CB8AC3E}">
        <p14:creationId xmlns:p14="http://schemas.microsoft.com/office/powerpoint/2010/main" val="199529612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lstStyle/>
          <a:p>
            <a:pPr marL="0" indent="0">
              <a:buNone/>
            </a:pPr>
            <a:r>
              <a:rPr lang="en-US" dirty="0" smtClean="0">
                <a:latin typeface="Cachet Pro Medium" panose="020B0606030504020203" pitchFamily="34" charset="0"/>
              </a:rPr>
              <a:t>Flow in a team</a:t>
            </a:r>
            <a:endParaRPr lang="en-US" dirty="0">
              <a:latin typeface="Cachet Pro Medium" panose="020B0606030504020203" pitchFamily="34" charset="0"/>
            </a:endParaRPr>
          </a:p>
        </p:txBody>
      </p:sp>
      <p:sp>
        <p:nvSpPr>
          <p:cNvPr id="6" name="Title 5"/>
          <p:cNvSpPr>
            <a:spLocks noGrp="1"/>
          </p:cNvSpPr>
          <p:nvPr>
            <p:ph type="title"/>
          </p:nvPr>
        </p:nvSpPr>
        <p:spPr/>
        <p:txBody>
          <a:bodyPr/>
          <a:lstStyle/>
          <a:p>
            <a:r>
              <a:rPr lang="en-US" dirty="0" smtClean="0"/>
              <a:t> </a:t>
            </a:r>
            <a:endParaRPr lang="en-US" dirty="0"/>
          </a:p>
        </p:txBody>
      </p:sp>
      <p:sp>
        <p:nvSpPr>
          <p:cNvPr id="7" name="TextBox 6"/>
          <p:cNvSpPr txBox="1"/>
          <p:nvPr/>
        </p:nvSpPr>
        <p:spPr>
          <a:xfrm>
            <a:off x="885370" y="2872954"/>
            <a:ext cx="4093029" cy="677108"/>
          </a:xfrm>
          <a:prstGeom prst="rect">
            <a:avLst/>
          </a:prstGeom>
          <a:noFill/>
        </p:spPr>
        <p:txBody>
          <a:bodyPr wrap="square" rtlCol="0">
            <a:spAutoFit/>
          </a:bodyPr>
          <a:lstStyle/>
          <a:p>
            <a:r>
              <a:rPr lang="en-US" sz="3800" b="1" dirty="0" smtClean="0">
                <a:solidFill>
                  <a:schemeClr val="bg1">
                    <a:lumMod val="50000"/>
                  </a:schemeClr>
                </a:solidFill>
                <a:latin typeface="Cachet Pro Bold"/>
              </a:rPr>
              <a:t>Demo</a:t>
            </a:r>
            <a:endParaRPr lang="en-US" sz="3800" b="1" dirty="0">
              <a:solidFill>
                <a:schemeClr val="bg1">
                  <a:lumMod val="50000"/>
                </a:schemeClr>
              </a:solidFill>
              <a:latin typeface="Cachet Pro Bold"/>
            </a:endParaRPr>
          </a:p>
        </p:txBody>
      </p:sp>
    </p:spTree>
    <p:extLst>
      <p:ext uri="{BB962C8B-B14F-4D97-AF65-F5344CB8AC3E}">
        <p14:creationId xmlns:p14="http://schemas.microsoft.com/office/powerpoint/2010/main" val="13156432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Standards</a:t>
            </a:r>
            <a:endParaRPr lang="en-US" dirty="0"/>
          </a:p>
        </p:txBody>
      </p:sp>
      <p:sp>
        <p:nvSpPr>
          <p:cNvPr id="3" name="Content Placeholder 2"/>
          <p:cNvSpPr>
            <a:spLocks noGrp="1"/>
          </p:cNvSpPr>
          <p:nvPr>
            <p:ph idx="1"/>
          </p:nvPr>
        </p:nvSpPr>
        <p:spPr/>
        <p:txBody>
          <a:bodyPr/>
          <a:lstStyle/>
          <a:p>
            <a:r>
              <a:rPr lang="en-US" sz="2800" b="0" dirty="0" smtClean="0">
                <a:latin typeface="+mn-lt"/>
              </a:rPr>
              <a:t>Usually vary by company</a:t>
            </a:r>
          </a:p>
          <a:p>
            <a:r>
              <a:rPr lang="en-US" sz="2800" b="0" dirty="0" smtClean="0">
                <a:latin typeface="+mn-lt"/>
                <a:hlinkClick r:id="rId3"/>
              </a:rPr>
              <a:t>ISO 1179</a:t>
            </a:r>
            <a:endParaRPr lang="en-US" sz="2800" b="0" dirty="0" smtClean="0">
              <a:latin typeface="+mn-lt"/>
            </a:endParaRPr>
          </a:p>
          <a:p>
            <a:r>
              <a:rPr lang="en-US" sz="2800" b="0" dirty="0" smtClean="0">
                <a:latin typeface="+mn-lt"/>
              </a:rPr>
              <a:t>Be consistent</a:t>
            </a:r>
          </a:p>
          <a:p>
            <a:r>
              <a:rPr lang="en-US" sz="2800" b="0" dirty="0" smtClean="0">
                <a:latin typeface="+mn-lt"/>
              </a:rPr>
              <a:t>Use tools for enforcement  (</a:t>
            </a:r>
            <a:r>
              <a:rPr lang="en-US" sz="2800" b="0" dirty="0" err="1" smtClean="0">
                <a:latin typeface="+mn-lt"/>
                <a:hlinkClick r:id="rId4"/>
              </a:rPr>
              <a:t>SQLCop</a:t>
            </a:r>
            <a:r>
              <a:rPr lang="en-US" sz="2800" b="0" dirty="0" smtClean="0">
                <a:latin typeface="+mn-lt"/>
              </a:rPr>
              <a:t>)</a:t>
            </a:r>
          </a:p>
          <a:p>
            <a:r>
              <a:rPr lang="en-US" sz="2800" b="0" dirty="0" smtClean="0">
                <a:latin typeface="+mn-lt"/>
              </a:rPr>
              <a:t>Document these lightly and JIT</a:t>
            </a:r>
            <a:endParaRPr lang="en-US" sz="2800" b="0" dirty="0">
              <a:latin typeface="+mn-lt"/>
            </a:endParaRPr>
          </a:p>
        </p:txBody>
      </p:sp>
    </p:spTree>
    <p:extLst>
      <p:ext uri="{BB962C8B-B14F-4D97-AF65-F5344CB8AC3E}">
        <p14:creationId xmlns:p14="http://schemas.microsoft.com/office/powerpoint/2010/main" val="31246658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124200"/>
            <a:ext cx="8229600" cy="762000"/>
          </a:xfrm>
        </p:spPr>
        <p:txBody>
          <a:bodyPr>
            <a:normAutofit fontScale="90000"/>
          </a:bodyPr>
          <a:lstStyle/>
          <a:p>
            <a:r>
              <a:rPr lang="en-US" dirty="0"/>
              <a:t>How </a:t>
            </a:r>
            <a:r>
              <a:rPr lang="en-US" dirty="0" smtClean="0"/>
              <a:t>many of you use </a:t>
            </a:r>
            <a:r>
              <a:rPr lang="en-US" dirty="0"/>
              <a:t>version control </a:t>
            </a:r>
            <a:r>
              <a:rPr lang="en-US" dirty="0" smtClean="0"/>
              <a:t>for you</a:t>
            </a:r>
            <a:br>
              <a:rPr lang="en-US" dirty="0" smtClean="0"/>
            </a:br>
            <a:r>
              <a:rPr lang="en-US" dirty="0" smtClean="0"/>
              <a:t>application </a:t>
            </a:r>
            <a:r>
              <a:rPr lang="en-US" dirty="0"/>
              <a:t>code?</a:t>
            </a:r>
            <a:br>
              <a:rPr lang="en-US" dirty="0"/>
            </a:br>
            <a:endParaRPr lang="en-US" dirty="0"/>
          </a:p>
        </p:txBody>
      </p:sp>
      <p:sp>
        <p:nvSpPr>
          <p:cNvPr id="7" name="TextBox 6"/>
          <p:cNvSpPr txBox="1"/>
          <p:nvPr/>
        </p:nvSpPr>
        <p:spPr>
          <a:xfrm>
            <a:off x="1181100" y="4419600"/>
            <a:ext cx="6781800" cy="461665"/>
          </a:xfrm>
          <a:prstGeom prst="rect">
            <a:avLst/>
          </a:prstGeom>
          <a:noFill/>
        </p:spPr>
        <p:txBody>
          <a:bodyPr wrap="square" rtlCol="0">
            <a:spAutoFit/>
          </a:bodyPr>
          <a:lstStyle/>
          <a:p>
            <a:pPr algn="ctr"/>
            <a:r>
              <a:rPr lang="en-US" sz="2400" dirty="0" smtClean="0">
                <a:latin typeface="Arial" pitchFamily="34" charset="0"/>
                <a:cs typeface="Arial" pitchFamily="34" charset="0"/>
              </a:rPr>
              <a:t>C#, ASP.NET, </a:t>
            </a:r>
            <a:r>
              <a:rPr lang="en-US" sz="2400" dirty="0" err="1" smtClean="0">
                <a:latin typeface="Arial" pitchFamily="34" charset="0"/>
                <a:cs typeface="Arial" pitchFamily="34" charset="0"/>
              </a:rPr>
              <a:t>Javascript</a:t>
            </a:r>
            <a:r>
              <a:rPr lang="en-US" sz="2400" dirty="0" smtClean="0">
                <a:latin typeface="Arial" pitchFamily="34" charset="0"/>
                <a:cs typeface="Arial" pitchFamily="34" charset="0"/>
              </a:rPr>
              <a:t>, VB.NET, etc.</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21910706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Standards</a:t>
            </a:r>
            <a:endParaRPr lang="en-US" dirty="0"/>
          </a:p>
        </p:txBody>
      </p:sp>
      <p:sp>
        <p:nvSpPr>
          <p:cNvPr id="3" name="Content Placeholder 2"/>
          <p:cNvSpPr>
            <a:spLocks noGrp="1"/>
          </p:cNvSpPr>
          <p:nvPr>
            <p:ph idx="1"/>
          </p:nvPr>
        </p:nvSpPr>
        <p:spPr/>
        <p:txBody>
          <a:bodyPr/>
          <a:lstStyle/>
          <a:p>
            <a:r>
              <a:rPr lang="en-US" sz="2800" b="0" dirty="0" smtClean="0">
                <a:latin typeface="+mn-lt"/>
              </a:rPr>
              <a:t>Vary by individual</a:t>
            </a:r>
          </a:p>
          <a:p>
            <a:r>
              <a:rPr lang="en-US" sz="2800" b="0" dirty="0">
                <a:latin typeface="+mn-lt"/>
              </a:rPr>
              <a:t>Make code more readable</a:t>
            </a:r>
            <a:r>
              <a:rPr lang="en-US" sz="2800" b="0" dirty="0" smtClean="0">
                <a:latin typeface="+mn-lt"/>
              </a:rPr>
              <a:t>.</a:t>
            </a:r>
            <a:endParaRPr lang="en-US" sz="2800" b="0" dirty="0">
              <a:latin typeface="+mn-lt"/>
            </a:endParaRPr>
          </a:p>
          <a:p>
            <a:r>
              <a:rPr lang="en-US" sz="2800" b="0" dirty="0">
                <a:latin typeface="+mn-lt"/>
              </a:rPr>
              <a:t>Use tools to re-format code to your liking</a:t>
            </a:r>
            <a:r>
              <a:rPr lang="en-US" sz="2800" b="0" dirty="0" smtClean="0">
                <a:latin typeface="+mn-lt"/>
              </a:rPr>
              <a:t>.</a:t>
            </a:r>
          </a:p>
          <a:p>
            <a:pPr lvl="1"/>
            <a:r>
              <a:rPr lang="en-US" sz="2800" dirty="0" smtClean="0">
                <a:latin typeface="+mn-lt"/>
                <a:hlinkClick r:id="rId3"/>
              </a:rPr>
              <a:t>SQL Prompt</a:t>
            </a:r>
            <a:endParaRPr lang="en-US" sz="2800" dirty="0" smtClean="0">
              <a:latin typeface="+mn-lt"/>
            </a:endParaRPr>
          </a:p>
          <a:p>
            <a:pPr lvl="1"/>
            <a:r>
              <a:rPr lang="en-US" sz="2800" dirty="0" smtClean="0">
                <a:latin typeface="+mn-lt"/>
                <a:hlinkClick r:id="rId4"/>
              </a:rPr>
              <a:t>SSMS Tools Pack</a:t>
            </a:r>
            <a:endParaRPr lang="en-US" sz="2800" dirty="0" smtClean="0">
              <a:latin typeface="+mn-lt"/>
            </a:endParaRPr>
          </a:p>
          <a:p>
            <a:pPr lvl="1"/>
            <a:r>
              <a:rPr lang="en-US" sz="2800" dirty="0" smtClean="0">
                <a:latin typeface="+mn-lt"/>
              </a:rPr>
              <a:t>Others</a:t>
            </a:r>
          </a:p>
          <a:p>
            <a:r>
              <a:rPr lang="en-US" sz="2800" b="0" dirty="0" smtClean="0">
                <a:latin typeface="+mn-lt"/>
              </a:rPr>
              <a:t>Demo – Reformatting code</a:t>
            </a:r>
          </a:p>
        </p:txBody>
      </p:sp>
    </p:spTree>
    <p:extLst>
      <p:ext uri="{BB962C8B-B14F-4D97-AF65-F5344CB8AC3E}">
        <p14:creationId xmlns:p14="http://schemas.microsoft.com/office/powerpoint/2010/main" val="401979333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smtClean="0"/>
              <a:t>Tools</a:t>
            </a:r>
            <a:endParaRPr lang="en-US" dirty="0"/>
          </a:p>
        </p:txBody>
      </p:sp>
      <p:sp>
        <p:nvSpPr>
          <p:cNvPr id="3" name="Content Placeholder 2"/>
          <p:cNvSpPr>
            <a:spLocks noGrp="1"/>
          </p:cNvSpPr>
          <p:nvPr>
            <p:ph idx="1"/>
          </p:nvPr>
        </p:nvSpPr>
        <p:spPr/>
        <p:txBody>
          <a:bodyPr/>
          <a:lstStyle/>
          <a:p>
            <a:r>
              <a:rPr lang="en-US" sz="2800" b="0" dirty="0" smtClean="0">
                <a:latin typeface="+mn-lt"/>
              </a:rPr>
              <a:t>Development systems and tools need to work for the team, not against them.</a:t>
            </a:r>
          </a:p>
          <a:p>
            <a:r>
              <a:rPr lang="en-US" sz="2800" b="0" dirty="0" smtClean="0">
                <a:latin typeface="+mn-lt"/>
              </a:rPr>
              <a:t>Many IDEs and tools work well in team environments, if you configure them.</a:t>
            </a:r>
            <a:endParaRPr lang="en-US" sz="2800" b="0" dirty="0">
              <a:latin typeface="+mn-lt"/>
            </a:endParaRPr>
          </a:p>
        </p:txBody>
      </p:sp>
    </p:spTree>
    <p:extLst>
      <p:ext uri="{BB962C8B-B14F-4D97-AF65-F5344CB8AC3E}">
        <p14:creationId xmlns:p14="http://schemas.microsoft.com/office/powerpoint/2010/main" val="125527777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Everything</a:t>
            </a:r>
            <a:endParaRPr lang="en-US" dirty="0"/>
          </a:p>
        </p:txBody>
      </p:sp>
      <p:sp>
        <p:nvSpPr>
          <p:cNvPr id="3" name="Content Placeholder 2"/>
          <p:cNvSpPr>
            <a:spLocks noGrp="1"/>
          </p:cNvSpPr>
          <p:nvPr>
            <p:ph idx="1"/>
          </p:nvPr>
        </p:nvSpPr>
        <p:spPr/>
        <p:txBody>
          <a:bodyPr/>
          <a:lstStyle/>
          <a:p>
            <a:r>
              <a:rPr lang="en-US" sz="2800" b="0" dirty="0" smtClean="0">
                <a:latin typeface="+mn-lt"/>
              </a:rPr>
              <a:t>Object DDL</a:t>
            </a:r>
          </a:p>
          <a:p>
            <a:r>
              <a:rPr lang="en-US" sz="2800" b="0" dirty="0" smtClean="0">
                <a:latin typeface="+mn-lt"/>
              </a:rPr>
              <a:t>Assembly code</a:t>
            </a:r>
          </a:p>
          <a:p>
            <a:r>
              <a:rPr lang="en-US" sz="2800" b="0" dirty="0" smtClean="0">
                <a:latin typeface="+mn-lt"/>
              </a:rPr>
              <a:t>Security code</a:t>
            </a:r>
          </a:p>
          <a:p>
            <a:r>
              <a:rPr lang="en-US" sz="2800" b="0" dirty="0" smtClean="0">
                <a:latin typeface="+mn-lt"/>
              </a:rPr>
              <a:t>Configuration settings</a:t>
            </a:r>
          </a:p>
          <a:p>
            <a:r>
              <a:rPr lang="en-US" sz="2800" b="0" dirty="0" smtClean="0">
                <a:latin typeface="+mn-lt"/>
              </a:rPr>
              <a:t>Jobs</a:t>
            </a:r>
          </a:p>
          <a:p>
            <a:r>
              <a:rPr lang="en-US" sz="2800" b="0" dirty="0" smtClean="0">
                <a:latin typeface="+mn-lt"/>
              </a:rPr>
              <a:t>Lookup data</a:t>
            </a:r>
            <a:endParaRPr lang="en-US" sz="2800" b="0" dirty="0">
              <a:latin typeface="+mn-lt"/>
            </a:endParaRPr>
          </a:p>
        </p:txBody>
      </p:sp>
    </p:spTree>
    <p:extLst>
      <p:ext uri="{BB962C8B-B14F-4D97-AF65-F5344CB8AC3E}">
        <p14:creationId xmlns:p14="http://schemas.microsoft.com/office/powerpoint/2010/main" val="200790962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sz="2800" b="0" dirty="0" smtClean="0">
                <a:latin typeface="+mn-lt"/>
              </a:rPr>
              <a:t>Use </a:t>
            </a:r>
            <a:r>
              <a:rPr lang="en-US" sz="2800" b="0" dirty="0">
                <a:latin typeface="+mn-lt"/>
              </a:rPr>
              <a:t>v</a:t>
            </a:r>
            <a:r>
              <a:rPr lang="en-US" sz="2800" b="0" dirty="0" smtClean="0">
                <a:latin typeface="+mn-lt"/>
              </a:rPr>
              <a:t>ersion control for all code (including tests)</a:t>
            </a:r>
          </a:p>
          <a:p>
            <a:r>
              <a:rPr lang="en-US" sz="2800" b="0" dirty="0" smtClean="0">
                <a:latin typeface="+mn-lt"/>
              </a:rPr>
              <a:t>Commit early, commit often (</a:t>
            </a:r>
            <a:r>
              <a:rPr lang="en-US" sz="2800" b="0" dirty="0" smtClean="0">
                <a:latin typeface="+mn-lt"/>
                <a:hlinkClick r:id="rId3"/>
              </a:rPr>
              <a:t>references </a:t>
            </a:r>
            <a:r>
              <a:rPr lang="en-US" sz="2800" b="0" dirty="0" smtClean="0">
                <a:latin typeface="+mn-lt"/>
                <a:hlinkClick r:id="rId4"/>
              </a:rPr>
              <a:t>for </a:t>
            </a:r>
            <a:r>
              <a:rPr lang="en-US" sz="2800" b="0" dirty="0" smtClean="0">
                <a:latin typeface="+mn-lt"/>
                <a:hlinkClick r:id="rId5"/>
              </a:rPr>
              <a:t>this </a:t>
            </a:r>
            <a:r>
              <a:rPr lang="en-US" sz="2800" b="0" dirty="0" smtClean="0">
                <a:latin typeface="+mn-lt"/>
                <a:hlinkClick r:id="rId6"/>
              </a:rPr>
              <a:t>one</a:t>
            </a:r>
            <a:r>
              <a:rPr lang="en-US" sz="2800" b="0" dirty="0" smtClean="0">
                <a:latin typeface="+mn-lt"/>
              </a:rPr>
              <a:t>)</a:t>
            </a:r>
          </a:p>
          <a:p>
            <a:r>
              <a:rPr lang="en-US" sz="2800" b="0" dirty="0" smtClean="0">
                <a:latin typeface="+mn-lt"/>
              </a:rPr>
              <a:t>Use tools </a:t>
            </a:r>
          </a:p>
          <a:p>
            <a:pPr lvl="1"/>
            <a:r>
              <a:rPr lang="en-US" sz="2800" dirty="0" smtClean="0">
                <a:latin typeface="+mn-lt"/>
              </a:rPr>
              <a:t>If it’s hard, people don’t do it</a:t>
            </a:r>
          </a:p>
          <a:p>
            <a:r>
              <a:rPr lang="en-US" sz="2800" b="0" dirty="0" smtClean="0">
                <a:latin typeface="+mn-lt"/>
              </a:rPr>
              <a:t>Train people</a:t>
            </a:r>
          </a:p>
          <a:p>
            <a:r>
              <a:rPr lang="en-US" sz="2800" b="0" dirty="0" smtClean="0">
                <a:latin typeface="+mn-lt"/>
              </a:rPr>
              <a:t>Build often</a:t>
            </a:r>
          </a:p>
        </p:txBody>
      </p:sp>
    </p:spTree>
    <p:extLst>
      <p:ext uri="{BB962C8B-B14F-4D97-AF65-F5344CB8AC3E}">
        <p14:creationId xmlns:p14="http://schemas.microsoft.com/office/powerpoint/2010/main" val="413291160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The Holy Grail</a:t>
            </a:r>
            <a:endParaRPr lang="en-US" dirty="0">
              <a:latin typeface="Cachet Pro Medium" panose="020B0606030504020203" pitchFamily="34"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187302"/>
            <a:ext cx="4892842" cy="4648200"/>
          </a:xfrm>
          <a:prstGeom prst="rect">
            <a:avLst/>
          </a:prstGeom>
        </p:spPr>
      </p:pic>
    </p:spTree>
    <p:extLst>
      <p:ext uri="{BB962C8B-B14F-4D97-AF65-F5344CB8AC3E}">
        <p14:creationId xmlns:p14="http://schemas.microsoft.com/office/powerpoint/2010/main" val="323204353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sz="2800" b="0" dirty="0" smtClean="0">
                <a:latin typeface="+mn-lt"/>
              </a:rPr>
              <a:t>The value of version control</a:t>
            </a:r>
          </a:p>
          <a:p>
            <a:r>
              <a:rPr lang="en-US" sz="2800" b="0" dirty="0" smtClean="0">
                <a:latin typeface="+mn-lt"/>
              </a:rPr>
              <a:t>Standards, patterns and </a:t>
            </a:r>
            <a:r>
              <a:rPr lang="en-US" sz="2800" b="0" dirty="0">
                <a:latin typeface="+mn-lt"/>
              </a:rPr>
              <a:t>b</a:t>
            </a:r>
            <a:r>
              <a:rPr lang="en-US" sz="2800" b="0" dirty="0" smtClean="0">
                <a:latin typeface="+mn-lt"/>
              </a:rPr>
              <a:t>est practices</a:t>
            </a:r>
          </a:p>
          <a:p>
            <a:r>
              <a:rPr lang="en-US" sz="2800" b="0" dirty="0" smtClean="0">
                <a:latin typeface="+mn-lt"/>
              </a:rPr>
              <a:t>Flow in a team</a:t>
            </a:r>
          </a:p>
          <a:p>
            <a:endParaRPr lang="en-US" dirty="0" smtClean="0">
              <a:latin typeface="+mn-lt"/>
            </a:endParaRPr>
          </a:p>
        </p:txBody>
      </p:sp>
    </p:spTree>
    <p:extLst>
      <p:ext uri="{BB962C8B-B14F-4D97-AF65-F5344CB8AC3E}">
        <p14:creationId xmlns:p14="http://schemas.microsoft.com/office/powerpoint/2010/main" val="227212004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lstStyle/>
          <a:p>
            <a:r>
              <a:rPr lang="en-US" sz="2800" b="0" dirty="0" smtClean="0">
                <a:latin typeface="+mn-lt"/>
              </a:rPr>
              <a:t>The next step is Automated Test and Build (next session)</a:t>
            </a:r>
          </a:p>
          <a:p>
            <a:r>
              <a:rPr lang="en-US" sz="2800" b="0" dirty="0" smtClean="0">
                <a:latin typeface="+mn-lt"/>
              </a:rPr>
              <a:t>Questions?</a:t>
            </a:r>
          </a:p>
          <a:p>
            <a:r>
              <a:rPr lang="en-US" sz="2800" b="0" dirty="0" smtClean="0">
                <a:latin typeface="+mn-lt"/>
              </a:rPr>
              <a:t>Please fill out your feedback forms</a:t>
            </a:r>
          </a:p>
          <a:p>
            <a:r>
              <a:rPr lang="en-US" sz="2800" b="0" dirty="0" smtClean="0">
                <a:latin typeface="+mn-lt"/>
                <a:hlinkClick r:id="rId2"/>
              </a:rPr>
              <a:t>www.voiceofthedba.com/talks</a:t>
            </a:r>
            <a:endParaRPr lang="en-US" sz="2800" b="0" dirty="0" smtClean="0">
              <a:latin typeface="+mn-lt"/>
            </a:endParaRPr>
          </a:p>
        </p:txBody>
      </p:sp>
    </p:spTree>
    <p:extLst>
      <p:ext uri="{BB962C8B-B14F-4D97-AF65-F5344CB8AC3E}">
        <p14:creationId xmlns:p14="http://schemas.microsoft.com/office/powerpoint/2010/main" val="403746356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type="body" idx="1"/>
          </p:nvPr>
        </p:nvSpPr>
        <p:spPr/>
        <p:txBody>
          <a:bodyPr>
            <a:normAutofit/>
          </a:bodyPr>
          <a:lstStyle/>
          <a:p>
            <a:r>
              <a:rPr lang="en-US" sz="1500" b="0" dirty="0">
                <a:latin typeface="+mn-lt"/>
                <a:hlinkClick r:id="rId2"/>
              </a:rPr>
              <a:t>http://</a:t>
            </a:r>
            <a:r>
              <a:rPr lang="en-US" sz="1500" b="0" dirty="0" smtClean="0">
                <a:latin typeface="+mn-lt"/>
                <a:hlinkClick r:id="rId2"/>
              </a:rPr>
              <a:t>stackoverflow.com/questions/115369/do-you-use-source-control-for-your-database-items</a:t>
            </a:r>
            <a:endParaRPr lang="en-US" sz="1500" b="0" dirty="0" smtClean="0">
              <a:latin typeface="+mn-lt"/>
            </a:endParaRPr>
          </a:p>
          <a:p>
            <a:r>
              <a:rPr lang="en-US" sz="1500" b="0" dirty="0">
                <a:latin typeface="+mn-lt"/>
                <a:hlinkClick r:id="rId3"/>
              </a:rPr>
              <a:t>http://</a:t>
            </a:r>
            <a:r>
              <a:rPr lang="en-US" sz="1500" b="0" dirty="0" smtClean="0">
                <a:latin typeface="+mn-lt"/>
                <a:hlinkClick r:id="rId3"/>
              </a:rPr>
              <a:t>www.codinghorror.com/blog/archives/001050.html</a:t>
            </a:r>
            <a:endParaRPr lang="en-US" sz="1500" b="0" dirty="0" smtClean="0">
              <a:latin typeface="+mn-lt"/>
            </a:endParaRPr>
          </a:p>
          <a:p>
            <a:r>
              <a:rPr lang="en-US" sz="1500" b="0" dirty="0">
                <a:latin typeface="+mn-lt"/>
              </a:rPr>
              <a:t>http://www.codinghorror.com/blog/2008/02/get-your-database-under-version-control.html</a:t>
            </a:r>
            <a:endParaRPr lang="en-US" sz="1500" b="0" dirty="0" smtClean="0">
              <a:latin typeface="+mn-lt"/>
            </a:endParaRPr>
          </a:p>
          <a:p>
            <a:r>
              <a:rPr lang="en-US" sz="1500" b="0" dirty="0">
                <a:latin typeface="+mn-lt"/>
                <a:hlinkClick r:id="rId4"/>
              </a:rPr>
              <a:t>http://</a:t>
            </a:r>
            <a:r>
              <a:rPr lang="en-US" sz="1500" b="0" dirty="0" smtClean="0">
                <a:latin typeface="+mn-lt"/>
                <a:hlinkClick r:id="rId4"/>
              </a:rPr>
              <a:t>www.ssw.com.au/ssw/Standards/Rules/RulesToBetterSQLServerDatabases.aspx</a:t>
            </a:r>
            <a:endParaRPr lang="en-US" sz="1500" b="0" dirty="0" smtClean="0">
              <a:latin typeface="+mn-lt"/>
            </a:endParaRPr>
          </a:p>
          <a:p>
            <a:r>
              <a:rPr lang="en-US" sz="1500" b="0" dirty="0">
                <a:latin typeface="+mn-lt"/>
                <a:hlinkClick r:id="rId5"/>
              </a:rPr>
              <a:t>http://</a:t>
            </a:r>
            <a:r>
              <a:rPr lang="en-US" sz="1500" b="0" dirty="0" smtClean="0">
                <a:latin typeface="+mn-lt"/>
                <a:hlinkClick r:id="rId5"/>
              </a:rPr>
              <a:t>odetocode.com/blogs/scott/archive/2008/01/30/three-rules-for-database-work.aspx</a:t>
            </a:r>
            <a:endParaRPr lang="en-US" sz="1500" b="0" dirty="0" smtClean="0">
              <a:latin typeface="+mn-lt"/>
            </a:endParaRPr>
          </a:p>
          <a:p>
            <a:r>
              <a:rPr lang="en-US" sz="1500" b="0" dirty="0" smtClean="0">
                <a:latin typeface="+mn-lt"/>
              </a:rPr>
              <a:t>Check in early</a:t>
            </a:r>
            <a:r>
              <a:rPr lang="en-US" sz="1500" b="0" dirty="0">
                <a:latin typeface="+mn-lt"/>
              </a:rPr>
              <a:t>, check in often - </a:t>
            </a:r>
            <a:r>
              <a:rPr lang="en-US" sz="1500" b="0" dirty="0">
                <a:latin typeface="+mn-lt"/>
                <a:hlinkClick r:id="rId6"/>
              </a:rPr>
              <a:t>http://</a:t>
            </a:r>
            <a:r>
              <a:rPr lang="en-US" sz="1500" b="0" dirty="0" smtClean="0">
                <a:latin typeface="+mn-lt"/>
                <a:hlinkClick r:id="rId6"/>
              </a:rPr>
              <a:t>www.codinghorror.com/blog/2008/08/check-in-early-check-in-often.html</a:t>
            </a:r>
            <a:endParaRPr lang="en-US" sz="1500" b="0" dirty="0" smtClean="0">
              <a:latin typeface="+mn-lt"/>
            </a:endParaRPr>
          </a:p>
          <a:p>
            <a:r>
              <a:rPr lang="en-US" sz="1500" b="0" dirty="0" smtClean="0">
                <a:latin typeface="+mn-lt"/>
              </a:rPr>
              <a:t>SVN and </a:t>
            </a:r>
            <a:r>
              <a:rPr lang="en-US" sz="1500" b="0" dirty="0" err="1" smtClean="0">
                <a:latin typeface="+mn-lt"/>
              </a:rPr>
              <a:t>Powershell</a:t>
            </a:r>
            <a:r>
              <a:rPr lang="en-US" sz="1500" b="0" dirty="0">
                <a:latin typeface="+mn-lt"/>
              </a:rPr>
              <a:t> - http://www.hanselman.com/blog/PowerShellAnkhSVNAndSubversion.aspx</a:t>
            </a:r>
            <a:endParaRPr lang="en-US" sz="1500" b="0" dirty="0" smtClean="0">
              <a:latin typeface="+mn-lt"/>
            </a:endParaRPr>
          </a:p>
          <a:p>
            <a:endParaRPr lang="en-US" b="0" dirty="0">
              <a:latin typeface="+mn-lt"/>
            </a:endParaRPr>
          </a:p>
        </p:txBody>
      </p:sp>
    </p:spTree>
    <p:extLst>
      <p:ext uri="{BB962C8B-B14F-4D97-AF65-F5344CB8AC3E}">
        <p14:creationId xmlns:p14="http://schemas.microsoft.com/office/powerpoint/2010/main" val="412777528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type="body" idx="1"/>
          </p:nvPr>
        </p:nvSpPr>
        <p:spPr/>
        <p:txBody>
          <a:bodyPr>
            <a:normAutofit/>
          </a:bodyPr>
          <a:lstStyle/>
          <a:p>
            <a:r>
              <a:rPr lang="en-US" sz="2400" b="0" dirty="0">
                <a:latin typeface="+mn-lt"/>
                <a:hlinkClick r:id="rId2"/>
              </a:rPr>
              <a:t>http://northernalberta.rims.org/NorthernAlbertaChapter/Home</a:t>
            </a:r>
            <a:r>
              <a:rPr lang="en-US" sz="2400" b="0" dirty="0" smtClean="0">
                <a:latin typeface="+mn-lt"/>
                <a:hlinkClick r:id="rId2"/>
              </a:rPr>
              <a:t>/</a:t>
            </a:r>
            <a:endParaRPr lang="en-US" sz="2400" b="0" dirty="0" smtClean="0">
              <a:latin typeface="+mn-lt"/>
            </a:endParaRPr>
          </a:p>
          <a:p>
            <a:r>
              <a:rPr lang="en-US" sz="2400" b="0" dirty="0">
                <a:latin typeface="+mn-lt"/>
                <a:hlinkClick r:id="rId3"/>
              </a:rPr>
              <a:t>http://</a:t>
            </a:r>
            <a:r>
              <a:rPr lang="en-US" sz="2400" b="0" dirty="0" smtClean="0">
                <a:latin typeface="+mn-lt"/>
                <a:hlinkClick r:id="rId3"/>
              </a:rPr>
              <a:t>indianajones.wikia.com/wiki/Holy_Grail</a:t>
            </a:r>
            <a:endParaRPr lang="en-US" sz="2400" b="0" dirty="0" smtClean="0">
              <a:latin typeface="+mn-lt"/>
            </a:endParaRPr>
          </a:p>
          <a:p>
            <a:r>
              <a:rPr lang="en-US" sz="2400" b="0" dirty="0">
                <a:latin typeface="+mn-lt"/>
                <a:hlinkClick r:id="rId4"/>
              </a:rPr>
              <a:t>http://</a:t>
            </a:r>
            <a:r>
              <a:rPr lang="en-US" sz="2400" b="0" dirty="0" smtClean="0">
                <a:latin typeface="+mn-lt"/>
                <a:hlinkClick r:id="rId4"/>
              </a:rPr>
              <a:t>www.youtube.com/watch?v=RG0ochx16Dg</a:t>
            </a:r>
            <a:endParaRPr lang="en-US" sz="2400" b="0" dirty="0" smtClean="0">
              <a:latin typeface="+mn-lt"/>
            </a:endParaRPr>
          </a:p>
          <a:p>
            <a:r>
              <a:rPr lang="en-US" sz="2400" b="0" dirty="0">
                <a:latin typeface="+mn-lt"/>
                <a:hlinkClick r:id="rId5"/>
              </a:rPr>
              <a:t>http://www.flickr.com/photos/lumaxart/2137737248/</a:t>
            </a:r>
            <a:endParaRPr lang="en-US" sz="2400" b="0" dirty="0">
              <a:latin typeface="+mn-lt"/>
            </a:endParaRPr>
          </a:p>
          <a:p>
            <a:endParaRPr lang="en-US" sz="2400" b="0" dirty="0" smtClean="0">
              <a:latin typeface="+mn-lt"/>
            </a:endParaRPr>
          </a:p>
        </p:txBody>
      </p:sp>
    </p:spTree>
    <p:extLst>
      <p:ext uri="{BB962C8B-B14F-4D97-AF65-F5344CB8AC3E}">
        <p14:creationId xmlns:p14="http://schemas.microsoft.com/office/powerpoint/2010/main" val="37386210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29000"/>
            <a:ext cx="8229600" cy="762000"/>
          </a:xfrm>
        </p:spPr>
        <p:txBody>
          <a:bodyPr>
            <a:normAutofit fontScale="90000"/>
          </a:bodyPr>
          <a:lstStyle/>
          <a:p>
            <a:r>
              <a:rPr lang="en-US" dirty="0"/>
              <a:t>How </a:t>
            </a:r>
            <a:r>
              <a:rPr lang="en-US" dirty="0" smtClean="0"/>
              <a:t>many of you use </a:t>
            </a:r>
            <a:r>
              <a:rPr lang="en-US" dirty="0"/>
              <a:t>version control </a:t>
            </a:r>
            <a:r>
              <a:rPr lang="en-US" dirty="0" smtClean="0"/>
              <a:t>for you</a:t>
            </a:r>
            <a:br>
              <a:rPr lang="en-US" dirty="0" smtClean="0"/>
            </a:br>
            <a:r>
              <a:rPr lang="en-US" strike="sngStrike" dirty="0" smtClean="0"/>
              <a:t>application</a:t>
            </a:r>
            <a:r>
              <a:rPr lang="en-US" dirty="0" smtClean="0"/>
              <a:t> </a:t>
            </a:r>
            <a:r>
              <a:rPr lang="en-US" dirty="0"/>
              <a:t>code?</a:t>
            </a:r>
            <a:br>
              <a:rPr lang="en-US" dirty="0"/>
            </a:br>
            <a:endParaRPr lang="en-US" dirty="0"/>
          </a:p>
        </p:txBody>
      </p:sp>
      <p:sp>
        <p:nvSpPr>
          <p:cNvPr id="5" name="Title 3"/>
          <p:cNvSpPr txBox="1">
            <a:spLocks/>
          </p:cNvSpPr>
          <p:nvPr/>
        </p:nvSpPr>
        <p:spPr>
          <a:xfrm>
            <a:off x="685800" y="3124200"/>
            <a:ext cx="3848986" cy="13716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800" b="1" i="0" kern="1200">
                <a:solidFill>
                  <a:schemeClr val="bg1">
                    <a:lumMod val="50000"/>
                  </a:schemeClr>
                </a:solidFill>
                <a:latin typeface="Arial"/>
                <a:ea typeface="+mj-ea"/>
                <a:cs typeface="Arial"/>
              </a:defRPr>
            </a:lvl1pPr>
          </a:lstStyle>
          <a:p>
            <a:r>
              <a:rPr lang="en-US" sz="2800" dirty="0" smtClean="0">
                <a:solidFill>
                  <a:srgbClr val="FF0000"/>
                </a:solidFill>
                <a:latin typeface="+mn-lt"/>
              </a:rPr>
              <a:t>database</a:t>
            </a:r>
            <a:endParaRPr lang="en-US" sz="2800" dirty="0">
              <a:solidFill>
                <a:srgbClr val="FF0000"/>
              </a:solidFill>
              <a:latin typeface="+mn-lt"/>
            </a:endParaRPr>
          </a:p>
        </p:txBody>
      </p:sp>
    </p:spTree>
    <p:extLst>
      <p:ext uri="{BB962C8B-B14F-4D97-AF65-F5344CB8AC3E}">
        <p14:creationId xmlns:p14="http://schemas.microsoft.com/office/powerpoint/2010/main" val="22497024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399" y="533400"/>
            <a:ext cx="8631707" cy="1981200"/>
          </a:xfrm>
        </p:spPr>
      </p:pic>
    </p:spTree>
    <p:extLst>
      <p:ext uri="{BB962C8B-B14F-4D97-AF65-F5344CB8AC3E}">
        <p14:creationId xmlns:p14="http://schemas.microsoft.com/office/powerpoint/2010/main" val="361274203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533400"/>
            <a:ext cx="4315854" cy="99060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24200"/>
            <a:ext cx="6904548" cy="19050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9610" y="5029200"/>
            <a:ext cx="2809875" cy="942975"/>
          </a:xfrm>
          <a:prstGeom prst="rect">
            <a:avLst/>
          </a:prstGeom>
        </p:spPr>
      </p:pic>
    </p:spTree>
    <p:extLst>
      <p:ext uri="{BB962C8B-B14F-4D97-AF65-F5344CB8AC3E}">
        <p14:creationId xmlns:p14="http://schemas.microsoft.com/office/powerpoint/2010/main" val="311437834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533400"/>
            <a:ext cx="4315854" cy="99060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863662"/>
            <a:ext cx="3452274" cy="9525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5488" y="5507457"/>
            <a:ext cx="1839757" cy="61741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562" y="1702019"/>
            <a:ext cx="7762875" cy="270510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9637" y="4503026"/>
            <a:ext cx="3733800" cy="571500"/>
          </a:xfrm>
          <a:prstGeom prst="rect">
            <a:avLst/>
          </a:prstGeom>
        </p:spPr>
      </p:pic>
    </p:spTree>
    <p:extLst>
      <p:ext uri="{BB962C8B-B14F-4D97-AF65-F5344CB8AC3E}">
        <p14:creationId xmlns:p14="http://schemas.microsoft.com/office/powerpoint/2010/main" val="309594547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6047"/>
            <a:ext cx="4315854" cy="99060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4584097"/>
            <a:ext cx="3452274" cy="9525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0240" y="5342358"/>
            <a:ext cx="1839757" cy="61741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028" y="1982915"/>
            <a:ext cx="7210425" cy="254317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0" y="1166647"/>
            <a:ext cx="2619375" cy="78105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96393" y="2163890"/>
            <a:ext cx="2738120" cy="419100"/>
          </a:xfrm>
          <a:prstGeom prst="rect">
            <a:avLst/>
          </a:prstGeom>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34000" y="985672"/>
            <a:ext cx="3280088" cy="1143000"/>
          </a:xfrm>
          <a:prstGeom prst="rect">
            <a:avLst/>
          </a:prstGeom>
        </p:spPr>
      </p:pic>
    </p:spTree>
    <p:extLst>
      <p:ext uri="{BB962C8B-B14F-4D97-AF65-F5344CB8AC3E}">
        <p14:creationId xmlns:p14="http://schemas.microsoft.com/office/powerpoint/2010/main" val="336072721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013" y="3396775"/>
            <a:ext cx="8455025" cy="101536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5099306"/>
            <a:ext cx="3857253" cy="990600"/>
          </a:xfrm>
          <a:prstGeom prst="rect">
            <a:avLst/>
          </a:prstGeom>
        </p:spPr>
      </p:pic>
      <p:sp>
        <p:nvSpPr>
          <p:cNvPr id="2" name="TextBox 1"/>
          <p:cNvSpPr txBox="1"/>
          <p:nvPr/>
        </p:nvSpPr>
        <p:spPr>
          <a:xfrm>
            <a:off x="152400" y="1143000"/>
            <a:ext cx="8763000" cy="1938992"/>
          </a:xfrm>
          <a:prstGeom prst="rect">
            <a:avLst/>
          </a:prstGeom>
          <a:noFill/>
        </p:spPr>
        <p:txBody>
          <a:bodyPr wrap="square" rtlCol="0">
            <a:spAutoFit/>
          </a:bodyPr>
          <a:lstStyle/>
          <a:p>
            <a:r>
              <a:rPr lang="en-US" sz="6000" dirty="0" smtClean="0">
                <a:latin typeface="Cachet Pro Medium" panose="020B0606030504020203" pitchFamily="34" charset="0"/>
              </a:rPr>
              <a:t>“If it’s not in source control, it doesn’t exist.”</a:t>
            </a:r>
            <a:endParaRPr lang="en-US" sz="6000" dirty="0">
              <a:latin typeface="Cachet Pro Medium" panose="020B0606030504020203" pitchFamily="34" charset="0"/>
            </a:endParaRPr>
          </a:p>
        </p:txBody>
      </p:sp>
    </p:spTree>
    <p:extLst>
      <p:ext uri="{BB962C8B-B14F-4D97-AF65-F5344CB8AC3E}">
        <p14:creationId xmlns:p14="http://schemas.microsoft.com/office/powerpoint/2010/main" val="383973549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SITC13_PPT_update.potx" id="{5AF91B14-2A39-491A-A3BD-F8379BE90EBD}" vid="{BF63E6B5-D09C-44C8-94C4-6826313174BD}"/>
    </a:ext>
  </a:extLst>
</a:theme>
</file>

<file path=ppt/theme/theme2.xml><?xml version="1.0" encoding="utf-8"?>
<a:theme xmlns:a="http://schemas.openxmlformats.org/drawingml/2006/main" name="SQLintersection">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SITC13_PPT_update</Template>
  <TotalTime>10743</TotalTime>
  <Words>2436</Words>
  <Application>Microsoft Office PowerPoint</Application>
  <PresentationFormat>On-screen Show (4:3)</PresentationFormat>
  <Paragraphs>308</Paragraphs>
  <Slides>38</Slides>
  <Notes>31</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Default Theme</vt:lpstr>
      <vt:lpstr>SQLintersection</vt:lpstr>
      <vt:lpstr>Team-based Development with Version Control</vt:lpstr>
      <vt:lpstr>Goals</vt:lpstr>
      <vt:lpstr>How many of you use version control for you application code? </vt:lpstr>
      <vt:lpstr>How many of you use version control for you application code? </vt:lpstr>
      <vt:lpstr>PowerPoint Presentation</vt:lpstr>
      <vt:lpstr>PowerPoint Presentation</vt:lpstr>
      <vt:lpstr>PowerPoint Presentation</vt:lpstr>
      <vt:lpstr>PowerPoint Presentation</vt:lpstr>
      <vt:lpstr>PowerPoint Presentation</vt:lpstr>
      <vt:lpstr>PowerPoint Presentation</vt:lpstr>
      <vt:lpstr>The Best Reason</vt:lpstr>
      <vt:lpstr>PowerPoint Presentation</vt:lpstr>
      <vt:lpstr> </vt:lpstr>
      <vt:lpstr>PowerPoint Presentation</vt:lpstr>
      <vt:lpstr>Reducing Risk</vt:lpstr>
      <vt:lpstr>You’re using version control</vt:lpstr>
      <vt:lpstr>You’re using version control</vt:lpstr>
      <vt:lpstr>Use Something</vt:lpstr>
      <vt:lpstr>Automation is Best</vt:lpstr>
      <vt:lpstr>Automation is Best</vt:lpstr>
      <vt:lpstr>Rules for Database Development</vt:lpstr>
      <vt:lpstr>Dedicated or Shared Databases?</vt:lpstr>
      <vt:lpstr>Shared databases are not wrong</vt:lpstr>
      <vt:lpstr>The Ideal</vt:lpstr>
      <vt:lpstr>VCS Systems</vt:lpstr>
      <vt:lpstr>Teamwork</vt:lpstr>
      <vt:lpstr>Teamwork</vt:lpstr>
      <vt:lpstr> </vt:lpstr>
      <vt:lpstr>Naming Standards</vt:lpstr>
      <vt:lpstr>Style Standards</vt:lpstr>
      <vt:lpstr>Use Tools</vt:lpstr>
      <vt:lpstr>Get Everything</vt:lpstr>
      <vt:lpstr>Best Practices</vt:lpstr>
      <vt:lpstr>The Holy Grail</vt:lpstr>
      <vt:lpstr>Goals</vt:lpstr>
      <vt:lpstr>The End</vt:lpstr>
      <vt:lpstr>References</vt:lpstr>
      <vt:lpstr>Images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Based Source Control</dc:title>
  <dc:creator>way0utwest</dc:creator>
  <cp:lastModifiedBy>sjones</cp:lastModifiedBy>
  <cp:revision>90</cp:revision>
  <dcterms:created xsi:type="dcterms:W3CDTF">2006-08-16T00:00:00Z</dcterms:created>
  <dcterms:modified xsi:type="dcterms:W3CDTF">2013-10-22T20:29:29Z</dcterms:modified>
</cp:coreProperties>
</file>