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  <p:sldMasterId id="2147483782" r:id="rId2"/>
  </p:sldMasterIdLst>
  <p:notesMasterIdLst>
    <p:notesMasterId r:id="rId35"/>
  </p:notesMasterIdLst>
  <p:handoutMasterIdLst>
    <p:handoutMasterId r:id="rId36"/>
  </p:handoutMasterIdLst>
  <p:sldIdLst>
    <p:sldId id="350" r:id="rId3"/>
    <p:sldId id="352" r:id="rId4"/>
    <p:sldId id="353" r:id="rId5"/>
    <p:sldId id="307" r:id="rId6"/>
    <p:sldId id="258" r:id="rId7"/>
    <p:sldId id="309" r:id="rId8"/>
    <p:sldId id="285" r:id="rId9"/>
    <p:sldId id="325" r:id="rId10"/>
    <p:sldId id="287" r:id="rId11"/>
    <p:sldId id="351" r:id="rId12"/>
    <p:sldId id="290" r:id="rId13"/>
    <p:sldId id="291" r:id="rId14"/>
    <p:sldId id="305" r:id="rId15"/>
    <p:sldId id="295" r:id="rId16"/>
    <p:sldId id="326" r:id="rId17"/>
    <p:sldId id="306" r:id="rId18"/>
    <p:sldId id="296" r:id="rId19"/>
    <p:sldId id="297" r:id="rId20"/>
    <p:sldId id="298" r:id="rId21"/>
    <p:sldId id="299" r:id="rId22"/>
    <p:sldId id="300" r:id="rId23"/>
    <p:sldId id="312" r:id="rId24"/>
    <p:sldId id="313" r:id="rId25"/>
    <p:sldId id="314" r:id="rId26"/>
    <p:sldId id="301" r:id="rId27"/>
    <p:sldId id="303" r:id="rId28"/>
    <p:sldId id="311" r:id="rId29"/>
    <p:sldId id="302" r:id="rId30"/>
    <p:sldId id="327" r:id="rId31"/>
    <p:sldId id="304" r:id="rId32"/>
    <p:sldId id="354" r:id="rId33"/>
    <p:sldId id="260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50"/>
            <p14:sldId id="352"/>
            <p14:sldId id="353"/>
            <p14:sldId id="307"/>
            <p14:sldId id="258"/>
            <p14:sldId id="309"/>
            <p14:sldId id="285"/>
            <p14:sldId id="325"/>
            <p14:sldId id="287"/>
            <p14:sldId id="351"/>
            <p14:sldId id="290"/>
            <p14:sldId id="291"/>
            <p14:sldId id="305"/>
            <p14:sldId id="295"/>
            <p14:sldId id="326"/>
            <p14:sldId id="306"/>
            <p14:sldId id="296"/>
            <p14:sldId id="297"/>
            <p14:sldId id="298"/>
            <p14:sldId id="299"/>
            <p14:sldId id="300"/>
            <p14:sldId id="312"/>
            <p14:sldId id="313"/>
            <p14:sldId id="314"/>
            <p14:sldId id="301"/>
            <p14:sldId id="303"/>
            <p14:sldId id="311"/>
            <p14:sldId id="302"/>
            <p14:sldId id="327"/>
            <p14:sldId id="304"/>
            <p14:sldId id="35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5" autoAdjust="0"/>
    <p:restoredTop sz="97586" autoAdjust="0"/>
  </p:normalViewPr>
  <p:slideViewPr>
    <p:cSldViewPr snapToGrid="0">
      <p:cViewPr varScale="1">
        <p:scale>
          <a:sx n="82" d="100"/>
          <a:sy n="82" d="100"/>
        </p:scale>
        <p:origin x="100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8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at the beginning and end of your presentation: What are the three talking points your audience should be able to answer after this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24463-B1AD-4AFA-8B40-64A9DB585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steve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4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8C35-2CA1-4787-8D16-AA5DAAEE43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8C35-2CA1-4787-8D16-AA5DAAEE4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jpeg"/><Relationship Id="rId21" Type="http://schemas.openxmlformats.org/officeDocument/2006/relationships/image" Target="../media/image22.png"/><Relationship Id="rId7" Type="http://schemas.openxmlformats.org/officeDocument/2006/relationships/image" Target="../media/image4.emf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jpeg"/><Relationship Id="rId16" Type="http://schemas.openxmlformats.org/officeDocument/2006/relationships/image" Target="../media/image18.png"/><Relationship Id="rId20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jpeg"/><Relationship Id="rId21" Type="http://schemas.openxmlformats.org/officeDocument/2006/relationships/image" Target="../media/image22.png"/><Relationship Id="rId7" Type="http://schemas.openxmlformats.org/officeDocument/2006/relationships/image" Target="../media/image4.emf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jpeg"/><Relationship Id="rId16" Type="http://schemas.openxmlformats.org/officeDocument/2006/relationships/image" Target="../media/image18.png"/><Relationship Id="rId20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>
            <a:extLst>
              <a:ext uri="{FF2B5EF4-FFF2-40B4-BE49-F238E27FC236}">
                <a16:creationId xmlns:a16="http://schemas.microsoft.com/office/drawing/2014/main" id="{FC782319-62B5-4043-BE69-E3C948611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568" y="1367040"/>
            <a:ext cx="5986742" cy="1451649"/>
          </a:xfrm>
        </p:spPr>
        <p:txBody>
          <a:bodyPr anchor="t">
            <a:noAutofit/>
          </a:bodyPr>
          <a:lstStyle>
            <a:lvl1pPr>
              <a:defRPr sz="33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838990EC-8DDE-4B70-A3EA-D7056E7C001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8406" y="3534491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2A91A654-E83E-4D78-B5DB-6EC9802206A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18407" y="3962786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7384EC0-4A3C-4EDA-9D06-896D1BF8BC1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8407" y="4391084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5" y="3286222"/>
            <a:ext cx="3309719" cy="152584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2963F38-1105-4812-92EE-3180170B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222943"/>
            <a:ext cx="5734478" cy="81716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5C3CF15-848D-4E0D-BEC0-66DE362860C5}"/>
              </a:ext>
            </a:extLst>
          </p:cNvPr>
          <p:cNvSpPr txBox="1"/>
          <p:nvPr/>
        </p:nvSpPr>
        <p:spPr>
          <a:xfrm>
            <a:off x="3257549" y="847855"/>
            <a:ext cx="289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422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90C9966-75CA-7E49-8F85-51BA761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5A1E762-B7D5-9F4E-825E-929E1BE50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7063769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AD3BA8-4C2E-494A-A7C7-1F34325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85" y="1369219"/>
            <a:ext cx="5563576" cy="3263504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746DE-7FCD-43C8-8262-DC2EE6C74CB4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9C375E-572B-4C65-8BB1-2FC24767B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1201"/>
            <a:ext cx="2881211" cy="4105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AF9CDC-575E-41FA-BA1A-E30AF9839D5A}"/>
              </a:ext>
            </a:extLst>
          </p:cNvPr>
          <p:cNvSpPr txBox="1"/>
          <p:nvPr/>
        </p:nvSpPr>
        <p:spPr>
          <a:xfrm>
            <a:off x="7531288" y="4807898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449481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3292325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764F7-4DD9-414D-AB2A-D2D233BEDFC7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AC238-C28B-4CC1-9F5B-39D3BA7C78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1201"/>
            <a:ext cx="2881211" cy="410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04B46-9AE5-4C87-A7BF-AA5AA62EA9E4}"/>
              </a:ext>
            </a:extLst>
          </p:cNvPr>
          <p:cNvSpPr txBox="1"/>
          <p:nvPr/>
        </p:nvSpPr>
        <p:spPr>
          <a:xfrm>
            <a:off x="7531288" y="4807898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38803080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ur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25E5042-9E74-7B4F-ABCD-A2C8621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3292325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9B93-1509-4816-8C12-EFE4EB0F6AB6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6A7C8-AAB8-4304-A4B7-F34B5B59F6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1201"/>
            <a:ext cx="2881211" cy="410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BCB36-E100-4711-9540-6FB844F117A2}"/>
              </a:ext>
            </a:extLst>
          </p:cNvPr>
          <p:cNvSpPr txBox="1"/>
          <p:nvPr/>
        </p:nvSpPr>
        <p:spPr>
          <a:xfrm>
            <a:off x="7531288" y="4807898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24420822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er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8407" y="329688"/>
            <a:ext cx="7315200" cy="3724274"/>
          </a:xfrm>
        </p:spPr>
        <p:txBody>
          <a:bodyPr anchor="t"/>
          <a:lstStyle>
            <a:lvl1pPr algn="l">
              <a:lnSpc>
                <a:spcPct val="120000"/>
              </a:lnSpc>
              <a:defRPr sz="45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This is a breaker page, it can be used to split topics or highlight something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76F5F-7485-2C49-990E-2AAEF041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5B791-6E9E-46A8-853D-F4AC2D4EE7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DAFFC-905B-4289-9306-876C2D1152AE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7CC69-EB7C-4814-B961-BDCB2564A875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013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reaker page -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562812"/>
            <a:ext cx="7515225" cy="994172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3551309"/>
            <a:ext cx="7886700" cy="91084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A45083-DB22-304F-B57E-1B684738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BF510-ABCB-4046-937A-8BB42A0D93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50F10-294E-4EB0-AD1E-FF67EC50537B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DC7F2-31CE-42F1-9A1E-4A9DF638372E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358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5994" y="3683556"/>
            <a:ext cx="2081222" cy="705445"/>
          </a:xfrm>
        </p:spPr>
        <p:txBody>
          <a:bodyPr>
            <a:normAutofit/>
          </a:bodyPr>
          <a:lstStyle>
            <a:lvl1pPr marL="0" indent="0" algn="ctr">
              <a:buNone/>
              <a:defRPr sz="165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0A372-B547-3F47-9A9A-95AEDE5ECC3F}"/>
              </a:ext>
            </a:extLst>
          </p:cNvPr>
          <p:cNvSpPr txBox="1">
            <a:spLocks/>
          </p:cNvSpPr>
          <p:nvPr/>
        </p:nvSpPr>
        <p:spPr bwMode="auto">
          <a:xfrm>
            <a:off x="295993" y="3063834"/>
            <a:ext cx="2081222" cy="6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1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1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802426" y="3683556"/>
            <a:ext cx="2081222" cy="705445"/>
          </a:xfrm>
        </p:spPr>
        <p:txBody>
          <a:bodyPr>
            <a:normAutofit/>
          </a:bodyPr>
          <a:lstStyle>
            <a:lvl1pPr marL="0" indent="0" algn="ctr">
              <a:buNone/>
              <a:defRPr sz="165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33616" y="3683556"/>
            <a:ext cx="2081222" cy="705445"/>
          </a:xfrm>
        </p:spPr>
        <p:txBody>
          <a:bodyPr>
            <a:normAutofit/>
          </a:bodyPr>
          <a:lstStyle>
            <a:lvl1pPr marL="0" indent="0" algn="ctr">
              <a:buNone/>
              <a:defRPr sz="165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464805" y="3683556"/>
            <a:ext cx="2081222" cy="705445"/>
          </a:xfrm>
        </p:spPr>
        <p:txBody>
          <a:bodyPr>
            <a:normAutofit/>
          </a:bodyPr>
          <a:lstStyle>
            <a:lvl1pPr marL="0" indent="0" algn="ctr">
              <a:buNone/>
              <a:defRPr sz="165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C2EAD-E3AA-7144-B320-33AFFD6595A1}"/>
              </a:ext>
            </a:extLst>
          </p:cNvPr>
          <p:cNvSpPr txBox="1">
            <a:spLocks/>
          </p:cNvSpPr>
          <p:nvPr/>
        </p:nvSpPr>
        <p:spPr bwMode="auto">
          <a:xfrm>
            <a:off x="2460271" y="3063834"/>
            <a:ext cx="2081222" cy="6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1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1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AB90CE-616C-7C4C-900C-3BE762A110BA}"/>
              </a:ext>
            </a:extLst>
          </p:cNvPr>
          <p:cNvSpPr txBox="1">
            <a:spLocks/>
          </p:cNvSpPr>
          <p:nvPr/>
        </p:nvSpPr>
        <p:spPr bwMode="auto">
          <a:xfrm>
            <a:off x="4633456" y="3063834"/>
            <a:ext cx="2081222" cy="6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1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1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B738E19-AF36-9F47-84D4-6CA113150CC4}"/>
              </a:ext>
            </a:extLst>
          </p:cNvPr>
          <p:cNvSpPr txBox="1">
            <a:spLocks/>
          </p:cNvSpPr>
          <p:nvPr/>
        </p:nvSpPr>
        <p:spPr bwMode="auto">
          <a:xfrm>
            <a:off x="6788827" y="3063834"/>
            <a:ext cx="2081222" cy="6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1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1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7A4911-24D9-CD4C-852E-BF15D54A09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7063769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14047B5-1622-6C4C-978F-CDE8D65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361032-8F61-40CD-9A74-6FDD63C094E5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CED8C-D563-4E11-83BD-FEDCC58205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AB16E0-B838-44A8-8E03-6453ADF6BBB6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11945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rtual background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FAE985-8449-4751-9D6E-7248D5481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8" y="172679"/>
            <a:ext cx="2881211" cy="410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FBE1F-34C7-4AC5-B097-04B0C787DC94}"/>
              </a:ext>
            </a:extLst>
          </p:cNvPr>
          <p:cNvSpPr txBox="1"/>
          <p:nvPr/>
        </p:nvSpPr>
        <p:spPr>
          <a:xfrm>
            <a:off x="1657774" y="479377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24DA5F-1115-3841-8BB1-49B5CF77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2E2E9-7892-4A0C-8710-4A554490BE4E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5C16D-5F14-4AE1-95EF-48B767C7F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BDD9D5-9918-45B9-BBA6-602FC7E0ABAB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400141752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2B19B-B298-48B8-8D81-68D7E70E9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8" y="172679"/>
            <a:ext cx="2881211" cy="4105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5C92E-7F1D-4362-8705-781E922646D8}"/>
              </a:ext>
            </a:extLst>
          </p:cNvPr>
          <p:cNvSpPr txBox="1"/>
          <p:nvPr/>
        </p:nvSpPr>
        <p:spPr>
          <a:xfrm>
            <a:off x="1657774" y="479377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C1E91-397A-4D53-8EB8-83B1E77B353A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47E32-F44E-417D-8F43-289E2CEA3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656156-5A90-4597-A55B-E2AE6E1CDAA8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285208137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69001"/>
            <a:ext cx="7315200" cy="827834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36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9D0FFD-3045-FA47-8FE7-D7635B9C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AB194-6E8D-4BE4-8BE3-2399A21B0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87" y="1360582"/>
            <a:ext cx="5809359" cy="827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5A148-25CA-4E2F-9231-2851DA11E537}"/>
              </a:ext>
            </a:extLst>
          </p:cNvPr>
          <p:cNvSpPr txBox="1"/>
          <p:nvPr/>
        </p:nvSpPr>
        <p:spPr>
          <a:xfrm>
            <a:off x="4602997" y="1957862"/>
            <a:ext cx="298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89DA8-09FE-44ED-BAF4-26B0F24AF0C7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6150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031081" y="920289"/>
            <a:ext cx="7081838" cy="2777728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3000" b="1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</a:lstStyle>
          <a:p>
            <a:r>
              <a:rPr lang="en-US" sz="360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031081" y="3698017"/>
            <a:ext cx="7081838" cy="660797"/>
          </a:xfr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>
                <a:solidFill>
                  <a:schemeClr val="tx1"/>
                </a:solidFill>
              </a:rPr>
              <a:t>Person or Company Logo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96807E-1668-734B-8931-7473D81D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4D11FB-B593-49C6-AAAE-52ECEE63B06B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C3F52B-9CF9-485B-A937-EAF6D16E31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A2263F-B4A5-422A-96F8-2487A8037666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37701659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F862E-C4FF-4978-AE2E-C7E644541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33" y="4187435"/>
            <a:ext cx="2089337" cy="528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E54603-BD37-4C18-A272-2A21C19B2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06" y="1751034"/>
            <a:ext cx="1337210" cy="111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57775-9877-4DDD-9332-F20EF517B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635"/>
            <a:ext cx="3451123" cy="531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5AB96-95BF-44CD-8A6D-49F538024D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8" y="726142"/>
            <a:ext cx="3188977" cy="1252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22" y="96136"/>
            <a:ext cx="1406781" cy="648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/>
        </p:nvSpPr>
        <p:spPr>
          <a:xfrm>
            <a:off x="794290" y="706927"/>
            <a:ext cx="755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/>
        </p:nvSpPr>
        <p:spPr>
          <a:xfrm>
            <a:off x="2384140" y="1073584"/>
            <a:ext cx="116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/>
        </p:nvSpPr>
        <p:spPr>
          <a:xfrm>
            <a:off x="3736705" y="1101455"/>
            <a:ext cx="74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/>
        </p:nvSpPr>
        <p:spPr>
          <a:xfrm>
            <a:off x="264136" y="3789860"/>
            <a:ext cx="840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/>
        </p:nvSpPr>
        <p:spPr>
          <a:xfrm>
            <a:off x="6442213" y="3802950"/>
            <a:ext cx="99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C4B09-3514-4AEB-A9B6-1DA63C783D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20" y="1475576"/>
            <a:ext cx="2403050" cy="551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D25F50-9474-469C-8FBC-157D4FF344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88" y="1806865"/>
            <a:ext cx="1787819" cy="727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878C51-33A1-4077-87EB-AD57AFD364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03" y="1186813"/>
            <a:ext cx="2744447" cy="48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B32C7-DC6C-4CA1-9986-56DA204F743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9" y="2194942"/>
            <a:ext cx="2221920" cy="503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A2C5FE-E21C-4787-9915-7AB4AF02012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39" y="2866059"/>
            <a:ext cx="2714117" cy="5778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BB4EB8-06E0-454A-A760-54872ECB4D4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54" y="2895303"/>
            <a:ext cx="2256856" cy="541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F001EE-F8CC-48AE-907E-AF1B657F6E0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3" y="3917651"/>
            <a:ext cx="1636066" cy="3813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2C27C4-45D0-4611-9928-5F8D0CB8596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7" b="22925"/>
          <a:stretch/>
        </p:blipFill>
        <p:spPr>
          <a:xfrm>
            <a:off x="342650" y="4280144"/>
            <a:ext cx="1536163" cy="7912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8332A3-8778-4687-969B-8B6A6CB411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45" y="3816388"/>
            <a:ext cx="2208300" cy="5001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3819B5-4CAB-42EB-89B6-12E5ABCECD1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7" y="4423703"/>
            <a:ext cx="1960403" cy="5055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357A96-8A08-4A99-A76A-816EF1857A9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" y="1898752"/>
            <a:ext cx="3023549" cy="8171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1041F5-9E4E-450E-A581-56E8693C890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52" y="4666401"/>
            <a:ext cx="2288291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" y="186579"/>
            <a:ext cx="2881211" cy="4105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388DFD-15F3-444B-86D6-A25C1CF46FCD}"/>
              </a:ext>
            </a:extLst>
          </p:cNvPr>
          <p:cNvSpPr txBox="1"/>
          <p:nvPr/>
        </p:nvSpPr>
        <p:spPr>
          <a:xfrm>
            <a:off x="1585751" y="493277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8AF9A9-E8CF-44E2-905F-6E63A4B85EB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62" y="3877028"/>
            <a:ext cx="1209252" cy="6939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7" y="4654240"/>
            <a:ext cx="1693634" cy="30697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/>
        </p:nvSpPr>
        <p:spPr>
          <a:xfrm>
            <a:off x="3683183" y="1073584"/>
            <a:ext cx="5400200" cy="2610583"/>
          </a:xfrm>
          <a:custGeom>
            <a:avLst/>
            <a:gdLst>
              <a:gd name="connsiteX0" fmla="*/ 0 w 5400200"/>
              <a:gd name="connsiteY0" fmla="*/ 0 h 2610583"/>
              <a:gd name="connsiteX1" fmla="*/ 486018 w 5400200"/>
              <a:gd name="connsiteY1" fmla="*/ 0 h 2610583"/>
              <a:gd name="connsiteX2" fmla="*/ 864032 w 5400200"/>
              <a:gd name="connsiteY2" fmla="*/ 0 h 2610583"/>
              <a:gd name="connsiteX3" fmla="*/ 1512056 w 5400200"/>
              <a:gd name="connsiteY3" fmla="*/ 0 h 2610583"/>
              <a:gd name="connsiteX4" fmla="*/ 1998074 w 5400200"/>
              <a:gd name="connsiteY4" fmla="*/ 0 h 2610583"/>
              <a:gd name="connsiteX5" fmla="*/ 2484092 w 5400200"/>
              <a:gd name="connsiteY5" fmla="*/ 0 h 2610583"/>
              <a:gd name="connsiteX6" fmla="*/ 3132116 w 5400200"/>
              <a:gd name="connsiteY6" fmla="*/ 0 h 2610583"/>
              <a:gd name="connsiteX7" fmla="*/ 3564132 w 5400200"/>
              <a:gd name="connsiteY7" fmla="*/ 0 h 2610583"/>
              <a:gd name="connsiteX8" fmla="*/ 4212156 w 5400200"/>
              <a:gd name="connsiteY8" fmla="*/ 0 h 2610583"/>
              <a:gd name="connsiteX9" fmla="*/ 4860180 w 5400200"/>
              <a:gd name="connsiteY9" fmla="*/ 0 h 2610583"/>
              <a:gd name="connsiteX10" fmla="*/ 5400200 w 5400200"/>
              <a:gd name="connsiteY10" fmla="*/ 0 h 2610583"/>
              <a:gd name="connsiteX11" fmla="*/ 5400200 w 5400200"/>
              <a:gd name="connsiteY11" fmla="*/ 574328 h 2610583"/>
              <a:gd name="connsiteX12" fmla="*/ 5400200 w 5400200"/>
              <a:gd name="connsiteY12" fmla="*/ 1122551 h 2610583"/>
              <a:gd name="connsiteX13" fmla="*/ 5400200 w 5400200"/>
              <a:gd name="connsiteY13" fmla="*/ 1566350 h 2610583"/>
              <a:gd name="connsiteX14" fmla="*/ 5400200 w 5400200"/>
              <a:gd name="connsiteY14" fmla="*/ 2088466 h 2610583"/>
              <a:gd name="connsiteX15" fmla="*/ 5400200 w 5400200"/>
              <a:gd name="connsiteY15" fmla="*/ 2610583 h 2610583"/>
              <a:gd name="connsiteX16" fmla="*/ 4860180 w 5400200"/>
              <a:gd name="connsiteY16" fmla="*/ 2610583 h 2610583"/>
              <a:gd name="connsiteX17" fmla="*/ 4212156 w 5400200"/>
              <a:gd name="connsiteY17" fmla="*/ 2610583 h 2610583"/>
              <a:gd name="connsiteX18" fmla="*/ 3672136 w 5400200"/>
              <a:gd name="connsiteY18" fmla="*/ 2610583 h 2610583"/>
              <a:gd name="connsiteX19" fmla="*/ 3294122 w 5400200"/>
              <a:gd name="connsiteY19" fmla="*/ 2610583 h 2610583"/>
              <a:gd name="connsiteX20" fmla="*/ 2862106 w 5400200"/>
              <a:gd name="connsiteY20" fmla="*/ 2610583 h 2610583"/>
              <a:gd name="connsiteX21" fmla="*/ 2214082 w 5400200"/>
              <a:gd name="connsiteY21" fmla="*/ 2610583 h 2610583"/>
              <a:gd name="connsiteX22" fmla="*/ 1674062 w 5400200"/>
              <a:gd name="connsiteY22" fmla="*/ 2610583 h 2610583"/>
              <a:gd name="connsiteX23" fmla="*/ 1242046 w 5400200"/>
              <a:gd name="connsiteY23" fmla="*/ 2610583 h 2610583"/>
              <a:gd name="connsiteX24" fmla="*/ 702026 w 5400200"/>
              <a:gd name="connsiteY24" fmla="*/ 2610583 h 2610583"/>
              <a:gd name="connsiteX25" fmla="*/ 0 w 5400200"/>
              <a:gd name="connsiteY25" fmla="*/ 2610583 h 2610583"/>
              <a:gd name="connsiteX26" fmla="*/ 0 w 5400200"/>
              <a:gd name="connsiteY26" fmla="*/ 2166784 h 2610583"/>
              <a:gd name="connsiteX27" fmla="*/ 0 w 5400200"/>
              <a:gd name="connsiteY27" fmla="*/ 1618561 h 2610583"/>
              <a:gd name="connsiteX28" fmla="*/ 0 w 5400200"/>
              <a:gd name="connsiteY28" fmla="*/ 1148657 h 2610583"/>
              <a:gd name="connsiteX29" fmla="*/ 0 w 5400200"/>
              <a:gd name="connsiteY29" fmla="*/ 574328 h 2610583"/>
              <a:gd name="connsiteX30" fmla="*/ 0 w 5400200"/>
              <a:gd name="connsiteY30" fmla="*/ 0 h 26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00200" h="2610583" extrusionOk="0">
                <a:moveTo>
                  <a:pt x="0" y="0"/>
                </a:moveTo>
                <a:cubicBezTo>
                  <a:pt x="180484" y="-5824"/>
                  <a:pt x="283787" y="34419"/>
                  <a:pt x="486018" y="0"/>
                </a:cubicBezTo>
                <a:cubicBezTo>
                  <a:pt x="688249" y="-34419"/>
                  <a:pt x="676798" y="14381"/>
                  <a:pt x="864032" y="0"/>
                </a:cubicBezTo>
                <a:cubicBezTo>
                  <a:pt x="1051266" y="-14381"/>
                  <a:pt x="1327685" y="66369"/>
                  <a:pt x="1512056" y="0"/>
                </a:cubicBezTo>
                <a:cubicBezTo>
                  <a:pt x="1696427" y="-66369"/>
                  <a:pt x="1828252" y="16858"/>
                  <a:pt x="1998074" y="0"/>
                </a:cubicBezTo>
                <a:cubicBezTo>
                  <a:pt x="2167896" y="-16858"/>
                  <a:pt x="2244771" y="58043"/>
                  <a:pt x="2484092" y="0"/>
                </a:cubicBezTo>
                <a:cubicBezTo>
                  <a:pt x="2723413" y="-58043"/>
                  <a:pt x="2876546" y="16048"/>
                  <a:pt x="3132116" y="0"/>
                </a:cubicBezTo>
                <a:cubicBezTo>
                  <a:pt x="3387686" y="-16048"/>
                  <a:pt x="3364165" y="9973"/>
                  <a:pt x="3564132" y="0"/>
                </a:cubicBezTo>
                <a:cubicBezTo>
                  <a:pt x="3764099" y="-9973"/>
                  <a:pt x="3986565" y="29811"/>
                  <a:pt x="4212156" y="0"/>
                </a:cubicBezTo>
                <a:cubicBezTo>
                  <a:pt x="4437747" y="-29811"/>
                  <a:pt x="4715832" y="42602"/>
                  <a:pt x="4860180" y="0"/>
                </a:cubicBezTo>
                <a:cubicBezTo>
                  <a:pt x="5004528" y="-42602"/>
                  <a:pt x="5226186" y="37976"/>
                  <a:pt x="5400200" y="0"/>
                </a:cubicBezTo>
                <a:cubicBezTo>
                  <a:pt x="5458907" y="187812"/>
                  <a:pt x="5358783" y="335106"/>
                  <a:pt x="5400200" y="574328"/>
                </a:cubicBezTo>
                <a:cubicBezTo>
                  <a:pt x="5441617" y="813550"/>
                  <a:pt x="5365080" y="970745"/>
                  <a:pt x="5400200" y="1122551"/>
                </a:cubicBezTo>
                <a:cubicBezTo>
                  <a:pt x="5435320" y="1274357"/>
                  <a:pt x="5351175" y="1452510"/>
                  <a:pt x="5400200" y="1566350"/>
                </a:cubicBezTo>
                <a:cubicBezTo>
                  <a:pt x="5449225" y="1680190"/>
                  <a:pt x="5338687" y="1961920"/>
                  <a:pt x="5400200" y="2088466"/>
                </a:cubicBezTo>
                <a:cubicBezTo>
                  <a:pt x="5461713" y="2215012"/>
                  <a:pt x="5342733" y="2423439"/>
                  <a:pt x="5400200" y="2610583"/>
                </a:cubicBezTo>
                <a:cubicBezTo>
                  <a:pt x="5139894" y="2674528"/>
                  <a:pt x="5068113" y="2568834"/>
                  <a:pt x="4860180" y="2610583"/>
                </a:cubicBezTo>
                <a:cubicBezTo>
                  <a:pt x="4652247" y="2652332"/>
                  <a:pt x="4494064" y="2605815"/>
                  <a:pt x="4212156" y="2610583"/>
                </a:cubicBezTo>
                <a:cubicBezTo>
                  <a:pt x="3930248" y="2615351"/>
                  <a:pt x="3815657" y="2556243"/>
                  <a:pt x="3672136" y="2610583"/>
                </a:cubicBezTo>
                <a:cubicBezTo>
                  <a:pt x="3528615" y="2664923"/>
                  <a:pt x="3406079" y="2568635"/>
                  <a:pt x="3294122" y="2610583"/>
                </a:cubicBezTo>
                <a:cubicBezTo>
                  <a:pt x="3182165" y="2652531"/>
                  <a:pt x="3029589" y="2584434"/>
                  <a:pt x="2862106" y="2610583"/>
                </a:cubicBezTo>
                <a:cubicBezTo>
                  <a:pt x="2694623" y="2636732"/>
                  <a:pt x="2463322" y="2561743"/>
                  <a:pt x="2214082" y="2610583"/>
                </a:cubicBezTo>
                <a:cubicBezTo>
                  <a:pt x="1964842" y="2659423"/>
                  <a:pt x="1923378" y="2573269"/>
                  <a:pt x="1674062" y="2610583"/>
                </a:cubicBezTo>
                <a:cubicBezTo>
                  <a:pt x="1424746" y="2647897"/>
                  <a:pt x="1451155" y="2570849"/>
                  <a:pt x="1242046" y="2610583"/>
                </a:cubicBezTo>
                <a:cubicBezTo>
                  <a:pt x="1032937" y="2650317"/>
                  <a:pt x="846948" y="2580154"/>
                  <a:pt x="702026" y="2610583"/>
                </a:cubicBezTo>
                <a:cubicBezTo>
                  <a:pt x="557104" y="2641012"/>
                  <a:pt x="290758" y="2592128"/>
                  <a:pt x="0" y="2610583"/>
                </a:cubicBezTo>
                <a:cubicBezTo>
                  <a:pt x="-1494" y="2407829"/>
                  <a:pt x="14145" y="2269271"/>
                  <a:pt x="0" y="2166784"/>
                </a:cubicBezTo>
                <a:cubicBezTo>
                  <a:pt x="-14145" y="2064297"/>
                  <a:pt x="34682" y="1848362"/>
                  <a:pt x="0" y="1618561"/>
                </a:cubicBezTo>
                <a:cubicBezTo>
                  <a:pt x="-34682" y="1388760"/>
                  <a:pt x="53277" y="1252817"/>
                  <a:pt x="0" y="1148657"/>
                </a:cubicBezTo>
                <a:cubicBezTo>
                  <a:pt x="-53277" y="1044497"/>
                  <a:pt x="14399" y="835464"/>
                  <a:pt x="0" y="574328"/>
                </a:cubicBezTo>
                <a:cubicBezTo>
                  <a:pt x="-14399" y="313192"/>
                  <a:pt x="25603" y="225427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/>
        </p:nvSpPr>
        <p:spPr>
          <a:xfrm>
            <a:off x="308028" y="3792906"/>
            <a:ext cx="6075963" cy="1275831"/>
          </a:xfrm>
          <a:custGeom>
            <a:avLst/>
            <a:gdLst>
              <a:gd name="connsiteX0" fmla="*/ 0 w 6075963"/>
              <a:gd name="connsiteY0" fmla="*/ 0 h 1275831"/>
              <a:gd name="connsiteX1" fmla="*/ 491601 w 6075963"/>
              <a:gd name="connsiteY1" fmla="*/ 0 h 1275831"/>
              <a:gd name="connsiteX2" fmla="*/ 861682 w 6075963"/>
              <a:gd name="connsiteY2" fmla="*/ 0 h 1275831"/>
              <a:gd name="connsiteX3" fmla="*/ 1535562 w 6075963"/>
              <a:gd name="connsiteY3" fmla="*/ 0 h 1275831"/>
              <a:gd name="connsiteX4" fmla="*/ 2027162 w 6075963"/>
              <a:gd name="connsiteY4" fmla="*/ 0 h 1275831"/>
              <a:gd name="connsiteX5" fmla="*/ 2518763 w 6075963"/>
              <a:gd name="connsiteY5" fmla="*/ 0 h 1275831"/>
              <a:gd name="connsiteX6" fmla="*/ 3192642 w 6075963"/>
              <a:gd name="connsiteY6" fmla="*/ 0 h 1275831"/>
              <a:gd name="connsiteX7" fmla="*/ 3623483 w 6075963"/>
              <a:gd name="connsiteY7" fmla="*/ 0 h 1275831"/>
              <a:gd name="connsiteX8" fmla="*/ 4297363 w 6075963"/>
              <a:gd name="connsiteY8" fmla="*/ 0 h 1275831"/>
              <a:gd name="connsiteX9" fmla="*/ 4971242 w 6075963"/>
              <a:gd name="connsiteY9" fmla="*/ 0 h 1275831"/>
              <a:gd name="connsiteX10" fmla="*/ 5523603 w 6075963"/>
              <a:gd name="connsiteY10" fmla="*/ 0 h 1275831"/>
              <a:gd name="connsiteX11" fmla="*/ 6075963 w 6075963"/>
              <a:gd name="connsiteY11" fmla="*/ 0 h 1275831"/>
              <a:gd name="connsiteX12" fmla="*/ 6075963 w 6075963"/>
              <a:gd name="connsiteY12" fmla="*/ 412519 h 1275831"/>
              <a:gd name="connsiteX13" fmla="*/ 6075963 w 6075963"/>
              <a:gd name="connsiteY13" fmla="*/ 799521 h 1275831"/>
              <a:gd name="connsiteX14" fmla="*/ 6075963 w 6075963"/>
              <a:gd name="connsiteY14" fmla="*/ 1275831 h 1275831"/>
              <a:gd name="connsiteX15" fmla="*/ 5523603 w 6075963"/>
              <a:gd name="connsiteY15" fmla="*/ 1275831 h 1275831"/>
              <a:gd name="connsiteX16" fmla="*/ 4971242 w 6075963"/>
              <a:gd name="connsiteY16" fmla="*/ 1275831 h 1275831"/>
              <a:gd name="connsiteX17" fmla="*/ 4297363 w 6075963"/>
              <a:gd name="connsiteY17" fmla="*/ 1275831 h 1275831"/>
              <a:gd name="connsiteX18" fmla="*/ 3745003 w 6075963"/>
              <a:gd name="connsiteY18" fmla="*/ 1275831 h 1275831"/>
              <a:gd name="connsiteX19" fmla="*/ 3374921 w 6075963"/>
              <a:gd name="connsiteY19" fmla="*/ 1275831 h 1275831"/>
              <a:gd name="connsiteX20" fmla="*/ 2944080 w 6075963"/>
              <a:gd name="connsiteY20" fmla="*/ 1275831 h 1275831"/>
              <a:gd name="connsiteX21" fmla="*/ 2270201 w 6075963"/>
              <a:gd name="connsiteY21" fmla="*/ 1275831 h 1275831"/>
              <a:gd name="connsiteX22" fmla="*/ 1717840 w 6075963"/>
              <a:gd name="connsiteY22" fmla="*/ 1275831 h 1275831"/>
              <a:gd name="connsiteX23" fmla="*/ 1286999 w 6075963"/>
              <a:gd name="connsiteY23" fmla="*/ 1275831 h 1275831"/>
              <a:gd name="connsiteX24" fmla="*/ 734639 w 6075963"/>
              <a:gd name="connsiteY24" fmla="*/ 1275831 h 1275831"/>
              <a:gd name="connsiteX25" fmla="*/ 0 w 6075963"/>
              <a:gd name="connsiteY25" fmla="*/ 1275831 h 1275831"/>
              <a:gd name="connsiteX26" fmla="*/ 0 w 6075963"/>
              <a:gd name="connsiteY26" fmla="*/ 888829 h 1275831"/>
              <a:gd name="connsiteX27" fmla="*/ 0 w 6075963"/>
              <a:gd name="connsiteY27" fmla="*/ 450794 h 1275831"/>
              <a:gd name="connsiteX28" fmla="*/ 0 w 6075963"/>
              <a:gd name="connsiteY28" fmla="*/ 0 h 12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75963" h="1275831" extrusionOk="0">
                <a:moveTo>
                  <a:pt x="0" y="0"/>
                </a:moveTo>
                <a:cubicBezTo>
                  <a:pt x="155167" y="-4269"/>
                  <a:pt x="279508" y="16738"/>
                  <a:pt x="491601" y="0"/>
                </a:cubicBezTo>
                <a:cubicBezTo>
                  <a:pt x="703694" y="-16738"/>
                  <a:pt x="680785" y="26201"/>
                  <a:pt x="861682" y="0"/>
                </a:cubicBezTo>
                <a:cubicBezTo>
                  <a:pt x="1042579" y="-26201"/>
                  <a:pt x="1322807" y="60802"/>
                  <a:pt x="1535562" y="0"/>
                </a:cubicBezTo>
                <a:cubicBezTo>
                  <a:pt x="1748317" y="-60802"/>
                  <a:pt x="1884309" y="12261"/>
                  <a:pt x="2027162" y="0"/>
                </a:cubicBezTo>
                <a:cubicBezTo>
                  <a:pt x="2170015" y="-12261"/>
                  <a:pt x="2342480" y="54994"/>
                  <a:pt x="2518763" y="0"/>
                </a:cubicBezTo>
                <a:cubicBezTo>
                  <a:pt x="2695046" y="-54994"/>
                  <a:pt x="3046663" y="63084"/>
                  <a:pt x="3192642" y="0"/>
                </a:cubicBezTo>
                <a:cubicBezTo>
                  <a:pt x="3338621" y="-63084"/>
                  <a:pt x="3481100" y="39761"/>
                  <a:pt x="3623483" y="0"/>
                </a:cubicBezTo>
                <a:cubicBezTo>
                  <a:pt x="3765866" y="-39761"/>
                  <a:pt x="3982692" y="80055"/>
                  <a:pt x="4297363" y="0"/>
                </a:cubicBezTo>
                <a:cubicBezTo>
                  <a:pt x="4612034" y="-80055"/>
                  <a:pt x="4694145" y="26761"/>
                  <a:pt x="4971242" y="0"/>
                </a:cubicBezTo>
                <a:cubicBezTo>
                  <a:pt x="5248339" y="-26761"/>
                  <a:pt x="5396851" y="52574"/>
                  <a:pt x="5523603" y="0"/>
                </a:cubicBezTo>
                <a:cubicBezTo>
                  <a:pt x="5650355" y="-52574"/>
                  <a:pt x="5843795" y="13413"/>
                  <a:pt x="6075963" y="0"/>
                </a:cubicBezTo>
                <a:cubicBezTo>
                  <a:pt x="6077471" y="116821"/>
                  <a:pt x="6031945" y="329581"/>
                  <a:pt x="6075963" y="412519"/>
                </a:cubicBezTo>
                <a:cubicBezTo>
                  <a:pt x="6119981" y="495457"/>
                  <a:pt x="6068453" y="608454"/>
                  <a:pt x="6075963" y="799521"/>
                </a:cubicBezTo>
                <a:cubicBezTo>
                  <a:pt x="6083473" y="990588"/>
                  <a:pt x="6038506" y="1171196"/>
                  <a:pt x="6075963" y="1275831"/>
                </a:cubicBezTo>
                <a:cubicBezTo>
                  <a:pt x="5831452" y="1277540"/>
                  <a:pt x="5780920" y="1272522"/>
                  <a:pt x="5523603" y="1275831"/>
                </a:cubicBezTo>
                <a:cubicBezTo>
                  <a:pt x="5266286" y="1279140"/>
                  <a:pt x="5175792" y="1227761"/>
                  <a:pt x="4971242" y="1275831"/>
                </a:cubicBezTo>
                <a:cubicBezTo>
                  <a:pt x="4766692" y="1323901"/>
                  <a:pt x="4476700" y="1265097"/>
                  <a:pt x="4297363" y="1275831"/>
                </a:cubicBezTo>
                <a:cubicBezTo>
                  <a:pt x="4118026" y="1286565"/>
                  <a:pt x="3896125" y="1244565"/>
                  <a:pt x="3745003" y="1275831"/>
                </a:cubicBezTo>
                <a:cubicBezTo>
                  <a:pt x="3593881" y="1307097"/>
                  <a:pt x="3482832" y="1241216"/>
                  <a:pt x="3374921" y="1275831"/>
                </a:cubicBezTo>
                <a:cubicBezTo>
                  <a:pt x="3267010" y="1310446"/>
                  <a:pt x="3118085" y="1237384"/>
                  <a:pt x="2944080" y="1275831"/>
                </a:cubicBezTo>
                <a:cubicBezTo>
                  <a:pt x="2770075" y="1314278"/>
                  <a:pt x="2436792" y="1247925"/>
                  <a:pt x="2270201" y="1275831"/>
                </a:cubicBezTo>
                <a:cubicBezTo>
                  <a:pt x="2103610" y="1303737"/>
                  <a:pt x="1888064" y="1233447"/>
                  <a:pt x="1717840" y="1275831"/>
                </a:cubicBezTo>
                <a:cubicBezTo>
                  <a:pt x="1547616" y="1318215"/>
                  <a:pt x="1441186" y="1225474"/>
                  <a:pt x="1286999" y="1275831"/>
                </a:cubicBezTo>
                <a:cubicBezTo>
                  <a:pt x="1132812" y="1326188"/>
                  <a:pt x="862415" y="1215306"/>
                  <a:pt x="734639" y="1275831"/>
                </a:cubicBezTo>
                <a:cubicBezTo>
                  <a:pt x="606863" y="1336356"/>
                  <a:pt x="165822" y="1269247"/>
                  <a:pt x="0" y="1275831"/>
                </a:cubicBezTo>
                <a:cubicBezTo>
                  <a:pt x="-22216" y="1091558"/>
                  <a:pt x="7349" y="1073501"/>
                  <a:pt x="0" y="888829"/>
                </a:cubicBezTo>
                <a:cubicBezTo>
                  <a:pt x="-7349" y="704157"/>
                  <a:pt x="30986" y="647613"/>
                  <a:pt x="0" y="450794"/>
                </a:cubicBezTo>
                <a:cubicBezTo>
                  <a:pt x="-30986" y="253975"/>
                  <a:pt x="8150" y="137004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/>
        </p:nvSpPr>
        <p:spPr>
          <a:xfrm>
            <a:off x="60617" y="1053176"/>
            <a:ext cx="3569569" cy="2649485"/>
          </a:xfrm>
          <a:custGeom>
            <a:avLst/>
            <a:gdLst>
              <a:gd name="connsiteX0" fmla="*/ 0 w 3569569"/>
              <a:gd name="connsiteY0" fmla="*/ 0 h 2649485"/>
              <a:gd name="connsiteX1" fmla="*/ 559232 w 3569569"/>
              <a:gd name="connsiteY1" fmla="*/ 0 h 2649485"/>
              <a:gd name="connsiteX2" fmla="*/ 1047074 w 3569569"/>
              <a:gd name="connsiteY2" fmla="*/ 0 h 2649485"/>
              <a:gd name="connsiteX3" fmla="*/ 1713393 w 3569569"/>
              <a:gd name="connsiteY3" fmla="*/ 0 h 2649485"/>
              <a:gd name="connsiteX4" fmla="*/ 2272626 w 3569569"/>
              <a:gd name="connsiteY4" fmla="*/ 0 h 2649485"/>
              <a:gd name="connsiteX5" fmla="*/ 2831858 w 3569569"/>
              <a:gd name="connsiteY5" fmla="*/ 0 h 2649485"/>
              <a:gd name="connsiteX6" fmla="*/ 3569569 w 3569569"/>
              <a:gd name="connsiteY6" fmla="*/ 0 h 2649485"/>
              <a:gd name="connsiteX7" fmla="*/ 3569569 w 3569569"/>
              <a:gd name="connsiteY7" fmla="*/ 476907 h 2649485"/>
              <a:gd name="connsiteX8" fmla="*/ 3569569 w 3569569"/>
              <a:gd name="connsiteY8" fmla="*/ 1006804 h 2649485"/>
              <a:gd name="connsiteX9" fmla="*/ 3569569 w 3569569"/>
              <a:gd name="connsiteY9" fmla="*/ 1483712 h 2649485"/>
              <a:gd name="connsiteX10" fmla="*/ 3569569 w 3569569"/>
              <a:gd name="connsiteY10" fmla="*/ 1960619 h 2649485"/>
              <a:gd name="connsiteX11" fmla="*/ 3569569 w 3569569"/>
              <a:gd name="connsiteY11" fmla="*/ 2649485 h 2649485"/>
              <a:gd name="connsiteX12" fmla="*/ 2938945 w 3569569"/>
              <a:gd name="connsiteY12" fmla="*/ 2649485 h 2649485"/>
              <a:gd name="connsiteX13" fmla="*/ 2272626 w 3569569"/>
              <a:gd name="connsiteY13" fmla="*/ 2649485 h 2649485"/>
              <a:gd name="connsiteX14" fmla="*/ 1606306 w 3569569"/>
              <a:gd name="connsiteY14" fmla="*/ 2649485 h 2649485"/>
              <a:gd name="connsiteX15" fmla="*/ 1082769 w 3569569"/>
              <a:gd name="connsiteY15" fmla="*/ 2649485 h 2649485"/>
              <a:gd name="connsiteX16" fmla="*/ 0 w 3569569"/>
              <a:gd name="connsiteY16" fmla="*/ 2649485 h 2649485"/>
              <a:gd name="connsiteX17" fmla="*/ 0 w 3569569"/>
              <a:gd name="connsiteY17" fmla="*/ 2066598 h 2649485"/>
              <a:gd name="connsiteX18" fmla="*/ 0 w 3569569"/>
              <a:gd name="connsiteY18" fmla="*/ 1616186 h 2649485"/>
              <a:gd name="connsiteX19" fmla="*/ 0 w 3569569"/>
              <a:gd name="connsiteY19" fmla="*/ 1139279 h 2649485"/>
              <a:gd name="connsiteX20" fmla="*/ 0 w 3569569"/>
              <a:gd name="connsiteY20" fmla="*/ 662371 h 2649485"/>
              <a:gd name="connsiteX21" fmla="*/ 0 w 3569569"/>
              <a:gd name="connsiteY21" fmla="*/ 0 h 26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69569" h="2649485" extrusionOk="0">
                <a:moveTo>
                  <a:pt x="0" y="0"/>
                </a:moveTo>
                <a:cubicBezTo>
                  <a:pt x="150539" y="-53391"/>
                  <a:pt x="310420" y="7945"/>
                  <a:pt x="559232" y="0"/>
                </a:cubicBezTo>
                <a:cubicBezTo>
                  <a:pt x="808044" y="-7945"/>
                  <a:pt x="913464" y="29282"/>
                  <a:pt x="1047074" y="0"/>
                </a:cubicBezTo>
                <a:cubicBezTo>
                  <a:pt x="1180684" y="-29282"/>
                  <a:pt x="1486602" y="11810"/>
                  <a:pt x="1713393" y="0"/>
                </a:cubicBezTo>
                <a:cubicBezTo>
                  <a:pt x="1940184" y="-11810"/>
                  <a:pt x="2060419" y="19647"/>
                  <a:pt x="2272626" y="0"/>
                </a:cubicBezTo>
                <a:cubicBezTo>
                  <a:pt x="2484833" y="-19647"/>
                  <a:pt x="2710120" y="61284"/>
                  <a:pt x="2831858" y="0"/>
                </a:cubicBezTo>
                <a:cubicBezTo>
                  <a:pt x="2953596" y="-61284"/>
                  <a:pt x="3400188" y="22859"/>
                  <a:pt x="3569569" y="0"/>
                </a:cubicBezTo>
                <a:cubicBezTo>
                  <a:pt x="3605410" y="224821"/>
                  <a:pt x="3566759" y="316983"/>
                  <a:pt x="3569569" y="476907"/>
                </a:cubicBezTo>
                <a:cubicBezTo>
                  <a:pt x="3572379" y="636831"/>
                  <a:pt x="3525120" y="805574"/>
                  <a:pt x="3569569" y="1006804"/>
                </a:cubicBezTo>
                <a:cubicBezTo>
                  <a:pt x="3614018" y="1208034"/>
                  <a:pt x="3529717" y="1332367"/>
                  <a:pt x="3569569" y="1483712"/>
                </a:cubicBezTo>
                <a:cubicBezTo>
                  <a:pt x="3609421" y="1635057"/>
                  <a:pt x="3517648" y="1863333"/>
                  <a:pt x="3569569" y="1960619"/>
                </a:cubicBezTo>
                <a:cubicBezTo>
                  <a:pt x="3621490" y="2057905"/>
                  <a:pt x="3529458" y="2453556"/>
                  <a:pt x="3569569" y="2649485"/>
                </a:cubicBezTo>
                <a:cubicBezTo>
                  <a:pt x="3313732" y="2669139"/>
                  <a:pt x="3194337" y="2591792"/>
                  <a:pt x="2938945" y="2649485"/>
                </a:cubicBezTo>
                <a:cubicBezTo>
                  <a:pt x="2683553" y="2707178"/>
                  <a:pt x="2433003" y="2605992"/>
                  <a:pt x="2272626" y="2649485"/>
                </a:cubicBezTo>
                <a:cubicBezTo>
                  <a:pt x="2112249" y="2692978"/>
                  <a:pt x="1883409" y="2643722"/>
                  <a:pt x="1606306" y="2649485"/>
                </a:cubicBezTo>
                <a:cubicBezTo>
                  <a:pt x="1329203" y="2655248"/>
                  <a:pt x="1279694" y="2640650"/>
                  <a:pt x="1082769" y="2649485"/>
                </a:cubicBezTo>
                <a:cubicBezTo>
                  <a:pt x="885844" y="2658320"/>
                  <a:pt x="246763" y="2574640"/>
                  <a:pt x="0" y="2649485"/>
                </a:cubicBezTo>
                <a:cubicBezTo>
                  <a:pt x="-67660" y="2495846"/>
                  <a:pt x="4070" y="2195699"/>
                  <a:pt x="0" y="2066598"/>
                </a:cubicBezTo>
                <a:cubicBezTo>
                  <a:pt x="-4070" y="1937497"/>
                  <a:pt x="45198" y="1806970"/>
                  <a:pt x="0" y="1616186"/>
                </a:cubicBezTo>
                <a:cubicBezTo>
                  <a:pt x="-45198" y="1425402"/>
                  <a:pt x="30515" y="1275856"/>
                  <a:pt x="0" y="1139279"/>
                </a:cubicBezTo>
                <a:cubicBezTo>
                  <a:pt x="-30515" y="1002702"/>
                  <a:pt x="37639" y="771413"/>
                  <a:pt x="0" y="662371"/>
                </a:cubicBezTo>
                <a:cubicBezTo>
                  <a:pt x="-37639" y="553329"/>
                  <a:pt x="66239" y="214248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/>
        </p:nvSpPr>
        <p:spPr>
          <a:xfrm>
            <a:off x="6458370" y="3796297"/>
            <a:ext cx="2586280" cy="1237925"/>
          </a:xfrm>
          <a:custGeom>
            <a:avLst/>
            <a:gdLst>
              <a:gd name="connsiteX0" fmla="*/ 0 w 2586280"/>
              <a:gd name="connsiteY0" fmla="*/ 0 h 1237925"/>
              <a:gd name="connsiteX1" fmla="*/ 491393 w 2586280"/>
              <a:gd name="connsiteY1" fmla="*/ 0 h 1237925"/>
              <a:gd name="connsiteX2" fmla="*/ 931061 w 2586280"/>
              <a:gd name="connsiteY2" fmla="*/ 0 h 1237925"/>
              <a:gd name="connsiteX3" fmla="*/ 1500042 w 2586280"/>
              <a:gd name="connsiteY3" fmla="*/ 0 h 1237925"/>
              <a:gd name="connsiteX4" fmla="*/ 1991436 w 2586280"/>
              <a:gd name="connsiteY4" fmla="*/ 0 h 1237925"/>
              <a:gd name="connsiteX5" fmla="*/ 2586280 w 2586280"/>
              <a:gd name="connsiteY5" fmla="*/ 0 h 1237925"/>
              <a:gd name="connsiteX6" fmla="*/ 2586280 w 2586280"/>
              <a:gd name="connsiteY6" fmla="*/ 437400 h 1237925"/>
              <a:gd name="connsiteX7" fmla="*/ 2586280 w 2586280"/>
              <a:gd name="connsiteY7" fmla="*/ 850042 h 1237925"/>
              <a:gd name="connsiteX8" fmla="*/ 2586280 w 2586280"/>
              <a:gd name="connsiteY8" fmla="*/ 1237925 h 1237925"/>
              <a:gd name="connsiteX9" fmla="*/ 2120750 w 2586280"/>
              <a:gd name="connsiteY9" fmla="*/ 1237925 h 1237925"/>
              <a:gd name="connsiteX10" fmla="*/ 1603494 w 2586280"/>
              <a:gd name="connsiteY10" fmla="*/ 1237925 h 1237925"/>
              <a:gd name="connsiteX11" fmla="*/ 1086238 w 2586280"/>
              <a:gd name="connsiteY11" fmla="*/ 1237925 h 1237925"/>
              <a:gd name="connsiteX12" fmla="*/ 594844 w 2586280"/>
              <a:gd name="connsiteY12" fmla="*/ 1237925 h 1237925"/>
              <a:gd name="connsiteX13" fmla="*/ 0 w 2586280"/>
              <a:gd name="connsiteY13" fmla="*/ 1237925 h 1237925"/>
              <a:gd name="connsiteX14" fmla="*/ 0 w 2586280"/>
              <a:gd name="connsiteY14" fmla="*/ 800525 h 1237925"/>
              <a:gd name="connsiteX15" fmla="*/ 0 w 2586280"/>
              <a:gd name="connsiteY15" fmla="*/ 363125 h 1237925"/>
              <a:gd name="connsiteX16" fmla="*/ 0 w 2586280"/>
              <a:gd name="connsiteY16" fmla="*/ 0 h 123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6280" h="1237925" extrusionOk="0">
                <a:moveTo>
                  <a:pt x="0" y="0"/>
                </a:moveTo>
                <a:cubicBezTo>
                  <a:pt x="240773" y="-27186"/>
                  <a:pt x="374443" y="24729"/>
                  <a:pt x="491393" y="0"/>
                </a:cubicBezTo>
                <a:cubicBezTo>
                  <a:pt x="608343" y="-24729"/>
                  <a:pt x="723496" y="35436"/>
                  <a:pt x="931061" y="0"/>
                </a:cubicBezTo>
                <a:cubicBezTo>
                  <a:pt x="1138626" y="-35436"/>
                  <a:pt x="1306196" y="55627"/>
                  <a:pt x="1500042" y="0"/>
                </a:cubicBezTo>
                <a:cubicBezTo>
                  <a:pt x="1693888" y="-55627"/>
                  <a:pt x="1860570" y="16735"/>
                  <a:pt x="1991436" y="0"/>
                </a:cubicBezTo>
                <a:cubicBezTo>
                  <a:pt x="2122302" y="-16735"/>
                  <a:pt x="2372991" y="44210"/>
                  <a:pt x="2586280" y="0"/>
                </a:cubicBezTo>
                <a:cubicBezTo>
                  <a:pt x="2601777" y="90517"/>
                  <a:pt x="2575583" y="268454"/>
                  <a:pt x="2586280" y="437400"/>
                </a:cubicBezTo>
                <a:cubicBezTo>
                  <a:pt x="2596977" y="606346"/>
                  <a:pt x="2566081" y="751104"/>
                  <a:pt x="2586280" y="850042"/>
                </a:cubicBezTo>
                <a:cubicBezTo>
                  <a:pt x="2606479" y="948980"/>
                  <a:pt x="2569202" y="1139442"/>
                  <a:pt x="2586280" y="1237925"/>
                </a:cubicBezTo>
                <a:cubicBezTo>
                  <a:pt x="2373815" y="1281084"/>
                  <a:pt x="2233414" y="1219124"/>
                  <a:pt x="2120750" y="1237925"/>
                </a:cubicBezTo>
                <a:cubicBezTo>
                  <a:pt x="2008086" y="1256726"/>
                  <a:pt x="1831721" y="1217522"/>
                  <a:pt x="1603494" y="1237925"/>
                </a:cubicBezTo>
                <a:cubicBezTo>
                  <a:pt x="1375267" y="1258328"/>
                  <a:pt x="1269682" y="1177113"/>
                  <a:pt x="1086238" y="1237925"/>
                </a:cubicBezTo>
                <a:cubicBezTo>
                  <a:pt x="902794" y="1298737"/>
                  <a:pt x="697539" y="1186640"/>
                  <a:pt x="594844" y="1237925"/>
                </a:cubicBezTo>
                <a:cubicBezTo>
                  <a:pt x="492149" y="1289210"/>
                  <a:pt x="296351" y="1197229"/>
                  <a:pt x="0" y="1237925"/>
                </a:cubicBezTo>
                <a:cubicBezTo>
                  <a:pt x="-50815" y="1062301"/>
                  <a:pt x="5109" y="922571"/>
                  <a:pt x="0" y="800525"/>
                </a:cubicBezTo>
                <a:cubicBezTo>
                  <a:pt x="-5109" y="678479"/>
                  <a:pt x="29704" y="517377"/>
                  <a:pt x="0" y="363125"/>
                </a:cubicBezTo>
                <a:cubicBezTo>
                  <a:pt x="-29704" y="208873"/>
                  <a:pt x="21880" y="74257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9185B-D5E7-439E-8F64-B4B39223F0B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" y="2697934"/>
            <a:ext cx="3110708" cy="51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E46D9-E606-49F4-96C5-917B8CA08AE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50" y="4108305"/>
            <a:ext cx="903761" cy="5083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192E3F-3360-4415-97F9-78AFA3CE16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33" y="4187435"/>
            <a:ext cx="2089337" cy="5284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EA37FDD-901D-439D-A7A6-F3BFFC845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06" y="1751034"/>
            <a:ext cx="1337210" cy="11195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CE943A-9EC8-480D-B6FA-1727467281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635"/>
            <a:ext cx="3451123" cy="5313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EE86CCE-5D5B-485F-A8A9-CFBD9C8A15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8" y="726142"/>
            <a:ext cx="3188977" cy="12521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0A427CF-7F73-4A31-AB52-6333B4ED58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22" y="96136"/>
            <a:ext cx="1406781" cy="6485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6F85F6-58B6-48C9-BD41-56B6A91C326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39FB23D-841D-4696-A82C-4F7FDB2ABD42}"/>
              </a:ext>
            </a:extLst>
          </p:cNvPr>
          <p:cNvSpPr txBox="1"/>
          <p:nvPr userDrawn="1"/>
        </p:nvSpPr>
        <p:spPr>
          <a:xfrm>
            <a:off x="794290" y="706927"/>
            <a:ext cx="755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C08130-E964-4093-A77F-067E4B532F61}"/>
              </a:ext>
            </a:extLst>
          </p:cNvPr>
          <p:cNvSpPr txBox="1"/>
          <p:nvPr userDrawn="1"/>
        </p:nvSpPr>
        <p:spPr>
          <a:xfrm>
            <a:off x="2384140" y="1073584"/>
            <a:ext cx="116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BEA0EA-F66C-49FB-8D9B-1E28EACAC455}"/>
              </a:ext>
            </a:extLst>
          </p:cNvPr>
          <p:cNvSpPr txBox="1"/>
          <p:nvPr userDrawn="1"/>
        </p:nvSpPr>
        <p:spPr>
          <a:xfrm>
            <a:off x="3736705" y="1101455"/>
            <a:ext cx="74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3C4A9C-65A5-4C24-9B15-BB2D24956FFF}"/>
              </a:ext>
            </a:extLst>
          </p:cNvPr>
          <p:cNvSpPr txBox="1"/>
          <p:nvPr userDrawn="1"/>
        </p:nvSpPr>
        <p:spPr>
          <a:xfrm>
            <a:off x="264136" y="3789860"/>
            <a:ext cx="840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740B1C-3FC5-47D2-B737-80AD91378491}"/>
              </a:ext>
            </a:extLst>
          </p:cNvPr>
          <p:cNvSpPr txBox="1"/>
          <p:nvPr userDrawn="1"/>
        </p:nvSpPr>
        <p:spPr>
          <a:xfrm>
            <a:off x="6442213" y="3802950"/>
            <a:ext cx="99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B3C118B-A846-481E-88C9-C77444ABEF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20" y="1475576"/>
            <a:ext cx="2403050" cy="55148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FC2595-2FDE-4CCF-B794-0EA078D2FD7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88" y="1806865"/>
            <a:ext cx="1787819" cy="7276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DF6A5A-A76C-4504-8256-D669A8D21E4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03" y="1186813"/>
            <a:ext cx="2744447" cy="4802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5E98627-7004-469C-8476-86281EA066B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9" y="2194942"/>
            <a:ext cx="2221920" cy="50323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A2E5B46-485B-488D-8370-D64A0D60294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39" y="2866059"/>
            <a:ext cx="2714117" cy="5778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AC311F-DCF9-4AF3-9A71-C4C133C5EF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54" y="2895303"/>
            <a:ext cx="2256856" cy="54100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1FC89DB-2C35-4442-AE97-E071FE3A5F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3" y="3917651"/>
            <a:ext cx="1636066" cy="38130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C31793E-4377-44FC-A955-F2F90426C4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7" b="22925"/>
          <a:stretch/>
        </p:blipFill>
        <p:spPr>
          <a:xfrm>
            <a:off x="342650" y="4280144"/>
            <a:ext cx="1536163" cy="79123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BE3A5BC-AB83-4667-9831-3CF3F63EDCB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45" y="3816388"/>
            <a:ext cx="2208300" cy="50018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229F20-40BB-4937-8190-216CFB5F119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7" y="4423703"/>
            <a:ext cx="1960403" cy="5055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856646-0E66-4623-9959-FD4F55151DB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" y="1898752"/>
            <a:ext cx="3023549" cy="81719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E074E08-AAC6-4373-9557-4186399B756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52" y="4666401"/>
            <a:ext cx="2288291" cy="40233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0699906-7D6D-4DDE-931D-1595113943E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" y="186579"/>
            <a:ext cx="2881211" cy="41057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71549B3-4429-4FA5-AD6B-FE93552E84D3}"/>
              </a:ext>
            </a:extLst>
          </p:cNvPr>
          <p:cNvSpPr txBox="1"/>
          <p:nvPr userDrawn="1"/>
        </p:nvSpPr>
        <p:spPr>
          <a:xfrm>
            <a:off x="1585751" y="493277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136FA94-2185-444E-B43C-A5659A51CB4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62" y="3877028"/>
            <a:ext cx="1209252" cy="6939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F017A8E-7DCC-4CA1-B4D4-CBC5A4001F3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7" y="4654240"/>
            <a:ext cx="1693634" cy="306971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7E74CA5-E281-4DB0-AFFB-08E65578C484}"/>
              </a:ext>
            </a:extLst>
          </p:cNvPr>
          <p:cNvSpPr/>
          <p:nvPr userDrawn="1"/>
        </p:nvSpPr>
        <p:spPr>
          <a:xfrm>
            <a:off x="3683183" y="1073584"/>
            <a:ext cx="5400200" cy="2610583"/>
          </a:xfrm>
          <a:custGeom>
            <a:avLst/>
            <a:gdLst>
              <a:gd name="connsiteX0" fmla="*/ 0 w 5400200"/>
              <a:gd name="connsiteY0" fmla="*/ 0 h 2610583"/>
              <a:gd name="connsiteX1" fmla="*/ 486018 w 5400200"/>
              <a:gd name="connsiteY1" fmla="*/ 0 h 2610583"/>
              <a:gd name="connsiteX2" fmla="*/ 864032 w 5400200"/>
              <a:gd name="connsiteY2" fmla="*/ 0 h 2610583"/>
              <a:gd name="connsiteX3" fmla="*/ 1512056 w 5400200"/>
              <a:gd name="connsiteY3" fmla="*/ 0 h 2610583"/>
              <a:gd name="connsiteX4" fmla="*/ 1998074 w 5400200"/>
              <a:gd name="connsiteY4" fmla="*/ 0 h 2610583"/>
              <a:gd name="connsiteX5" fmla="*/ 2484092 w 5400200"/>
              <a:gd name="connsiteY5" fmla="*/ 0 h 2610583"/>
              <a:gd name="connsiteX6" fmla="*/ 3132116 w 5400200"/>
              <a:gd name="connsiteY6" fmla="*/ 0 h 2610583"/>
              <a:gd name="connsiteX7" fmla="*/ 3564132 w 5400200"/>
              <a:gd name="connsiteY7" fmla="*/ 0 h 2610583"/>
              <a:gd name="connsiteX8" fmla="*/ 4212156 w 5400200"/>
              <a:gd name="connsiteY8" fmla="*/ 0 h 2610583"/>
              <a:gd name="connsiteX9" fmla="*/ 4860180 w 5400200"/>
              <a:gd name="connsiteY9" fmla="*/ 0 h 2610583"/>
              <a:gd name="connsiteX10" fmla="*/ 5400200 w 5400200"/>
              <a:gd name="connsiteY10" fmla="*/ 0 h 2610583"/>
              <a:gd name="connsiteX11" fmla="*/ 5400200 w 5400200"/>
              <a:gd name="connsiteY11" fmla="*/ 574328 h 2610583"/>
              <a:gd name="connsiteX12" fmla="*/ 5400200 w 5400200"/>
              <a:gd name="connsiteY12" fmla="*/ 1122551 h 2610583"/>
              <a:gd name="connsiteX13" fmla="*/ 5400200 w 5400200"/>
              <a:gd name="connsiteY13" fmla="*/ 1566350 h 2610583"/>
              <a:gd name="connsiteX14" fmla="*/ 5400200 w 5400200"/>
              <a:gd name="connsiteY14" fmla="*/ 2088466 h 2610583"/>
              <a:gd name="connsiteX15" fmla="*/ 5400200 w 5400200"/>
              <a:gd name="connsiteY15" fmla="*/ 2610583 h 2610583"/>
              <a:gd name="connsiteX16" fmla="*/ 4860180 w 5400200"/>
              <a:gd name="connsiteY16" fmla="*/ 2610583 h 2610583"/>
              <a:gd name="connsiteX17" fmla="*/ 4212156 w 5400200"/>
              <a:gd name="connsiteY17" fmla="*/ 2610583 h 2610583"/>
              <a:gd name="connsiteX18" fmla="*/ 3672136 w 5400200"/>
              <a:gd name="connsiteY18" fmla="*/ 2610583 h 2610583"/>
              <a:gd name="connsiteX19" fmla="*/ 3294122 w 5400200"/>
              <a:gd name="connsiteY19" fmla="*/ 2610583 h 2610583"/>
              <a:gd name="connsiteX20" fmla="*/ 2862106 w 5400200"/>
              <a:gd name="connsiteY20" fmla="*/ 2610583 h 2610583"/>
              <a:gd name="connsiteX21" fmla="*/ 2214082 w 5400200"/>
              <a:gd name="connsiteY21" fmla="*/ 2610583 h 2610583"/>
              <a:gd name="connsiteX22" fmla="*/ 1674062 w 5400200"/>
              <a:gd name="connsiteY22" fmla="*/ 2610583 h 2610583"/>
              <a:gd name="connsiteX23" fmla="*/ 1242046 w 5400200"/>
              <a:gd name="connsiteY23" fmla="*/ 2610583 h 2610583"/>
              <a:gd name="connsiteX24" fmla="*/ 702026 w 5400200"/>
              <a:gd name="connsiteY24" fmla="*/ 2610583 h 2610583"/>
              <a:gd name="connsiteX25" fmla="*/ 0 w 5400200"/>
              <a:gd name="connsiteY25" fmla="*/ 2610583 h 2610583"/>
              <a:gd name="connsiteX26" fmla="*/ 0 w 5400200"/>
              <a:gd name="connsiteY26" fmla="*/ 2166784 h 2610583"/>
              <a:gd name="connsiteX27" fmla="*/ 0 w 5400200"/>
              <a:gd name="connsiteY27" fmla="*/ 1618561 h 2610583"/>
              <a:gd name="connsiteX28" fmla="*/ 0 w 5400200"/>
              <a:gd name="connsiteY28" fmla="*/ 1148657 h 2610583"/>
              <a:gd name="connsiteX29" fmla="*/ 0 w 5400200"/>
              <a:gd name="connsiteY29" fmla="*/ 574328 h 2610583"/>
              <a:gd name="connsiteX30" fmla="*/ 0 w 5400200"/>
              <a:gd name="connsiteY30" fmla="*/ 0 h 26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00200" h="2610583" extrusionOk="0">
                <a:moveTo>
                  <a:pt x="0" y="0"/>
                </a:moveTo>
                <a:cubicBezTo>
                  <a:pt x="180484" y="-5824"/>
                  <a:pt x="283787" y="34419"/>
                  <a:pt x="486018" y="0"/>
                </a:cubicBezTo>
                <a:cubicBezTo>
                  <a:pt x="688249" y="-34419"/>
                  <a:pt x="676798" y="14381"/>
                  <a:pt x="864032" y="0"/>
                </a:cubicBezTo>
                <a:cubicBezTo>
                  <a:pt x="1051266" y="-14381"/>
                  <a:pt x="1327685" y="66369"/>
                  <a:pt x="1512056" y="0"/>
                </a:cubicBezTo>
                <a:cubicBezTo>
                  <a:pt x="1696427" y="-66369"/>
                  <a:pt x="1828252" y="16858"/>
                  <a:pt x="1998074" y="0"/>
                </a:cubicBezTo>
                <a:cubicBezTo>
                  <a:pt x="2167896" y="-16858"/>
                  <a:pt x="2244771" y="58043"/>
                  <a:pt x="2484092" y="0"/>
                </a:cubicBezTo>
                <a:cubicBezTo>
                  <a:pt x="2723413" y="-58043"/>
                  <a:pt x="2876546" y="16048"/>
                  <a:pt x="3132116" y="0"/>
                </a:cubicBezTo>
                <a:cubicBezTo>
                  <a:pt x="3387686" y="-16048"/>
                  <a:pt x="3364165" y="9973"/>
                  <a:pt x="3564132" y="0"/>
                </a:cubicBezTo>
                <a:cubicBezTo>
                  <a:pt x="3764099" y="-9973"/>
                  <a:pt x="3986565" y="29811"/>
                  <a:pt x="4212156" y="0"/>
                </a:cubicBezTo>
                <a:cubicBezTo>
                  <a:pt x="4437747" y="-29811"/>
                  <a:pt x="4715832" y="42602"/>
                  <a:pt x="4860180" y="0"/>
                </a:cubicBezTo>
                <a:cubicBezTo>
                  <a:pt x="5004528" y="-42602"/>
                  <a:pt x="5226186" y="37976"/>
                  <a:pt x="5400200" y="0"/>
                </a:cubicBezTo>
                <a:cubicBezTo>
                  <a:pt x="5458907" y="187812"/>
                  <a:pt x="5358783" y="335106"/>
                  <a:pt x="5400200" y="574328"/>
                </a:cubicBezTo>
                <a:cubicBezTo>
                  <a:pt x="5441617" y="813550"/>
                  <a:pt x="5365080" y="970745"/>
                  <a:pt x="5400200" y="1122551"/>
                </a:cubicBezTo>
                <a:cubicBezTo>
                  <a:pt x="5435320" y="1274357"/>
                  <a:pt x="5351175" y="1452510"/>
                  <a:pt x="5400200" y="1566350"/>
                </a:cubicBezTo>
                <a:cubicBezTo>
                  <a:pt x="5449225" y="1680190"/>
                  <a:pt x="5338687" y="1961920"/>
                  <a:pt x="5400200" y="2088466"/>
                </a:cubicBezTo>
                <a:cubicBezTo>
                  <a:pt x="5461713" y="2215012"/>
                  <a:pt x="5342733" y="2423439"/>
                  <a:pt x="5400200" y="2610583"/>
                </a:cubicBezTo>
                <a:cubicBezTo>
                  <a:pt x="5139894" y="2674528"/>
                  <a:pt x="5068113" y="2568834"/>
                  <a:pt x="4860180" y="2610583"/>
                </a:cubicBezTo>
                <a:cubicBezTo>
                  <a:pt x="4652247" y="2652332"/>
                  <a:pt x="4494064" y="2605815"/>
                  <a:pt x="4212156" y="2610583"/>
                </a:cubicBezTo>
                <a:cubicBezTo>
                  <a:pt x="3930248" y="2615351"/>
                  <a:pt x="3815657" y="2556243"/>
                  <a:pt x="3672136" y="2610583"/>
                </a:cubicBezTo>
                <a:cubicBezTo>
                  <a:pt x="3528615" y="2664923"/>
                  <a:pt x="3406079" y="2568635"/>
                  <a:pt x="3294122" y="2610583"/>
                </a:cubicBezTo>
                <a:cubicBezTo>
                  <a:pt x="3182165" y="2652531"/>
                  <a:pt x="3029589" y="2584434"/>
                  <a:pt x="2862106" y="2610583"/>
                </a:cubicBezTo>
                <a:cubicBezTo>
                  <a:pt x="2694623" y="2636732"/>
                  <a:pt x="2463322" y="2561743"/>
                  <a:pt x="2214082" y="2610583"/>
                </a:cubicBezTo>
                <a:cubicBezTo>
                  <a:pt x="1964842" y="2659423"/>
                  <a:pt x="1923378" y="2573269"/>
                  <a:pt x="1674062" y="2610583"/>
                </a:cubicBezTo>
                <a:cubicBezTo>
                  <a:pt x="1424746" y="2647897"/>
                  <a:pt x="1451155" y="2570849"/>
                  <a:pt x="1242046" y="2610583"/>
                </a:cubicBezTo>
                <a:cubicBezTo>
                  <a:pt x="1032937" y="2650317"/>
                  <a:pt x="846948" y="2580154"/>
                  <a:pt x="702026" y="2610583"/>
                </a:cubicBezTo>
                <a:cubicBezTo>
                  <a:pt x="557104" y="2641012"/>
                  <a:pt x="290758" y="2592128"/>
                  <a:pt x="0" y="2610583"/>
                </a:cubicBezTo>
                <a:cubicBezTo>
                  <a:pt x="-1494" y="2407829"/>
                  <a:pt x="14145" y="2269271"/>
                  <a:pt x="0" y="2166784"/>
                </a:cubicBezTo>
                <a:cubicBezTo>
                  <a:pt x="-14145" y="2064297"/>
                  <a:pt x="34682" y="1848362"/>
                  <a:pt x="0" y="1618561"/>
                </a:cubicBezTo>
                <a:cubicBezTo>
                  <a:pt x="-34682" y="1388760"/>
                  <a:pt x="53277" y="1252817"/>
                  <a:pt x="0" y="1148657"/>
                </a:cubicBezTo>
                <a:cubicBezTo>
                  <a:pt x="-53277" y="1044497"/>
                  <a:pt x="14399" y="835464"/>
                  <a:pt x="0" y="574328"/>
                </a:cubicBezTo>
                <a:cubicBezTo>
                  <a:pt x="-14399" y="313192"/>
                  <a:pt x="25603" y="225427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6B7D55-3F0A-4B9B-BC0E-74F888C3C3B4}"/>
              </a:ext>
            </a:extLst>
          </p:cNvPr>
          <p:cNvSpPr/>
          <p:nvPr userDrawn="1"/>
        </p:nvSpPr>
        <p:spPr>
          <a:xfrm>
            <a:off x="308028" y="3792906"/>
            <a:ext cx="6075963" cy="1275831"/>
          </a:xfrm>
          <a:custGeom>
            <a:avLst/>
            <a:gdLst>
              <a:gd name="connsiteX0" fmla="*/ 0 w 6075963"/>
              <a:gd name="connsiteY0" fmla="*/ 0 h 1275831"/>
              <a:gd name="connsiteX1" fmla="*/ 491601 w 6075963"/>
              <a:gd name="connsiteY1" fmla="*/ 0 h 1275831"/>
              <a:gd name="connsiteX2" fmla="*/ 861682 w 6075963"/>
              <a:gd name="connsiteY2" fmla="*/ 0 h 1275831"/>
              <a:gd name="connsiteX3" fmla="*/ 1535562 w 6075963"/>
              <a:gd name="connsiteY3" fmla="*/ 0 h 1275831"/>
              <a:gd name="connsiteX4" fmla="*/ 2027162 w 6075963"/>
              <a:gd name="connsiteY4" fmla="*/ 0 h 1275831"/>
              <a:gd name="connsiteX5" fmla="*/ 2518763 w 6075963"/>
              <a:gd name="connsiteY5" fmla="*/ 0 h 1275831"/>
              <a:gd name="connsiteX6" fmla="*/ 3192642 w 6075963"/>
              <a:gd name="connsiteY6" fmla="*/ 0 h 1275831"/>
              <a:gd name="connsiteX7" fmla="*/ 3623483 w 6075963"/>
              <a:gd name="connsiteY7" fmla="*/ 0 h 1275831"/>
              <a:gd name="connsiteX8" fmla="*/ 4297363 w 6075963"/>
              <a:gd name="connsiteY8" fmla="*/ 0 h 1275831"/>
              <a:gd name="connsiteX9" fmla="*/ 4971242 w 6075963"/>
              <a:gd name="connsiteY9" fmla="*/ 0 h 1275831"/>
              <a:gd name="connsiteX10" fmla="*/ 5523603 w 6075963"/>
              <a:gd name="connsiteY10" fmla="*/ 0 h 1275831"/>
              <a:gd name="connsiteX11" fmla="*/ 6075963 w 6075963"/>
              <a:gd name="connsiteY11" fmla="*/ 0 h 1275831"/>
              <a:gd name="connsiteX12" fmla="*/ 6075963 w 6075963"/>
              <a:gd name="connsiteY12" fmla="*/ 412519 h 1275831"/>
              <a:gd name="connsiteX13" fmla="*/ 6075963 w 6075963"/>
              <a:gd name="connsiteY13" fmla="*/ 799521 h 1275831"/>
              <a:gd name="connsiteX14" fmla="*/ 6075963 w 6075963"/>
              <a:gd name="connsiteY14" fmla="*/ 1275831 h 1275831"/>
              <a:gd name="connsiteX15" fmla="*/ 5523603 w 6075963"/>
              <a:gd name="connsiteY15" fmla="*/ 1275831 h 1275831"/>
              <a:gd name="connsiteX16" fmla="*/ 4971242 w 6075963"/>
              <a:gd name="connsiteY16" fmla="*/ 1275831 h 1275831"/>
              <a:gd name="connsiteX17" fmla="*/ 4297363 w 6075963"/>
              <a:gd name="connsiteY17" fmla="*/ 1275831 h 1275831"/>
              <a:gd name="connsiteX18" fmla="*/ 3745003 w 6075963"/>
              <a:gd name="connsiteY18" fmla="*/ 1275831 h 1275831"/>
              <a:gd name="connsiteX19" fmla="*/ 3374921 w 6075963"/>
              <a:gd name="connsiteY19" fmla="*/ 1275831 h 1275831"/>
              <a:gd name="connsiteX20" fmla="*/ 2944080 w 6075963"/>
              <a:gd name="connsiteY20" fmla="*/ 1275831 h 1275831"/>
              <a:gd name="connsiteX21" fmla="*/ 2270201 w 6075963"/>
              <a:gd name="connsiteY21" fmla="*/ 1275831 h 1275831"/>
              <a:gd name="connsiteX22" fmla="*/ 1717840 w 6075963"/>
              <a:gd name="connsiteY22" fmla="*/ 1275831 h 1275831"/>
              <a:gd name="connsiteX23" fmla="*/ 1286999 w 6075963"/>
              <a:gd name="connsiteY23" fmla="*/ 1275831 h 1275831"/>
              <a:gd name="connsiteX24" fmla="*/ 734639 w 6075963"/>
              <a:gd name="connsiteY24" fmla="*/ 1275831 h 1275831"/>
              <a:gd name="connsiteX25" fmla="*/ 0 w 6075963"/>
              <a:gd name="connsiteY25" fmla="*/ 1275831 h 1275831"/>
              <a:gd name="connsiteX26" fmla="*/ 0 w 6075963"/>
              <a:gd name="connsiteY26" fmla="*/ 888829 h 1275831"/>
              <a:gd name="connsiteX27" fmla="*/ 0 w 6075963"/>
              <a:gd name="connsiteY27" fmla="*/ 450794 h 1275831"/>
              <a:gd name="connsiteX28" fmla="*/ 0 w 6075963"/>
              <a:gd name="connsiteY28" fmla="*/ 0 h 12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75963" h="1275831" extrusionOk="0">
                <a:moveTo>
                  <a:pt x="0" y="0"/>
                </a:moveTo>
                <a:cubicBezTo>
                  <a:pt x="155167" y="-4269"/>
                  <a:pt x="279508" y="16738"/>
                  <a:pt x="491601" y="0"/>
                </a:cubicBezTo>
                <a:cubicBezTo>
                  <a:pt x="703694" y="-16738"/>
                  <a:pt x="680785" y="26201"/>
                  <a:pt x="861682" y="0"/>
                </a:cubicBezTo>
                <a:cubicBezTo>
                  <a:pt x="1042579" y="-26201"/>
                  <a:pt x="1322807" y="60802"/>
                  <a:pt x="1535562" y="0"/>
                </a:cubicBezTo>
                <a:cubicBezTo>
                  <a:pt x="1748317" y="-60802"/>
                  <a:pt x="1884309" y="12261"/>
                  <a:pt x="2027162" y="0"/>
                </a:cubicBezTo>
                <a:cubicBezTo>
                  <a:pt x="2170015" y="-12261"/>
                  <a:pt x="2342480" y="54994"/>
                  <a:pt x="2518763" y="0"/>
                </a:cubicBezTo>
                <a:cubicBezTo>
                  <a:pt x="2695046" y="-54994"/>
                  <a:pt x="3046663" y="63084"/>
                  <a:pt x="3192642" y="0"/>
                </a:cubicBezTo>
                <a:cubicBezTo>
                  <a:pt x="3338621" y="-63084"/>
                  <a:pt x="3481100" y="39761"/>
                  <a:pt x="3623483" y="0"/>
                </a:cubicBezTo>
                <a:cubicBezTo>
                  <a:pt x="3765866" y="-39761"/>
                  <a:pt x="3982692" y="80055"/>
                  <a:pt x="4297363" y="0"/>
                </a:cubicBezTo>
                <a:cubicBezTo>
                  <a:pt x="4612034" y="-80055"/>
                  <a:pt x="4694145" y="26761"/>
                  <a:pt x="4971242" y="0"/>
                </a:cubicBezTo>
                <a:cubicBezTo>
                  <a:pt x="5248339" y="-26761"/>
                  <a:pt x="5396851" y="52574"/>
                  <a:pt x="5523603" y="0"/>
                </a:cubicBezTo>
                <a:cubicBezTo>
                  <a:pt x="5650355" y="-52574"/>
                  <a:pt x="5843795" y="13413"/>
                  <a:pt x="6075963" y="0"/>
                </a:cubicBezTo>
                <a:cubicBezTo>
                  <a:pt x="6077471" y="116821"/>
                  <a:pt x="6031945" y="329581"/>
                  <a:pt x="6075963" y="412519"/>
                </a:cubicBezTo>
                <a:cubicBezTo>
                  <a:pt x="6119981" y="495457"/>
                  <a:pt x="6068453" y="608454"/>
                  <a:pt x="6075963" y="799521"/>
                </a:cubicBezTo>
                <a:cubicBezTo>
                  <a:pt x="6083473" y="990588"/>
                  <a:pt x="6038506" y="1171196"/>
                  <a:pt x="6075963" y="1275831"/>
                </a:cubicBezTo>
                <a:cubicBezTo>
                  <a:pt x="5831452" y="1277540"/>
                  <a:pt x="5780920" y="1272522"/>
                  <a:pt x="5523603" y="1275831"/>
                </a:cubicBezTo>
                <a:cubicBezTo>
                  <a:pt x="5266286" y="1279140"/>
                  <a:pt x="5175792" y="1227761"/>
                  <a:pt x="4971242" y="1275831"/>
                </a:cubicBezTo>
                <a:cubicBezTo>
                  <a:pt x="4766692" y="1323901"/>
                  <a:pt x="4476700" y="1265097"/>
                  <a:pt x="4297363" y="1275831"/>
                </a:cubicBezTo>
                <a:cubicBezTo>
                  <a:pt x="4118026" y="1286565"/>
                  <a:pt x="3896125" y="1244565"/>
                  <a:pt x="3745003" y="1275831"/>
                </a:cubicBezTo>
                <a:cubicBezTo>
                  <a:pt x="3593881" y="1307097"/>
                  <a:pt x="3482832" y="1241216"/>
                  <a:pt x="3374921" y="1275831"/>
                </a:cubicBezTo>
                <a:cubicBezTo>
                  <a:pt x="3267010" y="1310446"/>
                  <a:pt x="3118085" y="1237384"/>
                  <a:pt x="2944080" y="1275831"/>
                </a:cubicBezTo>
                <a:cubicBezTo>
                  <a:pt x="2770075" y="1314278"/>
                  <a:pt x="2436792" y="1247925"/>
                  <a:pt x="2270201" y="1275831"/>
                </a:cubicBezTo>
                <a:cubicBezTo>
                  <a:pt x="2103610" y="1303737"/>
                  <a:pt x="1888064" y="1233447"/>
                  <a:pt x="1717840" y="1275831"/>
                </a:cubicBezTo>
                <a:cubicBezTo>
                  <a:pt x="1547616" y="1318215"/>
                  <a:pt x="1441186" y="1225474"/>
                  <a:pt x="1286999" y="1275831"/>
                </a:cubicBezTo>
                <a:cubicBezTo>
                  <a:pt x="1132812" y="1326188"/>
                  <a:pt x="862415" y="1215306"/>
                  <a:pt x="734639" y="1275831"/>
                </a:cubicBezTo>
                <a:cubicBezTo>
                  <a:pt x="606863" y="1336356"/>
                  <a:pt x="165822" y="1269247"/>
                  <a:pt x="0" y="1275831"/>
                </a:cubicBezTo>
                <a:cubicBezTo>
                  <a:pt x="-22216" y="1091558"/>
                  <a:pt x="7349" y="1073501"/>
                  <a:pt x="0" y="888829"/>
                </a:cubicBezTo>
                <a:cubicBezTo>
                  <a:pt x="-7349" y="704157"/>
                  <a:pt x="30986" y="647613"/>
                  <a:pt x="0" y="450794"/>
                </a:cubicBezTo>
                <a:cubicBezTo>
                  <a:pt x="-30986" y="253975"/>
                  <a:pt x="8150" y="137004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DB9BC1-EF14-4128-8F59-938995C418AC}"/>
              </a:ext>
            </a:extLst>
          </p:cNvPr>
          <p:cNvSpPr/>
          <p:nvPr userDrawn="1"/>
        </p:nvSpPr>
        <p:spPr>
          <a:xfrm>
            <a:off x="60617" y="1053176"/>
            <a:ext cx="3569569" cy="2649485"/>
          </a:xfrm>
          <a:custGeom>
            <a:avLst/>
            <a:gdLst>
              <a:gd name="connsiteX0" fmla="*/ 0 w 3569569"/>
              <a:gd name="connsiteY0" fmla="*/ 0 h 2649485"/>
              <a:gd name="connsiteX1" fmla="*/ 559232 w 3569569"/>
              <a:gd name="connsiteY1" fmla="*/ 0 h 2649485"/>
              <a:gd name="connsiteX2" fmla="*/ 1047074 w 3569569"/>
              <a:gd name="connsiteY2" fmla="*/ 0 h 2649485"/>
              <a:gd name="connsiteX3" fmla="*/ 1713393 w 3569569"/>
              <a:gd name="connsiteY3" fmla="*/ 0 h 2649485"/>
              <a:gd name="connsiteX4" fmla="*/ 2272626 w 3569569"/>
              <a:gd name="connsiteY4" fmla="*/ 0 h 2649485"/>
              <a:gd name="connsiteX5" fmla="*/ 2831858 w 3569569"/>
              <a:gd name="connsiteY5" fmla="*/ 0 h 2649485"/>
              <a:gd name="connsiteX6" fmla="*/ 3569569 w 3569569"/>
              <a:gd name="connsiteY6" fmla="*/ 0 h 2649485"/>
              <a:gd name="connsiteX7" fmla="*/ 3569569 w 3569569"/>
              <a:gd name="connsiteY7" fmla="*/ 476907 h 2649485"/>
              <a:gd name="connsiteX8" fmla="*/ 3569569 w 3569569"/>
              <a:gd name="connsiteY8" fmla="*/ 1006804 h 2649485"/>
              <a:gd name="connsiteX9" fmla="*/ 3569569 w 3569569"/>
              <a:gd name="connsiteY9" fmla="*/ 1483712 h 2649485"/>
              <a:gd name="connsiteX10" fmla="*/ 3569569 w 3569569"/>
              <a:gd name="connsiteY10" fmla="*/ 1960619 h 2649485"/>
              <a:gd name="connsiteX11" fmla="*/ 3569569 w 3569569"/>
              <a:gd name="connsiteY11" fmla="*/ 2649485 h 2649485"/>
              <a:gd name="connsiteX12" fmla="*/ 2938945 w 3569569"/>
              <a:gd name="connsiteY12" fmla="*/ 2649485 h 2649485"/>
              <a:gd name="connsiteX13" fmla="*/ 2272626 w 3569569"/>
              <a:gd name="connsiteY13" fmla="*/ 2649485 h 2649485"/>
              <a:gd name="connsiteX14" fmla="*/ 1606306 w 3569569"/>
              <a:gd name="connsiteY14" fmla="*/ 2649485 h 2649485"/>
              <a:gd name="connsiteX15" fmla="*/ 1082769 w 3569569"/>
              <a:gd name="connsiteY15" fmla="*/ 2649485 h 2649485"/>
              <a:gd name="connsiteX16" fmla="*/ 0 w 3569569"/>
              <a:gd name="connsiteY16" fmla="*/ 2649485 h 2649485"/>
              <a:gd name="connsiteX17" fmla="*/ 0 w 3569569"/>
              <a:gd name="connsiteY17" fmla="*/ 2066598 h 2649485"/>
              <a:gd name="connsiteX18" fmla="*/ 0 w 3569569"/>
              <a:gd name="connsiteY18" fmla="*/ 1616186 h 2649485"/>
              <a:gd name="connsiteX19" fmla="*/ 0 w 3569569"/>
              <a:gd name="connsiteY19" fmla="*/ 1139279 h 2649485"/>
              <a:gd name="connsiteX20" fmla="*/ 0 w 3569569"/>
              <a:gd name="connsiteY20" fmla="*/ 662371 h 2649485"/>
              <a:gd name="connsiteX21" fmla="*/ 0 w 3569569"/>
              <a:gd name="connsiteY21" fmla="*/ 0 h 26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69569" h="2649485" extrusionOk="0">
                <a:moveTo>
                  <a:pt x="0" y="0"/>
                </a:moveTo>
                <a:cubicBezTo>
                  <a:pt x="150539" y="-53391"/>
                  <a:pt x="310420" y="7945"/>
                  <a:pt x="559232" y="0"/>
                </a:cubicBezTo>
                <a:cubicBezTo>
                  <a:pt x="808044" y="-7945"/>
                  <a:pt x="913464" y="29282"/>
                  <a:pt x="1047074" y="0"/>
                </a:cubicBezTo>
                <a:cubicBezTo>
                  <a:pt x="1180684" y="-29282"/>
                  <a:pt x="1486602" y="11810"/>
                  <a:pt x="1713393" y="0"/>
                </a:cubicBezTo>
                <a:cubicBezTo>
                  <a:pt x="1940184" y="-11810"/>
                  <a:pt x="2060419" y="19647"/>
                  <a:pt x="2272626" y="0"/>
                </a:cubicBezTo>
                <a:cubicBezTo>
                  <a:pt x="2484833" y="-19647"/>
                  <a:pt x="2710120" y="61284"/>
                  <a:pt x="2831858" y="0"/>
                </a:cubicBezTo>
                <a:cubicBezTo>
                  <a:pt x="2953596" y="-61284"/>
                  <a:pt x="3400188" y="22859"/>
                  <a:pt x="3569569" y="0"/>
                </a:cubicBezTo>
                <a:cubicBezTo>
                  <a:pt x="3605410" y="224821"/>
                  <a:pt x="3566759" y="316983"/>
                  <a:pt x="3569569" y="476907"/>
                </a:cubicBezTo>
                <a:cubicBezTo>
                  <a:pt x="3572379" y="636831"/>
                  <a:pt x="3525120" y="805574"/>
                  <a:pt x="3569569" y="1006804"/>
                </a:cubicBezTo>
                <a:cubicBezTo>
                  <a:pt x="3614018" y="1208034"/>
                  <a:pt x="3529717" y="1332367"/>
                  <a:pt x="3569569" y="1483712"/>
                </a:cubicBezTo>
                <a:cubicBezTo>
                  <a:pt x="3609421" y="1635057"/>
                  <a:pt x="3517648" y="1863333"/>
                  <a:pt x="3569569" y="1960619"/>
                </a:cubicBezTo>
                <a:cubicBezTo>
                  <a:pt x="3621490" y="2057905"/>
                  <a:pt x="3529458" y="2453556"/>
                  <a:pt x="3569569" y="2649485"/>
                </a:cubicBezTo>
                <a:cubicBezTo>
                  <a:pt x="3313732" y="2669139"/>
                  <a:pt x="3194337" y="2591792"/>
                  <a:pt x="2938945" y="2649485"/>
                </a:cubicBezTo>
                <a:cubicBezTo>
                  <a:pt x="2683553" y="2707178"/>
                  <a:pt x="2433003" y="2605992"/>
                  <a:pt x="2272626" y="2649485"/>
                </a:cubicBezTo>
                <a:cubicBezTo>
                  <a:pt x="2112249" y="2692978"/>
                  <a:pt x="1883409" y="2643722"/>
                  <a:pt x="1606306" y="2649485"/>
                </a:cubicBezTo>
                <a:cubicBezTo>
                  <a:pt x="1329203" y="2655248"/>
                  <a:pt x="1279694" y="2640650"/>
                  <a:pt x="1082769" y="2649485"/>
                </a:cubicBezTo>
                <a:cubicBezTo>
                  <a:pt x="885844" y="2658320"/>
                  <a:pt x="246763" y="2574640"/>
                  <a:pt x="0" y="2649485"/>
                </a:cubicBezTo>
                <a:cubicBezTo>
                  <a:pt x="-67660" y="2495846"/>
                  <a:pt x="4070" y="2195699"/>
                  <a:pt x="0" y="2066598"/>
                </a:cubicBezTo>
                <a:cubicBezTo>
                  <a:pt x="-4070" y="1937497"/>
                  <a:pt x="45198" y="1806970"/>
                  <a:pt x="0" y="1616186"/>
                </a:cubicBezTo>
                <a:cubicBezTo>
                  <a:pt x="-45198" y="1425402"/>
                  <a:pt x="30515" y="1275856"/>
                  <a:pt x="0" y="1139279"/>
                </a:cubicBezTo>
                <a:cubicBezTo>
                  <a:pt x="-30515" y="1002702"/>
                  <a:pt x="37639" y="771413"/>
                  <a:pt x="0" y="662371"/>
                </a:cubicBezTo>
                <a:cubicBezTo>
                  <a:pt x="-37639" y="553329"/>
                  <a:pt x="66239" y="214248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21E372-E073-4039-A763-C7718CCB1706}"/>
              </a:ext>
            </a:extLst>
          </p:cNvPr>
          <p:cNvSpPr/>
          <p:nvPr userDrawn="1"/>
        </p:nvSpPr>
        <p:spPr>
          <a:xfrm>
            <a:off x="6458370" y="3796297"/>
            <a:ext cx="2586280" cy="1237925"/>
          </a:xfrm>
          <a:custGeom>
            <a:avLst/>
            <a:gdLst>
              <a:gd name="connsiteX0" fmla="*/ 0 w 2586280"/>
              <a:gd name="connsiteY0" fmla="*/ 0 h 1237925"/>
              <a:gd name="connsiteX1" fmla="*/ 491393 w 2586280"/>
              <a:gd name="connsiteY1" fmla="*/ 0 h 1237925"/>
              <a:gd name="connsiteX2" fmla="*/ 931061 w 2586280"/>
              <a:gd name="connsiteY2" fmla="*/ 0 h 1237925"/>
              <a:gd name="connsiteX3" fmla="*/ 1500042 w 2586280"/>
              <a:gd name="connsiteY3" fmla="*/ 0 h 1237925"/>
              <a:gd name="connsiteX4" fmla="*/ 1991436 w 2586280"/>
              <a:gd name="connsiteY4" fmla="*/ 0 h 1237925"/>
              <a:gd name="connsiteX5" fmla="*/ 2586280 w 2586280"/>
              <a:gd name="connsiteY5" fmla="*/ 0 h 1237925"/>
              <a:gd name="connsiteX6" fmla="*/ 2586280 w 2586280"/>
              <a:gd name="connsiteY6" fmla="*/ 437400 h 1237925"/>
              <a:gd name="connsiteX7" fmla="*/ 2586280 w 2586280"/>
              <a:gd name="connsiteY7" fmla="*/ 850042 h 1237925"/>
              <a:gd name="connsiteX8" fmla="*/ 2586280 w 2586280"/>
              <a:gd name="connsiteY8" fmla="*/ 1237925 h 1237925"/>
              <a:gd name="connsiteX9" fmla="*/ 2120750 w 2586280"/>
              <a:gd name="connsiteY9" fmla="*/ 1237925 h 1237925"/>
              <a:gd name="connsiteX10" fmla="*/ 1603494 w 2586280"/>
              <a:gd name="connsiteY10" fmla="*/ 1237925 h 1237925"/>
              <a:gd name="connsiteX11" fmla="*/ 1086238 w 2586280"/>
              <a:gd name="connsiteY11" fmla="*/ 1237925 h 1237925"/>
              <a:gd name="connsiteX12" fmla="*/ 594844 w 2586280"/>
              <a:gd name="connsiteY12" fmla="*/ 1237925 h 1237925"/>
              <a:gd name="connsiteX13" fmla="*/ 0 w 2586280"/>
              <a:gd name="connsiteY13" fmla="*/ 1237925 h 1237925"/>
              <a:gd name="connsiteX14" fmla="*/ 0 w 2586280"/>
              <a:gd name="connsiteY14" fmla="*/ 800525 h 1237925"/>
              <a:gd name="connsiteX15" fmla="*/ 0 w 2586280"/>
              <a:gd name="connsiteY15" fmla="*/ 363125 h 1237925"/>
              <a:gd name="connsiteX16" fmla="*/ 0 w 2586280"/>
              <a:gd name="connsiteY16" fmla="*/ 0 h 123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6280" h="1237925" extrusionOk="0">
                <a:moveTo>
                  <a:pt x="0" y="0"/>
                </a:moveTo>
                <a:cubicBezTo>
                  <a:pt x="240773" y="-27186"/>
                  <a:pt x="374443" y="24729"/>
                  <a:pt x="491393" y="0"/>
                </a:cubicBezTo>
                <a:cubicBezTo>
                  <a:pt x="608343" y="-24729"/>
                  <a:pt x="723496" y="35436"/>
                  <a:pt x="931061" y="0"/>
                </a:cubicBezTo>
                <a:cubicBezTo>
                  <a:pt x="1138626" y="-35436"/>
                  <a:pt x="1306196" y="55627"/>
                  <a:pt x="1500042" y="0"/>
                </a:cubicBezTo>
                <a:cubicBezTo>
                  <a:pt x="1693888" y="-55627"/>
                  <a:pt x="1860570" y="16735"/>
                  <a:pt x="1991436" y="0"/>
                </a:cubicBezTo>
                <a:cubicBezTo>
                  <a:pt x="2122302" y="-16735"/>
                  <a:pt x="2372991" y="44210"/>
                  <a:pt x="2586280" y="0"/>
                </a:cubicBezTo>
                <a:cubicBezTo>
                  <a:pt x="2601777" y="90517"/>
                  <a:pt x="2575583" y="268454"/>
                  <a:pt x="2586280" y="437400"/>
                </a:cubicBezTo>
                <a:cubicBezTo>
                  <a:pt x="2596977" y="606346"/>
                  <a:pt x="2566081" y="751104"/>
                  <a:pt x="2586280" y="850042"/>
                </a:cubicBezTo>
                <a:cubicBezTo>
                  <a:pt x="2606479" y="948980"/>
                  <a:pt x="2569202" y="1139442"/>
                  <a:pt x="2586280" y="1237925"/>
                </a:cubicBezTo>
                <a:cubicBezTo>
                  <a:pt x="2373815" y="1281084"/>
                  <a:pt x="2233414" y="1219124"/>
                  <a:pt x="2120750" y="1237925"/>
                </a:cubicBezTo>
                <a:cubicBezTo>
                  <a:pt x="2008086" y="1256726"/>
                  <a:pt x="1831721" y="1217522"/>
                  <a:pt x="1603494" y="1237925"/>
                </a:cubicBezTo>
                <a:cubicBezTo>
                  <a:pt x="1375267" y="1258328"/>
                  <a:pt x="1269682" y="1177113"/>
                  <a:pt x="1086238" y="1237925"/>
                </a:cubicBezTo>
                <a:cubicBezTo>
                  <a:pt x="902794" y="1298737"/>
                  <a:pt x="697539" y="1186640"/>
                  <a:pt x="594844" y="1237925"/>
                </a:cubicBezTo>
                <a:cubicBezTo>
                  <a:pt x="492149" y="1289210"/>
                  <a:pt x="296351" y="1197229"/>
                  <a:pt x="0" y="1237925"/>
                </a:cubicBezTo>
                <a:cubicBezTo>
                  <a:pt x="-50815" y="1062301"/>
                  <a:pt x="5109" y="922571"/>
                  <a:pt x="0" y="800525"/>
                </a:cubicBezTo>
                <a:cubicBezTo>
                  <a:pt x="-5109" y="678479"/>
                  <a:pt x="29704" y="517377"/>
                  <a:pt x="0" y="363125"/>
                </a:cubicBezTo>
                <a:cubicBezTo>
                  <a:pt x="-29704" y="208873"/>
                  <a:pt x="21880" y="74257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FFA756E-5A1D-46A1-8F65-35CAF1D5DED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" y="2697934"/>
            <a:ext cx="3110708" cy="51948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71D716A-C7D1-44D7-A54E-284BAE83D093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50" y="4108305"/>
            <a:ext cx="903761" cy="5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5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912135"/>
            <a:ext cx="4786346" cy="857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85720" y="411510"/>
            <a:ext cx="4786346" cy="1446619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7895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0900" y="937607"/>
            <a:ext cx="5143536" cy="1021556"/>
          </a:xfrm>
        </p:spPr>
        <p:txBody>
          <a:bodyPr anchor="b"/>
          <a:lstStyle>
            <a:lvl1pPr algn="l">
              <a:defRPr sz="3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900" y="2062756"/>
            <a:ext cx="5143536" cy="112514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49328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5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0" y="184151"/>
            <a:ext cx="6030581" cy="27802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/>
        </p:nvSpPr>
        <p:spPr>
          <a:xfrm>
            <a:off x="942974" y="3162186"/>
            <a:ext cx="74227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00" dirty="0"/>
              <a:t>Monthly Meetings</a:t>
            </a:r>
            <a:br>
              <a:rPr lang="en-GB" sz="3300" dirty="0"/>
            </a:br>
            <a:r>
              <a:rPr lang="en-GB" sz="3300" dirty="0"/>
              <a:t>3rd Wednesday of each month </a:t>
            </a:r>
            <a:br>
              <a:rPr lang="en-GB" sz="3300" dirty="0"/>
            </a:br>
            <a:r>
              <a:rPr lang="en-GB" sz="3300" dirty="0"/>
              <a:t>jssug.org</a:t>
            </a:r>
            <a:endParaRPr lang="en-US" sz="33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375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022148E-A118-4C81-BD07-C2FDB656F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568" y="1367040"/>
            <a:ext cx="5986742" cy="1451649"/>
          </a:xfrm>
        </p:spPr>
        <p:txBody>
          <a:bodyPr anchor="t">
            <a:noAutofit/>
          </a:bodyPr>
          <a:lstStyle>
            <a:lvl1pPr>
              <a:defRPr sz="33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C0475C-10A6-4832-A8CB-FD4A54DE306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8406" y="3534491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D07DB7-7A1F-4BA3-832B-AD0119F2AC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18407" y="3962786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E95EA5C-DB1A-4340-9A9B-6FBA15131D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8407" y="4391084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739FB1-E9E4-486C-9F12-3B357C6B62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5" y="3286222"/>
            <a:ext cx="3309719" cy="15258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BD7D9D-79E9-4C49-A6A9-18BA276C10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222943"/>
            <a:ext cx="5734478" cy="8171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0BDD22-A2F2-46C7-9E9B-E470DCD3D72D}"/>
              </a:ext>
            </a:extLst>
          </p:cNvPr>
          <p:cNvSpPr txBox="1"/>
          <p:nvPr userDrawn="1"/>
        </p:nvSpPr>
        <p:spPr>
          <a:xfrm>
            <a:off x="3257549" y="847855"/>
            <a:ext cx="289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3634AEE-798E-45DB-BA4A-87DC9C08E1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7DE9BB-E60E-4883-8AF9-ADD27D8F133E}"/>
              </a:ext>
            </a:extLst>
          </p:cNvPr>
          <p:cNvSpPr txBox="1"/>
          <p:nvPr userDrawn="1"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74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F862E-C4FF-4978-AE2E-C7E6445415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33" y="4187435"/>
            <a:ext cx="2089337" cy="528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E54603-BD37-4C18-A272-2A21C19B2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06" y="1751034"/>
            <a:ext cx="1337210" cy="111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57775-9877-4DDD-9332-F20EF517B0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635"/>
            <a:ext cx="3451123" cy="531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5AB96-95BF-44CD-8A6D-49F538024D0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8" y="726142"/>
            <a:ext cx="3188977" cy="1252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22" y="96136"/>
            <a:ext cx="1406781" cy="648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 userDrawn="1"/>
        </p:nvSpPr>
        <p:spPr>
          <a:xfrm>
            <a:off x="794290" y="706927"/>
            <a:ext cx="755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 userDrawn="1"/>
        </p:nvSpPr>
        <p:spPr>
          <a:xfrm>
            <a:off x="2384140" y="1073584"/>
            <a:ext cx="116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 userDrawn="1"/>
        </p:nvSpPr>
        <p:spPr>
          <a:xfrm>
            <a:off x="3736705" y="1101455"/>
            <a:ext cx="74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 userDrawn="1"/>
        </p:nvSpPr>
        <p:spPr>
          <a:xfrm>
            <a:off x="264136" y="3789860"/>
            <a:ext cx="840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 userDrawn="1"/>
        </p:nvSpPr>
        <p:spPr>
          <a:xfrm>
            <a:off x="6442213" y="3802950"/>
            <a:ext cx="99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C4B09-3514-4AEB-A9B6-1DA63C783D8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20" y="1475576"/>
            <a:ext cx="2403050" cy="551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D25F50-9474-469C-8FBC-157D4FF3442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88" y="1806865"/>
            <a:ext cx="1787819" cy="727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878C51-33A1-4077-87EB-AD57AFD3648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03" y="1186813"/>
            <a:ext cx="2744447" cy="480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B32C7-DC6C-4CA1-9986-56DA204F743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9" y="2194942"/>
            <a:ext cx="2221920" cy="503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A2C5FE-E21C-4787-9915-7AB4AF02012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39" y="2866059"/>
            <a:ext cx="2714117" cy="5778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BB4EB8-06E0-454A-A760-54872ECB4D4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54" y="2895303"/>
            <a:ext cx="2256856" cy="541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F001EE-F8CC-48AE-907E-AF1B657F6E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3" y="3917651"/>
            <a:ext cx="1636066" cy="3813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2C27C4-45D0-4611-9928-5F8D0CB8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7" b="22925"/>
          <a:stretch/>
        </p:blipFill>
        <p:spPr>
          <a:xfrm>
            <a:off x="342650" y="4280144"/>
            <a:ext cx="1536163" cy="7912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8332A3-8778-4687-969B-8B6A6CB4115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45" y="3816388"/>
            <a:ext cx="2208300" cy="5001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3819B5-4CAB-42EB-89B6-12E5ABCECD1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7" y="4423703"/>
            <a:ext cx="1960403" cy="5055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357A96-8A08-4A99-A76A-816EF1857A9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" y="1898752"/>
            <a:ext cx="3023549" cy="8171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1041F5-9E4E-450E-A581-56E8693C8903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52" y="4666401"/>
            <a:ext cx="2288291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" y="186579"/>
            <a:ext cx="2881211" cy="4105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388DFD-15F3-444B-86D6-A25C1CF46FCD}"/>
              </a:ext>
            </a:extLst>
          </p:cNvPr>
          <p:cNvSpPr txBox="1"/>
          <p:nvPr userDrawn="1"/>
        </p:nvSpPr>
        <p:spPr>
          <a:xfrm>
            <a:off x="1585751" y="493277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8AF9A9-E8CF-44E2-905F-6E63A4B85EB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62" y="3877028"/>
            <a:ext cx="1209252" cy="6939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7" y="4654240"/>
            <a:ext cx="1693634" cy="30697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 userDrawn="1"/>
        </p:nvSpPr>
        <p:spPr>
          <a:xfrm>
            <a:off x="3683183" y="1073584"/>
            <a:ext cx="5400200" cy="2610583"/>
          </a:xfrm>
          <a:custGeom>
            <a:avLst/>
            <a:gdLst>
              <a:gd name="connsiteX0" fmla="*/ 0 w 5400200"/>
              <a:gd name="connsiteY0" fmla="*/ 0 h 2610583"/>
              <a:gd name="connsiteX1" fmla="*/ 486018 w 5400200"/>
              <a:gd name="connsiteY1" fmla="*/ 0 h 2610583"/>
              <a:gd name="connsiteX2" fmla="*/ 864032 w 5400200"/>
              <a:gd name="connsiteY2" fmla="*/ 0 h 2610583"/>
              <a:gd name="connsiteX3" fmla="*/ 1512056 w 5400200"/>
              <a:gd name="connsiteY3" fmla="*/ 0 h 2610583"/>
              <a:gd name="connsiteX4" fmla="*/ 1998074 w 5400200"/>
              <a:gd name="connsiteY4" fmla="*/ 0 h 2610583"/>
              <a:gd name="connsiteX5" fmla="*/ 2484092 w 5400200"/>
              <a:gd name="connsiteY5" fmla="*/ 0 h 2610583"/>
              <a:gd name="connsiteX6" fmla="*/ 3132116 w 5400200"/>
              <a:gd name="connsiteY6" fmla="*/ 0 h 2610583"/>
              <a:gd name="connsiteX7" fmla="*/ 3564132 w 5400200"/>
              <a:gd name="connsiteY7" fmla="*/ 0 h 2610583"/>
              <a:gd name="connsiteX8" fmla="*/ 4212156 w 5400200"/>
              <a:gd name="connsiteY8" fmla="*/ 0 h 2610583"/>
              <a:gd name="connsiteX9" fmla="*/ 4860180 w 5400200"/>
              <a:gd name="connsiteY9" fmla="*/ 0 h 2610583"/>
              <a:gd name="connsiteX10" fmla="*/ 5400200 w 5400200"/>
              <a:gd name="connsiteY10" fmla="*/ 0 h 2610583"/>
              <a:gd name="connsiteX11" fmla="*/ 5400200 w 5400200"/>
              <a:gd name="connsiteY11" fmla="*/ 574328 h 2610583"/>
              <a:gd name="connsiteX12" fmla="*/ 5400200 w 5400200"/>
              <a:gd name="connsiteY12" fmla="*/ 1122551 h 2610583"/>
              <a:gd name="connsiteX13" fmla="*/ 5400200 w 5400200"/>
              <a:gd name="connsiteY13" fmla="*/ 1566350 h 2610583"/>
              <a:gd name="connsiteX14" fmla="*/ 5400200 w 5400200"/>
              <a:gd name="connsiteY14" fmla="*/ 2088466 h 2610583"/>
              <a:gd name="connsiteX15" fmla="*/ 5400200 w 5400200"/>
              <a:gd name="connsiteY15" fmla="*/ 2610583 h 2610583"/>
              <a:gd name="connsiteX16" fmla="*/ 4860180 w 5400200"/>
              <a:gd name="connsiteY16" fmla="*/ 2610583 h 2610583"/>
              <a:gd name="connsiteX17" fmla="*/ 4212156 w 5400200"/>
              <a:gd name="connsiteY17" fmla="*/ 2610583 h 2610583"/>
              <a:gd name="connsiteX18" fmla="*/ 3672136 w 5400200"/>
              <a:gd name="connsiteY18" fmla="*/ 2610583 h 2610583"/>
              <a:gd name="connsiteX19" fmla="*/ 3294122 w 5400200"/>
              <a:gd name="connsiteY19" fmla="*/ 2610583 h 2610583"/>
              <a:gd name="connsiteX20" fmla="*/ 2862106 w 5400200"/>
              <a:gd name="connsiteY20" fmla="*/ 2610583 h 2610583"/>
              <a:gd name="connsiteX21" fmla="*/ 2214082 w 5400200"/>
              <a:gd name="connsiteY21" fmla="*/ 2610583 h 2610583"/>
              <a:gd name="connsiteX22" fmla="*/ 1674062 w 5400200"/>
              <a:gd name="connsiteY22" fmla="*/ 2610583 h 2610583"/>
              <a:gd name="connsiteX23" fmla="*/ 1242046 w 5400200"/>
              <a:gd name="connsiteY23" fmla="*/ 2610583 h 2610583"/>
              <a:gd name="connsiteX24" fmla="*/ 702026 w 5400200"/>
              <a:gd name="connsiteY24" fmla="*/ 2610583 h 2610583"/>
              <a:gd name="connsiteX25" fmla="*/ 0 w 5400200"/>
              <a:gd name="connsiteY25" fmla="*/ 2610583 h 2610583"/>
              <a:gd name="connsiteX26" fmla="*/ 0 w 5400200"/>
              <a:gd name="connsiteY26" fmla="*/ 2166784 h 2610583"/>
              <a:gd name="connsiteX27" fmla="*/ 0 w 5400200"/>
              <a:gd name="connsiteY27" fmla="*/ 1618561 h 2610583"/>
              <a:gd name="connsiteX28" fmla="*/ 0 w 5400200"/>
              <a:gd name="connsiteY28" fmla="*/ 1148657 h 2610583"/>
              <a:gd name="connsiteX29" fmla="*/ 0 w 5400200"/>
              <a:gd name="connsiteY29" fmla="*/ 574328 h 2610583"/>
              <a:gd name="connsiteX30" fmla="*/ 0 w 5400200"/>
              <a:gd name="connsiteY30" fmla="*/ 0 h 261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00200" h="2610583" extrusionOk="0">
                <a:moveTo>
                  <a:pt x="0" y="0"/>
                </a:moveTo>
                <a:cubicBezTo>
                  <a:pt x="180484" y="-5824"/>
                  <a:pt x="283787" y="34419"/>
                  <a:pt x="486018" y="0"/>
                </a:cubicBezTo>
                <a:cubicBezTo>
                  <a:pt x="688249" y="-34419"/>
                  <a:pt x="676798" y="14381"/>
                  <a:pt x="864032" y="0"/>
                </a:cubicBezTo>
                <a:cubicBezTo>
                  <a:pt x="1051266" y="-14381"/>
                  <a:pt x="1327685" y="66369"/>
                  <a:pt x="1512056" y="0"/>
                </a:cubicBezTo>
                <a:cubicBezTo>
                  <a:pt x="1696427" y="-66369"/>
                  <a:pt x="1828252" y="16858"/>
                  <a:pt x="1998074" y="0"/>
                </a:cubicBezTo>
                <a:cubicBezTo>
                  <a:pt x="2167896" y="-16858"/>
                  <a:pt x="2244771" y="58043"/>
                  <a:pt x="2484092" y="0"/>
                </a:cubicBezTo>
                <a:cubicBezTo>
                  <a:pt x="2723413" y="-58043"/>
                  <a:pt x="2876546" y="16048"/>
                  <a:pt x="3132116" y="0"/>
                </a:cubicBezTo>
                <a:cubicBezTo>
                  <a:pt x="3387686" y="-16048"/>
                  <a:pt x="3364165" y="9973"/>
                  <a:pt x="3564132" y="0"/>
                </a:cubicBezTo>
                <a:cubicBezTo>
                  <a:pt x="3764099" y="-9973"/>
                  <a:pt x="3986565" y="29811"/>
                  <a:pt x="4212156" y="0"/>
                </a:cubicBezTo>
                <a:cubicBezTo>
                  <a:pt x="4437747" y="-29811"/>
                  <a:pt x="4715832" y="42602"/>
                  <a:pt x="4860180" y="0"/>
                </a:cubicBezTo>
                <a:cubicBezTo>
                  <a:pt x="5004528" y="-42602"/>
                  <a:pt x="5226186" y="37976"/>
                  <a:pt x="5400200" y="0"/>
                </a:cubicBezTo>
                <a:cubicBezTo>
                  <a:pt x="5458907" y="187812"/>
                  <a:pt x="5358783" y="335106"/>
                  <a:pt x="5400200" y="574328"/>
                </a:cubicBezTo>
                <a:cubicBezTo>
                  <a:pt x="5441617" y="813550"/>
                  <a:pt x="5365080" y="970745"/>
                  <a:pt x="5400200" y="1122551"/>
                </a:cubicBezTo>
                <a:cubicBezTo>
                  <a:pt x="5435320" y="1274357"/>
                  <a:pt x="5351175" y="1452510"/>
                  <a:pt x="5400200" y="1566350"/>
                </a:cubicBezTo>
                <a:cubicBezTo>
                  <a:pt x="5449225" y="1680190"/>
                  <a:pt x="5338687" y="1961920"/>
                  <a:pt x="5400200" y="2088466"/>
                </a:cubicBezTo>
                <a:cubicBezTo>
                  <a:pt x="5461713" y="2215012"/>
                  <a:pt x="5342733" y="2423439"/>
                  <a:pt x="5400200" y="2610583"/>
                </a:cubicBezTo>
                <a:cubicBezTo>
                  <a:pt x="5139894" y="2674528"/>
                  <a:pt x="5068113" y="2568834"/>
                  <a:pt x="4860180" y="2610583"/>
                </a:cubicBezTo>
                <a:cubicBezTo>
                  <a:pt x="4652247" y="2652332"/>
                  <a:pt x="4494064" y="2605815"/>
                  <a:pt x="4212156" y="2610583"/>
                </a:cubicBezTo>
                <a:cubicBezTo>
                  <a:pt x="3930248" y="2615351"/>
                  <a:pt x="3815657" y="2556243"/>
                  <a:pt x="3672136" y="2610583"/>
                </a:cubicBezTo>
                <a:cubicBezTo>
                  <a:pt x="3528615" y="2664923"/>
                  <a:pt x="3406079" y="2568635"/>
                  <a:pt x="3294122" y="2610583"/>
                </a:cubicBezTo>
                <a:cubicBezTo>
                  <a:pt x="3182165" y="2652531"/>
                  <a:pt x="3029589" y="2584434"/>
                  <a:pt x="2862106" y="2610583"/>
                </a:cubicBezTo>
                <a:cubicBezTo>
                  <a:pt x="2694623" y="2636732"/>
                  <a:pt x="2463322" y="2561743"/>
                  <a:pt x="2214082" y="2610583"/>
                </a:cubicBezTo>
                <a:cubicBezTo>
                  <a:pt x="1964842" y="2659423"/>
                  <a:pt x="1923378" y="2573269"/>
                  <a:pt x="1674062" y="2610583"/>
                </a:cubicBezTo>
                <a:cubicBezTo>
                  <a:pt x="1424746" y="2647897"/>
                  <a:pt x="1451155" y="2570849"/>
                  <a:pt x="1242046" y="2610583"/>
                </a:cubicBezTo>
                <a:cubicBezTo>
                  <a:pt x="1032937" y="2650317"/>
                  <a:pt x="846948" y="2580154"/>
                  <a:pt x="702026" y="2610583"/>
                </a:cubicBezTo>
                <a:cubicBezTo>
                  <a:pt x="557104" y="2641012"/>
                  <a:pt x="290758" y="2592128"/>
                  <a:pt x="0" y="2610583"/>
                </a:cubicBezTo>
                <a:cubicBezTo>
                  <a:pt x="-1494" y="2407829"/>
                  <a:pt x="14145" y="2269271"/>
                  <a:pt x="0" y="2166784"/>
                </a:cubicBezTo>
                <a:cubicBezTo>
                  <a:pt x="-14145" y="2064297"/>
                  <a:pt x="34682" y="1848362"/>
                  <a:pt x="0" y="1618561"/>
                </a:cubicBezTo>
                <a:cubicBezTo>
                  <a:pt x="-34682" y="1388760"/>
                  <a:pt x="53277" y="1252817"/>
                  <a:pt x="0" y="1148657"/>
                </a:cubicBezTo>
                <a:cubicBezTo>
                  <a:pt x="-53277" y="1044497"/>
                  <a:pt x="14399" y="835464"/>
                  <a:pt x="0" y="574328"/>
                </a:cubicBezTo>
                <a:cubicBezTo>
                  <a:pt x="-14399" y="313192"/>
                  <a:pt x="25603" y="225427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 userDrawn="1"/>
        </p:nvSpPr>
        <p:spPr>
          <a:xfrm>
            <a:off x="308028" y="3792906"/>
            <a:ext cx="6075963" cy="1275831"/>
          </a:xfrm>
          <a:custGeom>
            <a:avLst/>
            <a:gdLst>
              <a:gd name="connsiteX0" fmla="*/ 0 w 6075963"/>
              <a:gd name="connsiteY0" fmla="*/ 0 h 1275831"/>
              <a:gd name="connsiteX1" fmla="*/ 491601 w 6075963"/>
              <a:gd name="connsiteY1" fmla="*/ 0 h 1275831"/>
              <a:gd name="connsiteX2" fmla="*/ 861682 w 6075963"/>
              <a:gd name="connsiteY2" fmla="*/ 0 h 1275831"/>
              <a:gd name="connsiteX3" fmla="*/ 1535562 w 6075963"/>
              <a:gd name="connsiteY3" fmla="*/ 0 h 1275831"/>
              <a:gd name="connsiteX4" fmla="*/ 2027162 w 6075963"/>
              <a:gd name="connsiteY4" fmla="*/ 0 h 1275831"/>
              <a:gd name="connsiteX5" fmla="*/ 2518763 w 6075963"/>
              <a:gd name="connsiteY5" fmla="*/ 0 h 1275831"/>
              <a:gd name="connsiteX6" fmla="*/ 3192642 w 6075963"/>
              <a:gd name="connsiteY6" fmla="*/ 0 h 1275831"/>
              <a:gd name="connsiteX7" fmla="*/ 3623483 w 6075963"/>
              <a:gd name="connsiteY7" fmla="*/ 0 h 1275831"/>
              <a:gd name="connsiteX8" fmla="*/ 4297363 w 6075963"/>
              <a:gd name="connsiteY8" fmla="*/ 0 h 1275831"/>
              <a:gd name="connsiteX9" fmla="*/ 4971242 w 6075963"/>
              <a:gd name="connsiteY9" fmla="*/ 0 h 1275831"/>
              <a:gd name="connsiteX10" fmla="*/ 5523603 w 6075963"/>
              <a:gd name="connsiteY10" fmla="*/ 0 h 1275831"/>
              <a:gd name="connsiteX11" fmla="*/ 6075963 w 6075963"/>
              <a:gd name="connsiteY11" fmla="*/ 0 h 1275831"/>
              <a:gd name="connsiteX12" fmla="*/ 6075963 w 6075963"/>
              <a:gd name="connsiteY12" fmla="*/ 412519 h 1275831"/>
              <a:gd name="connsiteX13" fmla="*/ 6075963 w 6075963"/>
              <a:gd name="connsiteY13" fmla="*/ 799521 h 1275831"/>
              <a:gd name="connsiteX14" fmla="*/ 6075963 w 6075963"/>
              <a:gd name="connsiteY14" fmla="*/ 1275831 h 1275831"/>
              <a:gd name="connsiteX15" fmla="*/ 5523603 w 6075963"/>
              <a:gd name="connsiteY15" fmla="*/ 1275831 h 1275831"/>
              <a:gd name="connsiteX16" fmla="*/ 4971242 w 6075963"/>
              <a:gd name="connsiteY16" fmla="*/ 1275831 h 1275831"/>
              <a:gd name="connsiteX17" fmla="*/ 4297363 w 6075963"/>
              <a:gd name="connsiteY17" fmla="*/ 1275831 h 1275831"/>
              <a:gd name="connsiteX18" fmla="*/ 3745003 w 6075963"/>
              <a:gd name="connsiteY18" fmla="*/ 1275831 h 1275831"/>
              <a:gd name="connsiteX19" fmla="*/ 3374921 w 6075963"/>
              <a:gd name="connsiteY19" fmla="*/ 1275831 h 1275831"/>
              <a:gd name="connsiteX20" fmla="*/ 2944080 w 6075963"/>
              <a:gd name="connsiteY20" fmla="*/ 1275831 h 1275831"/>
              <a:gd name="connsiteX21" fmla="*/ 2270201 w 6075963"/>
              <a:gd name="connsiteY21" fmla="*/ 1275831 h 1275831"/>
              <a:gd name="connsiteX22" fmla="*/ 1717840 w 6075963"/>
              <a:gd name="connsiteY22" fmla="*/ 1275831 h 1275831"/>
              <a:gd name="connsiteX23" fmla="*/ 1286999 w 6075963"/>
              <a:gd name="connsiteY23" fmla="*/ 1275831 h 1275831"/>
              <a:gd name="connsiteX24" fmla="*/ 734639 w 6075963"/>
              <a:gd name="connsiteY24" fmla="*/ 1275831 h 1275831"/>
              <a:gd name="connsiteX25" fmla="*/ 0 w 6075963"/>
              <a:gd name="connsiteY25" fmla="*/ 1275831 h 1275831"/>
              <a:gd name="connsiteX26" fmla="*/ 0 w 6075963"/>
              <a:gd name="connsiteY26" fmla="*/ 888829 h 1275831"/>
              <a:gd name="connsiteX27" fmla="*/ 0 w 6075963"/>
              <a:gd name="connsiteY27" fmla="*/ 450794 h 1275831"/>
              <a:gd name="connsiteX28" fmla="*/ 0 w 6075963"/>
              <a:gd name="connsiteY28" fmla="*/ 0 h 12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75963" h="1275831" extrusionOk="0">
                <a:moveTo>
                  <a:pt x="0" y="0"/>
                </a:moveTo>
                <a:cubicBezTo>
                  <a:pt x="155167" y="-4269"/>
                  <a:pt x="279508" y="16738"/>
                  <a:pt x="491601" y="0"/>
                </a:cubicBezTo>
                <a:cubicBezTo>
                  <a:pt x="703694" y="-16738"/>
                  <a:pt x="680785" y="26201"/>
                  <a:pt x="861682" y="0"/>
                </a:cubicBezTo>
                <a:cubicBezTo>
                  <a:pt x="1042579" y="-26201"/>
                  <a:pt x="1322807" y="60802"/>
                  <a:pt x="1535562" y="0"/>
                </a:cubicBezTo>
                <a:cubicBezTo>
                  <a:pt x="1748317" y="-60802"/>
                  <a:pt x="1884309" y="12261"/>
                  <a:pt x="2027162" y="0"/>
                </a:cubicBezTo>
                <a:cubicBezTo>
                  <a:pt x="2170015" y="-12261"/>
                  <a:pt x="2342480" y="54994"/>
                  <a:pt x="2518763" y="0"/>
                </a:cubicBezTo>
                <a:cubicBezTo>
                  <a:pt x="2695046" y="-54994"/>
                  <a:pt x="3046663" y="63084"/>
                  <a:pt x="3192642" y="0"/>
                </a:cubicBezTo>
                <a:cubicBezTo>
                  <a:pt x="3338621" y="-63084"/>
                  <a:pt x="3481100" y="39761"/>
                  <a:pt x="3623483" y="0"/>
                </a:cubicBezTo>
                <a:cubicBezTo>
                  <a:pt x="3765866" y="-39761"/>
                  <a:pt x="3982692" y="80055"/>
                  <a:pt x="4297363" y="0"/>
                </a:cubicBezTo>
                <a:cubicBezTo>
                  <a:pt x="4612034" y="-80055"/>
                  <a:pt x="4694145" y="26761"/>
                  <a:pt x="4971242" y="0"/>
                </a:cubicBezTo>
                <a:cubicBezTo>
                  <a:pt x="5248339" y="-26761"/>
                  <a:pt x="5396851" y="52574"/>
                  <a:pt x="5523603" y="0"/>
                </a:cubicBezTo>
                <a:cubicBezTo>
                  <a:pt x="5650355" y="-52574"/>
                  <a:pt x="5843795" y="13413"/>
                  <a:pt x="6075963" y="0"/>
                </a:cubicBezTo>
                <a:cubicBezTo>
                  <a:pt x="6077471" y="116821"/>
                  <a:pt x="6031945" y="329581"/>
                  <a:pt x="6075963" y="412519"/>
                </a:cubicBezTo>
                <a:cubicBezTo>
                  <a:pt x="6119981" y="495457"/>
                  <a:pt x="6068453" y="608454"/>
                  <a:pt x="6075963" y="799521"/>
                </a:cubicBezTo>
                <a:cubicBezTo>
                  <a:pt x="6083473" y="990588"/>
                  <a:pt x="6038506" y="1171196"/>
                  <a:pt x="6075963" y="1275831"/>
                </a:cubicBezTo>
                <a:cubicBezTo>
                  <a:pt x="5831452" y="1277540"/>
                  <a:pt x="5780920" y="1272522"/>
                  <a:pt x="5523603" y="1275831"/>
                </a:cubicBezTo>
                <a:cubicBezTo>
                  <a:pt x="5266286" y="1279140"/>
                  <a:pt x="5175792" y="1227761"/>
                  <a:pt x="4971242" y="1275831"/>
                </a:cubicBezTo>
                <a:cubicBezTo>
                  <a:pt x="4766692" y="1323901"/>
                  <a:pt x="4476700" y="1265097"/>
                  <a:pt x="4297363" y="1275831"/>
                </a:cubicBezTo>
                <a:cubicBezTo>
                  <a:pt x="4118026" y="1286565"/>
                  <a:pt x="3896125" y="1244565"/>
                  <a:pt x="3745003" y="1275831"/>
                </a:cubicBezTo>
                <a:cubicBezTo>
                  <a:pt x="3593881" y="1307097"/>
                  <a:pt x="3482832" y="1241216"/>
                  <a:pt x="3374921" y="1275831"/>
                </a:cubicBezTo>
                <a:cubicBezTo>
                  <a:pt x="3267010" y="1310446"/>
                  <a:pt x="3118085" y="1237384"/>
                  <a:pt x="2944080" y="1275831"/>
                </a:cubicBezTo>
                <a:cubicBezTo>
                  <a:pt x="2770075" y="1314278"/>
                  <a:pt x="2436792" y="1247925"/>
                  <a:pt x="2270201" y="1275831"/>
                </a:cubicBezTo>
                <a:cubicBezTo>
                  <a:pt x="2103610" y="1303737"/>
                  <a:pt x="1888064" y="1233447"/>
                  <a:pt x="1717840" y="1275831"/>
                </a:cubicBezTo>
                <a:cubicBezTo>
                  <a:pt x="1547616" y="1318215"/>
                  <a:pt x="1441186" y="1225474"/>
                  <a:pt x="1286999" y="1275831"/>
                </a:cubicBezTo>
                <a:cubicBezTo>
                  <a:pt x="1132812" y="1326188"/>
                  <a:pt x="862415" y="1215306"/>
                  <a:pt x="734639" y="1275831"/>
                </a:cubicBezTo>
                <a:cubicBezTo>
                  <a:pt x="606863" y="1336356"/>
                  <a:pt x="165822" y="1269247"/>
                  <a:pt x="0" y="1275831"/>
                </a:cubicBezTo>
                <a:cubicBezTo>
                  <a:pt x="-22216" y="1091558"/>
                  <a:pt x="7349" y="1073501"/>
                  <a:pt x="0" y="888829"/>
                </a:cubicBezTo>
                <a:cubicBezTo>
                  <a:pt x="-7349" y="704157"/>
                  <a:pt x="30986" y="647613"/>
                  <a:pt x="0" y="450794"/>
                </a:cubicBezTo>
                <a:cubicBezTo>
                  <a:pt x="-30986" y="253975"/>
                  <a:pt x="8150" y="137004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 userDrawn="1"/>
        </p:nvSpPr>
        <p:spPr>
          <a:xfrm>
            <a:off x="60617" y="1053176"/>
            <a:ext cx="3569569" cy="2649485"/>
          </a:xfrm>
          <a:custGeom>
            <a:avLst/>
            <a:gdLst>
              <a:gd name="connsiteX0" fmla="*/ 0 w 3569569"/>
              <a:gd name="connsiteY0" fmla="*/ 0 h 2649485"/>
              <a:gd name="connsiteX1" fmla="*/ 559232 w 3569569"/>
              <a:gd name="connsiteY1" fmla="*/ 0 h 2649485"/>
              <a:gd name="connsiteX2" fmla="*/ 1047074 w 3569569"/>
              <a:gd name="connsiteY2" fmla="*/ 0 h 2649485"/>
              <a:gd name="connsiteX3" fmla="*/ 1713393 w 3569569"/>
              <a:gd name="connsiteY3" fmla="*/ 0 h 2649485"/>
              <a:gd name="connsiteX4" fmla="*/ 2272626 w 3569569"/>
              <a:gd name="connsiteY4" fmla="*/ 0 h 2649485"/>
              <a:gd name="connsiteX5" fmla="*/ 2831858 w 3569569"/>
              <a:gd name="connsiteY5" fmla="*/ 0 h 2649485"/>
              <a:gd name="connsiteX6" fmla="*/ 3569569 w 3569569"/>
              <a:gd name="connsiteY6" fmla="*/ 0 h 2649485"/>
              <a:gd name="connsiteX7" fmla="*/ 3569569 w 3569569"/>
              <a:gd name="connsiteY7" fmla="*/ 476907 h 2649485"/>
              <a:gd name="connsiteX8" fmla="*/ 3569569 w 3569569"/>
              <a:gd name="connsiteY8" fmla="*/ 1006804 h 2649485"/>
              <a:gd name="connsiteX9" fmla="*/ 3569569 w 3569569"/>
              <a:gd name="connsiteY9" fmla="*/ 1483712 h 2649485"/>
              <a:gd name="connsiteX10" fmla="*/ 3569569 w 3569569"/>
              <a:gd name="connsiteY10" fmla="*/ 1960619 h 2649485"/>
              <a:gd name="connsiteX11" fmla="*/ 3569569 w 3569569"/>
              <a:gd name="connsiteY11" fmla="*/ 2649485 h 2649485"/>
              <a:gd name="connsiteX12" fmla="*/ 2938945 w 3569569"/>
              <a:gd name="connsiteY12" fmla="*/ 2649485 h 2649485"/>
              <a:gd name="connsiteX13" fmla="*/ 2272626 w 3569569"/>
              <a:gd name="connsiteY13" fmla="*/ 2649485 h 2649485"/>
              <a:gd name="connsiteX14" fmla="*/ 1606306 w 3569569"/>
              <a:gd name="connsiteY14" fmla="*/ 2649485 h 2649485"/>
              <a:gd name="connsiteX15" fmla="*/ 1082769 w 3569569"/>
              <a:gd name="connsiteY15" fmla="*/ 2649485 h 2649485"/>
              <a:gd name="connsiteX16" fmla="*/ 0 w 3569569"/>
              <a:gd name="connsiteY16" fmla="*/ 2649485 h 2649485"/>
              <a:gd name="connsiteX17" fmla="*/ 0 w 3569569"/>
              <a:gd name="connsiteY17" fmla="*/ 2066598 h 2649485"/>
              <a:gd name="connsiteX18" fmla="*/ 0 w 3569569"/>
              <a:gd name="connsiteY18" fmla="*/ 1616186 h 2649485"/>
              <a:gd name="connsiteX19" fmla="*/ 0 w 3569569"/>
              <a:gd name="connsiteY19" fmla="*/ 1139279 h 2649485"/>
              <a:gd name="connsiteX20" fmla="*/ 0 w 3569569"/>
              <a:gd name="connsiteY20" fmla="*/ 662371 h 2649485"/>
              <a:gd name="connsiteX21" fmla="*/ 0 w 3569569"/>
              <a:gd name="connsiteY21" fmla="*/ 0 h 26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69569" h="2649485" extrusionOk="0">
                <a:moveTo>
                  <a:pt x="0" y="0"/>
                </a:moveTo>
                <a:cubicBezTo>
                  <a:pt x="150539" y="-53391"/>
                  <a:pt x="310420" y="7945"/>
                  <a:pt x="559232" y="0"/>
                </a:cubicBezTo>
                <a:cubicBezTo>
                  <a:pt x="808044" y="-7945"/>
                  <a:pt x="913464" y="29282"/>
                  <a:pt x="1047074" y="0"/>
                </a:cubicBezTo>
                <a:cubicBezTo>
                  <a:pt x="1180684" y="-29282"/>
                  <a:pt x="1486602" y="11810"/>
                  <a:pt x="1713393" y="0"/>
                </a:cubicBezTo>
                <a:cubicBezTo>
                  <a:pt x="1940184" y="-11810"/>
                  <a:pt x="2060419" y="19647"/>
                  <a:pt x="2272626" y="0"/>
                </a:cubicBezTo>
                <a:cubicBezTo>
                  <a:pt x="2484833" y="-19647"/>
                  <a:pt x="2710120" y="61284"/>
                  <a:pt x="2831858" y="0"/>
                </a:cubicBezTo>
                <a:cubicBezTo>
                  <a:pt x="2953596" y="-61284"/>
                  <a:pt x="3400188" y="22859"/>
                  <a:pt x="3569569" y="0"/>
                </a:cubicBezTo>
                <a:cubicBezTo>
                  <a:pt x="3605410" y="224821"/>
                  <a:pt x="3566759" y="316983"/>
                  <a:pt x="3569569" y="476907"/>
                </a:cubicBezTo>
                <a:cubicBezTo>
                  <a:pt x="3572379" y="636831"/>
                  <a:pt x="3525120" y="805574"/>
                  <a:pt x="3569569" y="1006804"/>
                </a:cubicBezTo>
                <a:cubicBezTo>
                  <a:pt x="3614018" y="1208034"/>
                  <a:pt x="3529717" y="1332367"/>
                  <a:pt x="3569569" y="1483712"/>
                </a:cubicBezTo>
                <a:cubicBezTo>
                  <a:pt x="3609421" y="1635057"/>
                  <a:pt x="3517648" y="1863333"/>
                  <a:pt x="3569569" y="1960619"/>
                </a:cubicBezTo>
                <a:cubicBezTo>
                  <a:pt x="3621490" y="2057905"/>
                  <a:pt x="3529458" y="2453556"/>
                  <a:pt x="3569569" y="2649485"/>
                </a:cubicBezTo>
                <a:cubicBezTo>
                  <a:pt x="3313732" y="2669139"/>
                  <a:pt x="3194337" y="2591792"/>
                  <a:pt x="2938945" y="2649485"/>
                </a:cubicBezTo>
                <a:cubicBezTo>
                  <a:pt x="2683553" y="2707178"/>
                  <a:pt x="2433003" y="2605992"/>
                  <a:pt x="2272626" y="2649485"/>
                </a:cubicBezTo>
                <a:cubicBezTo>
                  <a:pt x="2112249" y="2692978"/>
                  <a:pt x="1883409" y="2643722"/>
                  <a:pt x="1606306" y="2649485"/>
                </a:cubicBezTo>
                <a:cubicBezTo>
                  <a:pt x="1329203" y="2655248"/>
                  <a:pt x="1279694" y="2640650"/>
                  <a:pt x="1082769" y="2649485"/>
                </a:cubicBezTo>
                <a:cubicBezTo>
                  <a:pt x="885844" y="2658320"/>
                  <a:pt x="246763" y="2574640"/>
                  <a:pt x="0" y="2649485"/>
                </a:cubicBezTo>
                <a:cubicBezTo>
                  <a:pt x="-67660" y="2495846"/>
                  <a:pt x="4070" y="2195699"/>
                  <a:pt x="0" y="2066598"/>
                </a:cubicBezTo>
                <a:cubicBezTo>
                  <a:pt x="-4070" y="1937497"/>
                  <a:pt x="45198" y="1806970"/>
                  <a:pt x="0" y="1616186"/>
                </a:cubicBezTo>
                <a:cubicBezTo>
                  <a:pt x="-45198" y="1425402"/>
                  <a:pt x="30515" y="1275856"/>
                  <a:pt x="0" y="1139279"/>
                </a:cubicBezTo>
                <a:cubicBezTo>
                  <a:pt x="-30515" y="1002702"/>
                  <a:pt x="37639" y="771413"/>
                  <a:pt x="0" y="662371"/>
                </a:cubicBezTo>
                <a:cubicBezTo>
                  <a:pt x="-37639" y="553329"/>
                  <a:pt x="66239" y="214248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 userDrawn="1"/>
        </p:nvSpPr>
        <p:spPr>
          <a:xfrm>
            <a:off x="6458370" y="3796297"/>
            <a:ext cx="2586280" cy="1237925"/>
          </a:xfrm>
          <a:custGeom>
            <a:avLst/>
            <a:gdLst>
              <a:gd name="connsiteX0" fmla="*/ 0 w 2586280"/>
              <a:gd name="connsiteY0" fmla="*/ 0 h 1237925"/>
              <a:gd name="connsiteX1" fmla="*/ 491393 w 2586280"/>
              <a:gd name="connsiteY1" fmla="*/ 0 h 1237925"/>
              <a:gd name="connsiteX2" fmla="*/ 931061 w 2586280"/>
              <a:gd name="connsiteY2" fmla="*/ 0 h 1237925"/>
              <a:gd name="connsiteX3" fmla="*/ 1500042 w 2586280"/>
              <a:gd name="connsiteY3" fmla="*/ 0 h 1237925"/>
              <a:gd name="connsiteX4" fmla="*/ 1991436 w 2586280"/>
              <a:gd name="connsiteY4" fmla="*/ 0 h 1237925"/>
              <a:gd name="connsiteX5" fmla="*/ 2586280 w 2586280"/>
              <a:gd name="connsiteY5" fmla="*/ 0 h 1237925"/>
              <a:gd name="connsiteX6" fmla="*/ 2586280 w 2586280"/>
              <a:gd name="connsiteY6" fmla="*/ 437400 h 1237925"/>
              <a:gd name="connsiteX7" fmla="*/ 2586280 w 2586280"/>
              <a:gd name="connsiteY7" fmla="*/ 850042 h 1237925"/>
              <a:gd name="connsiteX8" fmla="*/ 2586280 w 2586280"/>
              <a:gd name="connsiteY8" fmla="*/ 1237925 h 1237925"/>
              <a:gd name="connsiteX9" fmla="*/ 2120750 w 2586280"/>
              <a:gd name="connsiteY9" fmla="*/ 1237925 h 1237925"/>
              <a:gd name="connsiteX10" fmla="*/ 1603494 w 2586280"/>
              <a:gd name="connsiteY10" fmla="*/ 1237925 h 1237925"/>
              <a:gd name="connsiteX11" fmla="*/ 1086238 w 2586280"/>
              <a:gd name="connsiteY11" fmla="*/ 1237925 h 1237925"/>
              <a:gd name="connsiteX12" fmla="*/ 594844 w 2586280"/>
              <a:gd name="connsiteY12" fmla="*/ 1237925 h 1237925"/>
              <a:gd name="connsiteX13" fmla="*/ 0 w 2586280"/>
              <a:gd name="connsiteY13" fmla="*/ 1237925 h 1237925"/>
              <a:gd name="connsiteX14" fmla="*/ 0 w 2586280"/>
              <a:gd name="connsiteY14" fmla="*/ 800525 h 1237925"/>
              <a:gd name="connsiteX15" fmla="*/ 0 w 2586280"/>
              <a:gd name="connsiteY15" fmla="*/ 363125 h 1237925"/>
              <a:gd name="connsiteX16" fmla="*/ 0 w 2586280"/>
              <a:gd name="connsiteY16" fmla="*/ 0 h 123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6280" h="1237925" extrusionOk="0">
                <a:moveTo>
                  <a:pt x="0" y="0"/>
                </a:moveTo>
                <a:cubicBezTo>
                  <a:pt x="240773" y="-27186"/>
                  <a:pt x="374443" y="24729"/>
                  <a:pt x="491393" y="0"/>
                </a:cubicBezTo>
                <a:cubicBezTo>
                  <a:pt x="608343" y="-24729"/>
                  <a:pt x="723496" y="35436"/>
                  <a:pt x="931061" y="0"/>
                </a:cubicBezTo>
                <a:cubicBezTo>
                  <a:pt x="1138626" y="-35436"/>
                  <a:pt x="1306196" y="55627"/>
                  <a:pt x="1500042" y="0"/>
                </a:cubicBezTo>
                <a:cubicBezTo>
                  <a:pt x="1693888" y="-55627"/>
                  <a:pt x="1860570" y="16735"/>
                  <a:pt x="1991436" y="0"/>
                </a:cubicBezTo>
                <a:cubicBezTo>
                  <a:pt x="2122302" y="-16735"/>
                  <a:pt x="2372991" y="44210"/>
                  <a:pt x="2586280" y="0"/>
                </a:cubicBezTo>
                <a:cubicBezTo>
                  <a:pt x="2601777" y="90517"/>
                  <a:pt x="2575583" y="268454"/>
                  <a:pt x="2586280" y="437400"/>
                </a:cubicBezTo>
                <a:cubicBezTo>
                  <a:pt x="2596977" y="606346"/>
                  <a:pt x="2566081" y="751104"/>
                  <a:pt x="2586280" y="850042"/>
                </a:cubicBezTo>
                <a:cubicBezTo>
                  <a:pt x="2606479" y="948980"/>
                  <a:pt x="2569202" y="1139442"/>
                  <a:pt x="2586280" y="1237925"/>
                </a:cubicBezTo>
                <a:cubicBezTo>
                  <a:pt x="2373815" y="1281084"/>
                  <a:pt x="2233414" y="1219124"/>
                  <a:pt x="2120750" y="1237925"/>
                </a:cubicBezTo>
                <a:cubicBezTo>
                  <a:pt x="2008086" y="1256726"/>
                  <a:pt x="1831721" y="1217522"/>
                  <a:pt x="1603494" y="1237925"/>
                </a:cubicBezTo>
                <a:cubicBezTo>
                  <a:pt x="1375267" y="1258328"/>
                  <a:pt x="1269682" y="1177113"/>
                  <a:pt x="1086238" y="1237925"/>
                </a:cubicBezTo>
                <a:cubicBezTo>
                  <a:pt x="902794" y="1298737"/>
                  <a:pt x="697539" y="1186640"/>
                  <a:pt x="594844" y="1237925"/>
                </a:cubicBezTo>
                <a:cubicBezTo>
                  <a:pt x="492149" y="1289210"/>
                  <a:pt x="296351" y="1197229"/>
                  <a:pt x="0" y="1237925"/>
                </a:cubicBezTo>
                <a:cubicBezTo>
                  <a:pt x="-50815" y="1062301"/>
                  <a:pt x="5109" y="922571"/>
                  <a:pt x="0" y="800525"/>
                </a:cubicBezTo>
                <a:cubicBezTo>
                  <a:pt x="-5109" y="678479"/>
                  <a:pt x="29704" y="517377"/>
                  <a:pt x="0" y="363125"/>
                </a:cubicBezTo>
                <a:cubicBezTo>
                  <a:pt x="-29704" y="208873"/>
                  <a:pt x="21880" y="74257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9185B-D5E7-439E-8F64-B4B39223F0BE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" y="2697934"/>
            <a:ext cx="3110708" cy="51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E46D9-E606-49F4-96C5-917B8CA08AE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50" y="4108305"/>
            <a:ext cx="903761" cy="5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74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0" y="184151"/>
            <a:ext cx="6030581" cy="27802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 userDrawn="1"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 userDrawn="1"/>
        </p:nvSpPr>
        <p:spPr>
          <a:xfrm>
            <a:off x="942974" y="3162186"/>
            <a:ext cx="74227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00" dirty="0"/>
              <a:t>Monthly Meetings</a:t>
            </a:r>
            <a:br>
              <a:rPr lang="en-GB" sz="3300" dirty="0"/>
            </a:br>
            <a:r>
              <a:rPr lang="en-GB" sz="3300" dirty="0"/>
              <a:t>3rd Wednesday of each month </a:t>
            </a:r>
            <a:br>
              <a:rPr lang="en-GB" sz="3300" dirty="0"/>
            </a:br>
            <a:r>
              <a:rPr lang="en-GB" sz="3300" dirty="0"/>
              <a:t>jssug.org</a:t>
            </a:r>
            <a:endParaRPr lang="en-US" sz="33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95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4D072-84BE-C8C6-C45A-3FED6383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1D72-F55C-4CFB-8218-9216A5F4076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80EDE-26D3-1758-DB6F-EC8C5EF2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9C6A1-6BF1-3D49-CC8C-42EEFA1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0EF0-7B5D-47F0-8F5D-565F4054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9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06C2-E150-6CD8-F47B-4C1F03D57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2010C-B09B-8B68-2E64-BD64583E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B42E-DA29-DC27-59B4-527F51A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D4D1-BF73-725E-9897-63700917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505B-3BFF-DCCC-E3A9-BB9261E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303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FB5D-0B35-C6BB-8C4E-D55884A3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7EB0-D019-8805-134A-73809EFC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19DF-FA65-3AE1-E504-6749043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060E-DE31-1796-B2E7-4D98367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78CA-9E2B-A0BE-E233-F1BD5910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05058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BE2A-4524-5B89-2752-CF16B52E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AEEC-E9C2-B005-5880-6FE1BA34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B824-DDBA-F0CB-AC95-9274256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9208-2B55-CEF9-7A94-F061552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B9A0-0BA5-8F1A-A372-1C555CF1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5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022148E-A118-4C81-BD07-C2FDB656F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568" y="1367040"/>
            <a:ext cx="5986742" cy="1451649"/>
          </a:xfrm>
        </p:spPr>
        <p:txBody>
          <a:bodyPr anchor="t">
            <a:noAutofit/>
          </a:bodyPr>
          <a:lstStyle>
            <a:lvl1pPr>
              <a:defRPr sz="33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C0475C-10A6-4832-A8CB-FD4A54DE306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8406" y="3534491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D07DB7-7A1F-4BA3-832B-AD0119F2AC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18407" y="3962786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E95EA5C-DB1A-4340-9A9B-6FBA15131D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8407" y="4391084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739FB1-E9E4-486C-9F12-3B357C6B6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5" y="3286222"/>
            <a:ext cx="3309719" cy="15258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BD7D9D-79E9-4C49-A6A9-18BA276C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222943"/>
            <a:ext cx="5734478" cy="8171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0BDD22-A2F2-46C7-9E9B-E470DCD3D72D}"/>
              </a:ext>
            </a:extLst>
          </p:cNvPr>
          <p:cNvSpPr txBox="1"/>
          <p:nvPr/>
        </p:nvSpPr>
        <p:spPr>
          <a:xfrm>
            <a:off x="3257549" y="847855"/>
            <a:ext cx="289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3634AEE-798E-45DB-BA4A-87DC9C08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7DE9BB-E60E-4883-8AF9-ADD27D8F133E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4516B-929E-4F54-B1AE-BDA455919A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5" y="3286222"/>
            <a:ext cx="3309719" cy="1525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56F41-7F53-42F8-9E42-1D336539E1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222943"/>
            <a:ext cx="5734478" cy="817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0C2FF-2130-458D-B9CB-D1D7405EBBE4}"/>
              </a:ext>
            </a:extLst>
          </p:cNvPr>
          <p:cNvSpPr txBox="1"/>
          <p:nvPr userDrawn="1"/>
        </p:nvSpPr>
        <p:spPr>
          <a:xfrm>
            <a:off x="3257549" y="847855"/>
            <a:ext cx="289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85F1D-DB34-423B-8FE7-B0E116CDEC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DEE9F7-69FD-41ED-ACB6-B86EFCCDFB38}"/>
              </a:ext>
            </a:extLst>
          </p:cNvPr>
          <p:cNvSpPr txBox="1"/>
          <p:nvPr userDrawn="1"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37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9820-D4A7-FF86-65E1-FEE6EA5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C9C1-90EE-BB60-E8A1-F86667B8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78A4-5C79-BA7D-5981-7E59CAD7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F9DF-0BDC-21F5-4DB8-F39041F3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01A6-38BF-89D8-60E3-9F852EC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F3CE-5116-B0E1-A336-AB6DBA1D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9332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F697-F6D8-FBB3-86D2-7F7EEB3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B915-B57C-2B26-97B1-E5FF166F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48E0D-E7E7-3832-3308-445821D22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BE2A3-0C8A-D32A-95B7-8693D5E6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1BE2-F112-F195-04EB-2A5F0025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ACCA7-12BB-799D-BABB-E191FE36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47D08-BE69-634C-5B99-4C84896A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446D-2C2E-95F1-8FCC-5751644C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24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CB8-4B93-6B5F-4099-5F398A09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51DB-8E2E-2F35-3BFD-EC410B05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B087E-9164-3EEA-7F84-A0F4ADAB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DC782-9D7D-DB9A-E73D-3B70D313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6930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4F783-68D6-EB89-A217-0153FB3C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1D72-F55C-4CFB-8218-9216A5F4076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BC335-C9BD-FF81-4462-B5B66A9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3500-7775-BD58-566A-2551D2E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0EF0-7B5D-47F0-8F5D-565F4054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03B3-5EED-9CF7-0D3B-C84B798A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48E9-1129-2BA5-0DF9-A1F5490E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F9EC-6765-6FB9-0FB8-99D1CA67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1E2B-73B2-84B1-9FBB-374DAA9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6423-85EB-89AB-8A6C-0F05BB5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69A9-AE0A-BD4A-721D-54480859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38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374D-9856-9354-5996-AAA66D7D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CB59B-EB3F-3CDF-6DB4-55EBA7F78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93CD4-9E12-CFAA-A1CB-8F9417AF6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8AEBE-4C92-FD9D-B940-C5174673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1B8-0E58-6B93-EFB4-0DC2DBD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183D3-609D-81F3-01A0-73F0E471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0197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2FA7-2D43-DE25-01C8-A5230F8B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E0E23-C37A-3D37-3887-9D8E16D4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EB2-8330-27D5-FEA6-DAF07FE8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C2CE-645E-079B-BF46-6F84FA7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D677-3213-2F39-69F0-5888A15C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710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22937-8975-21BB-6D8F-A44FE62A6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F42CC-F568-609A-08C3-8F3AB6B6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00D6-B948-48BD-FB3D-BD1F871F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815-928D-DD82-40A5-1998B82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38F-4F54-3B82-2D20-881CEDFC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397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022148E-A118-4C81-BD07-C2FDB656F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568" y="1367040"/>
            <a:ext cx="5986742" cy="1451649"/>
          </a:xfrm>
        </p:spPr>
        <p:txBody>
          <a:bodyPr anchor="t">
            <a:noAutofit/>
          </a:bodyPr>
          <a:lstStyle>
            <a:lvl1pPr>
              <a:defRPr sz="33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C0475C-10A6-4832-A8CB-FD4A54DE306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8406" y="3534491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D07DB7-7A1F-4BA3-832B-AD0119F2AC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18407" y="3962786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E95EA5C-DB1A-4340-9A9B-6FBA15131D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8407" y="4391084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4516B-929E-4F54-B1AE-BDA455919A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5" y="3286222"/>
            <a:ext cx="3309719" cy="1525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56F41-7F53-42F8-9E42-1D336539E1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222943"/>
            <a:ext cx="5734478" cy="817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0C2FF-2130-458D-B9CB-D1D7405EBBE4}"/>
              </a:ext>
            </a:extLst>
          </p:cNvPr>
          <p:cNvSpPr txBox="1"/>
          <p:nvPr userDrawn="1"/>
        </p:nvSpPr>
        <p:spPr>
          <a:xfrm>
            <a:off x="3257549" y="847855"/>
            <a:ext cx="289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85F1D-DB34-423B-8FE7-B0E116CDEC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DEE9F7-69FD-41ED-ACB6-B86EFCCDFB38}"/>
              </a:ext>
            </a:extLst>
          </p:cNvPr>
          <p:cNvSpPr txBox="1"/>
          <p:nvPr userDrawn="1"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97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912135"/>
            <a:ext cx="4786346" cy="857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85720" y="411510"/>
            <a:ext cx="4786346" cy="1446619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193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406" y="338455"/>
            <a:ext cx="4603217" cy="533912"/>
          </a:xfrm>
        </p:spPr>
        <p:txBody>
          <a:bodyPr>
            <a:noAutofit/>
          </a:bodyPr>
          <a:lstStyle>
            <a:lvl1pPr marL="0" marR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5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FirstName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8407" y="1920613"/>
            <a:ext cx="4526439" cy="4858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7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26830" y="283911"/>
            <a:ext cx="1264054" cy="1264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3812" y="3504994"/>
            <a:ext cx="4201034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3812" y="3933290"/>
            <a:ext cx="4201034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3812" y="4361588"/>
            <a:ext cx="4201034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18407" y="2414684"/>
            <a:ext cx="4526439" cy="48584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7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026830" y="1920613"/>
            <a:ext cx="3798764" cy="2550534"/>
          </a:xfrm>
        </p:spPr>
        <p:txBody>
          <a:bodyPr anchor="t">
            <a:normAutofit/>
          </a:bodyPr>
          <a:lstStyle>
            <a:lvl1pPr marL="257175" indent="-257175">
              <a:lnSpc>
                <a:spcPct val="114000"/>
              </a:lnSpc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About you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8406" y="876018"/>
            <a:ext cx="4603218" cy="53391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4500" b="1" i="0"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err="1"/>
              <a:t>SecondName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208F2E-40B5-4B3B-AAF2-A84D05C92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412A3E-5D5E-4A3F-9CAA-52C51BB1E968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11473540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valua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318407" y="402964"/>
            <a:ext cx="71872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1" i="0">
                <a:solidFill>
                  <a:schemeClr val="tx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Session 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C7C0B-1DAB-8544-9AAC-01B9C9A7782C}"/>
              </a:ext>
            </a:extLst>
          </p:cNvPr>
          <p:cNvSpPr txBox="1"/>
          <p:nvPr/>
        </p:nvSpPr>
        <p:spPr>
          <a:xfrm>
            <a:off x="318407" y="1061926"/>
            <a:ext cx="7187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300" b="0" i="0" dirty="0">
                <a:solidFill>
                  <a:schemeClr val="tx1"/>
                </a:solidFill>
                <a:latin typeface="IBM Plex Sans" panose="020B0503050203000203" pitchFamily="34" charset="77"/>
              </a:rPr>
              <a:t>Your feedback is important to us</a:t>
            </a:r>
            <a:endParaRPr lang="en-US" sz="3300" b="0" i="0" dirty="0">
              <a:solidFill>
                <a:schemeClr val="tx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22D7A-4ABB-6245-8502-18EF607330AF}"/>
              </a:ext>
            </a:extLst>
          </p:cNvPr>
          <p:cNvSpPr txBox="1"/>
          <p:nvPr/>
        </p:nvSpPr>
        <p:spPr>
          <a:xfrm>
            <a:off x="318406" y="2521314"/>
            <a:ext cx="718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700" b="1" i="0" dirty="0">
                <a:solidFill>
                  <a:schemeClr val="tx1"/>
                </a:solidFill>
                <a:latin typeface="IBM Plex Sans" panose="020B0503050203000203" pitchFamily="34" charset="77"/>
              </a:rPr>
              <a:t>Please fill out your session evaluation and hand to speaker!</a:t>
            </a:r>
            <a:endParaRPr lang="en-US" sz="2700" b="1" i="0" dirty="0">
              <a:solidFill>
                <a:schemeClr val="tx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548C01-0B92-49F4-A78A-35D9E6376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EBAA63-07FE-4A35-8324-CF3631063E85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4CEF79-C672-4D27-A074-87AF6BBA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F7F81A-D121-4B34-A867-E38733B2F707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70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EC8206-B44A-488F-918E-6E05CDD1139D}"/>
              </a:ext>
            </a:extLst>
          </p:cNvPr>
          <p:cNvSpPr txBox="1"/>
          <p:nvPr/>
        </p:nvSpPr>
        <p:spPr>
          <a:xfrm>
            <a:off x="7531288" y="4811844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318407" y="402964"/>
            <a:ext cx="46196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1" i="0">
                <a:solidFill>
                  <a:schemeClr val="tx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7" y="1119217"/>
            <a:ext cx="7037257" cy="1451649"/>
          </a:xfrm>
        </p:spPr>
        <p:txBody>
          <a:bodyPr anchor="t">
            <a:noAutofit/>
          </a:bodyPr>
          <a:lstStyle>
            <a:lvl1pPr>
              <a:defRPr sz="33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8407" y="3106193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18407" y="3534490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18407" y="3962786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18407" y="4391084"/>
            <a:ext cx="4587370" cy="4149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1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3E1082-ADD0-4783-B2B2-9D5B58CE1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5146"/>
            <a:ext cx="2881211" cy="410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5E8CCA-0838-4267-BADD-8B483470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A475E2-8093-4F80-9FB9-4DB0B77719AC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414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7063769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81D52-3FE4-47D0-93D9-563590A85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1201"/>
            <a:ext cx="2881211" cy="410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713DA5-56FA-4ED6-988E-5AB568F83D0B}"/>
              </a:ext>
            </a:extLst>
          </p:cNvPr>
          <p:cNvSpPr txBox="1"/>
          <p:nvPr/>
        </p:nvSpPr>
        <p:spPr>
          <a:xfrm>
            <a:off x="7531288" y="4807898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23220539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93494"/>
            <a:ext cx="9144000" cy="5000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6786" y="1369219"/>
            <a:ext cx="6124015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7063769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66752-8BA2-4DBA-B412-3AECBBF87C74}"/>
              </a:ext>
            </a:extLst>
          </p:cNvPr>
          <p:cNvSpPr txBox="1"/>
          <p:nvPr/>
        </p:nvSpPr>
        <p:spPr>
          <a:xfrm>
            <a:off x="189379" y="4785000"/>
            <a:ext cx="7152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750" b="0" i="0" dirty="0">
                <a:latin typeface="IBM Plex Sans" panose="020B0503050203000203" pitchFamily="34" charset="77"/>
              </a:rPr>
              <a:t>#SQLSatJax</a:t>
            </a:r>
            <a:endParaRPr lang="en-US" sz="75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3540-9834-436E-BBC5-B16A297380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83" y="4501201"/>
            <a:ext cx="2881211" cy="410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B7429-A258-46A3-8663-8B00263113F6}"/>
              </a:ext>
            </a:extLst>
          </p:cNvPr>
          <p:cNvSpPr txBox="1"/>
          <p:nvPr/>
        </p:nvSpPr>
        <p:spPr>
          <a:xfrm>
            <a:off x="7531288" y="4807898"/>
            <a:ext cx="1554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dirty="0">
                <a:latin typeface="Gotham" panose="02000504050000020004" pitchFamily="2" charset="0"/>
              </a:rPr>
              <a:t>Jacksonville 2022 #1022</a:t>
            </a:r>
          </a:p>
        </p:txBody>
      </p:sp>
    </p:spTree>
    <p:extLst>
      <p:ext uri="{BB962C8B-B14F-4D97-AF65-F5344CB8AC3E}">
        <p14:creationId xmlns:p14="http://schemas.microsoft.com/office/powerpoint/2010/main" val="2202585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276786" y="369707"/>
            <a:ext cx="7063769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6785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AF013-B0EF-4B6B-913B-5038C1A16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00" r:id="rId22"/>
    <p:sldLayoutId id="2147483660" r:id="rId23"/>
    <p:sldLayoutId id="2147483683" r:id="rId24"/>
    <p:sldLayoutId id="2147483667" r:id="rId25"/>
    <p:sldLayoutId id="2147483666" r:id="rId26"/>
    <p:sldLayoutId id="2147483682" r:id="rId27"/>
    <p:sldLayoutId id="2147483659" r:id="rId28"/>
    <p:sldLayoutId id="2147483663" r:id="rId29"/>
    <p:sldLayoutId id="2147483678" r:id="rId30"/>
    <p:sldLayoutId id="2147483657" r:id="rId31"/>
    <p:sldLayoutId id="2147483680" r:id="rId32"/>
    <p:sldLayoutId id="2147483712" r:id="rId33"/>
    <p:sldLayoutId id="2147483713" r:id="rId34"/>
    <p:sldLayoutId id="2147483714" r:id="rId35"/>
    <p:sldLayoutId id="2147483767" r:id="rId3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 kern="1200">
          <a:solidFill>
            <a:schemeClr val="accent2"/>
          </a:solidFill>
          <a:latin typeface="IBM Plex Sans" panose="020B0503050203000203" pitchFamily="34" charset="77"/>
          <a:ea typeface="+mj-ea"/>
          <a:cs typeface="IBM Plex Sans" panose="020B0503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ts val="75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55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1pPr>
      <a:lvl2pPr marL="685800" indent="-342900" algn="l" rtl="0" eaLnBrk="1" fontAlgn="base" hangingPunct="1">
        <a:lnSpc>
          <a:spcPct val="130000"/>
        </a:lnSpc>
        <a:spcBef>
          <a:spcPts val="375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1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2pPr>
      <a:lvl3pPr marL="942975" indent="-257175" algn="l" rtl="0" eaLnBrk="1" fontAlgn="base" hangingPunct="1">
        <a:lnSpc>
          <a:spcPct val="130000"/>
        </a:lnSpc>
        <a:spcBef>
          <a:spcPts val="375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18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3pPr>
      <a:lvl4pPr marL="1200150" indent="-171450" algn="l" rtl="0" eaLnBrk="1" fontAlgn="base" hangingPunct="1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1543050" indent="-171450" algn="l" rtl="0" eaLnBrk="1" fontAlgn="base" hangingPunct="1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C19D4-813F-9227-820C-AF5E53B4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8FC0-39B8-7E3F-637A-C8632FAA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DAE-6DA4-7A71-D794-C7B0F7AB6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CE0A-21B5-485D-A1C6-8BFA7332AAC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F576-DE2D-4617-6B18-A7D8ADE3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B724-A8E6-160E-EED8-D702993E9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79F9-F3C6-4C3B-B2EA-B93894ABD30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2712-AA74-3CB2-CE38-FFFD126E5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hyperlink" Target="http://donovanbrown.com/post/what-is-devops" TargetMode="Externa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-gate.com/products/sql-development/sql-compare/" TargetMode="Externa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1.emf"/><Relationship Id="rId5" Type="http://schemas.openxmlformats.org/officeDocument/2006/relationships/image" Target="../media/image40.jpeg"/><Relationship Id="rId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dOe18KhtT4" TargetMode="Externa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://itrevolution.com/the-three-ways-principles-underpinning-devops/" TargetMode="Externa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hyperlink" Target="http://donovanbrown.com/post/what-is-devops" TargetMode="Externa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F0735F-6A04-FC2C-11ED-D92C6B1A5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237FD-D325-4819-B228-458A31D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28" y="500008"/>
            <a:ext cx="7918944" cy="1451649"/>
          </a:xfrm>
        </p:spPr>
        <p:txBody>
          <a:bodyPr/>
          <a:lstStyle/>
          <a:p>
            <a:pPr algn="ctr"/>
            <a:r>
              <a:rPr lang="en-US" dirty="0"/>
              <a:t>Adopting a Compliant Database DevOps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53D-4A61-4196-8D86-3DDE23E55AF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2255882"/>
            <a:ext cx="9144000" cy="414906"/>
          </a:xfrm>
        </p:spPr>
        <p:txBody>
          <a:bodyPr/>
          <a:lstStyle/>
          <a:p>
            <a:pPr algn="ctr"/>
            <a:r>
              <a:rPr lang="en-US" dirty="0"/>
              <a:t>Steve Jones, Advocate/Editor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8B713-E80B-411F-9433-7871614DEB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2670788"/>
            <a:ext cx="9144000" cy="4149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Redgate Software/SQL Server Central / SQL Saturday</a:t>
            </a:r>
          </a:p>
        </p:txBody>
      </p:sp>
    </p:spTree>
    <p:extLst>
      <p:ext uri="{BB962C8B-B14F-4D97-AF65-F5344CB8AC3E}">
        <p14:creationId xmlns:p14="http://schemas.microsoft.com/office/powerpoint/2010/main" val="369876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“DevOps is the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union of people, process, and products to enable </a:t>
            </a:r>
            <a:r>
              <a:rPr lang="en-US" sz="2400" dirty="0"/>
              <a:t>continuous delivery of value to our end users.”</a:t>
            </a:r>
          </a:p>
          <a:p>
            <a:pPr marL="0" indent="0" algn="r">
              <a:buNone/>
            </a:pPr>
            <a:r>
              <a:rPr lang="en-US" sz="2400" dirty="0"/>
              <a:t>- Donovan Brown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5A6CC-0032-4320-BC8D-0D926012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72" y="2579007"/>
            <a:ext cx="2355056" cy="235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1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71" y="1088614"/>
            <a:ext cx="8480066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Culture</a:t>
            </a:r>
          </a:p>
          <a:p>
            <a:pPr lvl="1"/>
            <a:r>
              <a:rPr lang="en-US" sz="2599" dirty="0"/>
              <a:t>DBAs and developers and others working together</a:t>
            </a:r>
          </a:p>
          <a:p>
            <a:pPr marL="0" indent="0">
              <a:buNone/>
            </a:pPr>
            <a:r>
              <a:rPr lang="en-US" sz="3000" dirty="0"/>
              <a:t>Automation</a:t>
            </a:r>
          </a:p>
          <a:p>
            <a:pPr lvl="1"/>
            <a:r>
              <a:rPr lang="en-US" sz="2599" dirty="0"/>
              <a:t>Introduce tools to the database</a:t>
            </a:r>
          </a:p>
          <a:p>
            <a:pPr marL="0" indent="0">
              <a:buNone/>
            </a:pPr>
            <a:r>
              <a:rPr lang="en-US" sz="3000" dirty="0"/>
              <a:t>Lean</a:t>
            </a:r>
          </a:p>
          <a:p>
            <a:pPr lvl="1"/>
            <a:r>
              <a:rPr lang="en-US" sz="2599" dirty="0"/>
              <a:t>make db changes simpler, evolve the db</a:t>
            </a:r>
          </a:p>
          <a:p>
            <a:pPr marL="0" indent="0">
              <a:buNone/>
            </a:pPr>
            <a:r>
              <a:rPr lang="en-US" sz="3000" dirty="0"/>
              <a:t>Measurement</a:t>
            </a:r>
          </a:p>
          <a:p>
            <a:pPr lvl="1"/>
            <a:r>
              <a:rPr lang="en-US" sz="2599" dirty="0"/>
              <a:t>consider impact of db change</a:t>
            </a:r>
          </a:p>
          <a:p>
            <a:pPr marL="0" indent="0">
              <a:buNone/>
            </a:pPr>
            <a:r>
              <a:rPr lang="en-US" sz="3000" dirty="0"/>
              <a:t>Sharing </a:t>
            </a:r>
          </a:p>
          <a:p>
            <a:pPr lvl="1"/>
            <a:r>
              <a:rPr lang="en-US" sz="2599" dirty="0"/>
              <a:t>understand how a db change impacts development and operations</a:t>
            </a:r>
          </a:p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2658F-C8B4-4854-8C79-F5E8EE348247}"/>
              </a:ext>
            </a:extLst>
          </p:cNvPr>
          <p:cNvSpPr/>
          <p:nvPr/>
        </p:nvSpPr>
        <p:spPr>
          <a:xfrm>
            <a:off x="325571" y="1037800"/>
            <a:ext cx="8364279" cy="33944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75E3A-F53E-4EFF-AA86-38EB099D637C}"/>
              </a:ext>
            </a:extLst>
          </p:cNvPr>
          <p:cNvSpPr txBox="1">
            <a:spLocks/>
          </p:cNvSpPr>
          <p:nvPr/>
        </p:nvSpPr>
        <p:spPr>
          <a:xfrm>
            <a:off x="346269" y="1139428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b="1" dirty="0"/>
              <a:t>Culture - DBAs and developers (and others) working together</a:t>
            </a:r>
          </a:p>
          <a:p>
            <a:pPr lvl="1"/>
            <a:r>
              <a:rPr lang="en-US" sz="2900" dirty="0"/>
              <a:t>Automation - </a:t>
            </a:r>
            <a:r>
              <a:rPr lang="en-US" sz="2200" dirty="0"/>
              <a:t>Introduce tools to the database</a:t>
            </a:r>
          </a:p>
          <a:p>
            <a:pPr lvl="1"/>
            <a:r>
              <a:rPr lang="en-US" sz="2900" dirty="0"/>
              <a:t>Lean - </a:t>
            </a:r>
            <a:r>
              <a:rPr lang="en-US" sz="2200" dirty="0"/>
              <a:t>make db changes simpler, evolve the db</a:t>
            </a:r>
          </a:p>
          <a:p>
            <a:pPr lvl="1"/>
            <a:r>
              <a:rPr lang="en-US" sz="2900" dirty="0"/>
              <a:t>Measurement - </a:t>
            </a:r>
            <a:r>
              <a:rPr lang="en-US" sz="2200" dirty="0"/>
              <a:t>consider impact of db change</a:t>
            </a:r>
          </a:p>
          <a:p>
            <a:pPr lvl="1"/>
            <a:r>
              <a:rPr lang="en-US" sz="3200" b="1" dirty="0"/>
              <a:t>Sharing  - understand how a db change impacts development and operations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010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Arrow 84"/>
          <p:cNvSpPr/>
          <p:nvPr/>
        </p:nvSpPr>
        <p:spPr>
          <a:xfrm>
            <a:off x="5373362" y="2404818"/>
            <a:ext cx="2007153" cy="16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Application Development Pipeline</a:t>
            </a:r>
          </a:p>
        </p:txBody>
      </p:sp>
      <p:sp>
        <p:nvSpPr>
          <p:cNvPr id="22" name="Pentagon 21"/>
          <p:cNvSpPr/>
          <p:nvPr/>
        </p:nvSpPr>
        <p:spPr>
          <a:xfrm>
            <a:off x="5554099" y="1319553"/>
            <a:ext cx="3142226" cy="363995"/>
          </a:xfrm>
          <a:prstGeom prst="homePlate">
            <a:avLst/>
          </a:prstGeom>
          <a:solidFill>
            <a:schemeClr val="accent1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29" name="Pentagon 28"/>
          <p:cNvSpPr/>
          <p:nvPr/>
        </p:nvSpPr>
        <p:spPr>
          <a:xfrm>
            <a:off x="3282042" y="1319553"/>
            <a:ext cx="3184072" cy="363995"/>
          </a:xfrm>
          <a:prstGeom prst="homePlate">
            <a:avLst/>
          </a:prstGeom>
          <a:solidFill>
            <a:srgbClr val="7030A0"/>
          </a:solidFill>
          <a:ln w="19050" cmpd="sng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276711" y="1319554"/>
            <a:ext cx="2323740" cy="363995"/>
          </a:xfrm>
          <a:prstGeom prst="homePlate">
            <a:avLst/>
          </a:prstGeom>
          <a:solidFill>
            <a:srgbClr val="CC0000"/>
          </a:solidFill>
          <a:ln w="19050" cmpd="sng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rgbClr val="FFFFFF"/>
                </a:solidFill>
              </a:rPr>
              <a:t>Development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67" y="2580815"/>
            <a:ext cx="154067" cy="3123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75" y="1990469"/>
            <a:ext cx="154067" cy="3123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08" y="3084421"/>
            <a:ext cx="154067" cy="3123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15" y="2392856"/>
            <a:ext cx="610837" cy="61083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370194">
            <a:off x="1545674" y="2246179"/>
            <a:ext cx="432668" cy="140250"/>
            <a:chOff x="1960778" y="2796763"/>
            <a:chExt cx="576890" cy="187000"/>
          </a:xfrm>
        </p:grpSpPr>
        <p:sp>
          <p:nvSpPr>
            <p:cNvPr id="11" name="Right Arrow 10"/>
            <p:cNvSpPr/>
            <p:nvPr/>
          </p:nvSpPr>
          <p:spPr>
            <a:xfrm rot="1375810">
              <a:off x="2047867" y="2796763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ight Arrow 33"/>
            <p:cNvSpPr/>
            <p:nvPr/>
          </p:nvSpPr>
          <p:spPr>
            <a:xfrm rot="12175810">
              <a:off x="1960778" y="2898408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" name="Group 34"/>
          <p:cNvGrpSpPr/>
          <p:nvPr/>
        </p:nvGrpSpPr>
        <p:grpSpPr>
          <a:xfrm rot="20231730">
            <a:off x="1455663" y="2645427"/>
            <a:ext cx="432668" cy="149242"/>
            <a:chOff x="1960778" y="2796763"/>
            <a:chExt cx="576890" cy="187000"/>
          </a:xfrm>
        </p:grpSpPr>
        <p:sp>
          <p:nvSpPr>
            <p:cNvPr id="36" name="Right Arrow 35"/>
            <p:cNvSpPr/>
            <p:nvPr/>
          </p:nvSpPr>
          <p:spPr>
            <a:xfrm rot="1375810">
              <a:off x="2047867" y="2796763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ight Arrow 36"/>
            <p:cNvSpPr/>
            <p:nvPr/>
          </p:nvSpPr>
          <p:spPr>
            <a:xfrm rot="12175810">
              <a:off x="1960778" y="2898408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Right Arrow 38"/>
          <p:cNvSpPr/>
          <p:nvPr/>
        </p:nvSpPr>
        <p:spPr>
          <a:xfrm rot="20179068">
            <a:off x="1626362" y="3022586"/>
            <a:ext cx="367351" cy="6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ight Arrow 39"/>
          <p:cNvSpPr/>
          <p:nvPr/>
        </p:nvSpPr>
        <p:spPr>
          <a:xfrm rot="9379068">
            <a:off x="1669335" y="3101580"/>
            <a:ext cx="367351" cy="6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2887733" y="1779478"/>
            <a:ext cx="1496489" cy="163604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>
              <a:lnSpc>
                <a:spcPct val="90000"/>
              </a:lnSpc>
            </a:pPr>
            <a:r>
              <a:rPr lang="en-US" sz="900" b="1" dirty="0">
                <a:solidFill>
                  <a:prstClr val="black"/>
                </a:solidFill>
                <a:latin typeface="Arial"/>
                <a:cs typeface="Arial"/>
              </a:rPr>
              <a:t>Continuous integration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5676" y="2084574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Build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48017" y="2656823"/>
            <a:ext cx="479827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13215" y="3717434"/>
            <a:ext cx="549431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Publish</a:t>
            </a:r>
            <a:endParaRPr lang="en-US" sz="394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49035" y="3134248"/>
            <a:ext cx="377586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Sync</a:t>
            </a:r>
            <a:endParaRPr lang="en-US" sz="394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17144">
            <a:off x="4062176" y="3460227"/>
            <a:ext cx="714136" cy="10459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856376" y="2596434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Trigger</a:t>
            </a:r>
          </a:p>
        </p:txBody>
      </p:sp>
      <p:sp>
        <p:nvSpPr>
          <p:cNvPr id="15" name="Arc 14"/>
          <p:cNvSpPr/>
          <p:nvPr/>
        </p:nvSpPr>
        <p:spPr>
          <a:xfrm rot="16034628">
            <a:off x="3059536" y="2164434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Arc 53"/>
          <p:cNvSpPr/>
          <p:nvPr/>
        </p:nvSpPr>
        <p:spPr>
          <a:xfrm rot="474684">
            <a:off x="3446098" y="2174217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Arc 54"/>
          <p:cNvSpPr/>
          <p:nvPr/>
        </p:nvSpPr>
        <p:spPr>
          <a:xfrm rot="11027620">
            <a:off x="3074258" y="2425446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Arc 55"/>
          <p:cNvSpPr/>
          <p:nvPr/>
        </p:nvSpPr>
        <p:spPr>
          <a:xfrm rot="5400000">
            <a:off x="3435148" y="2476493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414957" y="3216511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Report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147" y="3618755"/>
            <a:ext cx="243678" cy="25304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821296" y="3956481"/>
            <a:ext cx="758422" cy="269787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Artifact repository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025549" y="2811303"/>
            <a:ext cx="107276" cy="751888"/>
          </a:xfrm>
          <a:prstGeom prst="straightConnector1">
            <a:avLst/>
          </a:prstGeom>
          <a:noFill/>
          <a:ln w="63500" cap="flat" cmpd="sng" algn="ctr">
            <a:solidFill>
              <a:srgbClr val="4F81BD"/>
            </a:solidFill>
            <a:prstDash val="solid"/>
            <a:tailEnd type="triangle" w="med" len="sm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5032244" y="2337150"/>
            <a:ext cx="243678" cy="371840"/>
            <a:chOff x="7400765" y="3327548"/>
            <a:chExt cx="324904" cy="495786"/>
          </a:xfrm>
        </p:grpSpPr>
        <p:sp>
          <p:nvSpPr>
            <p:cNvPr id="61" name="Rectangle 60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63954" y="1842601"/>
            <a:ext cx="243678" cy="371840"/>
            <a:chOff x="7400765" y="3327548"/>
            <a:chExt cx="324904" cy="495786"/>
          </a:xfrm>
        </p:grpSpPr>
        <p:sp>
          <p:nvSpPr>
            <p:cNvPr id="66" name="Rectangle 65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99905" y="2222403"/>
            <a:ext cx="243678" cy="371840"/>
            <a:chOff x="7400765" y="3327548"/>
            <a:chExt cx="324904" cy="495786"/>
          </a:xfrm>
        </p:grpSpPr>
        <p:sp>
          <p:nvSpPr>
            <p:cNvPr id="71" name="Rectangle 70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60377" y="3326604"/>
            <a:ext cx="243678" cy="371840"/>
            <a:chOff x="7400765" y="3327548"/>
            <a:chExt cx="324904" cy="495786"/>
          </a:xfrm>
        </p:grpSpPr>
        <p:sp>
          <p:nvSpPr>
            <p:cNvPr id="75" name="Rectangle 74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963954" y="2804559"/>
            <a:ext cx="243678" cy="371840"/>
            <a:chOff x="7400765" y="3327548"/>
            <a:chExt cx="324904" cy="495786"/>
          </a:xfrm>
        </p:grpSpPr>
        <p:sp>
          <p:nvSpPr>
            <p:cNvPr id="79" name="Rectangle 78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56766" y="1930792"/>
            <a:ext cx="43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66314" y="3364963"/>
            <a:ext cx="478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Beta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59515" y="2811719"/>
            <a:ext cx="764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Staging</a:t>
            </a:r>
          </a:p>
        </p:txBody>
      </p:sp>
      <p:sp>
        <p:nvSpPr>
          <p:cNvPr id="87" name="Bent Arrow 86"/>
          <p:cNvSpPr/>
          <p:nvPr/>
        </p:nvSpPr>
        <p:spPr>
          <a:xfrm>
            <a:off x="5554099" y="1958237"/>
            <a:ext cx="330275" cy="513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8" name="Bent Arrow 87"/>
          <p:cNvSpPr/>
          <p:nvPr/>
        </p:nvSpPr>
        <p:spPr>
          <a:xfrm rot="10800000" flipH="1">
            <a:off x="5554099" y="2539293"/>
            <a:ext cx="330275" cy="513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72725" y="2289401"/>
            <a:ext cx="923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Production</a:t>
            </a:r>
          </a:p>
        </p:txBody>
      </p:sp>
      <p:sp>
        <p:nvSpPr>
          <p:cNvPr id="90" name="Bent Arrow 89"/>
          <p:cNvSpPr/>
          <p:nvPr/>
        </p:nvSpPr>
        <p:spPr>
          <a:xfrm rot="10800000" flipH="1">
            <a:off x="5554099" y="2505396"/>
            <a:ext cx="330275" cy="11232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9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ent Arrow 89"/>
          <p:cNvSpPr/>
          <p:nvPr/>
        </p:nvSpPr>
        <p:spPr>
          <a:xfrm rot="10800000" flipH="1">
            <a:off x="5554099" y="2505396"/>
            <a:ext cx="330275" cy="11232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6" name="Right Arrow 84"/>
          <p:cNvSpPr/>
          <p:nvPr/>
        </p:nvSpPr>
        <p:spPr>
          <a:xfrm>
            <a:off x="3937252" y="2404436"/>
            <a:ext cx="3441827" cy="17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Development Pipeline</a:t>
            </a:r>
          </a:p>
        </p:txBody>
      </p:sp>
      <p:sp>
        <p:nvSpPr>
          <p:cNvPr id="22" name="Pentagon 21"/>
          <p:cNvSpPr/>
          <p:nvPr/>
        </p:nvSpPr>
        <p:spPr>
          <a:xfrm>
            <a:off x="5554099" y="1319553"/>
            <a:ext cx="3142226" cy="363995"/>
          </a:xfrm>
          <a:prstGeom prst="homePlate">
            <a:avLst/>
          </a:prstGeom>
          <a:solidFill>
            <a:schemeClr val="accent1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29" name="Pentagon 28"/>
          <p:cNvSpPr/>
          <p:nvPr/>
        </p:nvSpPr>
        <p:spPr>
          <a:xfrm>
            <a:off x="3282042" y="1319553"/>
            <a:ext cx="3184072" cy="363995"/>
          </a:xfrm>
          <a:prstGeom prst="homePlate">
            <a:avLst/>
          </a:prstGeom>
          <a:solidFill>
            <a:srgbClr val="7030A0"/>
          </a:solidFill>
          <a:ln w="19050" cmpd="sng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rgbClr val="FFFFFF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276711" y="1319554"/>
            <a:ext cx="2323740" cy="363995"/>
          </a:xfrm>
          <a:prstGeom prst="homePlate">
            <a:avLst/>
          </a:prstGeom>
          <a:solidFill>
            <a:srgbClr val="CC0000"/>
          </a:solidFill>
          <a:ln w="19050" cmpd="sng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rgbClr val="FFFFFF"/>
                </a:solidFill>
              </a:rPr>
              <a:t>Development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67" y="2580815"/>
            <a:ext cx="154067" cy="3123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75" y="2006543"/>
            <a:ext cx="154067" cy="3123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08" y="3084421"/>
            <a:ext cx="154067" cy="3123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15" y="2392856"/>
            <a:ext cx="610837" cy="61083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370194">
            <a:off x="1545674" y="2246179"/>
            <a:ext cx="432668" cy="140250"/>
            <a:chOff x="1960778" y="2796763"/>
            <a:chExt cx="576890" cy="187000"/>
          </a:xfrm>
        </p:grpSpPr>
        <p:sp>
          <p:nvSpPr>
            <p:cNvPr id="11" name="Right Arrow 10"/>
            <p:cNvSpPr/>
            <p:nvPr/>
          </p:nvSpPr>
          <p:spPr>
            <a:xfrm rot="1375810">
              <a:off x="2047867" y="2796763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ight Arrow 33"/>
            <p:cNvSpPr/>
            <p:nvPr/>
          </p:nvSpPr>
          <p:spPr>
            <a:xfrm rot="12175810">
              <a:off x="1960778" y="2898408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" name="Group 34"/>
          <p:cNvGrpSpPr/>
          <p:nvPr/>
        </p:nvGrpSpPr>
        <p:grpSpPr>
          <a:xfrm rot="20231730">
            <a:off x="1455663" y="2645427"/>
            <a:ext cx="432668" cy="149242"/>
            <a:chOff x="1960778" y="2796763"/>
            <a:chExt cx="576890" cy="187000"/>
          </a:xfrm>
        </p:grpSpPr>
        <p:sp>
          <p:nvSpPr>
            <p:cNvPr id="36" name="Right Arrow 35"/>
            <p:cNvSpPr/>
            <p:nvPr/>
          </p:nvSpPr>
          <p:spPr>
            <a:xfrm rot="1375810">
              <a:off x="2047867" y="2796763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ight Arrow 36"/>
            <p:cNvSpPr/>
            <p:nvPr/>
          </p:nvSpPr>
          <p:spPr>
            <a:xfrm rot="12175810">
              <a:off x="1960778" y="2898408"/>
              <a:ext cx="489801" cy="85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Right Arrow 38"/>
          <p:cNvSpPr/>
          <p:nvPr/>
        </p:nvSpPr>
        <p:spPr>
          <a:xfrm rot="20179068">
            <a:off x="1626362" y="3022586"/>
            <a:ext cx="367351" cy="6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ight Arrow 39"/>
          <p:cNvSpPr/>
          <p:nvPr/>
        </p:nvSpPr>
        <p:spPr>
          <a:xfrm rot="9379068">
            <a:off x="1669335" y="3101580"/>
            <a:ext cx="367351" cy="6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2887733" y="1779478"/>
            <a:ext cx="1496489" cy="163604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>
              <a:lnSpc>
                <a:spcPct val="90000"/>
              </a:lnSpc>
            </a:pPr>
            <a:r>
              <a:rPr lang="en-US" sz="900" b="1" dirty="0">
                <a:solidFill>
                  <a:prstClr val="black"/>
                </a:solidFill>
                <a:latin typeface="Arial"/>
                <a:cs typeface="Arial"/>
              </a:rPr>
              <a:t>Continuous integration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5676" y="2084574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Build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48017" y="2656823"/>
            <a:ext cx="479827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13215" y="3717434"/>
            <a:ext cx="549431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Publish</a:t>
            </a:r>
            <a:endParaRPr lang="en-US" sz="394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49035" y="3134248"/>
            <a:ext cx="377586" cy="154371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Sync</a:t>
            </a:r>
            <a:endParaRPr lang="en-US" sz="394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17144">
            <a:off x="4062176" y="3460227"/>
            <a:ext cx="714136" cy="10459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856376" y="2596434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Trigger</a:t>
            </a:r>
          </a:p>
        </p:txBody>
      </p:sp>
      <p:sp>
        <p:nvSpPr>
          <p:cNvPr id="15" name="Arc 14"/>
          <p:cNvSpPr/>
          <p:nvPr/>
        </p:nvSpPr>
        <p:spPr>
          <a:xfrm rot="16034628">
            <a:off x="3059536" y="2164434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Arc 53"/>
          <p:cNvSpPr/>
          <p:nvPr/>
        </p:nvSpPr>
        <p:spPr>
          <a:xfrm rot="474684">
            <a:off x="3446098" y="2174217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Arc 54"/>
          <p:cNvSpPr/>
          <p:nvPr/>
        </p:nvSpPr>
        <p:spPr>
          <a:xfrm rot="11027620">
            <a:off x="3074258" y="2425446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Arc 55"/>
          <p:cNvSpPr/>
          <p:nvPr/>
        </p:nvSpPr>
        <p:spPr>
          <a:xfrm rot="5400000">
            <a:off x="3435148" y="2476493"/>
            <a:ext cx="743680" cy="782017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414957" y="3216511"/>
            <a:ext cx="491569" cy="165913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825" b="1" dirty="0">
                <a:solidFill>
                  <a:prstClr val="black"/>
                </a:solidFill>
                <a:latin typeface="Arial"/>
                <a:cs typeface="Arial"/>
              </a:rPr>
              <a:t>Report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147" y="3618755"/>
            <a:ext cx="243678" cy="25304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821296" y="3956481"/>
            <a:ext cx="758422" cy="269787"/>
          </a:xfrm>
          <a:prstGeom prst="rect">
            <a:avLst/>
          </a:prstGeom>
        </p:spPr>
        <p:txBody>
          <a:bodyPr wrap="square" lIns="38576" tIns="19289" rIns="38576" bIns="19289">
            <a:spAutoFit/>
          </a:bodyPr>
          <a:lstStyle/>
          <a:p>
            <a:pPr defTabSz="192881"/>
            <a:r>
              <a:rPr lang="en-US" sz="750" b="1" dirty="0">
                <a:solidFill>
                  <a:prstClr val="black"/>
                </a:solidFill>
                <a:latin typeface="Arial"/>
                <a:cs typeface="Arial"/>
              </a:rPr>
              <a:t>Artifact repository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025549" y="2811303"/>
            <a:ext cx="107276" cy="751888"/>
          </a:xfrm>
          <a:prstGeom prst="straightConnector1">
            <a:avLst/>
          </a:prstGeom>
          <a:noFill/>
          <a:ln w="63500" cap="flat" cmpd="sng" algn="ctr">
            <a:solidFill>
              <a:srgbClr val="4F81BD"/>
            </a:solidFill>
            <a:prstDash val="solid"/>
            <a:tailEnd type="triangle" w="med" len="sm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5032244" y="2337150"/>
            <a:ext cx="243678" cy="371840"/>
            <a:chOff x="7400765" y="3327548"/>
            <a:chExt cx="324904" cy="495786"/>
          </a:xfrm>
        </p:grpSpPr>
        <p:sp>
          <p:nvSpPr>
            <p:cNvPr id="61" name="Rectangle 60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63954" y="1842601"/>
            <a:ext cx="243678" cy="371840"/>
            <a:chOff x="7400765" y="3327548"/>
            <a:chExt cx="324904" cy="495786"/>
          </a:xfrm>
        </p:grpSpPr>
        <p:sp>
          <p:nvSpPr>
            <p:cNvPr id="66" name="Rectangle 65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99905" y="2222403"/>
            <a:ext cx="243678" cy="371840"/>
            <a:chOff x="7400765" y="3327548"/>
            <a:chExt cx="324904" cy="495786"/>
          </a:xfrm>
        </p:grpSpPr>
        <p:sp>
          <p:nvSpPr>
            <p:cNvPr id="71" name="Rectangle 70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60377" y="3326604"/>
            <a:ext cx="243678" cy="371840"/>
            <a:chOff x="7400765" y="3327548"/>
            <a:chExt cx="324904" cy="495786"/>
          </a:xfrm>
        </p:grpSpPr>
        <p:sp>
          <p:nvSpPr>
            <p:cNvPr id="75" name="Rectangle 74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963954" y="2804559"/>
            <a:ext cx="243678" cy="371840"/>
            <a:chOff x="7400765" y="3327548"/>
            <a:chExt cx="324904" cy="495786"/>
          </a:xfrm>
        </p:grpSpPr>
        <p:sp>
          <p:nvSpPr>
            <p:cNvPr id="79" name="Rectangle 78"/>
            <p:cNvSpPr/>
            <p:nvPr/>
          </p:nvSpPr>
          <p:spPr>
            <a:xfrm>
              <a:off x="7400765" y="3327548"/>
              <a:ext cx="324904" cy="4957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39625" y="3385540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439623" y="3494396"/>
              <a:ext cx="286044" cy="76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56766" y="1930792"/>
            <a:ext cx="634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66314" y="3364963"/>
            <a:ext cx="478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UAT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59515" y="2811719"/>
            <a:ext cx="764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Staging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5373362" y="2404818"/>
            <a:ext cx="2007153" cy="16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Bent Arrow 86"/>
          <p:cNvSpPr/>
          <p:nvPr/>
        </p:nvSpPr>
        <p:spPr>
          <a:xfrm>
            <a:off x="5554099" y="1958237"/>
            <a:ext cx="330275" cy="513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8" name="Bent Arrow 87"/>
          <p:cNvSpPr/>
          <p:nvPr/>
        </p:nvSpPr>
        <p:spPr>
          <a:xfrm rot="10800000" flipH="1">
            <a:off x="5554099" y="2539293"/>
            <a:ext cx="330275" cy="5131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72725" y="2289401"/>
            <a:ext cx="923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Production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142" y="1884761"/>
            <a:ext cx="186521" cy="2593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053" y="3401181"/>
            <a:ext cx="186521" cy="2593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145" y="2807721"/>
            <a:ext cx="186521" cy="2593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508" y="2503062"/>
            <a:ext cx="225340" cy="313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45" y="2872575"/>
            <a:ext cx="7769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Shared</a:t>
            </a:r>
          </a:p>
        </p:txBody>
      </p:sp>
      <p:sp>
        <p:nvSpPr>
          <p:cNvPr id="94" name="Right Arrow 84"/>
          <p:cNvSpPr/>
          <p:nvPr/>
        </p:nvSpPr>
        <p:spPr>
          <a:xfrm rot="21021245">
            <a:off x="3904354" y="2084952"/>
            <a:ext cx="1979663" cy="171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ight Arrow 84"/>
          <p:cNvSpPr/>
          <p:nvPr/>
        </p:nvSpPr>
        <p:spPr>
          <a:xfrm rot="555941">
            <a:off x="3910438" y="2750625"/>
            <a:ext cx="1979663" cy="1712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Right Arrow 84"/>
          <p:cNvSpPr/>
          <p:nvPr/>
        </p:nvSpPr>
        <p:spPr>
          <a:xfrm rot="1266244">
            <a:off x="3856003" y="3105487"/>
            <a:ext cx="2091362" cy="17364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Arrow: Left-Up 96"/>
          <p:cNvSpPr/>
          <p:nvPr/>
        </p:nvSpPr>
        <p:spPr>
          <a:xfrm rot="8708184">
            <a:off x="803976" y="2134532"/>
            <a:ext cx="441297" cy="4423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Arrow: Left-Up 97"/>
          <p:cNvSpPr/>
          <p:nvPr/>
        </p:nvSpPr>
        <p:spPr>
          <a:xfrm rot="7480857">
            <a:off x="679963" y="2960496"/>
            <a:ext cx="441297" cy="4423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90" y="2218676"/>
            <a:ext cx="154067" cy="3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6" grpId="0" animBg="1"/>
      <p:bldP spid="39" grpId="0" animBg="1"/>
      <p:bldP spid="40" grpId="0" animBg="1"/>
      <p:bldP spid="43" grpId="0"/>
      <p:bldP spid="44" grpId="0"/>
      <p:bldP spid="45" grpId="0"/>
      <p:bldP spid="46" grpId="0"/>
      <p:bldP spid="47" grpId="0"/>
      <p:bldP spid="53" grpId="0"/>
      <p:bldP spid="15" grpId="0" animBg="1"/>
      <p:bldP spid="54" grpId="0" animBg="1"/>
      <p:bldP spid="55" grpId="0" animBg="1"/>
      <p:bldP spid="56" grpId="0" animBg="1"/>
      <p:bldP spid="57" grpId="0"/>
      <p:bldP spid="59" grpId="0"/>
      <p:bldP spid="85" grpId="0" animBg="1"/>
      <p:bldP spid="87" grpId="0" animBg="1"/>
      <p:bldP spid="88" grpId="0" animBg="1"/>
      <p:bldP spid="3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consistent environments in Development</a:t>
            </a:r>
          </a:p>
          <a:p>
            <a:r>
              <a:rPr lang="en-US" dirty="0"/>
              <a:t>Easily onboard developers</a:t>
            </a:r>
          </a:p>
          <a:p>
            <a:r>
              <a:rPr lang="en-US" dirty="0"/>
              <a:t>Compliance</a:t>
            </a:r>
          </a:p>
          <a:p>
            <a:pPr lvl="1"/>
            <a:r>
              <a:rPr lang="en-US" dirty="0"/>
              <a:t>Ensure sensitive data is protected</a:t>
            </a:r>
          </a:p>
          <a:p>
            <a:pPr lvl="1"/>
            <a:r>
              <a:rPr lang="en-US" sz="1900" dirty="0"/>
              <a:t>Classify data in production</a:t>
            </a:r>
          </a:p>
          <a:p>
            <a:pPr lvl="1"/>
            <a:r>
              <a:rPr lang="en-US" sz="1900" dirty="0"/>
              <a:t>Mask/anonymize/</a:t>
            </a:r>
            <a:r>
              <a:rPr lang="en-US" sz="1900" dirty="0" err="1"/>
              <a:t>pseudomize</a:t>
            </a:r>
            <a:r>
              <a:rPr lang="en-US" sz="1900" dirty="0"/>
              <a:t> sensitive information</a:t>
            </a:r>
          </a:p>
          <a:p>
            <a:r>
              <a:rPr lang="en-US" dirty="0"/>
              <a:t>Have a consistent data set(s)</a:t>
            </a:r>
          </a:p>
          <a:p>
            <a:pPr marL="342900"/>
            <a:r>
              <a:rPr lang="en-US" sz="1900" dirty="0"/>
              <a:t>For all </a:t>
            </a:r>
            <a:r>
              <a:rPr lang="en-US" sz="1900" dirty="0" err="1"/>
              <a:t>devs</a:t>
            </a:r>
            <a:r>
              <a:rPr lang="en-US" sz="1900" dirty="0"/>
              <a:t>, build </a:t>
            </a:r>
            <a:r>
              <a:rPr lang="en-US" sz="1900" dirty="0" err="1"/>
              <a:t>envs</a:t>
            </a:r>
            <a:r>
              <a:rPr lang="en-US" sz="1900" dirty="0"/>
              <a:t>, test </a:t>
            </a:r>
            <a:r>
              <a:rPr lang="en-US" sz="1900" dirty="0" err="1"/>
              <a:t>envs</a:t>
            </a:r>
            <a:r>
              <a:rPr lang="en-US" sz="1900" dirty="0"/>
              <a:t>, etc.</a:t>
            </a:r>
          </a:p>
          <a:p>
            <a:pPr marL="342900"/>
            <a:r>
              <a:rPr lang="en-US" sz="1900" dirty="0"/>
              <a:t>Start testing here by ensuring your use cases are represented</a:t>
            </a:r>
          </a:p>
          <a:p>
            <a:pPr marL="342900"/>
            <a:r>
              <a:rPr lang="en-US" sz="1900" dirty="0"/>
              <a:t>Shift security and compliance left</a:t>
            </a:r>
          </a:p>
        </p:txBody>
      </p:sp>
    </p:spTree>
    <p:extLst>
      <p:ext uri="{BB962C8B-B14F-4D97-AF65-F5344CB8AC3E}">
        <p14:creationId xmlns:p14="http://schemas.microsoft.com/office/powerpoint/2010/main" val="281173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foundation is Version Control (VCS)</a:t>
            </a:r>
          </a:p>
          <a:p>
            <a:r>
              <a:rPr lang="en-US" dirty="0"/>
              <a:t>As much as possible, treat db code like app code</a:t>
            </a:r>
          </a:p>
          <a:p>
            <a:r>
              <a:rPr lang="en-US" dirty="0"/>
              <a:t>VCS Organization</a:t>
            </a:r>
          </a:p>
          <a:p>
            <a:pPr lvl="1"/>
            <a:r>
              <a:rPr lang="en-US" dirty="0"/>
              <a:t>Can be same repo or separate repo (I prefer separate)</a:t>
            </a:r>
          </a:p>
          <a:p>
            <a:pPr lvl="1"/>
            <a:r>
              <a:rPr lang="en-US" dirty="0"/>
              <a:t>Use a sub folder for the DDL</a:t>
            </a:r>
          </a:p>
          <a:p>
            <a:r>
              <a:rPr lang="en-US" dirty="0"/>
              <a:t>Use the same VCS as app developers</a:t>
            </a:r>
          </a:p>
          <a:p>
            <a:pPr lvl="1"/>
            <a:r>
              <a:rPr lang="en-US" dirty="0"/>
              <a:t>Distributed </a:t>
            </a:r>
          </a:p>
          <a:p>
            <a:pPr lvl="1"/>
            <a:r>
              <a:rPr lang="en-US" dirty="0"/>
              <a:t>Centralized</a:t>
            </a:r>
          </a:p>
          <a:p>
            <a:r>
              <a:rPr lang="en-US" dirty="0"/>
              <a:t>Be careful with branching flows (short lived)</a:t>
            </a:r>
          </a:p>
          <a:p>
            <a:pPr lvl="1"/>
            <a:r>
              <a:rPr lang="en-US" dirty="0"/>
              <a:t>The database is a foundation</a:t>
            </a:r>
          </a:p>
          <a:p>
            <a:pPr lvl="1"/>
            <a:r>
              <a:rPr lang="en-US" dirty="0"/>
              <a:t>Rebase/merge often</a:t>
            </a:r>
          </a:p>
        </p:txBody>
      </p:sp>
    </p:spTree>
    <p:extLst>
      <p:ext uri="{BB962C8B-B14F-4D97-AF65-F5344CB8AC3E}">
        <p14:creationId xmlns:p14="http://schemas.microsoft.com/office/powerpoint/2010/main" val="144605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Capture our DDL (and DML) into a VCS</a:t>
            </a:r>
          </a:p>
          <a:p>
            <a:r>
              <a:rPr lang="en-US" dirty="0"/>
              <a:t>Use Pull Requests for code review</a:t>
            </a:r>
          </a:p>
          <a:p>
            <a:r>
              <a:rPr lang="en-US" dirty="0"/>
              <a:t>The code process is 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Get changed DDL/DML to a text file</a:t>
            </a:r>
          </a:p>
          <a:p>
            <a:pPr lvl="1"/>
            <a:r>
              <a:rPr lang="en-US" dirty="0"/>
              <a:t>Commit to the VCS</a:t>
            </a:r>
          </a:p>
          <a:p>
            <a:pPr lvl="1"/>
            <a:r>
              <a:rPr lang="en-US" dirty="0"/>
              <a:t>Comments are why changes were made, not what.</a:t>
            </a:r>
          </a:p>
          <a:p>
            <a:r>
              <a:rPr lang="en-US" dirty="0"/>
              <a:t>Options for database DDL and DML</a:t>
            </a:r>
          </a:p>
          <a:p>
            <a:pPr lvl="1"/>
            <a:r>
              <a:rPr lang="en-US" dirty="0"/>
              <a:t>Scripting – SMO in SQL Server</a:t>
            </a:r>
          </a:p>
          <a:p>
            <a:pPr lvl="1"/>
            <a:r>
              <a:rPr lang="en-US" dirty="0"/>
              <a:t>Third Party Tools</a:t>
            </a:r>
          </a:p>
          <a:p>
            <a:pPr lvl="1"/>
            <a:r>
              <a:rPr lang="en-US" dirty="0"/>
              <a:t>File |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8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Store database code in a VCS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9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dirty="0"/>
              <a:t>App code uses CI to build, test, package code</a:t>
            </a:r>
          </a:p>
          <a:p>
            <a:r>
              <a:rPr lang="en-US" sz="2700" dirty="0"/>
              <a:t>Start code evaluation here (tests)</a:t>
            </a:r>
          </a:p>
          <a:p>
            <a:r>
              <a:rPr lang="en-US" sz="2700" dirty="0"/>
              <a:t>Database Build Process</a:t>
            </a:r>
          </a:p>
          <a:p>
            <a:pPr lvl="1"/>
            <a:r>
              <a:rPr lang="en-US" sz="1500" dirty="0"/>
              <a:t>Pull code from VCS</a:t>
            </a:r>
          </a:p>
          <a:p>
            <a:pPr lvl="1"/>
            <a:r>
              <a:rPr lang="en-US" sz="1650" dirty="0"/>
              <a:t>Order code according to rules of SQL</a:t>
            </a:r>
          </a:p>
          <a:p>
            <a:pPr lvl="1"/>
            <a:r>
              <a:rPr lang="en-US" sz="1650" dirty="0"/>
              <a:t>Execute code on a database</a:t>
            </a:r>
          </a:p>
          <a:p>
            <a:pPr lvl="1"/>
            <a:r>
              <a:rPr lang="en-US" sz="1650" dirty="0"/>
              <a:t>Run tests</a:t>
            </a:r>
          </a:p>
          <a:p>
            <a:pPr lvl="1"/>
            <a:r>
              <a:rPr lang="en-US" sz="1650" dirty="0"/>
              <a:t>Package code for downstream release</a:t>
            </a:r>
          </a:p>
          <a:p>
            <a:r>
              <a:rPr lang="en-US" sz="2700" dirty="0"/>
              <a:t>Use a Build Server just like application code</a:t>
            </a:r>
          </a:p>
          <a:p>
            <a:pPr lvl="1"/>
            <a:r>
              <a:rPr lang="en-US" sz="1500" dirty="0"/>
              <a:t>TFS Build, Bamboo, Team City, Cruise Control, Jenkins, etc.</a:t>
            </a:r>
          </a:p>
        </p:txBody>
      </p:sp>
    </p:spTree>
    <p:extLst>
      <p:ext uri="{BB962C8B-B14F-4D97-AF65-F5344CB8AC3E}">
        <p14:creationId xmlns:p14="http://schemas.microsoft.com/office/powerpoint/2010/main" val="367593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must be automated</a:t>
            </a:r>
          </a:p>
          <a:p>
            <a:pPr lvl="1"/>
            <a:r>
              <a:rPr lang="en-US" dirty="0"/>
              <a:t>Known starting state</a:t>
            </a:r>
          </a:p>
          <a:p>
            <a:pPr lvl="1"/>
            <a:r>
              <a:rPr lang="en-US" dirty="0"/>
              <a:t>Transaction support</a:t>
            </a:r>
          </a:p>
          <a:p>
            <a:r>
              <a:rPr lang="en-US" dirty="0"/>
              <a:t>For SQL Server</a:t>
            </a:r>
          </a:p>
          <a:p>
            <a:pPr lvl="1"/>
            <a:r>
              <a:rPr lang="en-US" sz="2100" b="1" dirty="0" err="1"/>
              <a:t>tSQLt</a:t>
            </a:r>
            <a:endParaRPr lang="en-US" sz="2100" b="1" dirty="0"/>
          </a:p>
          <a:p>
            <a:pPr lvl="1"/>
            <a:r>
              <a:rPr lang="en-US" sz="2100" dirty="0"/>
              <a:t>Microsoft Unit Testing Projects</a:t>
            </a:r>
          </a:p>
          <a:p>
            <a:pPr lvl="1"/>
            <a:r>
              <a:rPr lang="en-US" sz="2100" dirty="0" err="1"/>
              <a:t>DBUnit</a:t>
            </a:r>
            <a:endParaRPr lang="en-US" sz="2100" dirty="0"/>
          </a:p>
          <a:p>
            <a:pPr lvl="1"/>
            <a:r>
              <a:rPr lang="en-US" sz="2100" dirty="0"/>
              <a:t>Custom scripted tests</a:t>
            </a:r>
          </a:p>
          <a:p>
            <a:r>
              <a:rPr lang="en-US" dirty="0"/>
              <a:t> For best results, use a curated test data</a:t>
            </a:r>
          </a:p>
          <a:p>
            <a:pPr lvl="1"/>
            <a:r>
              <a:rPr lang="en-US" dirty="0"/>
              <a:t>Additive or subtractive from production</a:t>
            </a:r>
          </a:p>
          <a:p>
            <a:pPr lvl="1"/>
            <a:r>
              <a:rPr lang="en-US" dirty="0"/>
              <a:t>Include some randomness</a:t>
            </a:r>
          </a:p>
          <a:p>
            <a:pPr lvl="1"/>
            <a:r>
              <a:rPr lang="en-US" dirty="0"/>
              <a:t>Ensure no sensitive data is used</a:t>
            </a:r>
          </a:p>
        </p:txBody>
      </p:sp>
    </p:spTree>
    <p:extLst>
      <p:ext uri="{BB962C8B-B14F-4D97-AF65-F5344CB8AC3E}">
        <p14:creationId xmlns:p14="http://schemas.microsoft.com/office/powerpoint/2010/main" val="34710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24848-7D26-45F8-71B2-769B5475E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0D2A89-2418-B3BC-44F1-25A71DD3FB3E}"/>
              </a:ext>
            </a:extLst>
          </p:cNvPr>
          <p:cNvGraphicFramePr>
            <a:graphicFrameLocks noGrp="1"/>
          </p:cNvGraphicFramePr>
          <p:nvPr/>
        </p:nvGraphicFramePr>
        <p:xfrm>
          <a:off x="3743325" y="2620169"/>
          <a:ext cx="1657350" cy="762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17918131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PULF-5TP473-T4AQ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7022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C67BD6F0-24FB-4446-000C-FED5809A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6209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A63242F-6353-B260-7A0C-8FED9870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620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Implement Continuous Integration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D82559-EEEF-4CBD-89D7-FF955C9F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Update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code (stored procedures, functions, views, modules, etc.)</a:t>
            </a:r>
          </a:p>
          <a:p>
            <a:pPr lvl="1"/>
            <a:r>
              <a:rPr lang="en-US" dirty="0"/>
              <a:t>Take latest version from VCS</a:t>
            </a:r>
          </a:p>
          <a:p>
            <a:r>
              <a:rPr lang="en-US" dirty="0"/>
              <a:t>For tables</a:t>
            </a:r>
          </a:p>
          <a:p>
            <a:pPr lvl="1"/>
            <a:r>
              <a:rPr lang="en-US" dirty="0"/>
              <a:t>Use Comparison or migration scripts to make changes.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Comparison tools (</a:t>
            </a:r>
            <a:r>
              <a:rPr lang="en-US" dirty="0">
                <a:hlinkClick r:id="rId2"/>
              </a:rPr>
              <a:t>SQL Compare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Migration Tools (SQL Change Automation, </a:t>
            </a:r>
            <a:r>
              <a:rPr lang="en-US" dirty="0" err="1"/>
              <a:t>FlywayDB</a:t>
            </a:r>
            <a:r>
              <a:rPr lang="en-US" dirty="0"/>
              <a:t>, EF migrations, etc.)</a:t>
            </a:r>
          </a:p>
        </p:txBody>
      </p:sp>
    </p:spTree>
    <p:extLst>
      <p:ext uri="{BB962C8B-B14F-4D97-AF65-F5344CB8AC3E}">
        <p14:creationId xmlns:p14="http://schemas.microsoft.com/office/powerpoint/2010/main" val="243539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C6DAB3-8ADA-4C1D-A563-78F778E2F12F}"/>
              </a:ext>
            </a:extLst>
          </p:cNvPr>
          <p:cNvSpPr/>
          <p:nvPr/>
        </p:nvSpPr>
        <p:spPr>
          <a:xfrm>
            <a:off x="1876430" y="1893947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Create table Sales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838BE-349E-4195-9431-332BFBAEABBF}"/>
              </a:ext>
            </a:extLst>
          </p:cNvPr>
          <p:cNvSpPr/>
          <p:nvPr/>
        </p:nvSpPr>
        <p:spPr>
          <a:xfrm>
            <a:off x="1876430" y="2416853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table Cust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ECFED-2C77-49CA-BE33-C53A8C0995EE}"/>
              </a:ext>
            </a:extLst>
          </p:cNvPr>
          <p:cNvSpPr/>
          <p:nvPr/>
        </p:nvSpPr>
        <p:spPr>
          <a:xfrm>
            <a:off x="1876430" y="2936738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Create  View </a:t>
            </a:r>
            <a:r>
              <a:rPr lang="en-US" sz="1350" dirty="0" err="1">
                <a:solidFill>
                  <a:schemeClr val="tx1"/>
                </a:solidFill>
              </a:rPr>
              <a:t>MonthlySales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81089-8575-481B-9B65-09C6815CA07A}"/>
              </a:ext>
            </a:extLst>
          </p:cNvPr>
          <p:cNvSpPr/>
          <p:nvPr/>
        </p:nvSpPr>
        <p:spPr>
          <a:xfrm>
            <a:off x="1876430" y="3460220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proc </a:t>
            </a: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5A201-40F7-49EF-9E59-0A64BF2C0F04}"/>
              </a:ext>
            </a:extLst>
          </p:cNvPr>
          <p:cNvSpPr/>
          <p:nvPr/>
        </p:nvSpPr>
        <p:spPr>
          <a:xfrm>
            <a:off x="1876430" y="3988828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function </a:t>
            </a: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CC40D6-1A00-40DB-A8E3-59E92D5AC131}"/>
              </a:ext>
            </a:extLst>
          </p:cNvPr>
          <p:cNvSpPr/>
          <p:nvPr/>
        </p:nvSpPr>
        <p:spPr>
          <a:xfrm>
            <a:off x="1876431" y="1768642"/>
            <a:ext cx="1848547" cy="3003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060A14-C637-4ECF-A9B8-151CAFEF9593}"/>
              </a:ext>
            </a:extLst>
          </p:cNvPr>
          <p:cNvSpPr/>
          <p:nvPr/>
        </p:nvSpPr>
        <p:spPr>
          <a:xfrm>
            <a:off x="41690" y="1851419"/>
            <a:ext cx="1654404" cy="26635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C791A-4974-4EE7-A732-01A0031ACF72}"/>
              </a:ext>
            </a:extLst>
          </p:cNvPr>
          <p:cNvSpPr/>
          <p:nvPr/>
        </p:nvSpPr>
        <p:spPr>
          <a:xfrm>
            <a:off x="7456229" y="1963704"/>
            <a:ext cx="1654404" cy="26635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FBD2A-B0BD-49D5-BEBA-586F69B04342}"/>
              </a:ext>
            </a:extLst>
          </p:cNvPr>
          <p:cNvSpPr/>
          <p:nvPr/>
        </p:nvSpPr>
        <p:spPr>
          <a:xfrm>
            <a:off x="7456229" y="1957166"/>
            <a:ext cx="1654404" cy="3156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Monthly 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C7225-84B6-4A72-9F3F-F9480011A247}"/>
              </a:ext>
            </a:extLst>
          </p:cNvPr>
          <p:cNvSpPr/>
          <p:nvPr/>
        </p:nvSpPr>
        <p:spPr>
          <a:xfrm>
            <a:off x="42866" y="1853292"/>
            <a:ext cx="1654404" cy="3156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Monthly 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1C526-3D57-4C43-8F26-63F4609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Model/State/Compare based process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FC903E-20DE-4E44-9204-406DA69EEED4}"/>
              </a:ext>
            </a:extLst>
          </p:cNvPr>
          <p:cNvGrpSpPr/>
          <p:nvPr/>
        </p:nvGrpSpPr>
        <p:grpSpPr>
          <a:xfrm>
            <a:off x="270415" y="1241851"/>
            <a:ext cx="814024" cy="634527"/>
            <a:chOff x="360553" y="1655799"/>
            <a:chExt cx="1085365" cy="846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0A8166-EA72-4A00-9FA0-5A769FC3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59" y="1655799"/>
              <a:ext cx="361354" cy="4837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E2D6CF-D9E9-4543-AEB6-88F69DE47381}"/>
                </a:ext>
              </a:extLst>
            </p:cNvPr>
            <p:cNvSpPr txBox="1"/>
            <p:nvPr/>
          </p:nvSpPr>
          <p:spPr>
            <a:xfrm>
              <a:off x="360553" y="2101725"/>
              <a:ext cx="1085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Dev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B941D-42FA-4DE8-ADE7-644994870D71}"/>
              </a:ext>
            </a:extLst>
          </p:cNvPr>
          <p:cNvGrpSpPr/>
          <p:nvPr/>
        </p:nvGrpSpPr>
        <p:grpSpPr>
          <a:xfrm>
            <a:off x="8032835" y="1259420"/>
            <a:ext cx="814024" cy="634527"/>
            <a:chOff x="10630440" y="1655799"/>
            <a:chExt cx="1085365" cy="8460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4E104B9-EBBA-47D0-A60C-BF686A0F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2446" y="1655799"/>
              <a:ext cx="361354" cy="4837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0948B6-93C3-45B0-8E29-BC557E91F104}"/>
                </a:ext>
              </a:extLst>
            </p:cNvPr>
            <p:cNvSpPr txBox="1"/>
            <p:nvPr/>
          </p:nvSpPr>
          <p:spPr>
            <a:xfrm>
              <a:off x="10630440" y="2101725"/>
              <a:ext cx="1085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Prod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C6E8DE-2EE9-4FE0-BB3F-E7FA5D47B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34" y="1162222"/>
            <a:ext cx="837521" cy="837521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59DD4F15-B726-42FC-9EC5-E20D49926036}"/>
              </a:ext>
            </a:extLst>
          </p:cNvPr>
          <p:cNvSpPr/>
          <p:nvPr/>
        </p:nvSpPr>
        <p:spPr>
          <a:xfrm>
            <a:off x="5735271" y="1421298"/>
            <a:ext cx="2307342" cy="249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CD0DBD1B-4FD3-4D24-BB4F-9F3F210A8D1B}"/>
              </a:ext>
            </a:extLst>
          </p:cNvPr>
          <p:cNvSpPr/>
          <p:nvPr/>
        </p:nvSpPr>
        <p:spPr>
          <a:xfrm>
            <a:off x="1311988" y="1422855"/>
            <a:ext cx="3140130" cy="247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7C12FF-BC8E-4E17-B5B7-E9116EFB87E1}"/>
              </a:ext>
            </a:extLst>
          </p:cNvPr>
          <p:cNvSpPr txBox="1"/>
          <p:nvPr/>
        </p:nvSpPr>
        <p:spPr>
          <a:xfrm>
            <a:off x="4547400" y="2017894"/>
            <a:ext cx="1789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SQL Compare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AB6AD8-2080-4EE6-8CD0-314C1B3FD904}"/>
              </a:ext>
            </a:extLst>
          </p:cNvPr>
          <p:cNvSpPr txBox="1"/>
          <p:nvPr/>
        </p:nvSpPr>
        <p:spPr>
          <a:xfrm>
            <a:off x="4036419" y="2981497"/>
            <a:ext cx="17892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Create Sales</a:t>
            </a:r>
          </a:p>
          <a:p>
            <a:r>
              <a:rPr lang="en-US" sz="1200" dirty="0"/>
              <a:t>Alter Cust</a:t>
            </a:r>
          </a:p>
          <a:p>
            <a:r>
              <a:rPr lang="en-US" sz="1200" dirty="0"/>
              <a:t>Create </a:t>
            </a:r>
            <a:r>
              <a:rPr lang="en-US" sz="1200" dirty="0" err="1"/>
              <a:t>MonthlySales</a:t>
            </a:r>
            <a:endParaRPr lang="en-US" sz="1200" dirty="0"/>
          </a:p>
          <a:p>
            <a:r>
              <a:rPr lang="en-US" sz="1200" dirty="0"/>
              <a:t>Alter </a:t>
            </a:r>
            <a:r>
              <a:rPr lang="en-US" sz="1200" dirty="0" err="1"/>
              <a:t>CheckLogin</a:t>
            </a:r>
            <a:endParaRPr lang="en-US" sz="1200" dirty="0"/>
          </a:p>
          <a:p>
            <a:r>
              <a:rPr lang="en-US" sz="1200" dirty="0"/>
              <a:t>Alter </a:t>
            </a:r>
            <a:r>
              <a:rPr lang="en-US" sz="1200" dirty="0" err="1"/>
              <a:t>Calcdiscount</a:t>
            </a:r>
            <a:endParaRPr lang="en-US" sz="12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0707F82-AC55-4D3F-8165-E7CAE4DCF5B4}"/>
              </a:ext>
            </a:extLst>
          </p:cNvPr>
          <p:cNvSpPr/>
          <p:nvPr/>
        </p:nvSpPr>
        <p:spPr>
          <a:xfrm>
            <a:off x="4967091" y="2325673"/>
            <a:ext cx="253207" cy="56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817D271-DE34-41A7-BC7B-C45660A798B0}"/>
              </a:ext>
            </a:extLst>
          </p:cNvPr>
          <p:cNvSpPr/>
          <p:nvPr/>
        </p:nvSpPr>
        <p:spPr>
          <a:xfrm>
            <a:off x="6013383" y="3342373"/>
            <a:ext cx="1313849" cy="24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99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36" grpId="0" animBg="1"/>
      <p:bldP spid="24" grpId="0" animBg="1"/>
      <p:bldP spid="27" grpId="0" animBg="1"/>
      <p:bldP spid="27" grpId="1" animBg="1"/>
      <p:bldP spid="28" grpId="0" animBg="1"/>
      <p:bldP spid="28" grpId="1" animBg="1"/>
      <p:bldP spid="32" grpId="0"/>
      <p:bldP spid="32" grpId="1"/>
      <p:bldP spid="33" grpId="0" animBg="1"/>
      <p:bldP spid="34" grpId="0" animBg="1"/>
      <p:bldP spid="34" grpId="1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7C791A-4974-4EE7-A732-01A0031ACF72}"/>
              </a:ext>
            </a:extLst>
          </p:cNvPr>
          <p:cNvSpPr/>
          <p:nvPr/>
        </p:nvSpPr>
        <p:spPr>
          <a:xfrm>
            <a:off x="7456229" y="1963704"/>
            <a:ext cx="1654404" cy="26635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FBD2A-B0BD-49D5-BEBA-586F69B04342}"/>
              </a:ext>
            </a:extLst>
          </p:cNvPr>
          <p:cNvSpPr/>
          <p:nvPr/>
        </p:nvSpPr>
        <p:spPr>
          <a:xfrm>
            <a:off x="7456229" y="1957166"/>
            <a:ext cx="1654404" cy="3156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Monthly 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060A14-C637-4ECF-A9B8-151CAFEF9593}"/>
              </a:ext>
            </a:extLst>
          </p:cNvPr>
          <p:cNvSpPr/>
          <p:nvPr/>
        </p:nvSpPr>
        <p:spPr>
          <a:xfrm>
            <a:off x="41690" y="1837242"/>
            <a:ext cx="1654404" cy="26635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C7225-84B6-4A72-9F3F-F9480011A247}"/>
              </a:ext>
            </a:extLst>
          </p:cNvPr>
          <p:cNvSpPr/>
          <p:nvPr/>
        </p:nvSpPr>
        <p:spPr>
          <a:xfrm>
            <a:off x="42866" y="1828068"/>
            <a:ext cx="1654404" cy="31566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>
                <a:solidFill>
                  <a:schemeClr val="tx1"/>
                </a:solidFill>
              </a:rPr>
              <a:t>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Cust*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Views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CustomerSales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Monthly Sales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Procedures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GetCustList</a:t>
            </a:r>
            <a:endParaRPr lang="en-US" sz="135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Functions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r>
              <a:rPr lang="en-US" sz="1350" dirty="0">
                <a:solidFill>
                  <a:schemeClr val="tx1"/>
                </a:solidFill>
              </a:rPr>
              <a:t>*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1C526-3D57-4C43-8F26-63F4609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 based process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FC903E-20DE-4E44-9204-406DA69EEED4}"/>
              </a:ext>
            </a:extLst>
          </p:cNvPr>
          <p:cNvGrpSpPr/>
          <p:nvPr/>
        </p:nvGrpSpPr>
        <p:grpSpPr>
          <a:xfrm>
            <a:off x="270415" y="1241851"/>
            <a:ext cx="814024" cy="634527"/>
            <a:chOff x="360553" y="1655799"/>
            <a:chExt cx="1085365" cy="846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0A8166-EA72-4A00-9FA0-5A769FC3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59" y="1655799"/>
              <a:ext cx="361354" cy="4837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E2D6CF-D9E9-4543-AEB6-88F69DE47381}"/>
                </a:ext>
              </a:extLst>
            </p:cNvPr>
            <p:cNvSpPr txBox="1"/>
            <p:nvPr/>
          </p:nvSpPr>
          <p:spPr>
            <a:xfrm>
              <a:off x="360553" y="2101725"/>
              <a:ext cx="1085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Dev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C6DAB3-8ADA-4C1D-A563-78F778E2F12F}"/>
              </a:ext>
            </a:extLst>
          </p:cNvPr>
          <p:cNvSpPr/>
          <p:nvPr/>
        </p:nvSpPr>
        <p:spPr>
          <a:xfrm>
            <a:off x="1876430" y="1893947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Create table Sales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838BE-349E-4195-9431-332BFBAEABBF}"/>
              </a:ext>
            </a:extLst>
          </p:cNvPr>
          <p:cNvSpPr/>
          <p:nvPr/>
        </p:nvSpPr>
        <p:spPr>
          <a:xfrm>
            <a:off x="1876430" y="2416853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table Cust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ECFED-2C77-49CA-BE33-C53A8C0995EE}"/>
              </a:ext>
            </a:extLst>
          </p:cNvPr>
          <p:cNvSpPr/>
          <p:nvPr/>
        </p:nvSpPr>
        <p:spPr>
          <a:xfrm>
            <a:off x="1876430" y="2936738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Create  View </a:t>
            </a:r>
            <a:r>
              <a:rPr lang="en-US" sz="1350" dirty="0" err="1">
                <a:solidFill>
                  <a:schemeClr val="tx1"/>
                </a:solidFill>
              </a:rPr>
              <a:t>MonthlySales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81089-8575-481B-9B65-09C6815CA07A}"/>
              </a:ext>
            </a:extLst>
          </p:cNvPr>
          <p:cNvSpPr/>
          <p:nvPr/>
        </p:nvSpPr>
        <p:spPr>
          <a:xfrm>
            <a:off x="1876430" y="3460220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proc </a:t>
            </a: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5A201-40F7-49EF-9E59-0A64BF2C0F04}"/>
              </a:ext>
            </a:extLst>
          </p:cNvPr>
          <p:cNvSpPr/>
          <p:nvPr/>
        </p:nvSpPr>
        <p:spPr>
          <a:xfrm>
            <a:off x="1876430" y="3988828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Alter function </a:t>
            </a: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B941D-42FA-4DE8-ADE7-644994870D71}"/>
              </a:ext>
            </a:extLst>
          </p:cNvPr>
          <p:cNvGrpSpPr/>
          <p:nvPr/>
        </p:nvGrpSpPr>
        <p:grpSpPr>
          <a:xfrm>
            <a:off x="7972830" y="1241851"/>
            <a:ext cx="814024" cy="634527"/>
            <a:chOff x="10630440" y="1655799"/>
            <a:chExt cx="1085365" cy="8460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4E104B9-EBBA-47D0-A60C-BF686A0F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2446" y="1655799"/>
              <a:ext cx="361354" cy="4837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0948B6-93C3-45B0-8E29-BC557E91F104}"/>
                </a:ext>
              </a:extLst>
            </p:cNvPr>
            <p:cNvSpPr txBox="1"/>
            <p:nvPr/>
          </p:nvSpPr>
          <p:spPr>
            <a:xfrm>
              <a:off x="10630440" y="2101725"/>
              <a:ext cx="1085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Prod</a:t>
              </a: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817D271-DE34-41A7-BC7B-C45660A798B0}"/>
              </a:ext>
            </a:extLst>
          </p:cNvPr>
          <p:cNvSpPr/>
          <p:nvPr/>
        </p:nvSpPr>
        <p:spPr>
          <a:xfrm>
            <a:off x="6013383" y="3342373"/>
            <a:ext cx="1313849" cy="24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738A62-904B-4FA2-887C-086AFE45ADCE}"/>
              </a:ext>
            </a:extLst>
          </p:cNvPr>
          <p:cNvSpPr/>
          <p:nvPr/>
        </p:nvSpPr>
        <p:spPr>
          <a:xfrm>
            <a:off x="4026476" y="1899966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001Create table Sales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20468-DC96-464D-BC65-9EFB9494FE89}"/>
              </a:ext>
            </a:extLst>
          </p:cNvPr>
          <p:cNvSpPr/>
          <p:nvPr/>
        </p:nvSpPr>
        <p:spPr>
          <a:xfrm>
            <a:off x="4026476" y="2422872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002Alter table Cust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F9F734-A07A-46F6-AD5A-4918AFD5E623}"/>
              </a:ext>
            </a:extLst>
          </p:cNvPr>
          <p:cNvSpPr/>
          <p:nvPr/>
        </p:nvSpPr>
        <p:spPr>
          <a:xfrm>
            <a:off x="4026476" y="2942757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003Create  View </a:t>
            </a:r>
            <a:r>
              <a:rPr lang="en-US" sz="1350" dirty="0" err="1">
                <a:solidFill>
                  <a:schemeClr val="tx1"/>
                </a:solidFill>
              </a:rPr>
              <a:t>MonthlySales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A4F61-C3F1-430B-A80F-CB53020D2865}"/>
              </a:ext>
            </a:extLst>
          </p:cNvPr>
          <p:cNvSpPr/>
          <p:nvPr/>
        </p:nvSpPr>
        <p:spPr>
          <a:xfrm>
            <a:off x="4026476" y="3466239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004Alter proc </a:t>
            </a:r>
            <a:r>
              <a:rPr lang="en-US" sz="1350" dirty="0" err="1">
                <a:solidFill>
                  <a:schemeClr val="tx1"/>
                </a:solidFill>
              </a:rPr>
              <a:t>CheckLogin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628208-7630-4A95-BE5C-F9EA4DE55459}"/>
              </a:ext>
            </a:extLst>
          </p:cNvPr>
          <p:cNvSpPr/>
          <p:nvPr/>
        </p:nvSpPr>
        <p:spPr>
          <a:xfrm>
            <a:off x="4026476" y="3994847"/>
            <a:ext cx="1654404" cy="468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005Alter function </a:t>
            </a:r>
            <a:r>
              <a:rPr lang="en-US" sz="1350" dirty="0" err="1">
                <a:solidFill>
                  <a:schemeClr val="tx1"/>
                </a:solidFill>
              </a:rPr>
              <a:t>CalcDiscount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CC40D6-1A00-40DB-A8E3-59E92D5AC131}"/>
              </a:ext>
            </a:extLst>
          </p:cNvPr>
          <p:cNvSpPr/>
          <p:nvPr/>
        </p:nvSpPr>
        <p:spPr>
          <a:xfrm>
            <a:off x="1876431" y="1768642"/>
            <a:ext cx="1848547" cy="3003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58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2CAD-0CB6-4208-89FE-DD4CEF0A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A5BE-7FCB-4EBE-B2D9-3FFFBE5E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27" y="1268016"/>
            <a:ext cx="3578061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State/Model/Compare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Simpler for developers</a:t>
            </a:r>
          </a:p>
          <a:p>
            <a:pPr lvl="1"/>
            <a:r>
              <a:rPr lang="en-US" dirty="0"/>
              <a:t>Merges are easier</a:t>
            </a:r>
          </a:p>
          <a:p>
            <a:pPr lvl="1"/>
            <a:r>
              <a:rPr lang="en-US" dirty="0"/>
              <a:t>Tooling generates script</a:t>
            </a:r>
          </a:p>
          <a:p>
            <a:pPr lvl="1"/>
            <a:r>
              <a:rPr lang="en-US" dirty="0"/>
              <a:t>Visibility of History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Domain of problems not solved</a:t>
            </a:r>
          </a:p>
          <a:p>
            <a:pPr lvl="1"/>
            <a:r>
              <a:rPr lang="en-US" dirty="0"/>
              <a:t>Tool ordering of changes can be problematic</a:t>
            </a:r>
          </a:p>
          <a:p>
            <a:pPr lvl="1"/>
            <a:r>
              <a:rPr lang="en-US" dirty="0"/>
              <a:t>Tool choices for changes could be an issue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2C1C52-8DEF-46EB-B5B1-F551076811EC}"/>
              </a:ext>
            </a:extLst>
          </p:cNvPr>
          <p:cNvSpPr txBox="1">
            <a:spLocks/>
          </p:cNvSpPr>
          <p:nvPr/>
        </p:nvSpPr>
        <p:spPr>
          <a:xfrm>
            <a:off x="4737557" y="1268016"/>
            <a:ext cx="3578061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Migrations</a:t>
            </a:r>
          </a:p>
          <a:p>
            <a:r>
              <a:rPr lang="en-US" sz="1600" b="0" dirty="0"/>
              <a:t>Pros</a:t>
            </a:r>
          </a:p>
          <a:p>
            <a:pPr lvl="1"/>
            <a:r>
              <a:rPr lang="en-US" sz="1400" b="0" dirty="0"/>
              <a:t>All changes work since they worked in dev/test</a:t>
            </a:r>
          </a:p>
          <a:p>
            <a:pPr lvl="1"/>
            <a:r>
              <a:rPr lang="en-US" sz="1400" b="0" dirty="0"/>
              <a:t>Control over method and order of changes</a:t>
            </a:r>
          </a:p>
          <a:p>
            <a:pPr lvl="1"/>
            <a:r>
              <a:rPr lang="en-US" sz="1400" b="0" dirty="0"/>
              <a:t>All domain problems handled</a:t>
            </a:r>
          </a:p>
          <a:p>
            <a:r>
              <a:rPr lang="en-US" sz="1600" b="0" dirty="0"/>
              <a:t>Cons</a:t>
            </a:r>
          </a:p>
          <a:p>
            <a:pPr lvl="1"/>
            <a:r>
              <a:rPr lang="en-US" sz="1400" b="0" dirty="0"/>
              <a:t>Harder for developers</a:t>
            </a:r>
          </a:p>
          <a:p>
            <a:pPr lvl="1"/>
            <a:r>
              <a:rPr lang="en-US" sz="1400" b="0" dirty="0"/>
              <a:t>History hard to assemble</a:t>
            </a:r>
          </a:p>
          <a:p>
            <a:pPr lvl="1"/>
            <a:r>
              <a:rPr lang="en-US" sz="1400" b="0" dirty="0"/>
              <a:t>Merges are hard (chronology matters)</a:t>
            </a:r>
          </a:p>
          <a:p>
            <a:pPr lvl="1"/>
            <a:r>
              <a:rPr lang="en-US" sz="1400" b="0" dirty="0"/>
              <a:t>All changes in Dev occur in Prod</a:t>
            </a:r>
          </a:p>
          <a:p>
            <a:pPr lvl="1"/>
            <a:endParaRPr lang="en-US" sz="1400" b="0" dirty="0"/>
          </a:p>
          <a:p>
            <a:pPr lvl="1"/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5784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consistent process</a:t>
            </a:r>
          </a:p>
          <a:p>
            <a:r>
              <a:rPr lang="en-US" dirty="0"/>
              <a:t>Use automation where you can, use manual steps (documented) where you cannot/fear issues</a:t>
            </a:r>
          </a:p>
          <a:p>
            <a:r>
              <a:rPr lang="en-US" dirty="0"/>
              <a:t>Slowly and continuously improve the process</a:t>
            </a:r>
          </a:p>
          <a:p>
            <a:r>
              <a:rPr lang="en-US" dirty="0"/>
              <a:t>Use a Release Management Server</a:t>
            </a:r>
          </a:p>
          <a:p>
            <a:pPr lvl="1"/>
            <a:r>
              <a:rPr lang="en-US" dirty="0"/>
              <a:t>Octopus Deploy</a:t>
            </a:r>
          </a:p>
          <a:p>
            <a:pPr lvl="1"/>
            <a:r>
              <a:rPr lang="en-US" dirty="0"/>
              <a:t>TFS</a:t>
            </a:r>
          </a:p>
          <a:p>
            <a:pPr lvl="1"/>
            <a:r>
              <a:rPr lang="en-US" dirty="0"/>
              <a:t>Bamboo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0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- Release to Downstream Environments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Issues -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code – Deploy the previous version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Procs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For tables </a:t>
            </a:r>
          </a:p>
          <a:p>
            <a:pPr lvl="1"/>
            <a:r>
              <a:rPr lang="en-US" dirty="0"/>
              <a:t>Need custom code</a:t>
            </a:r>
          </a:p>
          <a:p>
            <a:pPr lvl="1"/>
            <a:r>
              <a:rPr lang="en-US" dirty="0"/>
              <a:t>I pre-write and test for risky tables (deploy to QA, run rollback in QA)</a:t>
            </a:r>
          </a:p>
          <a:p>
            <a:pPr lvl="1"/>
            <a:r>
              <a:rPr lang="en-US" dirty="0"/>
              <a:t>I like a separate </a:t>
            </a:r>
            <a:r>
              <a:rPr lang="en-US"/>
              <a:t>DBA pipeline for this</a:t>
            </a:r>
            <a:endParaRPr lang="en-US" dirty="0"/>
          </a:p>
          <a:p>
            <a:pPr lvl="1"/>
            <a:r>
              <a:rPr lang="en-US" dirty="0"/>
              <a:t>In general, I am a fan of dark deploys and roll forward</a:t>
            </a:r>
          </a:p>
          <a:p>
            <a:pPr lvl="1"/>
            <a:r>
              <a:rPr lang="en-US" dirty="0"/>
              <a:t>I DO NOT trust tools for table/data rollback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4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Issues – Environmental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varies by environment (queue names, security,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Script and deploy with deploy once scripts (maybe separate pipeline)</a:t>
            </a:r>
          </a:p>
          <a:p>
            <a:r>
              <a:rPr lang="en-US" dirty="0"/>
              <a:t>Use tokens where possible and store config data in the environment</a:t>
            </a:r>
          </a:p>
          <a:p>
            <a:r>
              <a:rPr lang="en-US" dirty="0"/>
              <a:t>Best solution</a:t>
            </a:r>
          </a:p>
          <a:p>
            <a:pPr lvl="1"/>
            <a:r>
              <a:rPr lang="en-US" dirty="0"/>
              <a:t>Manually enter changes as code</a:t>
            </a:r>
          </a:p>
          <a:p>
            <a:pPr lvl="1"/>
            <a:r>
              <a:rPr lang="en-US" dirty="0"/>
              <a:t>Use code reviews and PR by two people whose jobs depend on this being correct</a:t>
            </a:r>
          </a:p>
        </p:txBody>
      </p:sp>
    </p:spTree>
    <p:extLst>
      <p:ext uri="{BB962C8B-B14F-4D97-AF65-F5344CB8AC3E}">
        <p14:creationId xmlns:p14="http://schemas.microsoft.com/office/powerpoint/2010/main" val="474156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Use safe data in development environments</a:t>
            </a:r>
          </a:p>
          <a:p>
            <a:pPr lvl="1"/>
            <a:r>
              <a:rPr lang="en-US" dirty="0"/>
              <a:t>Ensure developers can deploy or refresh databases *easily*</a:t>
            </a:r>
          </a:p>
          <a:p>
            <a:pPr lvl="1"/>
            <a:r>
              <a:rPr lang="en-US" dirty="0"/>
              <a:t>Restore from production or maintain a curated data set</a:t>
            </a:r>
          </a:p>
          <a:p>
            <a:pPr lvl="1"/>
            <a:r>
              <a:rPr lang="en-US" dirty="0"/>
              <a:t>Use data masking</a:t>
            </a:r>
          </a:p>
          <a:p>
            <a:pPr lvl="2"/>
            <a:r>
              <a:rPr lang="en-US" dirty="0"/>
              <a:t>Use scripts or tools to de-identify/pseudonymize/anonymize</a:t>
            </a:r>
          </a:p>
          <a:p>
            <a:pPr lvl="2"/>
            <a:r>
              <a:rPr lang="en-US" dirty="0"/>
              <a:t>Inject data to create known values for testing</a:t>
            </a:r>
          </a:p>
          <a:p>
            <a:pPr lvl="2"/>
            <a:r>
              <a:rPr lang="en-US" dirty="0"/>
              <a:t>Add randomness</a:t>
            </a:r>
          </a:p>
          <a:p>
            <a:pPr lvl="2"/>
            <a:r>
              <a:rPr lang="en-US" dirty="0"/>
              <a:t>Include new rows for edge cases</a:t>
            </a:r>
          </a:p>
          <a:p>
            <a:pPr lvl="1"/>
            <a:r>
              <a:rPr lang="en-US" dirty="0"/>
              <a:t>Maintain this a part of the development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0D2A89-2418-B3BC-44F1-25A71DD3FB3E}"/>
              </a:ext>
            </a:extLst>
          </p:cNvPr>
          <p:cNvGraphicFramePr>
            <a:graphicFrameLocks noGrp="1"/>
          </p:cNvGraphicFramePr>
          <p:nvPr/>
        </p:nvGraphicFramePr>
        <p:xfrm>
          <a:off x="3743325" y="2620169"/>
          <a:ext cx="1657350" cy="762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17918131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PULF-5TP473-T4AQ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7022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C67BD6F0-24FB-4446-000C-FED5809A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6209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A63242F-6353-B260-7A0C-8FED9870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620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DD9CE-0AF7-206C-9895-3B18D308E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database code into a VCS</a:t>
            </a:r>
          </a:p>
          <a:p>
            <a:pPr lvl="1"/>
            <a:r>
              <a:rPr lang="en-US" dirty="0"/>
              <a:t>This is a foundation</a:t>
            </a:r>
          </a:p>
          <a:p>
            <a:pPr lvl="1"/>
            <a:r>
              <a:rPr lang="en-US" dirty="0"/>
              <a:t>Use what app </a:t>
            </a:r>
            <a:r>
              <a:rPr lang="en-US" dirty="0" err="1"/>
              <a:t>devs</a:t>
            </a:r>
            <a:r>
              <a:rPr lang="en-US" dirty="0"/>
              <a:t> use</a:t>
            </a:r>
          </a:p>
          <a:p>
            <a:r>
              <a:rPr lang="en-US" dirty="0"/>
              <a:t>Create a CI Process</a:t>
            </a:r>
          </a:p>
          <a:p>
            <a:pPr lvl="1"/>
            <a:r>
              <a:rPr lang="en-US" dirty="0"/>
              <a:t>Ensure the codebase is clean</a:t>
            </a:r>
          </a:p>
          <a:p>
            <a:pPr lvl="1"/>
            <a:r>
              <a:rPr lang="en-US" dirty="0"/>
              <a:t>Start testing here (standards and/or logic)</a:t>
            </a:r>
          </a:p>
          <a:p>
            <a:r>
              <a:rPr lang="en-US" dirty="0"/>
              <a:t>Create a CD process</a:t>
            </a:r>
          </a:p>
          <a:p>
            <a:pPr lvl="1"/>
            <a:r>
              <a:rPr lang="en-US" dirty="0"/>
              <a:t>Set security to privileged users</a:t>
            </a:r>
          </a:p>
          <a:p>
            <a:pPr lvl="1"/>
            <a:r>
              <a:rPr lang="en-US" dirty="0"/>
              <a:t>Automate your manual process using CI artifacts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and apply the DevOps principles to the db</a:t>
            </a:r>
          </a:p>
          <a:p>
            <a:pPr lvl="1"/>
            <a:r>
              <a:rPr lang="en-US" dirty="0"/>
              <a:t>Systems Thinking</a:t>
            </a:r>
          </a:p>
          <a:p>
            <a:pPr lvl="1"/>
            <a:r>
              <a:rPr lang="en-US" dirty="0"/>
              <a:t>Feedback Loops</a:t>
            </a:r>
          </a:p>
          <a:p>
            <a:pPr lvl="1"/>
            <a:r>
              <a:rPr lang="en-US" dirty="0"/>
              <a:t>Experimentation and Learning</a:t>
            </a:r>
          </a:p>
          <a:p>
            <a:r>
              <a:rPr lang="en-US" dirty="0"/>
              <a:t>Treat the database like application code</a:t>
            </a:r>
          </a:p>
          <a:p>
            <a:pPr lvl="1"/>
            <a:r>
              <a:rPr lang="en-US" dirty="0"/>
              <a:t>Build the exceptions into your process</a:t>
            </a:r>
          </a:p>
          <a:p>
            <a:pPr lvl="1"/>
            <a:r>
              <a:rPr lang="en-US" dirty="0"/>
              <a:t>Build *your* process for your environment</a:t>
            </a:r>
          </a:p>
          <a:p>
            <a:pPr lvl="1"/>
            <a:r>
              <a:rPr lang="en-US" dirty="0"/>
              <a:t>Account for staff changes and varying skill levels</a:t>
            </a:r>
          </a:p>
          <a:p>
            <a:r>
              <a:rPr lang="en-US" dirty="0"/>
              <a:t>Adapt to your environment</a:t>
            </a:r>
          </a:p>
          <a:p>
            <a:pPr lvl="1"/>
            <a:r>
              <a:rPr lang="en-US" dirty="0"/>
              <a:t>Do more of what works</a:t>
            </a:r>
          </a:p>
          <a:p>
            <a:pPr lvl="1"/>
            <a:r>
              <a:rPr lang="en-US" dirty="0"/>
              <a:t>Do less of what doesn’t</a:t>
            </a:r>
          </a:p>
        </p:txBody>
      </p:sp>
    </p:spTree>
    <p:extLst>
      <p:ext uri="{BB962C8B-B14F-4D97-AF65-F5344CB8AC3E}">
        <p14:creationId xmlns:p14="http://schemas.microsoft.com/office/powerpoint/2010/main" val="529225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99261D-89B7-B3DD-57CD-12DBE07DC272}"/>
              </a:ext>
            </a:extLst>
          </p:cNvPr>
          <p:cNvGrpSpPr/>
          <p:nvPr/>
        </p:nvGrpSpPr>
        <p:grpSpPr>
          <a:xfrm>
            <a:off x="4333966" y="1348978"/>
            <a:ext cx="4974432" cy="2445544"/>
            <a:chOff x="2350183" y="1268016"/>
            <a:chExt cx="4974432" cy="2445544"/>
          </a:xfrm>
        </p:grpSpPr>
        <p:grpSp>
          <p:nvGrpSpPr>
            <p:cNvPr id="21" name="Group 20"/>
            <p:cNvGrpSpPr/>
            <p:nvPr/>
          </p:nvGrpSpPr>
          <p:grpSpPr>
            <a:xfrm>
              <a:off x="2350183" y="1268016"/>
              <a:ext cx="4974432" cy="1945817"/>
              <a:chOff x="2689225" y="3398838"/>
              <a:chExt cx="6632576" cy="25944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60726" y="3398838"/>
                <a:ext cx="3973513" cy="5386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2025"/>
                  </a:spcAft>
                  <a:defRPr/>
                </a:pPr>
                <a:r>
                  <a:rPr lang="en-US" sz="202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Sans Serif" panose="020B0604020202020204" pitchFamily="34" charset="0"/>
                    <a:ea typeface="ヒラギノ角ゴ ProN W3" charset="0"/>
                  </a:rPr>
                  <a:t>www.voiceofthedba.com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60726" y="4098925"/>
                <a:ext cx="6061075" cy="5386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2025"/>
                  </a:spcAft>
                  <a:defRPr/>
                </a:pPr>
                <a:r>
                  <a:rPr lang="en-US" sz="202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Sans Serif" panose="020B0604020202020204" pitchFamily="34" charset="0"/>
                    <a:ea typeface="ヒラギノ角ゴ ProN W3" charset="0"/>
                  </a:rPr>
                  <a:t>sjones@sqlservercentral.com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60726" y="4783138"/>
                <a:ext cx="3560763" cy="5386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2025"/>
                  </a:spcAft>
                  <a:defRPr/>
                </a:pPr>
                <a:r>
                  <a:rPr lang="en-US" sz="202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Sans Serif" panose="020B0604020202020204" pitchFamily="34" charset="0"/>
                    <a:ea typeface="ヒラギノ角ゴ ProN W3" charset="0"/>
                  </a:rPr>
                  <a:t>@way0utwest</a:t>
                </a:r>
              </a:p>
            </p:txBody>
          </p:sp>
          <p:pic>
            <p:nvPicPr>
              <p:cNvPr id="15" name="Picture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226" y="3429000"/>
                <a:ext cx="434975" cy="477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225" y="4194176"/>
                <a:ext cx="463550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226" y="4821238"/>
                <a:ext cx="50482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225" y="5454650"/>
                <a:ext cx="496888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260726" y="5454651"/>
                <a:ext cx="3006725" cy="5386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2025"/>
                  </a:spcAft>
                  <a:defRPr/>
                </a:pPr>
                <a:r>
                  <a:rPr lang="en-US" sz="202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Sans Serif" panose="020B0604020202020204" pitchFamily="34" charset="0"/>
                    <a:ea typeface="ヒラギノ角ゴ ProN W3" charset="0"/>
                  </a:rPr>
                  <a:t>/in/way0utwest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EABC1-5B84-C93E-BA1C-0596EFCEEA72}"/>
                </a:ext>
              </a:extLst>
            </p:cNvPr>
            <p:cNvSpPr/>
            <p:nvPr/>
          </p:nvSpPr>
          <p:spPr>
            <a:xfrm>
              <a:off x="2778809" y="3309603"/>
              <a:ext cx="4545806" cy="4039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steve.jones@red-gate.com</a:t>
              </a:r>
            </a:p>
          </p:txBody>
        </p:sp>
        <p:pic>
          <p:nvPicPr>
            <p:cNvPr id="4" name="Picture 22">
              <a:extLst>
                <a:ext uri="{FF2B5EF4-FFF2-40B4-BE49-F238E27FC236}">
                  <a16:creationId xmlns:a16="http://schemas.microsoft.com/office/drawing/2014/main" id="{16A3C451-1B5A-9854-4C78-FE43767B9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83" y="3381042"/>
              <a:ext cx="347663" cy="28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CC1278-2904-6C69-4782-144BB5374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539"/>
            <a:ext cx="4230069" cy="42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456" y="1428751"/>
            <a:ext cx="5477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2" indent="-342892">
              <a:buFont typeface="+mj-lt"/>
              <a:buAutoNum type="arabicPeriod"/>
            </a:pPr>
            <a:r>
              <a:rPr lang="en-US" sz="2800" dirty="0">
                <a:latin typeface="Proxima Nova Light" pitchFamily="50" charset="0"/>
              </a:rPr>
              <a:t>The database can be built*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800" dirty="0">
                <a:latin typeface="Proxima Nova Light" pitchFamily="50" charset="0"/>
              </a:rPr>
              <a:t>The database can be tested*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800" dirty="0">
                <a:latin typeface="Proxima Nova Light" pitchFamily="50" charset="0"/>
              </a:rPr>
              <a:t>The database can be released*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41B61-BE7A-43F2-B381-EEACDCB52A79}"/>
              </a:ext>
            </a:extLst>
          </p:cNvPr>
          <p:cNvSpPr txBox="1"/>
          <p:nvPr/>
        </p:nvSpPr>
        <p:spPr>
          <a:xfrm>
            <a:off x="1285456" y="4312376"/>
            <a:ext cx="781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oxima Nova Light" pitchFamily="50" charset="0"/>
              </a:rPr>
              <a:t>* like other software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967A2-A12A-47FC-9081-68157F62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Takeaways</a:t>
            </a:r>
          </a:p>
        </p:txBody>
      </p:sp>
    </p:spTree>
    <p:extLst>
      <p:ext uri="{BB962C8B-B14F-4D97-AF65-F5344CB8AC3E}">
        <p14:creationId xmlns:p14="http://schemas.microsoft.com/office/powerpoint/2010/main" val="397234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Principles of DevOps</a:t>
            </a:r>
          </a:p>
          <a:p>
            <a:r>
              <a:rPr lang="en-US" dirty="0"/>
              <a:t>The DevOps Software Development Pipeline</a:t>
            </a:r>
          </a:p>
          <a:p>
            <a:r>
              <a:rPr lang="en-US" dirty="0"/>
              <a:t>Evolving Database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SQLServerCentral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SQL Server data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SQLServerCentral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And current editor,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am honored to be recognized by Microsoft for the last decade as an MVP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F4CFD1-A72B-41BB-A6F7-721376B74944}"/>
              </a:ext>
            </a:extLst>
          </p:cNvPr>
          <p:cNvSpPr/>
          <p:nvPr/>
        </p:nvSpPr>
        <p:spPr>
          <a:xfrm>
            <a:off x="3947918" y="4577251"/>
            <a:ext cx="1933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D2A2B-D724-46D7-8485-3D0AB35D8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65" y="4570797"/>
            <a:ext cx="458990" cy="35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E0E15-6FBE-491D-97AC-0A6D5D2EDE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7" y="4556797"/>
            <a:ext cx="450884" cy="3848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6B6088-B71D-4260-9CD7-4CC5D4F32538}"/>
              </a:ext>
            </a:extLst>
          </p:cNvPr>
          <p:cNvSpPr txBox="1"/>
          <p:nvPr/>
        </p:nvSpPr>
        <p:spPr>
          <a:xfrm>
            <a:off x="1013975" y="4561070"/>
            <a:ext cx="18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9E704-B954-4170-B66B-A8A1CB6812FA}"/>
              </a:ext>
            </a:extLst>
          </p:cNvPr>
          <p:cNvSpPr/>
          <p:nvPr/>
        </p:nvSpPr>
        <p:spPr>
          <a:xfrm>
            <a:off x="6244972" y="4570796"/>
            <a:ext cx="2800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85C54-A448-4749-B35D-B5B5F6C85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868" y="4571973"/>
            <a:ext cx="336104" cy="3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Grew out of the Agile movement</a:t>
            </a:r>
          </a:p>
          <a:p>
            <a:r>
              <a:rPr lang="en-US" dirty="0"/>
              <a:t>Velocity ‘09 – </a:t>
            </a:r>
            <a:r>
              <a:rPr lang="en-US" dirty="0">
                <a:hlinkClick r:id="rId2"/>
              </a:rPr>
              <a:t>10+ Deploys Per Day: Dev and Ops Cooperation at Flickr</a:t>
            </a:r>
            <a:endParaRPr lang="en-US" dirty="0"/>
          </a:p>
          <a:p>
            <a:r>
              <a:rPr lang="en-US" dirty="0"/>
              <a:t>Is not Agile (or Scrum or Lean or Kanban)</a:t>
            </a:r>
          </a:p>
          <a:p>
            <a:r>
              <a:rPr lang="en-US" dirty="0"/>
              <a:t>Is an amalgamation of various ideas and principles that describe how to better build software.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250"/>
            <a:ext cx="7607481" cy="2174967"/>
          </a:xfrm>
        </p:spPr>
        <p:txBody>
          <a:bodyPr/>
          <a:lstStyle/>
          <a:p>
            <a:r>
              <a:rPr lang="en-US" sz="2000" dirty="0"/>
              <a:t>Principles underlying </a:t>
            </a:r>
            <a:r>
              <a:rPr lang="en-US" sz="2000" dirty="0">
                <a:hlinkClick r:id="rId2"/>
              </a:rPr>
              <a:t>DevOps from Gene Kim</a:t>
            </a:r>
            <a:endParaRPr lang="en-US" sz="2000" dirty="0"/>
          </a:p>
          <a:p>
            <a:pPr lvl="1"/>
            <a:r>
              <a:rPr lang="en-US" sz="1600" dirty="0"/>
              <a:t>Systems Thinking (Flow)</a:t>
            </a:r>
          </a:p>
          <a:p>
            <a:pPr lvl="1"/>
            <a:r>
              <a:rPr lang="en-US" sz="1600" dirty="0"/>
              <a:t>Amplify Feedback Loops (Feedback)</a:t>
            </a:r>
          </a:p>
          <a:p>
            <a:pPr lvl="1"/>
            <a:r>
              <a:rPr lang="en-US" sz="1600" dirty="0"/>
              <a:t>Culture of Experimentation and Learning (Experiments)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9A003B3-EE75-42D3-BF45-B77ABA03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36" y="2971797"/>
            <a:ext cx="3794528" cy="1992127"/>
          </a:xfrm>
          <a:prstGeom prst="rect">
            <a:avLst/>
          </a:prstGeom>
        </p:spPr>
      </p:pic>
      <p:pic>
        <p:nvPicPr>
          <p:cNvPr id="5" name="Picture 4" descr="A picture containing text, newspaper&#10;&#10;Description generated with high confidence">
            <a:extLst>
              <a:ext uri="{FF2B5EF4-FFF2-40B4-BE49-F238E27FC236}">
                <a16:creationId xmlns:a16="http://schemas.microsoft.com/office/drawing/2014/main" id="{65C2554C-B740-4918-9737-33962EF5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9" y="2952187"/>
            <a:ext cx="1341519" cy="1992126"/>
          </a:xfrm>
          <a:prstGeom prst="rect">
            <a:avLst/>
          </a:prstGeom>
        </p:spPr>
      </p:pic>
      <p:pic>
        <p:nvPicPr>
          <p:cNvPr id="7" name="Picture 6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7648D4DC-FAE4-43EB-B2D7-736A36CCE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61" y="2971797"/>
            <a:ext cx="1330002" cy="19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“DevOps is the union of people, process, and products to enable continuous delivery of value to our end users.”</a:t>
            </a:r>
          </a:p>
          <a:p>
            <a:pPr marL="0" indent="0" algn="r">
              <a:buNone/>
            </a:pPr>
            <a:r>
              <a:rPr lang="en-US" sz="2400" dirty="0"/>
              <a:t>- Donovan Brown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5A6CC-0032-4320-BC8D-0D926012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72" y="2579007"/>
            <a:ext cx="2355056" cy="235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39787"/>
      </p:ext>
    </p:extLst>
  </p:cSld>
  <p:clrMapOvr>
    <a:masterClrMapping/>
  </p:clrMapOvr>
</p:sld>
</file>

<file path=ppt/theme/theme1.xml><?xml version="1.0" encoding="utf-8"?>
<a:theme xmlns:a="http://schemas.openxmlformats.org/drawingml/2006/main" name="Redgate theme v2">
  <a:themeElements>
    <a:clrScheme name="Redgate PASS Summit">
      <a:dk1>
        <a:srgbClr val="222222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IBM Plex Sans" panose="020B0503050203000203" pitchFamily="34" charset="77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dgate theme v2" id="{1734A0F3-C998-EF41-934D-51BF3B82E1A2}" vid="{D6099F4A-34CB-A94F-8B65-95F962FE4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1473</Words>
  <Application>Microsoft Office PowerPoint</Application>
  <PresentationFormat>On-screen Show (16:9)</PresentationFormat>
  <Paragraphs>384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Gotham</vt:lpstr>
      <vt:lpstr>Proxima Nova Light</vt:lpstr>
      <vt:lpstr>Roboto Regular</vt:lpstr>
      <vt:lpstr>Arial</vt:lpstr>
      <vt:lpstr>Calibri</vt:lpstr>
      <vt:lpstr>Calibri Light</vt:lpstr>
      <vt:lpstr>Consolas</vt:lpstr>
      <vt:lpstr>IBM Plex Sans</vt:lpstr>
      <vt:lpstr>IBM Plex Sans Medium</vt:lpstr>
      <vt:lpstr>IBM Plex Sans SemiBold</vt:lpstr>
      <vt:lpstr>Microsoft Sans Serif</vt:lpstr>
      <vt:lpstr>Roboto</vt:lpstr>
      <vt:lpstr>Roboto Medium</vt:lpstr>
      <vt:lpstr>Segoe UI Light</vt:lpstr>
      <vt:lpstr>Segoe UI Semilight</vt:lpstr>
      <vt:lpstr>Redgate theme v2</vt:lpstr>
      <vt:lpstr>Office Theme</vt:lpstr>
      <vt:lpstr>Adopting a Compliant Database DevOps Process</vt:lpstr>
      <vt:lpstr>PowerPoint Presentation</vt:lpstr>
      <vt:lpstr>PowerPoint Presentation</vt:lpstr>
      <vt:lpstr>Three Takeaways</vt:lpstr>
      <vt:lpstr>Agenda</vt:lpstr>
      <vt:lpstr>PowerPoint Presentation</vt:lpstr>
      <vt:lpstr>What is DevOps?</vt:lpstr>
      <vt:lpstr>The Three Ways</vt:lpstr>
      <vt:lpstr>What is DevOps?</vt:lpstr>
      <vt:lpstr>What is DevOps?</vt:lpstr>
      <vt:lpstr>DevOps in Practice</vt:lpstr>
      <vt:lpstr>The Application Development Pipeline</vt:lpstr>
      <vt:lpstr>The Database Development Pipeline</vt:lpstr>
      <vt:lpstr>Evolving Database Development</vt:lpstr>
      <vt:lpstr>Evolving Database Development</vt:lpstr>
      <vt:lpstr>SQL and Version Control</vt:lpstr>
      <vt:lpstr>Demo: Store database code in a VCS </vt:lpstr>
      <vt:lpstr>Database Continuous Integration</vt:lpstr>
      <vt:lpstr>Database Testing</vt:lpstr>
      <vt:lpstr>Demo: Implement Continuous Integration</vt:lpstr>
      <vt:lpstr>Generate the Update Script</vt:lpstr>
      <vt:lpstr>Model/State/Compare based process</vt:lpstr>
      <vt:lpstr>Migrations based process</vt:lpstr>
      <vt:lpstr>Pros/Cons</vt:lpstr>
      <vt:lpstr>Deploy the Code</vt:lpstr>
      <vt:lpstr>Demo - Release to Downstream Environments</vt:lpstr>
      <vt:lpstr>Release Issues - Rollback</vt:lpstr>
      <vt:lpstr>Release Issues – Environmental Data</vt:lpstr>
      <vt:lpstr>Refreshing Development</vt:lpstr>
      <vt:lpstr>High Level Process Summary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Steve Jones</cp:lastModifiedBy>
  <cp:revision>682</cp:revision>
  <dcterms:created xsi:type="dcterms:W3CDTF">2013-07-12T18:23:55Z</dcterms:created>
  <dcterms:modified xsi:type="dcterms:W3CDTF">2023-07-26T16:07:00Z</dcterms:modified>
</cp:coreProperties>
</file>