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8"/>
  </p:notesMasterIdLst>
  <p:sldIdLst>
    <p:sldId id="282" r:id="rId5"/>
    <p:sldId id="283" r:id="rId6"/>
    <p:sldId id="295" r:id="rId7"/>
    <p:sldId id="294" r:id="rId8"/>
    <p:sldId id="298" r:id="rId9"/>
    <p:sldId id="291" r:id="rId10"/>
    <p:sldId id="292" r:id="rId11"/>
    <p:sldId id="286" r:id="rId12"/>
    <p:sldId id="284" r:id="rId13"/>
    <p:sldId id="257" r:id="rId14"/>
    <p:sldId id="288" r:id="rId15"/>
    <p:sldId id="289" r:id="rId16"/>
    <p:sldId id="290" r:id="rId17"/>
    <p:sldId id="297" r:id="rId18"/>
    <p:sldId id="299" r:id="rId19"/>
    <p:sldId id="261" r:id="rId20"/>
    <p:sldId id="293" r:id="rId21"/>
    <p:sldId id="264" r:id="rId22"/>
    <p:sldId id="263" r:id="rId23"/>
    <p:sldId id="269" r:id="rId24"/>
    <p:sldId id="272" r:id="rId25"/>
    <p:sldId id="301" r:id="rId26"/>
    <p:sldId id="302" r:id="rId27"/>
    <p:sldId id="303" r:id="rId28"/>
    <p:sldId id="306" r:id="rId29"/>
    <p:sldId id="276" r:id="rId30"/>
    <p:sldId id="304" r:id="rId31"/>
    <p:sldId id="305" r:id="rId32"/>
    <p:sldId id="307" r:id="rId33"/>
    <p:sldId id="296" r:id="rId34"/>
    <p:sldId id="270" r:id="rId35"/>
    <p:sldId id="271"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99280" autoAdjust="0"/>
  </p:normalViewPr>
  <p:slideViewPr>
    <p:cSldViewPr>
      <p:cViewPr varScale="1">
        <p:scale>
          <a:sx n="91" d="100"/>
          <a:sy n="91" d="100"/>
        </p:scale>
        <p:origin x="-474" y="-108"/>
      </p:cViewPr>
      <p:guideLst>
        <p:guide orient="horz" pos="2160"/>
        <p:guide pos="384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5/22/2014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put these</a:t>
            </a:r>
            <a:r>
              <a:rPr lang="en-US" baseline="0" dirty="0" smtClean="0"/>
              <a:t> together as a draft based on your email notes and the outline of our new series of talks. What do you think?</a:t>
            </a:r>
            <a:endParaRPr lang="en-US" dirty="0" smtClean="0"/>
          </a:p>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169242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Needs a new name, but</a:t>
            </a:r>
            <a:r>
              <a:rPr lang="en-US" baseline="0" dirty="0" smtClean="0"/>
              <a:t> this is where we talk about our demo app slightly (or code). Give a first requirement we need to do.</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18</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show our first test. This</a:t>
            </a:r>
            <a:r>
              <a:rPr lang="en-US" baseline="0" dirty="0" smtClean="0"/>
              <a:t> exists, a test that verifies the results from our table. This is because we have multiple applications that use </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291850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23</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27</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put these</a:t>
            </a:r>
            <a:r>
              <a:rPr lang="en-US" baseline="0" dirty="0" smtClean="0"/>
              <a:t> together as a draft based on your email notes and the outline of our new series of talks. What do you think?</a:t>
            </a:r>
            <a:endParaRPr lang="en-US" dirty="0" smtClean="0"/>
          </a:p>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30</a:t>
            </a:fld>
            <a:endParaRPr lang="en-GB" dirty="0">
              <a:solidFill>
                <a:prstClr val="black"/>
              </a:solidFill>
            </a:endParaRPr>
          </a:p>
        </p:txBody>
      </p:sp>
    </p:spTree>
    <p:extLst>
      <p:ext uri="{BB962C8B-B14F-4D97-AF65-F5344CB8AC3E}">
        <p14:creationId xmlns:p14="http://schemas.microsoft.com/office/powerpoint/2010/main" val="16924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230194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00263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use this slide in the</a:t>
            </a:r>
            <a:r>
              <a:rPr lang="en-GB" baseline="0" dirty="0" smtClean="0"/>
              <a:t> Build a Pipeline talk at the very end to touch on the range of tests that you can cover in a pipeline. Perhaps we could reuse here to give further emphasis? I’ve added some animation in case you’d like to build up the pipeline and types of tests step by step on the slide.  I see the terms used for the tests and environments here aren’t consistent with the ones you mention in your Testing in the Pipeline slide (hidden for now below). Should we update this slide here to reflect the terms you use in your Testing in the Pipeline slide? I think your pipeline slide with the arrow also works very nicely though – so just let me know which you prefer to use (or both!).</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9</a:t>
            </a:fld>
            <a:endParaRPr lang="en-US"/>
          </a:p>
        </p:txBody>
      </p:sp>
    </p:spTree>
    <p:extLst>
      <p:ext uri="{BB962C8B-B14F-4D97-AF65-F5344CB8AC3E}">
        <p14:creationId xmlns:p14="http://schemas.microsoft.com/office/powerpoint/2010/main" val="33290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10</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found this post and thought it</a:t>
            </a:r>
            <a:r>
              <a:rPr lang="en-US" baseline="0" dirty="0" smtClean="0"/>
              <a:t> might make quite a nice summary slide from a testers’ perspective of why it’s important to fix bugs early – especially with the potential for a snowball effect if unfixed bugs just camouflage other bugs. What do you think?</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11</a:t>
            </a:fld>
            <a:endParaRPr lang="en-US"/>
          </a:p>
        </p:txBody>
      </p:sp>
    </p:spTree>
    <p:extLst>
      <p:ext uri="{BB962C8B-B14F-4D97-AF65-F5344CB8AC3E}">
        <p14:creationId xmlns:p14="http://schemas.microsoft.com/office/powerpoint/2010/main" val="78491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thought</a:t>
            </a:r>
            <a:r>
              <a:rPr lang="en-GB" baseline="0" dirty="0" smtClean="0"/>
              <a:t> it might be helpful early on to establish what it’s useful to test as a quick recap.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12</a:t>
            </a:fld>
            <a:endParaRPr lang="en-US"/>
          </a:p>
        </p:txBody>
      </p:sp>
    </p:spTree>
    <p:extLst>
      <p:ext uri="{BB962C8B-B14F-4D97-AF65-F5344CB8AC3E}">
        <p14:creationId xmlns:p14="http://schemas.microsoft.com/office/powerpoint/2010/main" val="18671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wondered if this helps to set the</a:t>
            </a:r>
            <a:r>
              <a:rPr lang="en-GB" baseline="0" dirty="0" smtClean="0"/>
              <a:t> scene on what you should be thinking about when deciding what to test.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13</a:t>
            </a:fld>
            <a:endParaRPr lang="en-US"/>
          </a:p>
        </p:txBody>
      </p:sp>
    </p:spTree>
    <p:extLst>
      <p:ext uri="{BB962C8B-B14F-4D97-AF65-F5344CB8AC3E}">
        <p14:creationId xmlns:p14="http://schemas.microsoft.com/office/powerpoint/2010/main" val="1069780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Introduce the framework. Give URL, support,</a:t>
            </a:r>
            <a:r>
              <a:rPr lang="en-US" baseline="0" dirty="0" smtClean="0"/>
              <a:t> this is free.</a:t>
            </a:r>
          </a:p>
          <a:p>
            <a:endParaRPr lang="en-US" baseline="0" dirty="0" smtClean="0"/>
          </a:p>
          <a:p>
            <a:r>
              <a:rPr lang="en-US" baseline="0" dirty="0" smtClean="0"/>
              <a:t>Steve, I’ve added in some extras here – don’t know if that’s useful or if you agree. I found the info in this article: https://www.simple-talk.com/sql/t-sql-programming/test-driven-database-development-%E2%80%93-why-tsqlt/ </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231446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9048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408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75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799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820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5972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1390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510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7240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7870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1108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612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5930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6716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0458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1015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754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82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742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7367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2438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057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118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45759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1350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1188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5294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31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1896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60375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13139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1916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5/22/2014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188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5/22/2014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5/22/2014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1335236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5/22/2014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3788551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5/22/2014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8652076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nistryoftesting.com/2013/06/ten-reasons-why-you-fix-bugs-as-soon-as-you-find-the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imple-talk.com/sql/t-sql-programming/sql-server-unit-testing-with-tsql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qlcop.lessthandot.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www.simple-talk.com/" TargetMode="External"/><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flickr.com/photos/peterkaminski/16485427/in/photolist-6Xr1rv-6Xv1H7-2suxv-93vz8e-byQvLR-a6YZhW-ebv8G3-8CD1BY-9WGx8Y-9WGx8J-eh5PWp-fiYHMf-fiJLfx-fiZfN5-fiZuAW-fiZAyE-bY2sKd-ep78Us-dyxSLe-dfSYFK-dt2p4z-bD5G5U-cztjib-n74wdk-n74vBR-nhMZCg-6nxCus-ej6TKV-fiZTou-eLkc8J-ei185B-atp9WG-eh5Q1T-4qSYAx-cXQ6zo-dmZifo-9WGx8N-9WGx9f-9WGx97-9WGx9s-9Xwpm3-9Xtvbp-9Xwpmd-9Xwpmo-9Xwgkq-9XttYc-9Xwk8A-9Xwpmh-9Xwk8w-9Xtpkk" TargetMode="External"/><Relationship Id="rId7" Type="http://schemas.openxmlformats.org/officeDocument/2006/relationships/hyperlink" Target="https://www.flickr.com/photos/sundazed/2194264406/in/photolist-4kUbmW-uQWYJ-xPuFk-5Rskp9-7GZQod-uyLyy-5KSyLM-4SVWig-9c32eQ-uyLFL-6qdgKH-4pxGg9-8QjDJy-9jp2qo-4wufXo-75S7RH-gE6o8-2H4Ti7-5XPuAH-XMP7S-4EdUKb-EENAj-LtQ8d-6jcn3Q-8HR46-711K5g-6EdKA-PoVBt-4KEnJz-pYYz3-dongf2-2L6HR-6oBjgj-8fVmWg-5ZyCwe-caCJUd-uyKyc-ahJzFU-4zZahe-5oXnYr-uyL5Q-uyK6w-BZJJS-uyJS5-uyKH9-7Jptyn-e3CC8F-95PQqH-u2GoP-7GXkFr" TargetMode="External"/><Relationship Id="rId2" Type="http://schemas.openxmlformats.org/officeDocument/2006/relationships/hyperlink" Target="https://www.flickr.com/photos/peterkaminski/" TargetMode="External"/><Relationship Id="rId1" Type="http://schemas.openxmlformats.org/officeDocument/2006/relationships/slideLayout" Target="../slideLayouts/slideLayout35.xml"/><Relationship Id="rId6" Type="http://schemas.openxmlformats.org/officeDocument/2006/relationships/hyperlink" Target="https://www.flickr.com/photos/kongharald/5666660052/in/photolist-9CK7Bo-axnLb4-kT2C3M-47s3m-aNc1Pi-dLev5p-kT4hEy-kT2xhK-kT2y2F-kT4h43-kT4fAU-kT4gpC-kT4ju5-dxpD37-6urP7Z-66Z7Hw-6L3Xwa-bnErTy-iJZap-9B953c-9B952e-dBvbE1-Ma5ZV-6L891y-4XyC86-6mmDwR-8cqWaa-9z4zP8-au43ff-8DJHNW-8DJK2q-dounT7-9HwD4r-sXHWz-6tPiLo-9k7Wwt-59Ak3f-dFTtXD-4Ci52s-5hfeF3-7NTcwp-7NXaRG-7NXcuw-7NTbZD-7NXbdC-7NXd8f-7NTehK-7NXbqh-7NXcjm-7NTdRH" TargetMode="External"/><Relationship Id="rId5" Type="http://schemas.openxmlformats.org/officeDocument/2006/relationships/hyperlink" Target="https://www.flickr.com/photos/kongharald/" TargetMode="External"/><Relationship Id="rId4" Type="http://schemas.openxmlformats.org/officeDocument/2006/relationships/hyperlink" Target="https://creativecommons.org/licenses/by/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red-gate.com/delivery/assets/images/delivery-hex.png"/>
          <p:cNvPicPr>
            <a:picLocks noChangeAspect="1" noChangeArrowheads="1"/>
          </p:cNvPicPr>
          <p:nvPr/>
        </p:nvPicPr>
        <p:blipFill rotWithShape="1">
          <a:blip r:embed="rId2">
            <a:extLst>
              <a:ext uri="{28A0092B-C50C-407E-A947-70E740481C1C}">
                <a14:useLocalDpi xmlns:a14="http://schemas.microsoft.com/office/drawing/2010/main" val="0"/>
              </a:ext>
            </a:extLst>
          </a:blip>
          <a:srcRect l="48806"/>
          <a:stretch/>
        </p:blipFill>
        <p:spPr bwMode="auto">
          <a:xfrm>
            <a:off x="1" y="2159000"/>
            <a:ext cx="2782729" cy="469900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090176" y="1072502"/>
            <a:ext cx="9939163" cy="1171031"/>
          </a:xfrm>
        </p:spPr>
        <p:txBody>
          <a:bodyPr>
            <a:normAutofit fontScale="92500" lnSpcReduction="10000"/>
          </a:bodyPr>
          <a:lstStyle/>
          <a:p>
            <a:r>
              <a:rPr lang="en-GB" sz="3733" b="1" dirty="0" smtClean="0">
                <a:solidFill>
                  <a:schemeClr val="tx1"/>
                </a:solidFill>
                <a:latin typeface="Arial"/>
                <a:cs typeface="Arial"/>
              </a:rPr>
              <a:t>GET TESTING WITH </a:t>
            </a:r>
            <a:r>
              <a:rPr lang="en-GB" sz="3733" b="1" dirty="0" err="1" smtClean="0">
                <a:solidFill>
                  <a:schemeClr val="tx1"/>
                </a:solidFill>
                <a:latin typeface="Arial"/>
                <a:cs typeface="Arial"/>
              </a:rPr>
              <a:t>tSQLt</a:t>
            </a:r>
            <a:endParaRPr lang="en-GB" sz="3733" b="1" dirty="0" smtClean="0">
              <a:solidFill>
                <a:schemeClr val="tx1"/>
              </a:solidFill>
              <a:latin typeface="Arial"/>
              <a:cs typeface="Arial"/>
            </a:endParaRPr>
          </a:p>
          <a:p>
            <a:r>
              <a:rPr lang="en-GB" sz="3733" b="1" dirty="0" smtClean="0">
                <a:solidFill>
                  <a:schemeClr val="tx1"/>
                </a:solidFill>
                <a:latin typeface="Arial"/>
                <a:cs typeface="Arial"/>
              </a:rPr>
              <a:t>Practical examples and automation</a:t>
            </a:r>
            <a:endParaRPr lang="en-US" sz="3733" b="1" dirty="0">
              <a:solidFill>
                <a:schemeClr val="tx1"/>
              </a:solidFill>
              <a:latin typeface="Arial"/>
              <a:cs typeface="Arial"/>
            </a:endParaRPr>
          </a:p>
        </p:txBody>
      </p:sp>
      <p:sp>
        <p:nvSpPr>
          <p:cNvPr id="4" name="Title 1"/>
          <p:cNvSpPr txBox="1">
            <a:spLocks/>
          </p:cNvSpPr>
          <p:nvPr/>
        </p:nvSpPr>
        <p:spPr>
          <a:xfrm>
            <a:off x="920445" y="5067090"/>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rial"/>
                <a:cs typeface="Arial"/>
              </a:rPr>
              <a:t>Steve Jones</a:t>
            </a:r>
            <a:endParaRPr lang="en-US" sz="2400" dirty="0">
              <a:latin typeface="Arial"/>
              <a:cs typeface="Arial"/>
            </a:endParaRPr>
          </a:p>
          <a:p>
            <a:r>
              <a:rPr lang="en-US" sz="2400" dirty="0">
                <a:latin typeface="Arial"/>
                <a:cs typeface="Arial"/>
              </a:rPr>
              <a:t>Red Gate Software</a:t>
            </a:r>
          </a:p>
        </p:txBody>
      </p:sp>
      <p:sp>
        <p:nvSpPr>
          <p:cNvPr id="5" name="Title 1"/>
          <p:cNvSpPr txBox="1">
            <a:spLocks/>
          </p:cNvSpPr>
          <p:nvPr/>
        </p:nvSpPr>
        <p:spPr>
          <a:xfrm>
            <a:off x="878157" y="430159"/>
            <a:ext cx="10363200" cy="699765"/>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bg1"/>
              </a:solidFill>
              <a:latin typeface="Arial"/>
              <a:cs typeface="Arial"/>
            </a:endParaRPr>
          </a:p>
        </p:txBody>
      </p:sp>
      <p:sp>
        <p:nvSpPr>
          <p:cNvPr id="10" name="Title 1"/>
          <p:cNvSpPr txBox="1">
            <a:spLocks/>
          </p:cNvSpPr>
          <p:nvPr/>
        </p:nvSpPr>
        <p:spPr>
          <a:xfrm>
            <a:off x="878157" y="2091297"/>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Arial"/>
                <a:cs typeface="Arial"/>
              </a:rPr>
              <a:t>Continuous delivery for databases</a:t>
            </a:r>
          </a:p>
        </p:txBody>
      </p:sp>
    </p:spTree>
    <p:extLst>
      <p:ext uri="{BB962C8B-B14F-4D97-AF65-F5344CB8AC3E}">
        <p14:creationId xmlns:p14="http://schemas.microsoft.com/office/powerpoint/2010/main" val="3148274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0972800" cy="1143000"/>
          </a:xfrm>
        </p:spPr>
        <p:txBody>
          <a:bodyPr vert="horz" lIns="91440" tIns="45720" rIns="91440" bIns="45720" rtlCol="0" anchor="ctr">
            <a:normAutofit/>
          </a:bodyPr>
          <a:lstStyle/>
          <a:p>
            <a:pPr algn="l" defTabSz="609585"/>
            <a:r>
              <a:rPr lang="en-US" sz="4533" b="1" dirty="0">
                <a:latin typeface="Arial" pitchFamily="34" charset="0"/>
              </a:rPr>
              <a:t>Why </a:t>
            </a:r>
            <a:r>
              <a:rPr lang="en-US" sz="4533" b="1" dirty="0" smtClean="0">
                <a:latin typeface="Arial" pitchFamily="34" charset="0"/>
              </a:rPr>
              <a:t>test</a:t>
            </a:r>
            <a:r>
              <a:rPr lang="en-US" sz="4533" b="1" dirty="0">
                <a:latin typeface="Arial" pitchFamily="34" charset="0"/>
              </a:rPr>
              <a: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1295400"/>
            <a:ext cx="7124700" cy="5270327"/>
          </a:xfrm>
        </p:spPr>
      </p:pic>
    </p:spTree>
    <p:extLst>
      <p:ext uri="{BB962C8B-B14F-4D97-AF65-F5344CB8AC3E}">
        <p14:creationId xmlns:p14="http://schemas.microsoft.com/office/powerpoint/2010/main" val="4110603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67003"/>
            <a:ext cx="11963400" cy="1143000"/>
          </a:xfrm>
        </p:spPr>
        <p:txBody>
          <a:bodyPr vert="horz" lIns="91440" tIns="45720" rIns="91440" bIns="45720" rtlCol="0" anchor="ctr">
            <a:normAutofit/>
          </a:bodyPr>
          <a:lstStyle/>
          <a:p>
            <a:pPr algn="l" defTabSz="609585"/>
            <a:r>
              <a:rPr lang="en-US" sz="4533" b="1" dirty="0" smtClean="0">
                <a:latin typeface="Arial" pitchFamily="34" charset="0"/>
              </a:rPr>
              <a:t>“Fix bugs as soon as you find them”</a:t>
            </a:r>
            <a:endParaRPr lang="en-US" sz="4533" b="1" dirty="0">
              <a:latin typeface="Arial" pitchFamily="34" charset="0"/>
            </a:endParaRPr>
          </a:p>
        </p:txBody>
      </p:sp>
      <p:sp>
        <p:nvSpPr>
          <p:cNvPr id="9" name="TextBox 8"/>
          <p:cNvSpPr txBox="1"/>
          <p:nvPr/>
        </p:nvSpPr>
        <p:spPr>
          <a:xfrm>
            <a:off x="381000" y="6324600"/>
            <a:ext cx="11811000" cy="369332"/>
          </a:xfrm>
          <a:prstGeom prst="rect">
            <a:avLst/>
          </a:prstGeom>
          <a:noFill/>
        </p:spPr>
        <p:txBody>
          <a:bodyPr wrap="square" rtlCol="0">
            <a:spAutoFit/>
          </a:bodyPr>
          <a:lstStyle/>
          <a:p>
            <a:r>
              <a:rPr lang="en-GB" dirty="0"/>
              <a:t>Source: </a:t>
            </a:r>
            <a:r>
              <a:rPr lang="en-GB" dirty="0">
                <a:hlinkClick r:id="rId3"/>
              </a:rPr>
              <a:t>https://www.ministryoftesting.com/2013/06/ten-reasons-why-you-fix-bugs-as-soon-as-you-find-them</a:t>
            </a:r>
            <a:r>
              <a:rPr lang="en-GB" dirty="0" smtClean="0">
                <a:hlinkClick r:id="rId3"/>
              </a:rPr>
              <a:t>/</a:t>
            </a:r>
            <a:r>
              <a:rPr lang="en-GB" dirty="0" smtClean="0"/>
              <a:t> </a:t>
            </a:r>
            <a:endParaRPr lang="en-GB" dirty="0"/>
          </a:p>
        </p:txBody>
      </p:sp>
      <p:sp>
        <p:nvSpPr>
          <p:cNvPr id="10" name="TextBox 9"/>
          <p:cNvSpPr txBox="1"/>
          <p:nvPr/>
        </p:nvSpPr>
        <p:spPr>
          <a:xfrm>
            <a:off x="228600" y="1447800"/>
            <a:ext cx="5334000" cy="4401205"/>
          </a:xfrm>
          <a:prstGeom prst="rect">
            <a:avLst/>
          </a:prstGeom>
          <a:noFill/>
        </p:spPr>
        <p:txBody>
          <a:bodyPr wrap="square" rtlCol="0">
            <a:spAutoFit/>
          </a:bodyPr>
          <a:lstStyle/>
          <a:p>
            <a:pPr marL="625475" indent="-625475">
              <a:buClr>
                <a:srgbClr val="C00000"/>
              </a:buClr>
              <a:buFont typeface="Wingdings" panose="05000000000000000000" pitchFamily="2" charset="2"/>
              <a:buChar char="§"/>
            </a:pPr>
            <a:r>
              <a:rPr lang="en-GB" sz="2800" dirty="0" smtClean="0"/>
              <a:t>Unfixed bugs camouflage other bugs</a:t>
            </a:r>
          </a:p>
          <a:p>
            <a:pPr marL="625475" indent="-625475">
              <a:buClr>
                <a:srgbClr val="C00000"/>
              </a:buClr>
              <a:buFont typeface="Wingdings" panose="05000000000000000000" pitchFamily="2" charset="2"/>
              <a:buChar char="§"/>
            </a:pPr>
            <a:r>
              <a:rPr lang="en-GB" sz="2800" dirty="0" smtClean="0"/>
              <a:t>Unfixed bugs suggest quality isn’t important</a:t>
            </a:r>
          </a:p>
          <a:p>
            <a:pPr marL="625475" indent="-625475">
              <a:buClr>
                <a:srgbClr val="C00000"/>
              </a:buClr>
              <a:buFont typeface="Wingdings" panose="05000000000000000000" pitchFamily="2" charset="2"/>
              <a:buChar char="§"/>
            </a:pPr>
            <a:r>
              <a:rPr lang="en-GB" sz="2800" dirty="0" smtClean="0"/>
              <a:t>Discussing unfixed bugs is a waste of time</a:t>
            </a:r>
          </a:p>
          <a:p>
            <a:pPr marL="625475" indent="-625475">
              <a:buClr>
                <a:srgbClr val="C00000"/>
              </a:buClr>
              <a:buFont typeface="Wingdings" panose="05000000000000000000" pitchFamily="2" charset="2"/>
              <a:buChar char="§"/>
            </a:pPr>
            <a:r>
              <a:rPr lang="en-GB" sz="2800" dirty="0" smtClean="0"/>
              <a:t>Unfixed bugs lead to duplicate effort</a:t>
            </a:r>
          </a:p>
          <a:p>
            <a:pPr marL="625475" indent="-625475">
              <a:buClr>
                <a:srgbClr val="C00000"/>
              </a:buClr>
              <a:buFont typeface="Wingdings" panose="05000000000000000000" pitchFamily="2" charset="2"/>
              <a:buChar char="§"/>
            </a:pPr>
            <a:r>
              <a:rPr lang="en-GB" sz="2800" dirty="0" smtClean="0"/>
              <a:t>Unfixed bugs lead to unreliable metrics</a:t>
            </a:r>
          </a:p>
        </p:txBody>
      </p:sp>
      <p:sp>
        <p:nvSpPr>
          <p:cNvPr id="11" name="TextBox 10"/>
          <p:cNvSpPr txBox="1"/>
          <p:nvPr/>
        </p:nvSpPr>
        <p:spPr>
          <a:xfrm>
            <a:off x="5943600" y="1451811"/>
            <a:ext cx="6047874" cy="4401205"/>
          </a:xfrm>
          <a:prstGeom prst="rect">
            <a:avLst/>
          </a:prstGeom>
          <a:noFill/>
        </p:spPr>
        <p:txBody>
          <a:bodyPr wrap="square" rtlCol="0">
            <a:spAutoFit/>
          </a:bodyPr>
          <a:lstStyle/>
          <a:p>
            <a:pPr marL="625475" indent="-625475">
              <a:buClr>
                <a:srgbClr val="C00000"/>
              </a:buClr>
              <a:buFont typeface="Wingdings" panose="05000000000000000000" pitchFamily="2" charset="2"/>
              <a:buChar char="§"/>
            </a:pPr>
            <a:r>
              <a:rPr lang="en-GB" sz="2800" dirty="0"/>
              <a:t>Unfixed bugs distract the entire team</a:t>
            </a:r>
          </a:p>
          <a:p>
            <a:pPr marL="625475" indent="-625475">
              <a:buClr>
                <a:srgbClr val="C00000"/>
              </a:buClr>
              <a:buFont typeface="Wingdings" panose="05000000000000000000" pitchFamily="2" charset="2"/>
              <a:buChar char="§"/>
            </a:pPr>
            <a:r>
              <a:rPr lang="en-GB" sz="2800" dirty="0"/>
              <a:t>Unfixed bugs hinder short-notice releases</a:t>
            </a:r>
          </a:p>
          <a:p>
            <a:pPr marL="625475" indent="-625475">
              <a:buClr>
                <a:srgbClr val="C00000"/>
              </a:buClr>
              <a:buFont typeface="Wingdings" panose="05000000000000000000" pitchFamily="2" charset="2"/>
              <a:buChar char="§"/>
            </a:pPr>
            <a:r>
              <a:rPr lang="en-GB" sz="2800" dirty="0"/>
              <a:t>Unfixed bugs lead to inaccurate estimates</a:t>
            </a:r>
          </a:p>
          <a:p>
            <a:pPr marL="625475" indent="-625475">
              <a:buClr>
                <a:srgbClr val="C00000"/>
              </a:buClr>
              <a:buFont typeface="Wingdings" panose="05000000000000000000" pitchFamily="2" charset="2"/>
              <a:buChar char="§"/>
            </a:pPr>
            <a:r>
              <a:rPr lang="en-GB" sz="2800" dirty="0"/>
              <a:t>Fixing familiar code is easier than unfamiliar code</a:t>
            </a:r>
          </a:p>
          <a:p>
            <a:pPr marL="625475" indent="-625475">
              <a:buClr>
                <a:srgbClr val="C00000"/>
              </a:buClr>
              <a:buFont typeface="Wingdings" panose="05000000000000000000" pitchFamily="2" charset="2"/>
              <a:buChar char="§"/>
            </a:pPr>
            <a:r>
              <a:rPr lang="en-GB" sz="2800" dirty="0"/>
              <a:t>Fixing a bug today costs less than tomorrow</a:t>
            </a:r>
          </a:p>
        </p:txBody>
      </p:sp>
    </p:spTree>
    <p:extLst>
      <p:ext uri="{BB962C8B-B14F-4D97-AF65-F5344CB8AC3E}">
        <p14:creationId xmlns:p14="http://schemas.microsoft.com/office/powerpoint/2010/main" val="2002304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4933"/>
            <a:ext cx="12306992" cy="8208666"/>
          </a:xfrm>
          <a:prstGeom prst="rect">
            <a:avLst/>
          </a:prstGeom>
        </p:spPr>
      </p:pic>
      <p:sp>
        <p:nvSpPr>
          <p:cNvPr id="4" name="Title 1"/>
          <p:cNvSpPr txBox="1">
            <a:spLocks/>
          </p:cNvSpPr>
          <p:nvPr/>
        </p:nvSpPr>
        <p:spPr>
          <a:xfrm>
            <a:off x="3657600" y="28194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r>
              <a:rPr lang="en-US" sz="3600" dirty="0" smtClean="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rPr>
              <a:t>What should I test?</a:t>
            </a:r>
            <a:endParaRPr lang="en-US" sz="3600" dirty="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endParaRPr>
          </a:p>
        </p:txBody>
      </p:sp>
    </p:spTree>
    <p:extLst>
      <p:ext uri="{BB962C8B-B14F-4D97-AF65-F5344CB8AC3E}">
        <p14:creationId xmlns:p14="http://schemas.microsoft.com/office/powerpoint/2010/main" val="256598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16348"/>
            <a:ext cx="11430000" cy="1143000"/>
          </a:xfrm>
        </p:spPr>
        <p:txBody>
          <a:bodyPr vert="horz" lIns="91440" tIns="45720" rIns="91440" bIns="45720" rtlCol="0" anchor="ctr">
            <a:normAutofit fontScale="90000"/>
          </a:bodyPr>
          <a:lstStyle/>
          <a:p>
            <a:pPr algn="l" defTabSz="609585"/>
            <a:r>
              <a:rPr lang="en-US" sz="4533" b="1" dirty="0" smtClean="0">
                <a:latin typeface="Arial" pitchFamily="34" charset="0"/>
              </a:rPr>
              <a:t>How is data </a:t>
            </a:r>
            <a:r>
              <a:rPr lang="en-US" sz="4533" b="1" dirty="0" smtClean="0">
                <a:solidFill>
                  <a:srgbClr val="C00000"/>
                </a:solidFill>
                <a:latin typeface="Arial" pitchFamily="34" charset="0"/>
              </a:rPr>
              <a:t>retrieved</a:t>
            </a:r>
            <a:r>
              <a:rPr lang="en-US" sz="4533" b="1" dirty="0" smtClean="0">
                <a:latin typeface="Arial" pitchFamily="34" charset="0"/>
              </a:rPr>
              <a:t>, </a:t>
            </a:r>
            <a:r>
              <a:rPr lang="en-US" sz="4533" b="1" dirty="0" smtClean="0">
                <a:solidFill>
                  <a:srgbClr val="C00000"/>
                </a:solidFill>
                <a:latin typeface="Arial" pitchFamily="34" charset="0"/>
              </a:rPr>
              <a:t>stored</a:t>
            </a:r>
            <a:r>
              <a:rPr lang="en-US" sz="4533" b="1" dirty="0" smtClean="0">
                <a:latin typeface="Arial" pitchFamily="34" charset="0"/>
              </a:rPr>
              <a:t> and </a:t>
            </a:r>
            <a:r>
              <a:rPr lang="en-US" sz="4533" b="1" dirty="0" smtClean="0">
                <a:solidFill>
                  <a:srgbClr val="C00000"/>
                </a:solidFill>
                <a:latin typeface="Arial" pitchFamily="34" charset="0"/>
              </a:rPr>
              <a:t>maintained</a:t>
            </a:r>
            <a:r>
              <a:rPr lang="en-US" sz="4533" b="1" dirty="0" smtClean="0">
                <a:latin typeface="Arial" pitchFamily="34" charset="0"/>
              </a:rPr>
              <a:t> in your application?</a:t>
            </a:r>
            <a:endParaRPr lang="en-US" sz="4533" b="1" dirty="0">
              <a:latin typeface="Arial" pitchFamily="34" charset="0"/>
            </a:endParaRPr>
          </a:p>
        </p:txBody>
      </p:sp>
      <p:sp>
        <p:nvSpPr>
          <p:cNvPr id="5" name="TextBox 4"/>
          <p:cNvSpPr txBox="1"/>
          <p:nvPr/>
        </p:nvSpPr>
        <p:spPr>
          <a:xfrm>
            <a:off x="304800" y="2060508"/>
            <a:ext cx="8534400" cy="1200329"/>
          </a:xfrm>
          <a:prstGeom prst="rect">
            <a:avLst/>
          </a:prstGeom>
          <a:noFill/>
        </p:spPr>
        <p:txBody>
          <a:bodyPr wrap="square" rtlCol="0">
            <a:spAutoFit/>
          </a:bodyPr>
          <a:lstStyle/>
          <a:p>
            <a:r>
              <a:rPr lang="en-US" sz="2400" dirty="0" smtClean="0"/>
              <a:t>“[SQL code] includes </a:t>
            </a:r>
            <a:r>
              <a:rPr lang="en-US" sz="2400" dirty="0">
                <a:solidFill>
                  <a:srgbClr val="C00000"/>
                </a:solidFill>
              </a:rPr>
              <a:t>views, stored procedures, functions, triggers, </a:t>
            </a:r>
            <a:r>
              <a:rPr lang="en-US" sz="2400" dirty="0"/>
              <a:t>the</a:t>
            </a:r>
            <a:r>
              <a:rPr lang="en-US" sz="2400" dirty="0">
                <a:solidFill>
                  <a:srgbClr val="C00000"/>
                </a:solidFill>
              </a:rPr>
              <a:t> creation of tables </a:t>
            </a:r>
            <a:r>
              <a:rPr lang="en-US" sz="2400" dirty="0"/>
              <a:t>and</a:t>
            </a:r>
            <a:r>
              <a:rPr lang="en-US" sz="2400" dirty="0">
                <a:solidFill>
                  <a:srgbClr val="C00000"/>
                </a:solidFill>
              </a:rPr>
              <a:t> </a:t>
            </a:r>
            <a:r>
              <a:rPr lang="en-US" sz="2400" dirty="0"/>
              <a:t>the</a:t>
            </a:r>
            <a:r>
              <a:rPr lang="en-US" sz="2400" dirty="0">
                <a:solidFill>
                  <a:srgbClr val="C00000"/>
                </a:solidFill>
              </a:rPr>
              <a:t> relationships between them, </a:t>
            </a:r>
            <a:r>
              <a:rPr lang="en-US" sz="2400" dirty="0"/>
              <a:t>and</a:t>
            </a:r>
            <a:r>
              <a:rPr lang="en-US" sz="2400" dirty="0">
                <a:solidFill>
                  <a:srgbClr val="C00000"/>
                </a:solidFill>
              </a:rPr>
              <a:t> query statements</a:t>
            </a:r>
            <a:r>
              <a:rPr lang="en-US" sz="2400" dirty="0"/>
              <a:t> embedded in other programming languages</a:t>
            </a:r>
            <a:r>
              <a:rPr lang="en-US" sz="2400" dirty="0" smtClean="0"/>
              <a:t>.”</a:t>
            </a:r>
            <a:endParaRPr lang="en-GB" sz="2400" dirty="0"/>
          </a:p>
        </p:txBody>
      </p:sp>
      <p:sp>
        <p:nvSpPr>
          <p:cNvPr id="6" name="TextBox 5"/>
          <p:cNvSpPr txBox="1"/>
          <p:nvPr/>
        </p:nvSpPr>
        <p:spPr>
          <a:xfrm>
            <a:off x="4876800" y="4114800"/>
            <a:ext cx="7010400" cy="1846659"/>
          </a:xfrm>
          <a:prstGeom prst="rect">
            <a:avLst/>
          </a:prstGeom>
          <a:noFill/>
        </p:spPr>
        <p:txBody>
          <a:bodyPr wrap="square" rtlCol="0">
            <a:spAutoFit/>
          </a:bodyPr>
          <a:lstStyle/>
          <a:p>
            <a:r>
              <a:rPr lang="en-US" sz="2400" dirty="0"/>
              <a:t>“…Writing this code often involves decisions about the </a:t>
            </a:r>
            <a:r>
              <a:rPr lang="en-US" sz="2400" dirty="0">
                <a:solidFill>
                  <a:srgbClr val="C00000"/>
                </a:solidFill>
              </a:rPr>
              <a:t>nature of data being processed, complicated joining </a:t>
            </a:r>
            <a:r>
              <a:rPr lang="en-US" sz="2400" dirty="0"/>
              <a:t>and</a:t>
            </a:r>
            <a:r>
              <a:rPr lang="en-US" sz="2400" dirty="0">
                <a:solidFill>
                  <a:srgbClr val="C00000"/>
                </a:solidFill>
              </a:rPr>
              <a:t> </a:t>
            </a:r>
            <a:r>
              <a:rPr lang="en-US" sz="2400" dirty="0" smtClean="0">
                <a:solidFill>
                  <a:srgbClr val="C00000"/>
                </a:solidFill>
              </a:rPr>
              <a:t>filtering, </a:t>
            </a:r>
            <a:r>
              <a:rPr lang="en-US" sz="2400" dirty="0">
                <a:solidFill>
                  <a:srgbClr val="C00000"/>
                </a:solidFill>
              </a:rPr>
              <a:t>performance tuning, data cleansing, replication </a:t>
            </a:r>
            <a:r>
              <a:rPr lang="en-US" sz="2400" dirty="0"/>
              <a:t>and</a:t>
            </a:r>
            <a:r>
              <a:rPr lang="en-US" sz="2400" dirty="0">
                <a:solidFill>
                  <a:srgbClr val="C00000"/>
                </a:solidFill>
              </a:rPr>
              <a:t> data </a:t>
            </a:r>
            <a:r>
              <a:rPr lang="en-US" sz="2400" dirty="0" smtClean="0">
                <a:solidFill>
                  <a:srgbClr val="C00000"/>
                </a:solidFill>
              </a:rPr>
              <a:t>maintenance</a:t>
            </a:r>
            <a:r>
              <a:rPr lang="en-US" sz="2400" dirty="0" smtClean="0"/>
              <a:t>.”</a:t>
            </a:r>
            <a:endParaRPr lang="en-GB" sz="2400" dirty="0"/>
          </a:p>
          <a:p>
            <a:endParaRPr lang="en-GB" dirty="0"/>
          </a:p>
        </p:txBody>
      </p:sp>
      <p:sp>
        <p:nvSpPr>
          <p:cNvPr id="7" name="TextBox 6"/>
          <p:cNvSpPr txBox="1"/>
          <p:nvPr/>
        </p:nvSpPr>
        <p:spPr>
          <a:xfrm>
            <a:off x="1066800" y="6428228"/>
            <a:ext cx="11811000" cy="369332"/>
          </a:xfrm>
          <a:prstGeom prst="rect">
            <a:avLst/>
          </a:prstGeom>
          <a:noFill/>
        </p:spPr>
        <p:txBody>
          <a:bodyPr wrap="square" rtlCol="0">
            <a:spAutoFit/>
          </a:bodyPr>
          <a:lstStyle/>
          <a:p>
            <a:r>
              <a:rPr lang="en-GB" dirty="0"/>
              <a:t>Source: </a:t>
            </a:r>
            <a:r>
              <a:rPr lang="en-GB" dirty="0" smtClean="0"/>
              <a:t>Sebastian </a:t>
            </a:r>
            <a:r>
              <a:rPr lang="en-GB" dirty="0" err="1" smtClean="0"/>
              <a:t>Meine</a:t>
            </a:r>
            <a:r>
              <a:rPr lang="en-GB" dirty="0" smtClean="0"/>
              <a:t> and Dennis Lloyd – “</a:t>
            </a:r>
            <a:r>
              <a:rPr lang="en-GB" dirty="0" smtClean="0">
                <a:hlinkClick r:id="rId3"/>
              </a:rPr>
              <a:t>SQL Server Unit Testing with </a:t>
            </a:r>
            <a:r>
              <a:rPr lang="en-GB" dirty="0" err="1" smtClean="0">
                <a:hlinkClick r:id="rId3"/>
              </a:rPr>
              <a:t>tSQLt</a:t>
            </a:r>
            <a:r>
              <a:rPr lang="en-GB" dirty="0" smtClean="0"/>
              <a:t>” – simple-talk.com </a:t>
            </a:r>
            <a:endParaRPr lang="en-GB" dirty="0"/>
          </a:p>
        </p:txBody>
      </p:sp>
    </p:spTree>
    <p:extLst>
      <p:ext uri="{BB962C8B-B14F-4D97-AF65-F5344CB8AC3E}">
        <p14:creationId xmlns:p14="http://schemas.microsoft.com/office/powerpoint/2010/main" val="20166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test?</a:t>
            </a:r>
            <a:endParaRPr lang="en-US" dirty="0"/>
          </a:p>
        </p:txBody>
      </p:sp>
      <p:sp>
        <p:nvSpPr>
          <p:cNvPr id="3" name="Content Placeholder 2"/>
          <p:cNvSpPr>
            <a:spLocks noGrp="1"/>
          </p:cNvSpPr>
          <p:nvPr>
            <p:ph idx="1"/>
          </p:nvPr>
        </p:nvSpPr>
        <p:spPr/>
        <p:txBody>
          <a:bodyPr/>
          <a:lstStyle/>
          <a:p>
            <a:r>
              <a:rPr lang="en-US" dirty="0" smtClean="0"/>
              <a:t>Calculations in procedures and functions</a:t>
            </a:r>
          </a:p>
          <a:p>
            <a:r>
              <a:rPr lang="en-US" dirty="0" smtClean="0"/>
              <a:t>Constraints </a:t>
            </a:r>
          </a:p>
          <a:p>
            <a:r>
              <a:rPr lang="en-US" dirty="0" smtClean="0"/>
              <a:t>Edge cases of data DML</a:t>
            </a:r>
          </a:p>
          <a:p>
            <a:r>
              <a:rPr lang="en-US" dirty="0" smtClean="0"/>
              <a:t>Expected behavior of data </a:t>
            </a:r>
            <a:r>
              <a:rPr lang="en-US" dirty="0" smtClean="0"/>
              <a:t>DML</a:t>
            </a:r>
          </a:p>
          <a:p>
            <a:r>
              <a:rPr lang="en-US" dirty="0" smtClean="0"/>
              <a:t>Error Handling</a:t>
            </a:r>
            <a:endParaRPr lang="en-US" dirty="0" smtClean="0"/>
          </a:p>
          <a:p>
            <a:r>
              <a:rPr lang="en-US" dirty="0" smtClean="0"/>
              <a:t>Standards</a:t>
            </a:r>
          </a:p>
          <a:p>
            <a:endParaRPr lang="en-US" dirty="0"/>
          </a:p>
        </p:txBody>
      </p:sp>
    </p:spTree>
    <p:extLst>
      <p:ext uri="{BB962C8B-B14F-4D97-AF65-F5344CB8AC3E}">
        <p14:creationId xmlns:p14="http://schemas.microsoft.com/office/powerpoint/2010/main" val="302212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Standards</a:t>
            </a:r>
          </a:p>
          <a:p>
            <a:pPr lvl="1"/>
            <a:r>
              <a:rPr lang="en-US" dirty="0"/>
              <a:t>Ensure that the standards you care about are followed.</a:t>
            </a:r>
          </a:p>
          <a:p>
            <a:pPr lvl="1"/>
            <a:r>
              <a:rPr lang="en-US" dirty="0" err="1"/>
              <a:t>SQLCop</a:t>
            </a:r>
            <a:r>
              <a:rPr lang="en-US" dirty="0"/>
              <a:t> – </a:t>
            </a:r>
            <a:r>
              <a:rPr lang="en-US" dirty="0">
                <a:hlinkClick r:id="rId2"/>
              </a:rPr>
              <a:t>sqlcop.lessthandot.com</a:t>
            </a:r>
            <a:endParaRPr lang="en-US" dirty="0"/>
          </a:p>
          <a:p>
            <a:pPr lvl="1"/>
            <a:r>
              <a:rPr lang="en-US" dirty="0"/>
              <a:t>Easy to write your own.</a:t>
            </a:r>
          </a:p>
          <a:p>
            <a:endParaRPr lang="en-US" dirty="0"/>
          </a:p>
        </p:txBody>
      </p:sp>
    </p:spTree>
    <p:extLst>
      <p:ext uri="{BB962C8B-B14F-4D97-AF65-F5344CB8AC3E}">
        <p14:creationId xmlns:p14="http://schemas.microsoft.com/office/powerpoint/2010/main" val="407858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defTabSz="609585"/>
            <a:r>
              <a:rPr lang="en-US" sz="4533" b="1" dirty="0" smtClean="0">
                <a:latin typeface="Arial" pitchFamily="34" charset="0"/>
              </a:rPr>
              <a:t>Why </a:t>
            </a:r>
            <a:r>
              <a:rPr lang="en-US" sz="4533" b="1" dirty="0" err="1" smtClean="0">
                <a:latin typeface="Arial" pitchFamily="34" charset="0"/>
              </a:rPr>
              <a:t>tSQLt</a:t>
            </a:r>
            <a:r>
              <a:rPr lang="en-US" sz="4533" b="1" dirty="0" smtClean="0">
                <a:latin typeface="Arial" pitchFamily="34" charset="0"/>
              </a:rPr>
              <a:t>?</a:t>
            </a:r>
            <a:endParaRPr lang="en-US" sz="4533" b="1" dirty="0">
              <a:latin typeface="Arial" pitchFamily="34" charset="0"/>
            </a:endParaRPr>
          </a:p>
        </p:txBody>
      </p:sp>
      <p:sp>
        <p:nvSpPr>
          <p:cNvPr id="3" name="Content Placeholder 2"/>
          <p:cNvSpPr>
            <a:spLocks noGrp="1"/>
          </p:cNvSpPr>
          <p:nvPr>
            <p:ph idx="1"/>
          </p:nvPr>
        </p:nvSpPr>
        <p:spPr>
          <a:xfrm>
            <a:off x="7467600" y="4686407"/>
            <a:ext cx="4724400" cy="2087562"/>
          </a:xfrm>
        </p:spPr>
        <p:txBody>
          <a:bodyPr>
            <a:normAutofit/>
          </a:bodyPr>
          <a:lstStyle/>
          <a:p>
            <a:pPr marL="0" indent="0">
              <a:buClr>
                <a:srgbClr val="C00000"/>
              </a:buClr>
              <a:buNone/>
            </a:pPr>
            <a:r>
              <a:rPr lang="en-GB" sz="2800" dirty="0" smtClean="0"/>
              <a:t>Find out more:</a:t>
            </a:r>
            <a:endParaRPr lang="en-US" sz="2800" dirty="0">
              <a:hlinkClick r:id="rId3"/>
            </a:endParaRPr>
          </a:p>
          <a:p>
            <a:pPr marL="625475" indent="-625475">
              <a:buClr>
                <a:srgbClr val="C00000"/>
              </a:buClr>
              <a:buFont typeface="Wingdings" panose="05000000000000000000" pitchFamily="2" charset="2"/>
              <a:buChar char="§"/>
            </a:pPr>
            <a:r>
              <a:rPr lang="en-US" sz="2800" dirty="0" smtClean="0">
                <a:hlinkClick r:id="rId3"/>
              </a:rPr>
              <a:t>tSQLt.org</a:t>
            </a:r>
            <a:endParaRPr lang="en-US" sz="2800" dirty="0"/>
          </a:p>
          <a:p>
            <a:pPr marL="625475" indent="-625475">
              <a:buClr>
                <a:srgbClr val="C00000"/>
              </a:buClr>
              <a:buFont typeface="Wingdings" panose="05000000000000000000" pitchFamily="2" charset="2"/>
              <a:buChar char="§"/>
            </a:pPr>
            <a:r>
              <a:rPr lang="en-US" sz="2800" dirty="0">
                <a:hlinkClick r:id="rId4"/>
              </a:rPr>
              <a:t>Support via Google Groups</a:t>
            </a:r>
            <a:endParaRPr lang="en-US" sz="2800" dirty="0"/>
          </a:p>
          <a:p>
            <a:pPr marL="625475" indent="-625475">
              <a:buClr>
                <a:srgbClr val="C00000"/>
              </a:buClr>
              <a:buFont typeface="Wingdings" panose="05000000000000000000" pitchFamily="2" charset="2"/>
              <a:buChar char="§"/>
            </a:pPr>
            <a:r>
              <a:rPr lang="en-US" sz="2800" dirty="0" smtClean="0">
                <a:hlinkClick r:id="rId5"/>
              </a:rPr>
              <a:t>Articles </a:t>
            </a:r>
            <a:r>
              <a:rPr lang="en-US" sz="2800" dirty="0">
                <a:hlinkClick r:id="rId5"/>
              </a:rPr>
              <a:t>at Simple Talk</a:t>
            </a:r>
            <a:endParaRPr lang="en-US" sz="2800" dirty="0"/>
          </a:p>
        </p:txBody>
      </p:sp>
      <p:sp>
        <p:nvSpPr>
          <p:cNvPr id="4" name="TextBox 3"/>
          <p:cNvSpPr txBox="1"/>
          <p:nvPr/>
        </p:nvSpPr>
        <p:spPr>
          <a:xfrm>
            <a:off x="685800" y="1629198"/>
            <a:ext cx="10820400" cy="3108543"/>
          </a:xfrm>
          <a:prstGeom prst="rect">
            <a:avLst/>
          </a:prstGeom>
          <a:noFill/>
        </p:spPr>
        <p:txBody>
          <a:bodyPr wrap="square" rtlCol="0">
            <a:spAutoFit/>
          </a:bodyPr>
          <a:lstStyle/>
          <a:p>
            <a:pPr marL="625475" indent="-625475">
              <a:buClr>
                <a:srgbClr val="C00000"/>
              </a:buClr>
              <a:buFont typeface="Wingdings" panose="05000000000000000000" pitchFamily="2" charset="2"/>
              <a:buChar char="§"/>
            </a:pPr>
            <a:r>
              <a:rPr lang="en-GB" sz="2800" dirty="0"/>
              <a:t>Free framework, similar to </a:t>
            </a:r>
            <a:r>
              <a:rPr lang="en-GB" sz="2800" dirty="0" err="1"/>
              <a:t>nUnit</a:t>
            </a:r>
            <a:r>
              <a:rPr lang="en-GB" sz="2800" dirty="0"/>
              <a:t>/</a:t>
            </a:r>
            <a:r>
              <a:rPr lang="en-GB" sz="2800" dirty="0" err="1"/>
              <a:t>jUnit</a:t>
            </a:r>
            <a:endParaRPr lang="en-GB" sz="2800" dirty="0"/>
          </a:p>
          <a:p>
            <a:pPr marL="625475" indent="-625475">
              <a:buClr>
                <a:srgbClr val="C00000"/>
              </a:buClr>
              <a:buFont typeface="Wingdings" panose="05000000000000000000" pitchFamily="2" charset="2"/>
              <a:buChar char="§"/>
            </a:pPr>
            <a:r>
              <a:rPr lang="en-GB" sz="2800" dirty="0" smtClean="0"/>
              <a:t>Tests written in T-SQL</a:t>
            </a:r>
          </a:p>
          <a:p>
            <a:pPr marL="625475" indent="-625475">
              <a:buClr>
                <a:srgbClr val="C00000"/>
              </a:buClr>
              <a:buFont typeface="Wingdings" panose="05000000000000000000" pitchFamily="2" charset="2"/>
              <a:buChar char="§"/>
            </a:pPr>
            <a:r>
              <a:rPr lang="en-GB" sz="2800" dirty="0" smtClean="0"/>
              <a:t>Can use SSMS IDE</a:t>
            </a:r>
          </a:p>
          <a:p>
            <a:pPr marL="625475" indent="-625475">
              <a:buClr>
                <a:srgbClr val="C00000"/>
              </a:buClr>
              <a:buFont typeface="Wingdings" panose="05000000000000000000" pitchFamily="2" charset="2"/>
              <a:buChar char="§"/>
            </a:pPr>
            <a:r>
              <a:rPr lang="en-GB" sz="2800" dirty="0" smtClean="0"/>
              <a:t>Run tests singly, in groups and in any order</a:t>
            </a:r>
          </a:p>
          <a:p>
            <a:pPr marL="625475" indent="-625475">
              <a:buClr>
                <a:srgbClr val="C00000"/>
              </a:buClr>
              <a:buFont typeface="Wingdings" panose="05000000000000000000" pitchFamily="2" charset="2"/>
              <a:buChar char="§"/>
            </a:pPr>
            <a:r>
              <a:rPr lang="en-GB" sz="2800" dirty="0" smtClean="0"/>
              <a:t>Self-contained tests – isolated transaction</a:t>
            </a:r>
          </a:p>
          <a:p>
            <a:pPr marL="625475" indent="-625475">
              <a:buClr>
                <a:srgbClr val="C00000"/>
              </a:buClr>
              <a:buFont typeface="Wingdings" panose="05000000000000000000" pitchFamily="2" charset="2"/>
              <a:buChar char="§"/>
            </a:pPr>
            <a:r>
              <a:rPr lang="en-GB" sz="2800" dirty="0" smtClean="0"/>
              <a:t>Includes common assertions to reduce repetitive coding</a:t>
            </a:r>
          </a:p>
          <a:p>
            <a:pPr marL="625475" indent="-625475">
              <a:buClr>
                <a:srgbClr val="C00000"/>
              </a:buClr>
              <a:buFont typeface="Wingdings" panose="05000000000000000000" pitchFamily="2" charset="2"/>
              <a:buChar char="§"/>
            </a:pPr>
            <a:r>
              <a:rPr lang="en-GB" sz="2800" dirty="0" smtClean="0"/>
              <a:t>Requires the SQLCLR</a:t>
            </a:r>
          </a:p>
        </p:txBody>
      </p:sp>
    </p:spTree>
    <p:extLst>
      <p:ext uri="{BB962C8B-B14F-4D97-AF65-F5344CB8AC3E}">
        <p14:creationId xmlns:p14="http://schemas.microsoft.com/office/powerpoint/2010/main" val="239909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Tests</a:t>
            </a:r>
            <a:endParaRPr lang="en-US" dirty="0"/>
          </a:p>
        </p:txBody>
      </p:sp>
      <p:sp>
        <p:nvSpPr>
          <p:cNvPr id="3" name="Content Placeholder 2"/>
          <p:cNvSpPr>
            <a:spLocks noGrp="1"/>
          </p:cNvSpPr>
          <p:nvPr>
            <p:ph idx="1"/>
          </p:nvPr>
        </p:nvSpPr>
        <p:spPr/>
        <p:txBody>
          <a:bodyPr/>
          <a:lstStyle/>
          <a:p>
            <a:r>
              <a:rPr lang="en-US" smtClean="0"/>
              <a:t>Classes</a:t>
            </a:r>
          </a:p>
          <a:p>
            <a:pPr lvl="1"/>
            <a:r>
              <a:rPr lang="en-US" smtClean="0"/>
              <a:t>Group </a:t>
            </a:r>
            <a:r>
              <a:rPr lang="en-US" dirty="0" smtClean="0"/>
              <a:t>by object/area being tested</a:t>
            </a:r>
          </a:p>
          <a:p>
            <a:r>
              <a:rPr lang="en-US" dirty="0" smtClean="0"/>
              <a:t>Layout</a:t>
            </a:r>
          </a:p>
          <a:p>
            <a:pPr lvl="1"/>
            <a:r>
              <a:rPr lang="en-US" dirty="0" smtClean="0"/>
              <a:t>Assemble</a:t>
            </a:r>
          </a:p>
          <a:p>
            <a:pPr lvl="1"/>
            <a:r>
              <a:rPr lang="en-US" dirty="0" smtClean="0"/>
              <a:t>Act</a:t>
            </a:r>
          </a:p>
          <a:p>
            <a:pPr lvl="1"/>
            <a:r>
              <a:rPr lang="en-US" dirty="0" smtClean="0"/>
              <a:t>Assert</a:t>
            </a:r>
          </a:p>
          <a:p>
            <a:r>
              <a:rPr lang="en-US" dirty="0" smtClean="0"/>
              <a:t>Tests fail first</a:t>
            </a:r>
            <a:endParaRPr lang="en-US" dirty="0"/>
          </a:p>
        </p:txBody>
      </p:sp>
    </p:spTree>
    <p:extLst>
      <p:ext uri="{BB962C8B-B14F-4D97-AF65-F5344CB8AC3E}">
        <p14:creationId xmlns:p14="http://schemas.microsoft.com/office/powerpoint/2010/main" val="196289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smtClean="0"/>
              <a:t>We need to refactor and adjust the reading time for articles</a:t>
            </a:r>
          </a:p>
          <a:p>
            <a:pPr lvl="1"/>
            <a:r>
              <a:rPr lang="en-US" dirty="0" smtClean="0"/>
              <a:t>Add a column to our table</a:t>
            </a:r>
          </a:p>
        </p:txBody>
      </p:sp>
    </p:spTree>
    <p:extLst>
      <p:ext uri="{BB962C8B-B14F-4D97-AF65-F5344CB8AC3E}">
        <p14:creationId xmlns:p14="http://schemas.microsoft.com/office/powerpoint/2010/main" val="2542757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Testing the API</a:t>
            </a:r>
          </a:p>
          <a:p>
            <a:pPr lvl="1"/>
            <a:r>
              <a:rPr lang="en-US" dirty="0" smtClean="0"/>
              <a:t>Our first </a:t>
            </a:r>
            <a:r>
              <a:rPr lang="en-US" dirty="0" smtClean="0"/>
              <a:t>test</a:t>
            </a:r>
          </a:p>
          <a:p>
            <a:pPr lvl="1"/>
            <a:r>
              <a:rPr lang="en-US" dirty="0" err="1"/>
              <a:t>tsqlt.AssertResultSetsHaveSameMetaData</a:t>
            </a:r>
            <a:endParaRPr lang="en-US" dirty="0"/>
          </a:p>
          <a:p>
            <a:pPr lvl="1"/>
            <a:endParaRPr lang="en-US" dirty="0" smtClean="0"/>
          </a:p>
        </p:txBody>
      </p:sp>
    </p:spTree>
    <p:extLst>
      <p:ext uri="{BB962C8B-B14F-4D97-AF65-F5344CB8AC3E}">
        <p14:creationId xmlns:p14="http://schemas.microsoft.com/office/powerpoint/2010/main" val="1400053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Goals</a:t>
            </a:r>
          </a:p>
        </p:txBody>
      </p:sp>
      <p:sp>
        <p:nvSpPr>
          <p:cNvPr id="3" name="Content Placeholder 2"/>
          <p:cNvSpPr>
            <a:spLocks noGrp="1"/>
          </p:cNvSpPr>
          <p:nvPr>
            <p:ph idx="1"/>
          </p:nvPr>
        </p:nvSpPr>
        <p:spPr>
          <a:xfrm>
            <a:off x="30480" y="1600201"/>
            <a:ext cx="12268200" cy="4525963"/>
          </a:xfrm>
        </p:spPr>
        <p:txBody>
          <a:bodyPr>
            <a:normAutofit/>
          </a:bodyPr>
          <a:lstStyle/>
          <a:p>
            <a:r>
              <a:rPr lang="en-US" dirty="0"/>
              <a:t>Why </a:t>
            </a:r>
            <a:r>
              <a:rPr lang="en-US" dirty="0">
                <a:solidFill>
                  <a:srgbClr val="C00000"/>
                </a:solidFill>
              </a:rPr>
              <a:t>testing matters </a:t>
            </a:r>
            <a:r>
              <a:rPr lang="en-US" dirty="0"/>
              <a:t>and what it contributes</a:t>
            </a:r>
          </a:p>
          <a:p>
            <a:r>
              <a:rPr lang="en-US" dirty="0"/>
              <a:t>Introduction to the </a:t>
            </a:r>
            <a:r>
              <a:rPr lang="en-US" dirty="0" err="1">
                <a:solidFill>
                  <a:srgbClr val="C00000"/>
                </a:solidFill>
              </a:rPr>
              <a:t>tSQLt</a:t>
            </a:r>
            <a:r>
              <a:rPr lang="en-US" dirty="0">
                <a:solidFill>
                  <a:srgbClr val="C00000"/>
                </a:solidFill>
              </a:rPr>
              <a:t> framework</a:t>
            </a:r>
          </a:p>
          <a:p>
            <a:r>
              <a:rPr lang="en-US" dirty="0"/>
              <a:t>What and how we can test - </a:t>
            </a:r>
            <a:r>
              <a:rPr lang="en-US" dirty="0">
                <a:solidFill>
                  <a:srgbClr val="C00000"/>
                </a:solidFill>
              </a:rPr>
              <a:t>examples</a:t>
            </a:r>
          </a:p>
          <a:p>
            <a:r>
              <a:rPr lang="en-US" dirty="0"/>
              <a:t>Testing as part of a </a:t>
            </a:r>
            <a:r>
              <a:rPr lang="en-US" dirty="0">
                <a:solidFill>
                  <a:srgbClr val="C00000"/>
                </a:solidFill>
              </a:rPr>
              <a:t>deployment pipeline</a:t>
            </a:r>
          </a:p>
        </p:txBody>
      </p:sp>
    </p:spTree>
    <p:extLst>
      <p:ext uri="{BB962C8B-B14F-4D97-AF65-F5344CB8AC3E}">
        <p14:creationId xmlns:p14="http://schemas.microsoft.com/office/powerpoint/2010/main" val="477808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a:t>We need to refactor and adjust the reading time for articles</a:t>
            </a:r>
          </a:p>
          <a:p>
            <a:pPr lvl="1"/>
            <a:r>
              <a:rPr lang="en-US" dirty="0"/>
              <a:t>Add a column to our table</a:t>
            </a:r>
          </a:p>
          <a:p>
            <a:pPr lvl="1"/>
            <a:r>
              <a:rPr lang="en-US" dirty="0" smtClean="0"/>
              <a:t>Create the procedure to update our reading time.</a:t>
            </a:r>
            <a:endParaRPr lang="en-US" dirty="0" smtClean="0"/>
          </a:p>
        </p:txBody>
      </p:sp>
    </p:spTree>
    <p:extLst>
      <p:ext uri="{BB962C8B-B14F-4D97-AF65-F5344CB8AC3E}">
        <p14:creationId xmlns:p14="http://schemas.microsoft.com/office/powerpoint/2010/main" val="3492864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Procedures and functions</a:t>
            </a:r>
          </a:p>
          <a:p>
            <a:pPr lvl="1"/>
            <a:r>
              <a:rPr lang="en-US" dirty="0"/>
              <a:t>Test the function</a:t>
            </a:r>
          </a:p>
          <a:p>
            <a:pPr lvl="1"/>
            <a:r>
              <a:rPr lang="en-US" dirty="0" smtClean="0"/>
              <a:t>Create a new procedure</a:t>
            </a:r>
          </a:p>
          <a:p>
            <a:pPr lvl="1"/>
            <a:r>
              <a:rPr lang="en-US" dirty="0" smtClean="0"/>
              <a:t>Isolat</a:t>
            </a:r>
            <a:r>
              <a:rPr lang="en-US" dirty="0" smtClean="0"/>
              <a:t>e the procedure from the function in a test</a:t>
            </a:r>
            <a:endParaRPr lang="en-US" dirty="0"/>
          </a:p>
        </p:txBody>
      </p:sp>
    </p:spTree>
    <p:extLst>
      <p:ext uri="{BB962C8B-B14F-4D97-AF65-F5344CB8AC3E}">
        <p14:creationId xmlns:p14="http://schemas.microsoft.com/office/powerpoint/2010/main" val="3500483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r>
              <a:rPr lang="en-US" dirty="0" smtClean="0"/>
              <a:t>Our code needs good error handling.</a:t>
            </a:r>
          </a:p>
          <a:p>
            <a:r>
              <a:rPr lang="en-US" dirty="0" smtClean="0"/>
              <a:t>We want to test for this by</a:t>
            </a:r>
          </a:p>
          <a:p>
            <a:pPr lvl="1"/>
            <a:r>
              <a:rPr lang="en-US" dirty="0" smtClean="0"/>
              <a:t>creating errors with edge cases</a:t>
            </a:r>
          </a:p>
          <a:p>
            <a:pPr lvl="1"/>
            <a:r>
              <a:rPr lang="en-US" dirty="0" smtClean="0"/>
              <a:t>Testing for specific exceptions when we use bad data</a:t>
            </a:r>
          </a:p>
        </p:txBody>
      </p:sp>
    </p:spTree>
    <p:extLst>
      <p:ext uri="{BB962C8B-B14F-4D97-AF65-F5344CB8AC3E}">
        <p14:creationId xmlns:p14="http://schemas.microsoft.com/office/powerpoint/2010/main" val="827678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a:t>We need to refactor and adjust the reading time for articles</a:t>
            </a:r>
          </a:p>
          <a:p>
            <a:pPr lvl="1"/>
            <a:r>
              <a:rPr lang="en-US" dirty="0"/>
              <a:t>Add a column to our table</a:t>
            </a:r>
          </a:p>
          <a:p>
            <a:pPr lvl="1"/>
            <a:r>
              <a:rPr lang="en-US" dirty="0" smtClean="0"/>
              <a:t>Create the procedure to update our reading time.</a:t>
            </a:r>
          </a:p>
          <a:p>
            <a:pPr lvl="1"/>
            <a:r>
              <a:rPr lang="en-US" dirty="0" smtClean="0"/>
              <a:t>We haven’t included error handling in our procedure. Let’s test an edge case</a:t>
            </a:r>
            <a:endParaRPr lang="en-US" dirty="0" smtClean="0"/>
          </a:p>
        </p:txBody>
      </p:sp>
    </p:spTree>
    <p:extLst>
      <p:ext uri="{BB962C8B-B14F-4D97-AF65-F5344CB8AC3E}">
        <p14:creationId xmlns:p14="http://schemas.microsoft.com/office/powerpoint/2010/main" val="2324754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Exceptions</a:t>
            </a:r>
          </a:p>
          <a:p>
            <a:pPr lvl="1"/>
            <a:r>
              <a:rPr lang="en-US" dirty="0" smtClean="0"/>
              <a:t>Send in bad data in a test</a:t>
            </a:r>
            <a:endParaRPr lang="en-US" dirty="0"/>
          </a:p>
          <a:p>
            <a:pPr lvl="1"/>
            <a:r>
              <a:rPr lang="en-US" dirty="0" smtClean="0"/>
              <a:t>Update our procedure with error handling</a:t>
            </a:r>
          </a:p>
          <a:p>
            <a:pPr lvl="1"/>
            <a:r>
              <a:rPr lang="en-US" dirty="0" smtClean="0"/>
              <a:t>Include a new test to catch the exception</a:t>
            </a:r>
            <a:endParaRPr lang="en-US" dirty="0"/>
          </a:p>
        </p:txBody>
      </p:sp>
    </p:spTree>
    <p:extLst>
      <p:ext uri="{BB962C8B-B14F-4D97-AF65-F5344CB8AC3E}">
        <p14:creationId xmlns:p14="http://schemas.microsoft.com/office/powerpoint/2010/main" val="2276549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r>
              <a:rPr lang="en-US" dirty="0" smtClean="0"/>
              <a:t>NULL</a:t>
            </a:r>
          </a:p>
          <a:p>
            <a:r>
              <a:rPr lang="en-US" dirty="0" smtClean="0"/>
              <a:t>-x</a:t>
            </a:r>
          </a:p>
          <a:p>
            <a:r>
              <a:rPr lang="en-US" dirty="0" smtClean="0"/>
              <a:t>0</a:t>
            </a:r>
          </a:p>
          <a:p>
            <a:r>
              <a:rPr lang="en-US" dirty="0" smtClean="0"/>
              <a:t>Long strings (</a:t>
            </a:r>
            <a:r>
              <a:rPr lang="en-US" dirty="0" err="1" smtClean="0"/>
              <a:t>esp</a:t>
            </a:r>
            <a:r>
              <a:rPr lang="en-US" dirty="0" smtClean="0"/>
              <a:t> char)</a:t>
            </a:r>
          </a:p>
          <a:p>
            <a:r>
              <a:rPr lang="en-US" dirty="0" err="1" smtClean="0"/>
              <a:t>Nvarchar</a:t>
            </a:r>
            <a:r>
              <a:rPr lang="en-US" dirty="0" smtClean="0"/>
              <a:t> v </a:t>
            </a:r>
            <a:r>
              <a:rPr lang="en-US" dirty="0" err="1" smtClean="0"/>
              <a:t>varchar</a:t>
            </a:r>
            <a:endParaRPr lang="en-US" dirty="0" smtClean="0"/>
          </a:p>
          <a:p>
            <a:r>
              <a:rPr lang="en-US" dirty="0" err="1" smtClean="0"/>
              <a:t>Int</a:t>
            </a:r>
            <a:r>
              <a:rPr lang="en-US" dirty="0" smtClean="0"/>
              <a:t>/char v </a:t>
            </a:r>
            <a:r>
              <a:rPr lang="en-US" dirty="0" err="1" smtClean="0"/>
              <a:t>datetime</a:t>
            </a:r>
            <a:endParaRPr lang="en-US" dirty="0"/>
          </a:p>
          <a:p>
            <a:r>
              <a:rPr lang="en-US" dirty="0" smtClean="0"/>
              <a:t>Formatting (mm/</a:t>
            </a:r>
            <a:r>
              <a:rPr lang="en-US" dirty="0" err="1" smtClean="0"/>
              <a:t>dd</a:t>
            </a:r>
            <a:r>
              <a:rPr lang="en-US" dirty="0" smtClean="0"/>
              <a:t>/</a:t>
            </a:r>
            <a:r>
              <a:rPr lang="en-US" dirty="0" err="1" smtClean="0"/>
              <a:t>yyyy</a:t>
            </a:r>
            <a:r>
              <a:rPr lang="en-US" dirty="0" smtClean="0"/>
              <a:t> v. </a:t>
            </a:r>
            <a:r>
              <a:rPr lang="en-US" dirty="0" err="1" smtClean="0"/>
              <a:t>dd</a:t>
            </a:r>
            <a:r>
              <a:rPr lang="en-US" dirty="0" smtClean="0"/>
              <a:t>/mm/</a:t>
            </a:r>
            <a:r>
              <a:rPr lang="en-US" dirty="0" err="1" smtClean="0"/>
              <a:t>yyyy</a:t>
            </a:r>
            <a:r>
              <a:rPr lang="en-US" dirty="0" smtClean="0"/>
              <a:t>)</a:t>
            </a:r>
          </a:p>
          <a:p>
            <a:endParaRPr lang="en-US" dirty="0" smtClean="0"/>
          </a:p>
        </p:txBody>
      </p:sp>
    </p:spTree>
    <p:extLst>
      <p:ext uri="{BB962C8B-B14F-4D97-AF65-F5344CB8AC3E}">
        <p14:creationId xmlns:p14="http://schemas.microsoft.com/office/powerpoint/2010/main" val="1385440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a Test Suite</a:t>
            </a:r>
            <a:endParaRPr lang="en-US" dirty="0"/>
          </a:p>
        </p:txBody>
      </p:sp>
      <p:sp>
        <p:nvSpPr>
          <p:cNvPr id="3" name="Content Placeholder 2"/>
          <p:cNvSpPr>
            <a:spLocks noGrp="1"/>
          </p:cNvSpPr>
          <p:nvPr>
            <p:ph idx="1"/>
          </p:nvPr>
        </p:nvSpPr>
        <p:spPr/>
        <p:txBody>
          <a:bodyPr/>
          <a:lstStyle/>
          <a:p>
            <a:r>
              <a:rPr lang="en-US" dirty="0" smtClean="0"/>
              <a:t>By continuing to grow your test suite with each change, developers spread the load</a:t>
            </a:r>
          </a:p>
          <a:p>
            <a:r>
              <a:rPr lang="en-US" dirty="0" smtClean="0"/>
              <a:t>By having a large suite, we have better code coverage.</a:t>
            </a:r>
          </a:p>
          <a:p>
            <a:r>
              <a:rPr lang="en-US" dirty="0" smtClean="0"/>
              <a:t>We can easily regression test</a:t>
            </a:r>
            <a:r>
              <a:rPr lang="en-US" dirty="0" smtClean="0"/>
              <a:t>.</a:t>
            </a:r>
          </a:p>
          <a:p>
            <a:r>
              <a:rPr lang="en-US" dirty="0" smtClean="0"/>
              <a:t>However, we need to group tests</a:t>
            </a:r>
            <a:endParaRPr lang="en-US" dirty="0"/>
          </a:p>
        </p:txBody>
      </p:sp>
    </p:spTree>
    <p:extLst>
      <p:ext uri="{BB962C8B-B14F-4D97-AF65-F5344CB8AC3E}">
        <p14:creationId xmlns:p14="http://schemas.microsoft.com/office/powerpoint/2010/main" val="2479422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a:t>We need to refactor and adjust the reading time for articles</a:t>
            </a:r>
          </a:p>
          <a:p>
            <a:pPr lvl="1"/>
            <a:r>
              <a:rPr lang="en-US" dirty="0"/>
              <a:t>Add a column to our table</a:t>
            </a:r>
          </a:p>
          <a:p>
            <a:pPr lvl="1"/>
            <a:r>
              <a:rPr lang="en-US" dirty="0" smtClean="0"/>
              <a:t>Create the procedure to update our reading time.</a:t>
            </a:r>
          </a:p>
          <a:p>
            <a:pPr lvl="1"/>
            <a:r>
              <a:rPr lang="en-US" dirty="0" smtClean="0"/>
              <a:t>We haven’t included error handling in our procedure. Let’s test an edge case</a:t>
            </a:r>
          </a:p>
          <a:p>
            <a:pPr lvl="1"/>
            <a:r>
              <a:rPr lang="en-US" dirty="0" smtClean="0"/>
              <a:t>Let’s group a series of tests and execut</a:t>
            </a:r>
            <a:r>
              <a:rPr lang="en-US" dirty="0" smtClean="0"/>
              <a:t>e them</a:t>
            </a:r>
            <a:endParaRPr lang="en-US" dirty="0" smtClean="0"/>
          </a:p>
        </p:txBody>
      </p:sp>
    </p:spTree>
    <p:extLst>
      <p:ext uri="{BB962C8B-B14F-4D97-AF65-F5344CB8AC3E}">
        <p14:creationId xmlns:p14="http://schemas.microsoft.com/office/powerpoint/2010/main" val="1277650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Test classes</a:t>
            </a:r>
            <a:endParaRPr lang="en-US" dirty="0"/>
          </a:p>
        </p:txBody>
      </p:sp>
    </p:spTree>
    <p:extLst>
      <p:ext uri="{BB962C8B-B14F-4D97-AF65-F5344CB8AC3E}">
        <p14:creationId xmlns:p14="http://schemas.microsoft.com/office/powerpoint/2010/main" val="3990184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Test Suite</a:t>
            </a:r>
            <a:endParaRPr lang="en-US" dirty="0"/>
          </a:p>
        </p:txBody>
      </p:sp>
      <p:sp>
        <p:nvSpPr>
          <p:cNvPr id="3" name="Content Placeholder 2"/>
          <p:cNvSpPr>
            <a:spLocks noGrp="1"/>
          </p:cNvSpPr>
          <p:nvPr>
            <p:ph idx="1"/>
          </p:nvPr>
        </p:nvSpPr>
        <p:spPr>
          <a:xfrm>
            <a:off x="609600" y="2362202"/>
            <a:ext cx="10972800" cy="2133597"/>
          </a:xfrm>
        </p:spPr>
        <p:txBody>
          <a:bodyPr>
            <a:noAutofit/>
          </a:bodyPr>
          <a:lstStyle/>
          <a:p>
            <a:pPr marL="0" indent="0" algn="ctr">
              <a:buNone/>
            </a:pPr>
            <a:r>
              <a:rPr lang="en-US" sz="7200" dirty="0" smtClean="0"/>
              <a:t>Write One Extra Test</a:t>
            </a:r>
            <a:endParaRPr lang="en-US" sz="7200" dirty="0"/>
          </a:p>
        </p:txBody>
      </p:sp>
    </p:spTree>
    <p:extLst>
      <p:ext uri="{BB962C8B-B14F-4D97-AF65-F5344CB8AC3E}">
        <p14:creationId xmlns:p14="http://schemas.microsoft.com/office/powerpoint/2010/main" val="292305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Goals</a:t>
            </a:r>
          </a:p>
          <a:p>
            <a:r>
              <a:rPr lang="en-US" dirty="0" smtClean="0"/>
              <a:t>Who am I?</a:t>
            </a:r>
          </a:p>
          <a:p>
            <a:r>
              <a:rPr lang="en-US" dirty="0" smtClean="0"/>
              <a:t>The Delivery Pipeline</a:t>
            </a:r>
          </a:p>
          <a:p>
            <a:r>
              <a:rPr lang="en-US" dirty="0" smtClean="0"/>
              <a:t>Where do I test</a:t>
            </a:r>
            <a:r>
              <a:rPr lang="en-US" dirty="0" smtClean="0"/>
              <a:t>?</a:t>
            </a:r>
          </a:p>
          <a:p>
            <a:r>
              <a:rPr lang="en-US" dirty="0" smtClean="0"/>
              <a:t>Why do I test?</a:t>
            </a:r>
          </a:p>
          <a:p>
            <a:r>
              <a:rPr lang="en-US" dirty="0" err="1" smtClean="0"/>
              <a:t>tSQLt</a:t>
            </a:r>
            <a:endParaRPr lang="en-US" dirty="0" smtClean="0"/>
          </a:p>
          <a:p>
            <a:r>
              <a:rPr lang="en-US" dirty="0" smtClean="0"/>
              <a:t>Refactoring an application</a:t>
            </a:r>
          </a:p>
          <a:p>
            <a:r>
              <a:rPr lang="en-US" dirty="0" smtClean="0"/>
              <a:t>Testing Procedures and Functions</a:t>
            </a:r>
          </a:p>
          <a:p>
            <a:r>
              <a:rPr lang="en-US" dirty="0" smtClean="0"/>
              <a:t>Grouping Tests</a:t>
            </a:r>
          </a:p>
          <a:p>
            <a:r>
              <a:rPr lang="en-US" dirty="0" smtClean="0"/>
              <a:t>Testing Exceptions</a:t>
            </a:r>
            <a:endParaRPr lang="en-US" dirty="0" smtClean="0"/>
          </a:p>
          <a:p>
            <a:endParaRPr lang="en-US" dirty="0" smtClean="0"/>
          </a:p>
          <a:p>
            <a:endParaRPr lang="en-US" dirty="0"/>
          </a:p>
        </p:txBody>
      </p:sp>
    </p:spTree>
    <p:extLst>
      <p:ext uri="{BB962C8B-B14F-4D97-AF65-F5344CB8AC3E}">
        <p14:creationId xmlns:p14="http://schemas.microsoft.com/office/powerpoint/2010/main" val="2603240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Goals</a:t>
            </a:r>
          </a:p>
        </p:txBody>
      </p:sp>
      <p:sp>
        <p:nvSpPr>
          <p:cNvPr id="3" name="Content Placeholder 2"/>
          <p:cNvSpPr>
            <a:spLocks noGrp="1"/>
          </p:cNvSpPr>
          <p:nvPr>
            <p:ph idx="1"/>
          </p:nvPr>
        </p:nvSpPr>
        <p:spPr>
          <a:xfrm>
            <a:off x="30480" y="1600201"/>
            <a:ext cx="12268200" cy="4525963"/>
          </a:xfrm>
        </p:spPr>
        <p:txBody>
          <a:bodyPr>
            <a:normAutofit/>
          </a:bodyPr>
          <a:lstStyle/>
          <a:p>
            <a:r>
              <a:rPr lang="en-US" dirty="0"/>
              <a:t>Why </a:t>
            </a:r>
            <a:r>
              <a:rPr lang="en-US" dirty="0">
                <a:solidFill>
                  <a:srgbClr val="C00000"/>
                </a:solidFill>
              </a:rPr>
              <a:t>testing matters </a:t>
            </a:r>
            <a:r>
              <a:rPr lang="en-US" dirty="0"/>
              <a:t>and what it contributes</a:t>
            </a:r>
          </a:p>
          <a:p>
            <a:r>
              <a:rPr lang="en-US" dirty="0"/>
              <a:t>Introduction to the </a:t>
            </a:r>
            <a:r>
              <a:rPr lang="en-US" dirty="0" err="1">
                <a:solidFill>
                  <a:srgbClr val="C00000"/>
                </a:solidFill>
              </a:rPr>
              <a:t>tSQLt</a:t>
            </a:r>
            <a:r>
              <a:rPr lang="en-US" dirty="0">
                <a:solidFill>
                  <a:srgbClr val="C00000"/>
                </a:solidFill>
              </a:rPr>
              <a:t> framework</a:t>
            </a:r>
          </a:p>
          <a:p>
            <a:r>
              <a:rPr lang="en-US" dirty="0"/>
              <a:t>What and how we can test - </a:t>
            </a:r>
            <a:r>
              <a:rPr lang="en-US" dirty="0">
                <a:solidFill>
                  <a:srgbClr val="C00000"/>
                </a:solidFill>
              </a:rPr>
              <a:t>examples</a:t>
            </a:r>
          </a:p>
          <a:p>
            <a:r>
              <a:rPr lang="en-US" dirty="0"/>
              <a:t>Testing as part of a </a:t>
            </a:r>
            <a:r>
              <a:rPr lang="en-US" dirty="0">
                <a:solidFill>
                  <a:srgbClr val="C00000"/>
                </a:solidFill>
              </a:rPr>
              <a:t>deployment pipeline</a:t>
            </a:r>
          </a:p>
        </p:txBody>
      </p:sp>
    </p:spTree>
    <p:extLst>
      <p:ext uri="{BB962C8B-B14F-4D97-AF65-F5344CB8AC3E}">
        <p14:creationId xmlns:p14="http://schemas.microsoft.com/office/powerpoint/2010/main" val="1386303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hlinkClick r:id="rId2"/>
              </a:rPr>
              <a:t>www.sqlservercental.com</a:t>
            </a:r>
            <a:endParaRPr lang="en-US" dirty="0" smtClean="0"/>
          </a:p>
          <a:p>
            <a:r>
              <a:rPr lang="en-US" dirty="0" smtClean="0">
                <a:hlinkClick r:id="rId3"/>
              </a:rPr>
              <a:t>www.simple-talk.com</a:t>
            </a:r>
            <a:endParaRPr lang="en-US" dirty="0" smtClean="0"/>
          </a:p>
          <a:p>
            <a:endParaRPr lang="en-US" dirty="0" smtClean="0"/>
          </a:p>
        </p:txBody>
      </p:sp>
    </p:spTree>
    <p:extLst>
      <p:ext uri="{BB962C8B-B14F-4D97-AF65-F5344CB8AC3E}">
        <p14:creationId xmlns:p14="http://schemas.microsoft.com/office/powerpoint/2010/main" val="1108669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Continuous Integration </a:t>
            </a:r>
            <a:r>
              <a:rPr lang="en-US" dirty="0"/>
              <a:t>– http://en.wikipedia.org/wiki/Continuous_integration</a:t>
            </a:r>
            <a:endParaRPr lang="en-US" dirty="0" smtClean="0"/>
          </a:p>
          <a:p>
            <a:r>
              <a:rPr lang="en-US" dirty="0" smtClean="0"/>
              <a:t>Getting Started Testing Databases with </a:t>
            </a:r>
            <a:r>
              <a:rPr lang="en-US" dirty="0" err="1" smtClean="0"/>
              <a:t>tSQLt</a:t>
            </a:r>
            <a:r>
              <a:rPr lang="en-US" dirty="0" smtClean="0"/>
              <a:t> </a:t>
            </a:r>
            <a:r>
              <a:rPr lang="en-US" dirty="0"/>
              <a:t>- </a:t>
            </a:r>
            <a:r>
              <a:rPr lang="en-US" dirty="0">
                <a:hlinkClick r:id="rId2"/>
              </a:rPr>
              <a:t>https://www.simple-talk.com/sql/t-sql-programming/getting-started-testing-databases-with-tsqlt</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2962012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288767" y="-152081"/>
            <a:ext cx="11481555" cy="1143000"/>
          </a:xfrm>
        </p:spPr>
        <p:txBody>
          <a:bodyPr/>
          <a:lstStyle/>
          <a:p>
            <a:r>
              <a:rPr lang="en-US" dirty="0" smtClean="0"/>
              <a:t>Image sources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51795435"/>
              </p:ext>
            </p:extLst>
          </p:nvPr>
        </p:nvGraphicFramePr>
        <p:xfrm>
          <a:off x="416561" y="857143"/>
          <a:ext cx="11653521" cy="986635"/>
        </p:xfrm>
        <a:graphic>
          <a:graphicData uri="http://schemas.openxmlformats.org/drawingml/2006/table">
            <a:tbl>
              <a:tblPr firstRow="1" bandRow="1">
                <a:tableStyleId>{2D5ABB26-0587-4C30-8999-92F81FD0307C}</a:tableStyleId>
              </a:tblPr>
              <a:tblGrid>
                <a:gridCol w="3122701"/>
                <a:gridCol w="995263"/>
                <a:gridCol w="7535557"/>
              </a:tblGrid>
              <a:tr h="274207">
                <a:tc>
                  <a:txBody>
                    <a:bodyPr/>
                    <a:lstStyle/>
                    <a:p>
                      <a:r>
                        <a:rPr lang="en-GB" sz="1300" b="1" dirty="0" smtClean="0"/>
                        <a:t>Author</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Source</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Information</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4216">
                <a:tc>
                  <a:txBody>
                    <a:bodyPr/>
                    <a:lstStyle/>
                    <a:p>
                      <a:r>
                        <a:rPr lang="en-GB" sz="1100" b="0" dirty="0" smtClean="0">
                          <a:hlinkClick r:id="rId2"/>
                        </a:rPr>
                        <a:t>Peter Kaminski</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b="0" dirty="0" smtClean="0">
                          <a:hlinkClick r:id="rId3"/>
                        </a:rPr>
                        <a:t>Safe Area – Flickr</a:t>
                      </a:r>
                      <a:r>
                        <a:rPr lang="en-GB" sz="1100" b="0" dirty="0" smtClean="0"/>
                        <a:t>. This file is licensed</a:t>
                      </a:r>
                      <a:r>
                        <a:rPr lang="en-GB" sz="1100" b="0" baseline="0" dirty="0" smtClean="0"/>
                        <a:t> under </a:t>
                      </a:r>
                      <a:r>
                        <a:rPr lang="en-GB" sz="1100" b="0" dirty="0" smtClean="0"/>
                        <a:t>the </a:t>
                      </a:r>
                      <a:r>
                        <a:rPr lang="en-GB" sz="1100" b="0" dirty="0" smtClean="0">
                          <a:hlinkClick r:id="rId4"/>
                        </a:rPr>
                        <a:t>Creative</a:t>
                      </a:r>
                      <a:r>
                        <a:rPr lang="en-GB" sz="1100" b="0" baseline="0" dirty="0" smtClean="0">
                          <a:hlinkClick r:id="rId4"/>
                        </a:rPr>
                        <a:t> Commons Attribution 2.0 Generic license</a:t>
                      </a:r>
                      <a:r>
                        <a:rPr lang="en-GB" sz="1100" b="0" baseline="0" dirty="0" smtClean="0"/>
                        <a:t>. </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035">
                <a:tc>
                  <a:txBody>
                    <a:bodyPr/>
                    <a:lstStyle/>
                    <a:p>
                      <a:r>
                        <a:rPr lang="en-GB" sz="1100" b="0" dirty="0" smtClean="0">
                          <a:hlinkClick r:id="rId5"/>
                        </a:rPr>
                        <a:t>Harold </a:t>
                      </a:r>
                      <a:r>
                        <a:rPr lang="en-GB" sz="1100" b="0" dirty="0" err="1" smtClean="0">
                          <a:hlinkClick r:id="rId5"/>
                        </a:rPr>
                        <a:t>Groven</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GB" sz="1100" b="0" dirty="0" smtClean="0">
                          <a:hlinkClick r:id="rId6"/>
                        </a:rPr>
                        <a:t>Fuse box</a:t>
                      </a:r>
                      <a:r>
                        <a:rPr lang="en-GB" sz="1100" b="0" baseline="0" dirty="0" smtClean="0">
                          <a:hlinkClick r:id="rId6"/>
                        </a:rPr>
                        <a:t> – Flickr</a:t>
                      </a:r>
                      <a:r>
                        <a:rPr lang="en-GB" sz="1100" b="0" baseline="0" dirty="0" smtClean="0"/>
                        <a:t>. </a:t>
                      </a:r>
                      <a:r>
                        <a:rPr lang="en-GB" sz="1100" dirty="0" smtClean="0"/>
                        <a:t>This file is licensed under the </a:t>
                      </a:r>
                      <a:r>
                        <a:rPr lang="en-GB" sz="1100" b="0" dirty="0" smtClean="0">
                          <a:hlinkClick r:id="rId7"/>
                        </a:rPr>
                        <a:t>Creative Commons </a:t>
                      </a:r>
                      <a:r>
                        <a:rPr lang="en-US" sz="1100" b="0" dirty="0" smtClean="0">
                          <a:effectLst/>
                          <a:hlinkClick r:id="rId7"/>
                        </a:rPr>
                        <a:t>Attribution-</a:t>
                      </a:r>
                      <a:r>
                        <a:rPr lang="en-US" sz="1100" b="0" dirty="0" err="1" smtClean="0">
                          <a:effectLst/>
                          <a:hlinkClick r:id="rId7"/>
                        </a:rPr>
                        <a:t>ShareAlike</a:t>
                      </a:r>
                      <a:r>
                        <a:rPr lang="en-US" sz="1100" b="0" dirty="0" smtClean="0">
                          <a:effectLst/>
                          <a:hlinkClick r:id="rId7"/>
                        </a:rPr>
                        <a:t> 2.0 Generic</a:t>
                      </a:r>
                      <a:r>
                        <a:rPr lang="en-US" sz="1100" b="0" dirty="0" smtClean="0">
                          <a:hlinkClick r:id="rId7"/>
                        </a:rPr>
                        <a:t> </a:t>
                      </a:r>
                      <a:r>
                        <a:rPr lang="en-US" sz="1100" b="0" dirty="0" smtClean="0">
                          <a:effectLst/>
                          <a:hlinkClick r:id="rId7"/>
                        </a:rPr>
                        <a:t>(CC BY-SA 2.0)</a:t>
                      </a:r>
                      <a:r>
                        <a:rPr lang="en-US" sz="1100" b="0" dirty="0" smtClean="0">
                          <a:effectLst/>
                        </a:rPr>
                        <a:t> license.</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2428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normAutofit lnSpcReduction="10000"/>
          </a:bodyPr>
          <a:lstStyle/>
          <a:p>
            <a:r>
              <a:rPr lang="en-US" dirty="0" smtClean="0"/>
              <a:t>Steve Jones</a:t>
            </a:r>
          </a:p>
          <a:p>
            <a:pPr lvl="1"/>
            <a:r>
              <a:rPr lang="en-US" dirty="0" smtClean="0"/>
              <a:t>Editor and founder, </a:t>
            </a:r>
            <a:r>
              <a:rPr lang="en-US" dirty="0" err="1" smtClean="0"/>
              <a:t>SQLServerCentral</a:t>
            </a:r>
            <a:endParaRPr lang="en-US" dirty="0" smtClean="0"/>
          </a:p>
          <a:p>
            <a:pPr lvl="1"/>
            <a:r>
              <a:rPr lang="en-US" dirty="0" smtClean="0"/>
              <a:t>Evangelist, Red Gate Software</a:t>
            </a:r>
          </a:p>
          <a:p>
            <a:pPr lvl="1"/>
            <a:r>
              <a:rPr lang="en-US" dirty="0" smtClean="0"/>
              <a:t>Working with SQL Server since 1991 (v4.2)</a:t>
            </a:r>
          </a:p>
          <a:p>
            <a:pPr lvl="1"/>
            <a:r>
              <a:rPr lang="en-US" dirty="0" smtClean="0"/>
              <a:t>Author of many articles and books on different aspects of SQL Server</a:t>
            </a:r>
          </a:p>
          <a:p>
            <a:pPr lvl="1"/>
            <a:r>
              <a:rPr lang="en-US" dirty="0" smtClean="0"/>
              <a:t>http://www.voiceofthedba.com</a:t>
            </a:r>
          </a:p>
        </p:txBody>
      </p:sp>
    </p:spTree>
    <p:extLst>
      <p:ext uri="{BB962C8B-B14F-4D97-AF65-F5344CB8AC3E}">
        <p14:creationId xmlns:p14="http://schemas.microsoft.com/office/powerpoint/2010/main" val="393944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Get in touch</a:t>
            </a:r>
            <a:endParaRPr lang="en-US" sz="4800" dirty="0"/>
          </a:p>
        </p:txBody>
      </p:sp>
      <p:sp>
        <p:nvSpPr>
          <p:cNvPr id="5" name="Rectangle 4"/>
          <p:cNvSpPr/>
          <p:nvPr/>
        </p:nvSpPr>
        <p:spPr>
          <a:xfrm>
            <a:off x="3863642" y="2230017"/>
            <a:ext cx="7787255" cy="646331"/>
          </a:xfrm>
          <a:prstGeom prst="rect">
            <a:avLst/>
          </a:prstGeom>
        </p:spPr>
        <p:txBody>
          <a:bodyPr wrap="square">
            <a:spAutoFit/>
          </a:bodyPr>
          <a:lstStyle/>
          <a:p>
            <a:pPr>
              <a:spcAft>
                <a:spcPts val="3600"/>
              </a:spcAft>
            </a:pPr>
            <a:r>
              <a:rPr lang="en-US" sz="3600" dirty="0">
                <a:latin typeface="Microsoft Sans Serif" panose="020B0604020202020204" pitchFamily="34" charset="0"/>
              </a:rPr>
              <a:t>http://voiceofthedba.wordpress.com/</a:t>
            </a:r>
          </a:p>
        </p:txBody>
      </p:sp>
      <p:pic>
        <p:nvPicPr>
          <p:cNvPr id="6" name="Picture 5" descr="twitter.png"/>
          <p:cNvPicPr>
            <a:picLocks noChangeAspect="1"/>
          </p:cNvPicPr>
          <p:nvPr/>
        </p:nvPicPr>
        <p:blipFill>
          <a:blip r:embed="rId3" cstate="print"/>
          <a:stretch>
            <a:fillRect/>
          </a:stretch>
        </p:blipFill>
        <p:spPr>
          <a:xfrm>
            <a:off x="1766041" y="4390947"/>
            <a:ext cx="2132510" cy="1030139"/>
          </a:xfrm>
          <a:prstGeom prst="rect">
            <a:avLst/>
          </a:prstGeom>
        </p:spPr>
      </p:pic>
      <p:pic>
        <p:nvPicPr>
          <p:cNvPr id="7" name="Picture 6" descr="blog.png"/>
          <p:cNvPicPr>
            <a:picLocks noChangeAspect="1"/>
          </p:cNvPicPr>
          <p:nvPr/>
        </p:nvPicPr>
        <p:blipFill>
          <a:blip r:embed="rId4" cstate="print"/>
          <a:stretch>
            <a:fillRect/>
          </a:stretch>
        </p:blipFill>
        <p:spPr>
          <a:xfrm>
            <a:off x="1766041" y="2058294"/>
            <a:ext cx="2132510" cy="1030139"/>
          </a:xfrm>
          <a:prstGeom prst="rect">
            <a:avLst/>
          </a:prstGeom>
        </p:spPr>
      </p:pic>
      <p:pic>
        <p:nvPicPr>
          <p:cNvPr id="8" name="Picture 7" descr="email.png"/>
          <p:cNvPicPr>
            <a:picLocks noChangeAspect="1"/>
          </p:cNvPicPr>
          <p:nvPr/>
        </p:nvPicPr>
        <p:blipFill>
          <a:blip r:embed="rId5" cstate="print"/>
          <a:stretch>
            <a:fillRect/>
          </a:stretch>
        </p:blipFill>
        <p:spPr>
          <a:xfrm>
            <a:off x="1766041" y="3224621"/>
            <a:ext cx="2132510" cy="1030139"/>
          </a:xfrm>
          <a:prstGeom prst="rect">
            <a:avLst/>
          </a:prstGeom>
        </p:spPr>
      </p:pic>
      <p:sp>
        <p:nvSpPr>
          <p:cNvPr id="9" name="Rectangle 8"/>
          <p:cNvSpPr/>
          <p:nvPr/>
        </p:nvSpPr>
        <p:spPr>
          <a:xfrm>
            <a:off x="3863642" y="3429001"/>
            <a:ext cx="7523496" cy="646331"/>
          </a:xfrm>
          <a:prstGeom prst="rect">
            <a:avLst/>
          </a:prstGeom>
        </p:spPr>
        <p:txBody>
          <a:bodyPr wrap="square">
            <a:spAutoFit/>
          </a:bodyPr>
          <a:lstStyle/>
          <a:p>
            <a:pPr>
              <a:spcAft>
                <a:spcPts val="3600"/>
              </a:spcAft>
            </a:pPr>
            <a:r>
              <a:rPr lang="en-US" sz="3600" dirty="0">
                <a:latin typeface="Microsoft Sans Serif" panose="020B0604020202020204" pitchFamily="34" charset="0"/>
              </a:rPr>
              <a:t>sjones@sqlservercentral.com</a:t>
            </a:r>
          </a:p>
        </p:txBody>
      </p:sp>
      <p:sp>
        <p:nvSpPr>
          <p:cNvPr id="10" name="Rectangle 9"/>
          <p:cNvSpPr/>
          <p:nvPr/>
        </p:nvSpPr>
        <p:spPr>
          <a:xfrm>
            <a:off x="3863642" y="4572001"/>
            <a:ext cx="5340729" cy="646331"/>
          </a:xfrm>
          <a:prstGeom prst="rect">
            <a:avLst/>
          </a:prstGeom>
        </p:spPr>
        <p:txBody>
          <a:bodyPr wrap="square">
            <a:spAutoFit/>
          </a:bodyPr>
          <a:lstStyle/>
          <a:p>
            <a:pPr>
              <a:spcAft>
                <a:spcPts val="3600"/>
              </a:spcAft>
            </a:pPr>
            <a:r>
              <a:rPr lang="en-US" sz="3600" dirty="0">
                <a:latin typeface="Microsoft Sans Serif" panose="020B0604020202020204" pitchFamily="34" charset="0"/>
              </a:rPr>
              <a:t>@way0utwest</a:t>
            </a:r>
          </a:p>
        </p:txBody>
      </p:sp>
      <p:sp>
        <p:nvSpPr>
          <p:cNvPr id="12" name="TextBox 11"/>
          <p:cNvSpPr txBox="1"/>
          <p:nvPr/>
        </p:nvSpPr>
        <p:spPr>
          <a:xfrm>
            <a:off x="8748522" y="655642"/>
            <a:ext cx="1451038" cy="369332"/>
          </a:xfrm>
          <a:prstGeom prst="rect">
            <a:avLst/>
          </a:prstGeom>
          <a:noFill/>
        </p:spPr>
        <p:txBody>
          <a:bodyPr wrap="none" rtlCol="0">
            <a:spAutoFit/>
          </a:bodyPr>
          <a:lstStyle/>
          <a:p>
            <a:r>
              <a:rPr lang="en-US" dirty="0" smtClean="0">
                <a:latin typeface="Microsoft Sans Serif" panose="020B0604020202020204" pitchFamily="34" charset="0"/>
              </a:rPr>
              <a:t>Steve Jones</a:t>
            </a:r>
            <a:endParaRPr lang="en-US" dirty="0">
              <a:latin typeface="Microsoft Sans Serif" panose="020B0604020202020204" pitchFamily="34" charset="0"/>
            </a:endParaRPr>
          </a:p>
        </p:txBody>
      </p:sp>
      <p:pic>
        <p:nvPicPr>
          <p:cNvPr id="1026" name="Picture 2" descr="Steve Jon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985" y="262977"/>
            <a:ext cx="1331912" cy="115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56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2575" y="1606490"/>
            <a:ext cx="5376335" cy="4293652"/>
          </a:xfrm>
          <a:prstGeom prst="rect">
            <a:avLst/>
          </a:prstGeom>
        </p:spPr>
      </p:pic>
      <p:pic>
        <p:nvPicPr>
          <p:cNvPr id="5" name="Picture 4"/>
          <p:cNvPicPr>
            <a:picLocks noChangeAspect="1"/>
          </p:cNvPicPr>
          <p:nvPr/>
        </p:nvPicPr>
        <p:blipFill>
          <a:blip r:embed="rId3"/>
          <a:stretch>
            <a:fillRect/>
          </a:stretch>
        </p:blipFill>
        <p:spPr>
          <a:xfrm>
            <a:off x="8541109" y="3643972"/>
            <a:ext cx="1220809" cy="658342"/>
          </a:xfrm>
          <a:prstGeom prst="rect">
            <a:avLst/>
          </a:prstGeom>
        </p:spPr>
      </p:pic>
      <p:sp>
        <p:nvSpPr>
          <p:cNvPr id="7" name="Title 1"/>
          <p:cNvSpPr txBox="1">
            <a:spLocks/>
          </p:cNvSpPr>
          <p:nvPr/>
        </p:nvSpPr>
        <p:spPr>
          <a:xfrm>
            <a:off x="216575" y="205979"/>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spTree>
    <p:extLst>
      <p:ext uri="{BB962C8B-B14F-4D97-AF65-F5344CB8AC3E}">
        <p14:creationId xmlns:p14="http://schemas.microsoft.com/office/powerpoint/2010/main" val="375064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270363" y="138744"/>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pic>
        <p:nvPicPr>
          <p:cNvPr id="2" name="Picture 1"/>
          <p:cNvPicPr>
            <a:picLocks noChangeAspect="1"/>
          </p:cNvPicPr>
          <p:nvPr/>
        </p:nvPicPr>
        <p:blipFill rotWithShape="1">
          <a:blip r:embed="rId2"/>
          <a:srcRect b="8987"/>
          <a:stretch/>
        </p:blipFill>
        <p:spPr>
          <a:xfrm>
            <a:off x="1599796" y="1067491"/>
            <a:ext cx="4066663" cy="2616195"/>
          </a:xfrm>
          <a:prstGeom prst="rect">
            <a:avLst/>
          </a:prstGeom>
        </p:spPr>
      </p:pic>
      <p:pic>
        <p:nvPicPr>
          <p:cNvPr id="3" name="Picture 2"/>
          <p:cNvPicPr>
            <a:picLocks noChangeAspect="1"/>
          </p:cNvPicPr>
          <p:nvPr/>
        </p:nvPicPr>
        <p:blipFill rotWithShape="1">
          <a:blip r:embed="rId3"/>
          <a:srcRect t="26911" b="8272"/>
          <a:stretch/>
        </p:blipFill>
        <p:spPr>
          <a:xfrm>
            <a:off x="8064846" y="1275346"/>
            <a:ext cx="3931798" cy="1977007"/>
          </a:xfrm>
          <a:prstGeom prst="rect">
            <a:avLst/>
          </a:prstGeom>
        </p:spPr>
      </p:pic>
      <p:pic>
        <p:nvPicPr>
          <p:cNvPr id="6" name="Picture 5"/>
          <p:cNvPicPr>
            <a:picLocks noChangeAspect="1"/>
          </p:cNvPicPr>
          <p:nvPr/>
        </p:nvPicPr>
        <p:blipFill rotWithShape="1">
          <a:blip r:embed="rId4"/>
          <a:srcRect b="10010"/>
          <a:stretch/>
        </p:blipFill>
        <p:spPr>
          <a:xfrm>
            <a:off x="513607" y="4447725"/>
            <a:ext cx="3857801" cy="2254868"/>
          </a:xfrm>
          <a:prstGeom prst="rect">
            <a:avLst/>
          </a:prstGeom>
        </p:spPr>
      </p:pic>
      <p:pic>
        <p:nvPicPr>
          <p:cNvPr id="8" name="Picture 7"/>
          <p:cNvPicPr>
            <a:picLocks noChangeAspect="1"/>
          </p:cNvPicPr>
          <p:nvPr/>
        </p:nvPicPr>
        <p:blipFill rotWithShape="1">
          <a:blip r:embed="rId5"/>
          <a:srcRect b="11348"/>
          <a:stretch/>
        </p:blipFill>
        <p:spPr>
          <a:xfrm>
            <a:off x="5346328" y="4467322"/>
            <a:ext cx="3807565" cy="2235271"/>
          </a:xfrm>
          <a:prstGeom prst="rect">
            <a:avLst/>
          </a:prstGeom>
        </p:spPr>
      </p:pic>
      <p:pic>
        <p:nvPicPr>
          <p:cNvPr id="9" name="Picture 8"/>
          <p:cNvPicPr>
            <a:picLocks noChangeAspect="1"/>
          </p:cNvPicPr>
          <p:nvPr/>
        </p:nvPicPr>
        <p:blipFill>
          <a:blip r:embed="rId6"/>
          <a:stretch>
            <a:fillRect/>
          </a:stretch>
        </p:blipFill>
        <p:spPr>
          <a:xfrm>
            <a:off x="10763322" y="4968190"/>
            <a:ext cx="861553" cy="1373303"/>
          </a:xfrm>
          <a:prstGeom prst="rect">
            <a:avLst/>
          </a:prstGeom>
        </p:spPr>
      </p:pic>
      <p:pic>
        <p:nvPicPr>
          <p:cNvPr id="10" name="Picture 9"/>
          <p:cNvPicPr>
            <a:picLocks noChangeAspect="1"/>
          </p:cNvPicPr>
          <p:nvPr/>
        </p:nvPicPr>
        <p:blipFill>
          <a:blip r:embed="rId7"/>
          <a:stretch>
            <a:fillRect/>
          </a:stretch>
        </p:blipFill>
        <p:spPr>
          <a:xfrm>
            <a:off x="5854644" y="2739027"/>
            <a:ext cx="2100513" cy="513327"/>
          </a:xfrm>
          <a:prstGeom prst="rect">
            <a:avLst/>
          </a:prstGeom>
        </p:spPr>
      </p:pic>
      <p:sp>
        <p:nvSpPr>
          <p:cNvPr id="11" name="Rounded Rectangle 10"/>
          <p:cNvSpPr/>
          <p:nvPr/>
        </p:nvSpPr>
        <p:spPr>
          <a:xfrm>
            <a:off x="210411" y="2176746"/>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START</a:t>
            </a:r>
            <a:endParaRPr lang="en-GB" sz="1600" b="1" dirty="0"/>
          </a:p>
        </p:txBody>
      </p:sp>
      <p:sp>
        <p:nvSpPr>
          <p:cNvPr id="17" name="Bent Arrow 16"/>
          <p:cNvSpPr/>
          <p:nvPr/>
        </p:nvSpPr>
        <p:spPr>
          <a:xfrm rot="5400000" flipH="1">
            <a:off x="5213112" y="2090123"/>
            <a:ext cx="274066" cy="275101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9" name="Picture 18"/>
          <p:cNvPicPr>
            <a:picLocks noChangeAspect="1"/>
          </p:cNvPicPr>
          <p:nvPr/>
        </p:nvPicPr>
        <p:blipFill>
          <a:blip r:embed="rId8"/>
          <a:stretch>
            <a:fillRect/>
          </a:stretch>
        </p:blipFill>
        <p:spPr>
          <a:xfrm>
            <a:off x="7930232" y="2870141"/>
            <a:ext cx="296423" cy="319225"/>
          </a:xfrm>
          <a:prstGeom prst="rect">
            <a:avLst/>
          </a:prstGeom>
        </p:spPr>
      </p:pic>
      <p:sp>
        <p:nvSpPr>
          <p:cNvPr id="20" name="Rounded Rectangle 19"/>
          <p:cNvSpPr/>
          <p:nvPr/>
        </p:nvSpPr>
        <p:spPr>
          <a:xfrm>
            <a:off x="9305772" y="5410200"/>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DELIVER</a:t>
            </a:r>
            <a:endParaRPr lang="en-GB" sz="1600" b="1" dirty="0"/>
          </a:p>
        </p:txBody>
      </p:sp>
      <p:sp>
        <p:nvSpPr>
          <p:cNvPr id="25" name="Bent Arrow 24"/>
          <p:cNvSpPr/>
          <p:nvPr/>
        </p:nvSpPr>
        <p:spPr>
          <a:xfrm rot="16200000" flipH="1">
            <a:off x="6282437" y="384749"/>
            <a:ext cx="224640" cy="766386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Rectangle 25"/>
          <p:cNvSpPr/>
          <p:nvPr/>
        </p:nvSpPr>
        <p:spPr>
          <a:xfrm flipH="1">
            <a:off x="10226689" y="3288920"/>
            <a:ext cx="45719" cy="8778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4287184" y="5654842"/>
            <a:ext cx="974920" cy="15461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1347743" y="2334126"/>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a:off x="10438676" y="5562487"/>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129685" y="1099236"/>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31" name="Oval 30"/>
          <p:cNvSpPr/>
          <p:nvPr/>
        </p:nvSpPr>
        <p:spPr>
          <a:xfrm>
            <a:off x="8030413" y="1099235"/>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2" name="Oval 31"/>
          <p:cNvSpPr/>
          <p:nvPr/>
        </p:nvSpPr>
        <p:spPr>
          <a:xfrm>
            <a:off x="520160" y="4243188"/>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sp>
        <p:nvSpPr>
          <p:cNvPr id="33" name="Oval 32"/>
          <p:cNvSpPr/>
          <p:nvPr/>
        </p:nvSpPr>
        <p:spPr>
          <a:xfrm>
            <a:off x="5262104" y="4296513"/>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GB" dirty="0"/>
          </a:p>
        </p:txBody>
      </p:sp>
    </p:spTree>
    <p:extLst>
      <p:ext uri="{BB962C8B-B14F-4D97-AF65-F5344CB8AC3E}">
        <p14:creationId xmlns:p14="http://schemas.microsoft.com/office/powerpoint/2010/main" val="221885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371600"/>
            <a:ext cx="5715000" cy="4286250"/>
          </a:xfrm>
          <a:prstGeom prst="rect">
            <a:avLst/>
          </a:prstGeom>
        </p:spPr>
      </p:pic>
      <p:sp>
        <p:nvSpPr>
          <p:cNvPr id="4" name="Title 1"/>
          <p:cNvSpPr>
            <a:spLocks noGrp="1"/>
          </p:cNvSpPr>
          <p:nvPr>
            <p:ph type="title"/>
          </p:nvPr>
        </p:nvSpPr>
        <p:spPr>
          <a:xfrm>
            <a:off x="228600" y="304800"/>
            <a:ext cx="8649392" cy="857250"/>
          </a:xfrm>
        </p:spPr>
        <p:txBody>
          <a:bodyPr>
            <a:normAutofit/>
          </a:bodyPr>
          <a:lstStyle/>
          <a:p>
            <a:r>
              <a:rPr lang="en-US" sz="3600" dirty="0" smtClean="0">
                <a:effectLst/>
                <a:ea typeface="+mn-ea"/>
                <a:cs typeface="+mn-cs"/>
              </a:rPr>
              <a:t>First… the big question:</a:t>
            </a:r>
            <a:endParaRPr lang="en-US" sz="3600" dirty="0">
              <a:effectLst/>
              <a:ea typeface="+mn-ea"/>
              <a:cs typeface="+mn-cs"/>
            </a:endParaRPr>
          </a:p>
        </p:txBody>
      </p:sp>
      <p:sp>
        <p:nvSpPr>
          <p:cNvPr id="5" name="Title 1"/>
          <p:cNvSpPr txBox="1">
            <a:spLocks/>
          </p:cNvSpPr>
          <p:nvPr/>
        </p:nvSpPr>
        <p:spPr>
          <a:xfrm>
            <a:off x="1771304" y="57912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pPr algn="ctr"/>
            <a:r>
              <a:rPr lang="en-US" sz="3600" dirty="0" smtClean="0">
                <a:effectLst/>
                <a:ea typeface="+mn-ea"/>
                <a:cs typeface="+mn-cs"/>
              </a:rPr>
              <a:t>When do I test?</a:t>
            </a:r>
            <a:endParaRPr lang="en-US" sz="3600" dirty="0">
              <a:effectLst/>
              <a:ea typeface="+mn-ea"/>
              <a:cs typeface="+mn-cs"/>
            </a:endParaRPr>
          </a:p>
        </p:txBody>
      </p:sp>
    </p:spTree>
    <p:extLst>
      <p:ext uri="{BB962C8B-B14F-4D97-AF65-F5344CB8AC3E}">
        <p14:creationId xmlns:p14="http://schemas.microsoft.com/office/powerpoint/2010/main" val="17082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521" y="1607441"/>
            <a:ext cx="10911840" cy="584775"/>
          </a:xfrm>
          <a:prstGeom prst="rect">
            <a:avLst/>
          </a:prstGeom>
          <a:noFill/>
        </p:spPr>
        <p:txBody>
          <a:bodyPr wrap="square" rtlCol="0">
            <a:spAutoFit/>
          </a:bodyPr>
          <a:lstStyle/>
          <a:p>
            <a:pPr defTabSz="609585"/>
            <a:r>
              <a:rPr lang="en-US" sz="3200" dirty="0">
                <a:solidFill>
                  <a:prstClr val="black"/>
                </a:solidFill>
                <a:latin typeface="Arial" pitchFamily="34" charset="0"/>
              </a:rPr>
              <a:t>Different types of testing for different stages of the pipeline:</a:t>
            </a:r>
          </a:p>
        </p:txBody>
      </p:sp>
      <p:grpSp>
        <p:nvGrpSpPr>
          <p:cNvPr id="27" name="Group 26"/>
          <p:cNvGrpSpPr/>
          <p:nvPr/>
        </p:nvGrpSpPr>
        <p:grpSpPr>
          <a:xfrm>
            <a:off x="755248" y="2338034"/>
            <a:ext cx="10678899" cy="737676"/>
            <a:chOff x="310411" y="1753525"/>
            <a:chExt cx="8009174" cy="553257"/>
          </a:xfrm>
        </p:grpSpPr>
        <p:sp>
          <p:nvSpPr>
            <p:cNvPr id="4" name="Rectangle 3"/>
            <p:cNvSpPr/>
            <p:nvPr/>
          </p:nvSpPr>
          <p:spPr>
            <a:xfrm>
              <a:off x="310411" y="1769572"/>
              <a:ext cx="1545481"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Development</a:t>
              </a:r>
            </a:p>
          </p:txBody>
        </p:sp>
        <p:sp>
          <p:nvSpPr>
            <p:cNvPr id="5" name="Rectangle 4"/>
            <p:cNvSpPr/>
            <p:nvPr/>
          </p:nvSpPr>
          <p:spPr>
            <a:xfrm>
              <a:off x="2019071" y="1769572"/>
              <a:ext cx="156029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90000"/>
                </a:lnSpc>
              </a:pPr>
              <a:r>
                <a:rPr lang="en-GB" sz="2400" dirty="0">
                  <a:solidFill>
                    <a:prstClr val="white"/>
                  </a:solidFill>
                  <a:latin typeface="Arial" pitchFamily="34" charset="0"/>
                </a:rPr>
                <a:t>Integration Testing</a:t>
              </a:r>
            </a:p>
          </p:txBody>
        </p:sp>
        <p:sp>
          <p:nvSpPr>
            <p:cNvPr id="6" name="Rectangle 5"/>
            <p:cNvSpPr/>
            <p:nvPr/>
          </p:nvSpPr>
          <p:spPr>
            <a:xfrm>
              <a:off x="3742548" y="1769572"/>
              <a:ext cx="112976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QA</a:t>
              </a:r>
            </a:p>
          </p:txBody>
        </p:sp>
        <p:sp>
          <p:nvSpPr>
            <p:cNvPr id="8" name="Rectangle 7"/>
            <p:cNvSpPr/>
            <p:nvPr/>
          </p:nvSpPr>
          <p:spPr>
            <a:xfrm>
              <a:off x="5035495" y="1769572"/>
              <a:ext cx="1798842"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GB" sz="2400" dirty="0">
                  <a:solidFill>
                    <a:prstClr val="white"/>
                  </a:solidFill>
                  <a:latin typeface="Arial" pitchFamily="34" charset="0"/>
                </a:rPr>
                <a:t>Pre-Production/</a:t>
              </a:r>
              <a:br>
                <a:rPr lang="en-GB" sz="2400" dirty="0">
                  <a:solidFill>
                    <a:prstClr val="white"/>
                  </a:solidFill>
                  <a:latin typeface="Arial" pitchFamily="34" charset="0"/>
                </a:rPr>
              </a:br>
              <a:r>
                <a:rPr lang="en-GB" sz="2400" dirty="0">
                  <a:solidFill>
                    <a:prstClr val="white"/>
                  </a:solidFill>
                  <a:latin typeface="Arial" pitchFamily="34" charset="0"/>
                </a:rPr>
                <a:t>Staging</a:t>
              </a:r>
            </a:p>
          </p:txBody>
        </p:sp>
        <p:sp>
          <p:nvSpPr>
            <p:cNvPr id="9" name="Rectangle 8"/>
            <p:cNvSpPr/>
            <p:nvPr/>
          </p:nvSpPr>
          <p:spPr>
            <a:xfrm>
              <a:off x="6997515" y="1753525"/>
              <a:ext cx="1322070"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Production</a:t>
              </a:r>
            </a:p>
          </p:txBody>
        </p:sp>
      </p:grpSp>
      <p:sp>
        <p:nvSpPr>
          <p:cNvPr id="21" name="Title 20"/>
          <p:cNvSpPr>
            <a:spLocks noGrp="1"/>
          </p:cNvSpPr>
          <p:nvPr>
            <p:ph type="title"/>
          </p:nvPr>
        </p:nvSpPr>
        <p:spPr/>
        <p:txBody>
          <a:bodyPr>
            <a:normAutofit/>
          </a:bodyPr>
          <a:lstStyle/>
          <a:p>
            <a:r>
              <a:rPr lang="en-US" sz="4800" dirty="0" smtClean="0">
                <a:latin typeface="Arial"/>
                <a:cs typeface="Arial"/>
              </a:rPr>
              <a:t>Different types of tests</a:t>
            </a:r>
            <a:endParaRPr lang="en-US" dirty="0"/>
          </a:p>
        </p:txBody>
      </p:sp>
      <p:sp>
        <p:nvSpPr>
          <p:cNvPr id="20" name="Rounded Rectangle 19"/>
          <p:cNvSpPr/>
          <p:nvPr/>
        </p:nvSpPr>
        <p:spPr>
          <a:xfrm>
            <a:off x="755249" y="3194779"/>
            <a:ext cx="2060641"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Unit tests</a:t>
            </a:r>
          </a:p>
        </p:txBody>
      </p:sp>
      <p:sp>
        <p:nvSpPr>
          <p:cNvPr id="22" name="Rounded Rectangle 21"/>
          <p:cNvSpPr/>
          <p:nvPr/>
        </p:nvSpPr>
        <p:spPr>
          <a:xfrm>
            <a:off x="2975697" y="3194779"/>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Integration tests</a:t>
            </a:r>
          </a:p>
        </p:txBody>
      </p:sp>
      <p:sp>
        <p:nvSpPr>
          <p:cNvPr id="23" name="Rounded Rectangle 22"/>
          <p:cNvSpPr/>
          <p:nvPr/>
        </p:nvSpPr>
        <p:spPr>
          <a:xfrm>
            <a:off x="2975697" y="3785736"/>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Automated tests</a:t>
            </a:r>
          </a:p>
        </p:txBody>
      </p:sp>
      <p:sp>
        <p:nvSpPr>
          <p:cNvPr id="24" name="Rounded Rectangle 23"/>
          <p:cNvSpPr/>
          <p:nvPr/>
        </p:nvSpPr>
        <p:spPr>
          <a:xfrm>
            <a:off x="2975696" y="4376693"/>
            <a:ext cx="6478120"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Deployment validation</a:t>
            </a:r>
          </a:p>
        </p:txBody>
      </p:sp>
      <p:sp>
        <p:nvSpPr>
          <p:cNvPr id="25" name="Rounded Rectangle 24"/>
          <p:cNvSpPr/>
          <p:nvPr/>
        </p:nvSpPr>
        <p:spPr>
          <a:xfrm>
            <a:off x="7055360" y="4967651"/>
            <a:ext cx="4378787"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Behaviour validation</a:t>
            </a:r>
          </a:p>
        </p:txBody>
      </p:sp>
      <p:sp>
        <p:nvSpPr>
          <p:cNvPr id="26" name="Rounded Rectangle 25"/>
          <p:cNvSpPr/>
          <p:nvPr/>
        </p:nvSpPr>
        <p:spPr>
          <a:xfrm>
            <a:off x="755248" y="5558609"/>
            <a:ext cx="10678899" cy="468443"/>
          </a:xfrm>
          <a:prstGeom prst="roundRect">
            <a:avLst/>
          </a:prstGeom>
          <a:gradFill flip="none" rotWithShape="1">
            <a:gsLst>
              <a:gs pos="30000">
                <a:schemeClr val="bg1">
                  <a:lumMod val="75000"/>
                </a:schemeClr>
              </a:gs>
              <a:gs pos="100000">
                <a:schemeClr val="bg1">
                  <a:lumMod val="95000"/>
                </a:schemeClr>
              </a:gs>
            </a:gsLst>
            <a:lin ang="2700000" scaled="1"/>
            <a:tileRect/>
          </a:gradFill>
          <a:ln>
            <a:solidFill>
              <a:schemeClr val="bg1">
                <a:lumMod val="75000"/>
              </a:schemeClr>
            </a:solidFill>
          </a:ln>
          <a:effectLst>
            <a:outerShdw blurRad="40000" dist="23000" dir="5400000" rotWithShape="0">
              <a:srgbClr val="000000">
                <a:alpha val="12000"/>
              </a:srgbClr>
            </a:outerShdw>
          </a:effectLst>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black"/>
                </a:solidFill>
              </a:rPr>
              <a:t>Other validations</a:t>
            </a:r>
          </a:p>
        </p:txBody>
      </p:sp>
    </p:spTree>
    <p:extLst>
      <p:ext uri="{BB962C8B-B14F-4D97-AF65-F5344CB8AC3E}">
        <p14:creationId xmlns:p14="http://schemas.microsoft.com/office/powerpoint/2010/main" val="20785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1365</Words>
  <Application>Microsoft Office PowerPoint</Application>
  <PresentationFormat>Custom</PresentationFormat>
  <Paragraphs>218</Paragraphs>
  <Slides>33</Slides>
  <Notes>15</Notes>
  <HiddenSlides>2</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Office Theme</vt:lpstr>
      <vt:lpstr>1_Office Theme</vt:lpstr>
      <vt:lpstr>2_Office Theme</vt:lpstr>
      <vt:lpstr>3_Office Theme</vt:lpstr>
      <vt:lpstr>PowerPoint Presentation</vt:lpstr>
      <vt:lpstr>Goals</vt:lpstr>
      <vt:lpstr>Agenda</vt:lpstr>
      <vt:lpstr>Who am I?</vt:lpstr>
      <vt:lpstr>Get in touch</vt:lpstr>
      <vt:lpstr>PowerPoint Presentation</vt:lpstr>
      <vt:lpstr>PowerPoint Presentation</vt:lpstr>
      <vt:lpstr>First… the big question:</vt:lpstr>
      <vt:lpstr>Different types of tests</vt:lpstr>
      <vt:lpstr>Why test?</vt:lpstr>
      <vt:lpstr>“Fix bugs as soon as you find them”</vt:lpstr>
      <vt:lpstr>PowerPoint Presentation</vt:lpstr>
      <vt:lpstr>How is data retrieved, stored and maintained in your application?</vt:lpstr>
      <vt:lpstr>What do we test?</vt:lpstr>
      <vt:lpstr>Demo</vt:lpstr>
      <vt:lpstr>Why tSQLt?</vt:lpstr>
      <vt:lpstr>Structure of Tests</vt:lpstr>
      <vt:lpstr>Our Story</vt:lpstr>
      <vt:lpstr>Demo</vt:lpstr>
      <vt:lpstr>Our Story</vt:lpstr>
      <vt:lpstr>Demo</vt:lpstr>
      <vt:lpstr>Exceptions</vt:lpstr>
      <vt:lpstr>Our Story</vt:lpstr>
      <vt:lpstr>Demo</vt:lpstr>
      <vt:lpstr>Exceptions</vt:lpstr>
      <vt:lpstr>Having a Test Suite</vt:lpstr>
      <vt:lpstr>Our Story</vt:lpstr>
      <vt:lpstr>Demo</vt:lpstr>
      <vt:lpstr>Building a Test Suite</vt:lpstr>
      <vt:lpstr>Goals</vt:lpstr>
      <vt:lpstr>The End</vt:lpstr>
      <vt:lpstr>References</vt:lpstr>
      <vt:lpstr>Image 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way0utwest</cp:lastModifiedBy>
  <cp:revision>49</cp:revision>
  <dcterms:created xsi:type="dcterms:W3CDTF">2006-08-16T00:00:00Z</dcterms:created>
  <dcterms:modified xsi:type="dcterms:W3CDTF">2014-05-22T19:26:45Z</dcterms:modified>
</cp:coreProperties>
</file>