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7"/>
  </p:notesMasterIdLst>
  <p:sldIdLst>
    <p:sldId id="282" r:id="rId5"/>
    <p:sldId id="295" r:id="rId6"/>
    <p:sldId id="283" r:id="rId7"/>
    <p:sldId id="298" r:id="rId8"/>
    <p:sldId id="291" r:id="rId9"/>
    <p:sldId id="292" r:id="rId10"/>
    <p:sldId id="286" r:id="rId11"/>
    <p:sldId id="284" r:id="rId12"/>
    <p:sldId id="257" r:id="rId13"/>
    <p:sldId id="288" r:id="rId14"/>
    <p:sldId id="289" r:id="rId15"/>
    <p:sldId id="290" r:id="rId16"/>
    <p:sldId id="297" r:id="rId17"/>
    <p:sldId id="311" r:id="rId18"/>
    <p:sldId id="261" r:id="rId19"/>
    <p:sldId id="293" r:id="rId20"/>
    <p:sldId id="264" r:id="rId21"/>
    <p:sldId id="310" r:id="rId22"/>
    <p:sldId id="312" r:id="rId23"/>
    <p:sldId id="309" r:id="rId24"/>
    <p:sldId id="301" r:id="rId25"/>
    <p:sldId id="313" r:id="rId26"/>
    <p:sldId id="308" r:id="rId27"/>
    <p:sldId id="306" r:id="rId28"/>
    <p:sldId id="276" r:id="rId29"/>
    <p:sldId id="314" r:id="rId30"/>
    <p:sldId id="305" r:id="rId31"/>
    <p:sldId id="307" r:id="rId32"/>
    <p:sldId id="296" r:id="rId33"/>
    <p:sldId id="270" r:id="rId34"/>
    <p:sldId id="271"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74865" autoAdjust="0"/>
  </p:normalViewPr>
  <p:slideViewPr>
    <p:cSldViewPr>
      <p:cViewPr varScale="1">
        <p:scale>
          <a:sx n="61" d="100"/>
          <a:sy n="61" d="100"/>
        </p:scale>
        <p:origin x="-378" y="-84"/>
      </p:cViewPr>
      <p:guideLst>
        <p:guide orient="horz" pos="2160"/>
        <p:guide pos="384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5/28/2014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put these</a:t>
            </a:r>
            <a:r>
              <a:rPr lang="en-US" baseline="0" dirty="0" smtClean="0"/>
              <a:t> together as a draft based on your email notes and the outline of our new series of talks. What do you think?</a:t>
            </a:r>
            <a:endParaRPr lang="en-US" dirty="0" smtClean="0"/>
          </a:p>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6924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Introduce the framework. Give URL, support,</a:t>
            </a:r>
            <a:r>
              <a:rPr lang="en-US" baseline="0" dirty="0" smtClean="0"/>
              <a:t> this is free.</a:t>
            </a:r>
          </a:p>
          <a:p>
            <a:endParaRPr lang="en-US" baseline="0" dirty="0" smtClean="0"/>
          </a:p>
          <a:p>
            <a:r>
              <a:rPr lang="en-US" baseline="0" dirty="0" smtClean="0"/>
              <a:t>Steve, I’ve added in some extras here – don’t know if that’s useful or if you agree. I found the info in this article: https://www.simple-talk.com/sql/t-sql-programming/test-driven-database-development-%E2%80%93-why-tsqlt/ </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15</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Needs a new name, but</a:t>
            </a:r>
            <a:r>
              <a:rPr lang="en-US" baseline="0" dirty="0" smtClean="0"/>
              <a:t> this is where we talk about our demo app slightly (or code). Give a first requirement we need to do.</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We show our first test. This</a:t>
            </a:r>
            <a:r>
              <a:rPr lang="en-US" baseline="0" dirty="0" smtClean="0"/>
              <a:t> exists, a test that verifies the results from our table. This is because we have multiple applications that use </a:t>
            </a:r>
            <a:endParaRPr lang="en-US" dirty="0" smtClean="0"/>
          </a:p>
          <a:p>
            <a:pPr lvl="1"/>
            <a:endParaRPr lang="en-US" dirty="0" smtClean="0"/>
          </a:p>
          <a:p>
            <a:pPr lvl="1"/>
            <a:endParaRPr lang="en-US" dirty="0" smtClean="0"/>
          </a:p>
          <a:p>
            <a:pPr lvl="1"/>
            <a:r>
              <a:rPr lang="en-US" dirty="0" smtClean="0"/>
              <a:t>Our first test</a:t>
            </a:r>
          </a:p>
          <a:p>
            <a:pPr lvl="1"/>
            <a:r>
              <a:rPr lang="en-US" dirty="0" err="1" smtClean="0"/>
              <a:t>tsqlt.AssertResultSetsHaveSameMetaData</a:t>
            </a:r>
            <a:endParaRPr lang="en-US" dirty="0" smtClean="0"/>
          </a:p>
          <a:p>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18</a:t>
            </a:fld>
            <a:endParaRPr lang="en-US"/>
          </a:p>
        </p:txBody>
      </p:sp>
    </p:spTree>
    <p:extLst>
      <p:ext uri="{BB962C8B-B14F-4D97-AF65-F5344CB8AC3E}">
        <p14:creationId xmlns:p14="http://schemas.microsoft.com/office/powerpoint/2010/main" val="1169797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smtClean="0"/>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3108362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Test the function</a:t>
            </a:r>
          </a:p>
          <a:p>
            <a:pPr lvl="1"/>
            <a:r>
              <a:rPr lang="en-US" dirty="0" smtClean="0"/>
              <a:t>Create a new procedure</a:t>
            </a:r>
          </a:p>
          <a:p>
            <a:pPr lvl="1"/>
            <a:r>
              <a:rPr lang="en-US" dirty="0" smtClean="0"/>
              <a:t>Isolate the procedure from the function in a test</a:t>
            </a:r>
          </a:p>
          <a:p>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1739589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smtClean="0"/>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22</a:t>
            </a:fld>
            <a:endParaRPr lang="en-US"/>
          </a:p>
        </p:txBody>
      </p:sp>
    </p:spTree>
    <p:extLst>
      <p:ext uri="{BB962C8B-B14F-4D97-AF65-F5344CB8AC3E}">
        <p14:creationId xmlns:p14="http://schemas.microsoft.com/office/powerpoint/2010/main" val="1356886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Courier New" panose="02070309020205020404" pitchFamily="49" charset="0"/>
              <a:buChar char="o"/>
            </a:pPr>
            <a:r>
              <a:rPr lang="en-US" dirty="0" smtClean="0"/>
              <a:t>Send in bad data in a test</a:t>
            </a:r>
          </a:p>
          <a:p>
            <a:pPr lvl="1">
              <a:buFont typeface="Courier New" panose="02070309020205020404" pitchFamily="49" charset="0"/>
              <a:buChar char="o"/>
            </a:pPr>
            <a:r>
              <a:rPr lang="en-US" dirty="0" smtClean="0"/>
              <a:t>Update our procedure with error handling</a:t>
            </a:r>
          </a:p>
          <a:p>
            <a:pPr lvl="1">
              <a:buFont typeface="Courier New" panose="02070309020205020404" pitchFamily="49" charset="0"/>
              <a:buChar char="o"/>
            </a:pPr>
            <a:r>
              <a:rPr lang="en-US" dirty="0" smtClean="0"/>
              <a:t>Include a new test to catch the exception</a:t>
            </a:r>
          </a:p>
          <a:p>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23</a:t>
            </a:fld>
            <a:endParaRPr lang="en-US"/>
          </a:p>
        </p:txBody>
      </p:sp>
    </p:spTree>
    <p:extLst>
      <p:ext uri="{BB962C8B-B14F-4D97-AF65-F5344CB8AC3E}">
        <p14:creationId xmlns:p14="http://schemas.microsoft.com/office/powerpoint/2010/main" val="3637323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smtClean="0"/>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26</a:t>
            </a:fld>
            <a:endParaRPr lang="en-US"/>
          </a:p>
        </p:txBody>
      </p:sp>
    </p:spTree>
    <p:extLst>
      <p:ext uri="{BB962C8B-B14F-4D97-AF65-F5344CB8AC3E}">
        <p14:creationId xmlns:p14="http://schemas.microsoft.com/office/powerpoint/2010/main" val="2514278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put these</a:t>
            </a:r>
            <a:r>
              <a:rPr lang="en-US" baseline="0" dirty="0" smtClean="0"/>
              <a:t> together as a draft based on your email notes and the outline of our new series of talks. What do you think?</a:t>
            </a:r>
            <a:endParaRPr lang="en-US" dirty="0" smtClean="0"/>
          </a:p>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29</a:t>
            </a:fld>
            <a:endParaRPr lang="en-GB" dirty="0">
              <a:solidFill>
                <a:prstClr val="black"/>
              </a:solidFill>
            </a:endParaRPr>
          </a:p>
        </p:txBody>
      </p:sp>
    </p:spTree>
    <p:extLst>
      <p:ext uri="{BB962C8B-B14F-4D97-AF65-F5344CB8AC3E}">
        <p14:creationId xmlns:p14="http://schemas.microsoft.com/office/powerpoint/2010/main" val="16924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230194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7</a:t>
            </a:fld>
            <a:endParaRPr lang="en-US"/>
          </a:p>
        </p:txBody>
      </p:sp>
    </p:spTree>
    <p:extLst>
      <p:ext uri="{BB962C8B-B14F-4D97-AF65-F5344CB8AC3E}">
        <p14:creationId xmlns:p14="http://schemas.microsoft.com/office/powerpoint/2010/main" val="100263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use this slide in the</a:t>
            </a:r>
            <a:r>
              <a:rPr lang="en-GB" baseline="0" dirty="0" smtClean="0"/>
              <a:t> Build a Pipeline talk at the very end to touch on the range of tests that you can cover in a pipeline. Perhaps we could reuse here to give further emphasis? I’ve added some animation in case you’d like to build up the pipeline and types of tests step by step on the slide.  I see the terms used for the tests and environments here aren’t consistent with the ones you mention in your Testing in the Pipeline slide (hidden for now below). Should we update this slide here to reflect the terms you use in your Testing in the Pipeline slide? I think your pipeline slide with the arrow also works very nicely though – so just let me know which you prefer to use (or both!).</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33290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9</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found this post and thought it</a:t>
            </a:r>
            <a:r>
              <a:rPr lang="en-US" baseline="0" dirty="0" smtClean="0"/>
              <a:t> might make quite a nice summary slide from a testers’ perspective of why it’s important to fix bugs early – especially with the potential for a snowball effect if unfixed bugs just camouflage other bugs. What do you think?</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10</a:t>
            </a:fld>
            <a:endParaRPr lang="en-US"/>
          </a:p>
        </p:txBody>
      </p:sp>
    </p:spTree>
    <p:extLst>
      <p:ext uri="{BB962C8B-B14F-4D97-AF65-F5344CB8AC3E}">
        <p14:creationId xmlns:p14="http://schemas.microsoft.com/office/powerpoint/2010/main" val="78491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thought</a:t>
            </a:r>
            <a:r>
              <a:rPr lang="en-GB" baseline="0" dirty="0" smtClean="0"/>
              <a:t> it might be helpful early on to establish what it’s useful to test as a quick recap.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11</a:t>
            </a:fld>
            <a:endParaRPr lang="en-US"/>
          </a:p>
        </p:txBody>
      </p:sp>
    </p:spTree>
    <p:extLst>
      <p:ext uri="{BB962C8B-B14F-4D97-AF65-F5344CB8AC3E}">
        <p14:creationId xmlns:p14="http://schemas.microsoft.com/office/powerpoint/2010/main" val="18671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wondered if this helps to set the</a:t>
            </a:r>
            <a:r>
              <a:rPr lang="en-GB" baseline="0" dirty="0" smtClean="0"/>
              <a:t> scene on what you should be thinking about when deciding what to test.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12</a:t>
            </a:fld>
            <a:endParaRPr lang="en-US"/>
          </a:p>
        </p:txBody>
      </p:sp>
    </p:spTree>
    <p:extLst>
      <p:ext uri="{BB962C8B-B14F-4D97-AF65-F5344CB8AC3E}">
        <p14:creationId xmlns:p14="http://schemas.microsoft.com/office/powerpoint/2010/main" val="106978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Ensure that the standards you care about are followed.</a:t>
            </a:r>
          </a:p>
          <a:p>
            <a:pPr lvl="1"/>
            <a:r>
              <a:rPr lang="en-US" dirty="0" err="1" smtClean="0"/>
              <a:t>SQLCop</a:t>
            </a:r>
            <a:r>
              <a:rPr lang="en-US" dirty="0" smtClean="0"/>
              <a:t> – </a:t>
            </a:r>
            <a:r>
              <a:rPr lang="en-US" dirty="0" smtClean="0">
                <a:hlinkClick r:id="rId3"/>
              </a:rPr>
              <a:t>sqlcop.lessthandot.com</a:t>
            </a:r>
            <a:endParaRPr lang="en-US" dirty="0" smtClean="0"/>
          </a:p>
          <a:p>
            <a:pPr lvl="1"/>
            <a:r>
              <a:rPr lang="en-US" dirty="0" smtClean="0"/>
              <a:t>Easy to write your own.</a:t>
            </a:r>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340803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904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408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75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799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820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5972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1390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510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7240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7870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1108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612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5930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6716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0458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1015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54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82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742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7367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2438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057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118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4575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1350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118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5294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31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1896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60375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13139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1916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188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5/28/2014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5/28/2014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1335236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5/28/2014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3788551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5/28/2014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8652076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inistryoftesting.com/2013/06/ten-reasons-why-you-fix-bugs-as-soon-as-you-find-the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imple-talk.com/sql/t-sql-programming/sql-server-unit-testing-with-tsql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qlcop.lessthandot.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www.simple-talk.com/" TargetMode="External"/><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lickr.com/photos/peterkaminski/16485427/in/photolist-6Xr1rv-6Xv1H7-2suxv-93vz8e-byQvLR-a6YZhW-ebv8G3-8CD1BY-9WGx8Y-9WGx8J-eh5PWp-fiYHMf-fiJLfx-fiZfN5-fiZuAW-fiZAyE-bY2sKd-ep78Us-dyxSLe-dfSYFK-dt2p4z-bD5G5U-cztjib-n74wdk-n74vBR-nhMZCg-6nxCus-ej6TKV-fiZTou-eLkc8J-ei185B-atp9WG-eh5Q1T-4qSYAx-cXQ6zo-dmZifo-9WGx8N-9WGx9f-9WGx97-9WGx9s-9Xwpm3-9Xtvbp-9Xwpmd-9Xwpmo-9Xwgkq-9XttYc-9Xwk8A-9Xwpmh-9Xwk8w-9Xtpkk" TargetMode="External"/><Relationship Id="rId7" Type="http://schemas.openxmlformats.org/officeDocument/2006/relationships/hyperlink" Target="https://www.flickr.com/photos/sundazed/2194264406/in/photolist-4kUbmW-uQWYJ-xPuFk-5Rskp9-7GZQod-uyLyy-5KSyLM-4SVWig-9c32eQ-uyLFL-6qdgKH-4pxGg9-8QjDJy-9jp2qo-4wufXo-75S7RH-gE6o8-2H4Ti7-5XPuAH-XMP7S-4EdUKb-EENAj-LtQ8d-6jcn3Q-8HR46-711K5g-6EdKA-PoVBt-4KEnJz-pYYz3-dongf2-2L6HR-6oBjgj-8fVmWg-5ZyCwe-caCJUd-uyKyc-ahJzFU-4zZahe-5oXnYr-uyL5Q-uyK6w-BZJJS-uyJS5-uyKH9-7Jptyn-e3CC8F-95PQqH-u2GoP-7GXkFr" TargetMode="External"/><Relationship Id="rId2" Type="http://schemas.openxmlformats.org/officeDocument/2006/relationships/hyperlink" Target="https://www.flickr.com/photos/peterkaminski/" TargetMode="External"/><Relationship Id="rId1" Type="http://schemas.openxmlformats.org/officeDocument/2006/relationships/slideLayout" Target="../slideLayouts/slideLayout35.xml"/><Relationship Id="rId6" Type="http://schemas.openxmlformats.org/officeDocument/2006/relationships/hyperlink" Target="https://www.flickr.com/photos/kongharald/5666660052/in/photolist-9CK7Bo-axnLb4-kT2C3M-47s3m-aNc1Pi-dLev5p-kT4hEy-kT2xhK-kT2y2F-kT4h43-kT4fAU-kT4gpC-kT4ju5-dxpD37-6urP7Z-66Z7Hw-6L3Xwa-bnErTy-iJZap-9B953c-9B952e-dBvbE1-Ma5ZV-6L891y-4XyC86-6mmDwR-8cqWaa-9z4zP8-au43ff-8DJHNW-8DJK2q-dounT7-9HwD4r-sXHWz-6tPiLo-9k7Wwt-59Ak3f-dFTtXD-4Ci52s-5hfeF3-7NTcwp-7NXaRG-7NXcuw-7NTbZD-7NXbdC-7NXd8f-7NTehK-7NXbqh-7NXcjm-7NTdRH" TargetMode="External"/><Relationship Id="rId5" Type="http://schemas.openxmlformats.org/officeDocument/2006/relationships/hyperlink" Target="https://www.flickr.com/photos/kongharald/" TargetMode="External"/><Relationship Id="rId4" Type="http://schemas.openxmlformats.org/officeDocument/2006/relationships/hyperlink" Target="https://creativecommons.org/licenses/by/2.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red-gate.com/delivery/assets/images/delivery-hex.png"/>
          <p:cNvPicPr>
            <a:picLocks noChangeAspect="1" noChangeArrowheads="1"/>
          </p:cNvPicPr>
          <p:nvPr/>
        </p:nvPicPr>
        <p:blipFill rotWithShape="1">
          <a:blip r:embed="rId2">
            <a:extLst>
              <a:ext uri="{28A0092B-C50C-407E-A947-70E740481C1C}">
                <a14:useLocalDpi xmlns:a14="http://schemas.microsoft.com/office/drawing/2010/main" val="0"/>
              </a:ext>
            </a:extLst>
          </a:blip>
          <a:srcRect l="48806"/>
          <a:stretch/>
        </p:blipFill>
        <p:spPr bwMode="auto">
          <a:xfrm>
            <a:off x="1" y="2159000"/>
            <a:ext cx="2782729" cy="469900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090176" y="1072502"/>
            <a:ext cx="9939163" cy="1171031"/>
          </a:xfrm>
        </p:spPr>
        <p:txBody>
          <a:bodyPr>
            <a:normAutofit fontScale="92500" lnSpcReduction="10000"/>
          </a:bodyPr>
          <a:lstStyle/>
          <a:p>
            <a:r>
              <a:rPr lang="en-GB" sz="3733" b="1" dirty="0" smtClean="0">
                <a:solidFill>
                  <a:schemeClr val="tx1"/>
                </a:solidFill>
                <a:latin typeface="Arial"/>
                <a:cs typeface="Arial"/>
              </a:rPr>
              <a:t>Get testing with </a:t>
            </a:r>
            <a:r>
              <a:rPr lang="en-GB" sz="3733" b="1" dirty="0" err="1" smtClean="0">
                <a:solidFill>
                  <a:schemeClr val="tx1"/>
                </a:solidFill>
                <a:latin typeface="Arial"/>
                <a:cs typeface="Arial"/>
              </a:rPr>
              <a:t>tSQLt</a:t>
            </a:r>
            <a:endParaRPr lang="en-GB" sz="3733" b="1" dirty="0" smtClean="0">
              <a:solidFill>
                <a:schemeClr val="tx1"/>
              </a:solidFill>
              <a:latin typeface="Arial"/>
              <a:cs typeface="Arial"/>
            </a:endParaRPr>
          </a:p>
          <a:p>
            <a:r>
              <a:rPr lang="en-GB" sz="3733" b="1" dirty="0" smtClean="0">
                <a:solidFill>
                  <a:schemeClr val="tx1">
                    <a:lumMod val="50000"/>
                    <a:lumOff val="50000"/>
                  </a:schemeClr>
                </a:solidFill>
                <a:latin typeface="Arial"/>
                <a:cs typeface="Arial"/>
              </a:rPr>
              <a:t>Practical examples and automation</a:t>
            </a:r>
            <a:endParaRPr lang="en-US" sz="3733" b="1" dirty="0">
              <a:solidFill>
                <a:schemeClr val="tx1">
                  <a:lumMod val="50000"/>
                  <a:lumOff val="50000"/>
                </a:schemeClr>
              </a:solidFill>
              <a:latin typeface="Arial"/>
              <a:cs typeface="Arial"/>
            </a:endParaRPr>
          </a:p>
        </p:txBody>
      </p:sp>
      <p:sp>
        <p:nvSpPr>
          <p:cNvPr id="4" name="Title 1"/>
          <p:cNvSpPr txBox="1">
            <a:spLocks/>
          </p:cNvSpPr>
          <p:nvPr/>
        </p:nvSpPr>
        <p:spPr>
          <a:xfrm>
            <a:off x="920445" y="5067090"/>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a:cs typeface="Arial"/>
              </a:rPr>
              <a:t>Steve Jones</a:t>
            </a:r>
            <a:endParaRPr lang="en-US" sz="2400" dirty="0">
              <a:latin typeface="Arial"/>
              <a:cs typeface="Arial"/>
            </a:endParaRPr>
          </a:p>
          <a:p>
            <a:r>
              <a:rPr lang="en-US" sz="2400" dirty="0">
                <a:latin typeface="Arial"/>
                <a:cs typeface="Arial"/>
              </a:rPr>
              <a:t>Red Gate Software</a:t>
            </a:r>
          </a:p>
        </p:txBody>
      </p:sp>
      <p:sp>
        <p:nvSpPr>
          <p:cNvPr id="5" name="Title 1"/>
          <p:cNvSpPr txBox="1">
            <a:spLocks/>
          </p:cNvSpPr>
          <p:nvPr/>
        </p:nvSpPr>
        <p:spPr>
          <a:xfrm>
            <a:off x="878157" y="430159"/>
            <a:ext cx="10363200" cy="699765"/>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bg1"/>
              </a:solidFill>
              <a:latin typeface="Arial"/>
              <a:cs typeface="Arial"/>
            </a:endParaRPr>
          </a:p>
        </p:txBody>
      </p:sp>
      <p:sp>
        <p:nvSpPr>
          <p:cNvPr id="10" name="Title 1"/>
          <p:cNvSpPr txBox="1">
            <a:spLocks/>
          </p:cNvSpPr>
          <p:nvPr/>
        </p:nvSpPr>
        <p:spPr>
          <a:xfrm>
            <a:off x="942857" y="2397526"/>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a:cs typeface="Arial"/>
              </a:rPr>
              <a:t>Part III of the Continuous </a:t>
            </a:r>
            <a:r>
              <a:rPr lang="en-US" sz="2400" dirty="0">
                <a:latin typeface="Arial"/>
                <a:cs typeface="Arial"/>
              </a:rPr>
              <a:t>D</a:t>
            </a:r>
            <a:r>
              <a:rPr lang="en-US" sz="2400" dirty="0" smtClean="0">
                <a:latin typeface="Arial"/>
                <a:cs typeface="Arial"/>
              </a:rPr>
              <a:t>elivery </a:t>
            </a:r>
            <a:r>
              <a:rPr lang="en-US" sz="2400" dirty="0">
                <a:latin typeface="Arial"/>
                <a:cs typeface="Arial"/>
              </a:rPr>
              <a:t>for D</a:t>
            </a:r>
            <a:r>
              <a:rPr lang="en-US" sz="2400" dirty="0" smtClean="0">
                <a:latin typeface="Arial"/>
                <a:cs typeface="Arial"/>
              </a:rPr>
              <a:t>atabases series</a:t>
            </a:r>
            <a:endParaRPr lang="en-US" sz="2400" dirty="0">
              <a:latin typeface="Arial"/>
              <a:cs typeface="Arial"/>
            </a:endParaRPr>
          </a:p>
        </p:txBody>
      </p:sp>
    </p:spTree>
    <p:extLst>
      <p:ext uri="{BB962C8B-B14F-4D97-AF65-F5344CB8AC3E}">
        <p14:creationId xmlns:p14="http://schemas.microsoft.com/office/powerpoint/2010/main" val="3148274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67003"/>
            <a:ext cx="11963400" cy="1143000"/>
          </a:xfrm>
        </p:spPr>
        <p:txBody>
          <a:bodyPr vert="horz" lIns="91440" tIns="45720" rIns="91440" bIns="45720" rtlCol="0" anchor="ctr">
            <a:normAutofit/>
          </a:bodyPr>
          <a:lstStyle/>
          <a:p>
            <a:pPr algn="l" defTabSz="609585"/>
            <a:r>
              <a:rPr lang="en-US" sz="4533" b="1" dirty="0" smtClean="0">
                <a:latin typeface="Arial" pitchFamily="34" charset="0"/>
              </a:rPr>
              <a:t>“Fix bugs as soon as you find them”</a:t>
            </a:r>
            <a:endParaRPr lang="en-US" sz="4533" b="1" dirty="0">
              <a:latin typeface="Arial" pitchFamily="34" charset="0"/>
            </a:endParaRPr>
          </a:p>
        </p:txBody>
      </p:sp>
      <p:sp>
        <p:nvSpPr>
          <p:cNvPr id="9" name="TextBox 8"/>
          <p:cNvSpPr txBox="1"/>
          <p:nvPr/>
        </p:nvSpPr>
        <p:spPr>
          <a:xfrm>
            <a:off x="381000" y="6324600"/>
            <a:ext cx="11811000" cy="369332"/>
          </a:xfrm>
          <a:prstGeom prst="rect">
            <a:avLst/>
          </a:prstGeom>
          <a:noFill/>
        </p:spPr>
        <p:txBody>
          <a:bodyPr wrap="square" rtlCol="0">
            <a:spAutoFit/>
          </a:bodyPr>
          <a:lstStyle/>
          <a:p>
            <a:r>
              <a:rPr lang="en-GB" dirty="0"/>
              <a:t>Source: </a:t>
            </a:r>
            <a:r>
              <a:rPr lang="en-GB" dirty="0">
                <a:hlinkClick r:id="rId3"/>
              </a:rPr>
              <a:t>https://www.ministryoftesting.com/2013/06/ten-reasons-why-you-fix-bugs-as-soon-as-you-find-them</a:t>
            </a:r>
            <a:r>
              <a:rPr lang="en-GB" dirty="0" smtClean="0">
                <a:hlinkClick r:id="rId3"/>
              </a:rPr>
              <a:t>/</a:t>
            </a:r>
            <a:r>
              <a:rPr lang="en-GB" dirty="0" smtClean="0"/>
              <a:t> </a:t>
            </a:r>
            <a:endParaRPr lang="en-GB" dirty="0"/>
          </a:p>
        </p:txBody>
      </p:sp>
      <p:sp>
        <p:nvSpPr>
          <p:cNvPr id="10" name="TextBox 9"/>
          <p:cNvSpPr txBox="1"/>
          <p:nvPr/>
        </p:nvSpPr>
        <p:spPr>
          <a:xfrm>
            <a:off x="228600" y="1447800"/>
            <a:ext cx="5334000" cy="4708981"/>
          </a:xfrm>
          <a:prstGeom prst="rect">
            <a:avLst/>
          </a:prstGeom>
          <a:noFill/>
        </p:spPr>
        <p:txBody>
          <a:bodyPr wrap="square" rtlCol="0">
            <a:spAutoFit/>
          </a:bodyPr>
          <a:lstStyle/>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Unfixed bugs camouflage other bugs</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Unfixed bugs suggest quality isn’t important</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Discussing unfixed bugs is a waste of time</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Unfixed bugs lead to duplicate effort</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Unfixed bugs lead to unreliable metrics</a:t>
            </a:r>
          </a:p>
        </p:txBody>
      </p:sp>
      <p:sp>
        <p:nvSpPr>
          <p:cNvPr id="11" name="TextBox 10"/>
          <p:cNvSpPr txBox="1"/>
          <p:nvPr/>
        </p:nvSpPr>
        <p:spPr>
          <a:xfrm>
            <a:off x="5943600" y="1447800"/>
            <a:ext cx="6047874" cy="4708981"/>
          </a:xfrm>
          <a:prstGeom prst="rect">
            <a:avLst/>
          </a:prstGeom>
          <a:noFill/>
        </p:spPr>
        <p:txBody>
          <a:bodyPr wrap="square" rtlCol="0">
            <a:spAutoFit/>
          </a:bodyPr>
          <a:lstStyle/>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Unfixed bugs distract the entire team</a:t>
            </a:r>
          </a:p>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Unfixed bugs hinder short-notice releases</a:t>
            </a:r>
          </a:p>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Unfixed bugs lead to inaccurate estimates</a:t>
            </a:r>
          </a:p>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Fixing familiar code is easier than unfamiliar code</a:t>
            </a:r>
          </a:p>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Fixing a bug today costs less than tomorrow</a:t>
            </a:r>
          </a:p>
        </p:txBody>
      </p:sp>
    </p:spTree>
    <p:extLst>
      <p:ext uri="{BB962C8B-B14F-4D97-AF65-F5344CB8AC3E}">
        <p14:creationId xmlns:p14="http://schemas.microsoft.com/office/powerpoint/2010/main" val="2002304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524000"/>
            <a:ext cx="5638800" cy="3761035"/>
          </a:xfrm>
          <a:prstGeom prst="rect">
            <a:avLst/>
          </a:prstGeom>
        </p:spPr>
      </p:pic>
      <p:sp>
        <p:nvSpPr>
          <p:cNvPr id="4" name="Title 1"/>
          <p:cNvSpPr txBox="1">
            <a:spLocks/>
          </p:cNvSpPr>
          <p:nvPr/>
        </p:nvSpPr>
        <p:spPr>
          <a:xfrm>
            <a:off x="3542608" y="56388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r>
              <a:rPr lang="en-US" sz="3600" dirty="0">
                <a:ea typeface="+mn-ea"/>
                <a:cs typeface="+mn-cs"/>
              </a:rPr>
              <a:t>What should I test?</a:t>
            </a:r>
          </a:p>
        </p:txBody>
      </p:sp>
      <p:sp>
        <p:nvSpPr>
          <p:cNvPr id="7" name="Title 1"/>
          <p:cNvSpPr>
            <a:spLocks noGrp="1"/>
          </p:cNvSpPr>
          <p:nvPr>
            <p:ph type="title"/>
          </p:nvPr>
        </p:nvSpPr>
        <p:spPr>
          <a:xfrm>
            <a:off x="228600" y="304800"/>
            <a:ext cx="8649392" cy="857250"/>
          </a:xfrm>
        </p:spPr>
        <p:txBody>
          <a:bodyPr vert="horz" lIns="91440" tIns="45720" rIns="91440" bIns="45720" rtlCol="0" anchor="ctr">
            <a:normAutofit/>
          </a:bodyPr>
          <a:lstStyle/>
          <a:p>
            <a:pPr algn="l" defTabSz="609585"/>
            <a:r>
              <a:rPr lang="en-US" sz="4533" b="1" dirty="0" smtClean="0">
                <a:latin typeface="Arial" pitchFamily="34" charset="0"/>
              </a:rPr>
              <a:t>The next question:</a:t>
            </a:r>
            <a:endParaRPr lang="en-US" sz="4533" b="1" dirty="0">
              <a:latin typeface="Arial" pitchFamily="34" charset="0"/>
            </a:endParaRPr>
          </a:p>
        </p:txBody>
      </p:sp>
    </p:spTree>
    <p:extLst>
      <p:ext uri="{BB962C8B-B14F-4D97-AF65-F5344CB8AC3E}">
        <p14:creationId xmlns:p14="http://schemas.microsoft.com/office/powerpoint/2010/main" val="2565983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16348"/>
            <a:ext cx="11430000" cy="1143000"/>
          </a:xfrm>
        </p:spPr>
        <p:txBody>
          <a:bodyPr vert="horz" lIns="91440" tIns="45720" rIns="91440" bIns="45720" rtlCol="0" anchor="ctr">
            <a:normAutofit fontScale="90000"/>
          </a:bodyPr>
          <a:lstStyle/>
          <a:p>
            <a:pPr algn="l" defTabSz="609585"/>
            <a:r>
              <a:rPr lang="en-US" sz="4533" b="1" dirty="0" smtClean="0">
                <a:latin typeface="Arial" pitchFamily="34" charset="0"/>
              </a:rPr>
              <a:t>How is data </a:t>
            </a:r>
            <a:r>
              <a:rPr lang="en-US" sz="4533" b="1" dirty="0" smtClean="0">
                <a:solidFill>
                  <a:srgbClr val="C00000"/>
                </a:solidFill>
                <a:latin typeface="Arial" pitchFamily="34" charset="0"/>
              </a:rPr>
              <a:t>retrieved</a:t>
            </a:r>
            <a:r>
              <a:rPr lang="en-US" sz="4533" b="1" dirty="0" smtClean="0">
                <a:latin typeface="Arial" pitchFamily="34" charset="0"/>
              </a:rPr>
              <a:t>, </a:t>
            </a:r>
            <a:r>
              <a:rPr lang="en-US" sz="4533" b="1" dirty="0" smtClean="0">
                <a:solidFill>
                  <a:srgbClr val="C00000"/>
                </a:solidFill>
                <a:latin typeface="Arial" pitchFamily="34" charset="0"/>
              </a:rPr>
              <a:t>stored</a:t>
            </a:r>
            <a:r>
              <a:rPr lang="en-US" sz="4533" b="1" dirty="0" smtClean="0">
                <a:latin typeface="Arial" pitchFamily="34" charset="0"/>
              </a:rPr>
              <a:t> and </a:t>
            </a:r>
            <a:r>
              <a:rPr lang="en-US" sz="4533" b="1" dirty="0" smtClean="0">
                <a:solidFill>
                  <a:srgbClr val="C00000"/>
                </a:solidFill>
                <a:latin typeface="Arial" pitchFamily="34" charset="0"/>
              </a:rPr>
              <a:t>maintained</a:t>
            </a:r>
            <a:r>
              <a:rPr lang="en-US" sz="4533" b="1" dirty="0" smtClean="0">
                <a:latin typeface="Arial" pitchFamily="34" charset="0"/>
              </a:rPr>
              <a:t> in your application?</a:t>
            </a:r>
            <a:endParaRPr lang="en-US" sz="4533" b="1" dirty="0">
              <a:latin typeface="Arial" pitchFamily="34" charset="0"/>
            </a:endParaRPr>
          </a:p>
        </p:txBody>
      </p:sp>
      <p:sp>
        <p:nvSpPr>
          <p:cNvPr id="5" name="TextBox 4"/>
          <p:cNvSpPr txBox="1"/>
          <p:nvPr/>
        </p:nvSpPr>
        <p:spPr>
          <a:xfrm>
            <a:off x="304800" y="2060508"/>
            <a:ext cx="8534400" cy="1200329"/>
          </a:xfrm>
          <a:prstGeom prst="rect">
            <a:avLst/>
          </a:prstGeom>
          <a:noFill/>
        </p:spPr>
        <p:txBody>
          <a:bodyPr wrap="square" rtlCol="0">
            <a:spAutoFit/>
          </a:bodyPr>
          <a:lstStyle/>
          <a:p>
            <a:r>
              <a:rPr lang="en-US" sz="2400" dirty="0" smtClean="0"/>
              <a:t>“[SQL code] includes </a:t>
            </a:r>
            <a:r>
              <a:rPr lang="en-US" sz="2400" dirty="0">
                <a:solidFill>
                  <a:srgbClr val="C00000"/>
                </a:solidFill>
              </a:rPr>
              <a:t>views, stored procedures, functions, triggers, </a:t>
            </a:r>
            <a:r>
              <a:rPr lang="en-US" sz="2400" dirty="0"/>
              <a:t>the</a:t>
            </a:r>
            <a:r>
              <a:rPr lang="en-US" sz="2400" dirty="0">
                <a:solidFill>
                  <a:srgbClr val="C00000"/>
                </a:solidFill>
              </a:rPr>
              <a:t> creation of tables </a:t>
            </a:r>
            <a:r>
              <a:rPr lang="en-US" sz="2400" dirty="0"/>
              <a:t>and</a:t>
            </a:r>
            <a:r>
              <a:rPr lang="en-US" sz="2400" dirty="0">
                <a:solidFill>
                  <a:srgbClr val="C00000"/>
                </a:solidFill>
              </a:rPr>
              <a:t> </a:t>
            </a:r>
            <a:r>
              <a:rPr lang="en-US" sz="2400" dirty="0"/>
              <a:t>the</a:t>
            </a:r>
            <a:r>
              <a:rPr lang="en-US" sz="2400" dirty="0">
                <a:solidFill>
                  <a:srgbClr val="C00000"/>
                </a:solidFill>
              </a:rPr>
              <a:t> relationships between them, </a:t>
            </a:r>
            <a:r>
              <a:rPr lang="en-US" sz="2400" dirty="0"/>
              <a:t>and</a:t>
            </a:r>
            <a:r>
              <a:rPr lang="en-US" sz="2400" dirty="0">
                <a:solidFill>
                  <a:srgbClr val="C00000"/>
                </a:solidFill>
              </a:rPr>
              <a:t> query statements</a:t>
            </a:r>
            <a:r>
              <a:rPr lang="en-US" sz="2400" dirty="0"/>
              <a:t> embedded in other programming languages</a:t>
            </a:r>
            <a:r>
              <a:rPr lang="en-US" sz="2400" dirty="0" smtClean="0"/>
              <a:t>.”</a:t>
            </a:r>
            <a:endParaRPr lang="en-GB" sz="2400" dirty="0"/>
          </a:p>
        </p:txBody>
      </p:sp>
      <p:sp>
        <p:nvSpPr>
          <p:cNvPr id="6" name="TextBox 5"/>
          <p:cNvSpPr txBox="1"/>
          <p:nvPr/>
        </p:nvSpPr>
        <p:spPr>
          <a:xfrm>
            <a:off x="4876800" y="4114800"/>
            <a:ext cx="7010400" cy="1846659"/>
          </a:xfrm>
          <a:prstGeom prst="rect">
            <a:avLst/>
          </a:prstGeom>
          <a:noFill/>
        </p:spPr>
        <p:txBody>
          <a:bodyPr wrap="square" rtlCol="0">
            <a:spAutoFit/>
          </a:bodyPr>
          <a:lstStyle/>
          <a:p>
            <a:r>
              <a:rPr lang="en-US" sz="2400" dirty="0"/>
              <a:t>“…Writing this code often involves decisions about the </a:t>
            </a:r>
            <a:r>
              <a:rPr lang="en-US" sz="2400" dirty="0">
                <a:solidFill>
                  <a:srgbClr val="C00000"/>
                </a:solidFill>
              </a:rPr>
              <a:t>nature of data being processed, complicated joining </a:t>
            </a:r>
            <a:r>
              <a:rPr lang="en-US" sz="2400" dirty="0"/>
              <a:t>and</a:t>
            </a:r>
            <a:r>
              <a:rPr lang="en-US" sz="2400" dirty="0">
                <a:solidFill>
                  <a:srgbClr val="C00000"/>
                </a:solidFill>
              </a:rPr>
              <a:t> </a:t>
            </a:r>
            <a:r>
              <a:rPr lang="en-US" sz="2400" dirty="0" smtClean="0">
                <a:solidFill>
                  <a:srgbClr val="C00000"/>
                </a:solidFill>
              </a:rPr>
              <a:t>filtering, </a:t>
            </a:r>
            <a:r>
              <a:rPr lang="en-US" sz="2400" dirty="0">
                <a:solidFill>
                  <a:srgbClr val="C00000"/>
                </a:solidFill>
              </a:rPr>
              <a:t>performance tuning, data cleansing, replication </a:t>
            </a:r>
            <a:r>
              <a:rPr lang="en-US" sz="2400" dirty="0"/>
              <a:t>and</a:t>
            </a:r>
            <a:r>
              <a:rPr lang="en-US" sz="2400" dirty="0">
                <a:solidFill>
                  <a:srgbClr val="C00000"/>
                </a:solidFill>
              </a:rPr>
              <a:t> data </a:t>
            </a:r>
            <a:r>
              <a:rPr lang="en-US" sz="2400" dirty="0" smtClean="0">
                <a:solidFill>
                  <a:srgbClr val="C00000"/>
                </a:solidFill>
              </a:rPr>
              <a:t>maintenance</a:t>
            </a:r>
            <a:r>
              <a:rPr lang="en-US" sz="2400" dirty="0" smtClean="0"/>
              <a:t>.”</a:t>
            </a:r>
            <a:endParaRPr lang="en-GB" sz="2400" dirty="0"/>
          </a:p>
          <a:p>
            <a:endParaRPr lang="en-GB" dirty="0"/>
          </a:p>
        </p:txBody>
      </p:sp>
      <p:sp>
        <p:nvSpPr>
          <p:cNvPr id="7" name="TextBox 6"/>
          <p:cNvSpPr txBox="1"/>
          <p:nvPr/>
        </p:nvSpPr>
        <p:spPr>
          <a:xfrm>
            <a:off x="1066800" y="6428228"/>
            <a:ext cx="11811000" cy="369332"/>
          </a:xfrm>
          <a:prstGeom prst="rect">
            <a:avLst/>
          </a:prstGeom>
          <a:noFill/>
        </p:spPr>
        <p:txBody>
          <a:bodyPr wrap="square" rtlCol="0">
            <a:spAutoFit/>
          </a:bodyPr>
          <a:lstStyle/>
          <a:p>
            <a:r>
              <a:rPr lang="en-GB" dirty="0"/>
              <a:t>Source: </a:t>
            </a:r>
            <a:r>
              <a:rPr lang="en-GB" dirty="0" smtClean="0"/>
              <a:t>Sebastian </a:t>
            </a:r>
            <a:r>
              <a:rPr lang="en-GB" dirty="0" err="1" smtClean="0"/>
              <a:t>Meine</a:t>
            </a:r>
            <a:r>
              <a:rPr lang="en-GB" dirty="0" smtClean="0"/>
              <a:t> and Dennis Lloyd – “</a:t>
            </a:r>
            <a:r>
              <a:rPr lang="en-GB" dirty="0" smtClean="0">
                <a:hlinkClick r:id="rId3"/>
              </a:rPr>
              <a:t>SQL Server Unit Testing with </a:t>
            </a:r>
            <a:r>
              <a:rPr lang="en-GB" dirty="0" err="1" smtClean="0">
                <a:hlinkClick r:id="rId3"/>
              </a:rPr>
              <a:t>tSQLt</a:t>
            </a:r>
            <a:r>
              <a:rPr lang="en-GB" dirty="0" smtClean="0"/>
              <a:t>” – simple-talk.com </a:t>
            </a:r>
            <a:endParaRPr lang="en-GB" dirty="0"/>
          </a:p>
        </p:txBody>
      </p:sp>
    </p:spTree>
    <p:extLst>
      <p:ext uri="{BB962C8B-B14F-4D97-AF65-F5344CB8AC3E}">
        <p14:creationId xmlns:p14="http://schemas.microsoft.com/office/powerpoint/2010/main" val="20166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500" b="1" dirty="0" smtClean="0">
                <a:latin typeface="Arial" panose="020B0604020202020204" pitchFamily="34" charset="0"/>
                <a:cs typeface="Arial" panose="020B0604020202020204" pitchFamily="34" charset="0"/>
              </a:rPr>
              <a:t>What do we test?</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8045" y="1752600"/>
            <a:ext cx="10972800" cy="4525963"/>
          </a:xfrm>
        </p:spPr>
        <p:txBody>
          <a:bodyPr/>
          <a:lstStyle/>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Calculations in procedures and functions</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Constraints </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Edge cases of data DML</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Expected behavior of data DML</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Error Handling</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Standards</a:t>
            </a:r>
          </a:p>
          <a:p>
            <a:endParaRPr lang="en-US" dirty="0"/>
          </a:p>
        </p:txBody>
      </p:sp>
      <p:sp>
        <p:nvSpPr>
          <p:cNvPr id="6" name="TextBox 5"/>
          <p:cNvSpPr txBox="1"/>
          <p:nvPr/>
        </p:nvSpPr>
        <p:spPr>
          <a:xfrm>
            <a:off x="3352800" y="4648200"/>
            <a:ext cx="8456645" cy="523220"/>
          </a:xfrm>
          <a:prstGeom prst="rect">
            <a:avLst/>
          </a:prstGeom>
          <a:noFill/>
        </p:spPr>
        <p:txBody>
          <a:bodyPr wrap="square" rtlCol="0">
            <a:spAutoFit/>
          </a:bodyPr>
          <a:lstStyle/>
          <a:p>
            <a:r>
              <a:rPr lang="en-GB" sz="2800" dirty="0">
                <a:solidFill>
                  <a:srgbClr val="C00000"/>
                </a:solidFill>
                <a:latin typeface="Arial" panose="020B0604020202020204" pitchFamily="34" charset="0"/>
                <a:cs typeface="Arial" panose="020B0604020202020204" pitchFamily="34" charset="0"/>
              </a:rPr>
              <a:t>… </a:t>
            </a:r>
            <a:r>
              <a:rPr lang="en-GB" sz="2800" dirty="0" smtClean="0">
                <a:solidFill>
                  <a:srgbClr val="C00000"/>
                </a:solidFill>
                <a:latin typeface="Arial" panose="020B0604020202020204" pitchFamily="34" charset="0"/>
                <a:cs typeface="Arial" panose="020B0604020202020204" pitchFamily="34" charset="0"/>
              </a:rPr>
              <a:t>straightforward – let’s look at our first demo</a:t>
            </a:r>
            <a:endParaRPr lang="en-GB" sz="28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1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90647" y="1484301"/>
            <a:ext cx="2457451" cy="3520133"/>
            <a:chOff x="3658394" y="1406120"/>
            <a:chExt cx="1843088" cy="2640100"/>
          </a:xfrm>
        </p:grpSpPr>
        <p:grpSp>
          <p:nvGrpSpPr>
            <p:cNvPr id="5" name="Group 25"/>
            <p:cNvGrpSpPr/>
            <p:nvPr/>
          </p:nvGrpSpPr>
          <p:grpSpPr>
            <a:xfrm>
              <a:off x="3658394" y="1406120"/>
              <a:ext cx="1843088" cy="2640100"/>
              <a:chOff x="6115051" y="1634720"/>
              <a:chExt cx="1843088" cy="2640100"/>
            </a:xfrm>
          </p:grpSpPr>
          <p:sp>
            <p:nvSpPr>
              <p:cNvPr id="7" name="Rectangle 6"/>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8" name="TextBox 7"/>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6" name="Picture 5" descr="DEMO.png"/>
            <p:cNvPicPr>
              <a:picLocks noChangeAspect="1"/>
            </p:cNvPicPr>
            <p:nvPr/>
          </p:nvPicPr>
          <p:blipFill>
            <a:blip r:embed="rId3"/>
            <a:stretch>
              <a:fillRect/>
            </a:stretch>
          </p:blipFill>
          <p:spPr>
            <a:xfrm>
              <a:off x="3781893" y="1607344"/>
              <a:ext cx="1596089" cy="1412528"/>
            </a:xfrm>
            <a:prstGeom prst="rect">
              <a:avLst/>
            </a:prstGeom>
          </p:spPr>
        </p:pic>
      </p:grpSp>
      <p:sp>
        <p:nvSpPr>
          <p:cNvPr id="11" name="TextBox 10"/>
          <p:cNvSpPr txBox="1"/>
          <p:nvPr/>
        </p:nvSpPr>
        <p:spPr>
          <a:xfrm>
            <a:off x="3886200" y="1752600"/>
            <a:ext cx="7086600" cy="3253198"/>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Standards</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Ensure that the standards you care about are followed.</a:t>
            </a:r>
          </a:p>
          <a:p>
            <a:pPr marL="625475" lvl="1" indent="-625475">
              <a:spcBef>
                <a:spcPct val="20000"/>
              </a:spcBef>
              <a:spcAft>
                <a:spcPts val="600"/>
              </a:spcAft>
              <a:buClr>
                <a:srgbClr val="C00000"/>
              </a:buClr>
              <a:buFont typeface="Wingdings" panose="05000000000000000000" pitchFamily="2" charset="2"/>
              <a:buChar char="§"/>
            </a:pPr>
            <a:r>
              <a:rPr lang="en-US" sz="2800" dirty="0" err="1">
                <a:latin typeface="Arial" panose="020B0604020202020204" pitchFamily="34" charset="0"/>
                <a:cs typeface="Arial" panose="020B0604020202020204" pitchFamily="34" charset="0"/>
              </a:rPr>
              <a:t>SQLCop</a:t>
            </a:r>
            <a:r>
              <a:rPr lang="en-US" sz="2800" dirty="0">
                <a:latin typeface="Arial" panose="020B0604020202020204" pitchFamily="34" charset="0"/>
                <a:cs typeface="Arial" panose="020B0604020202020204" pitchFamily="34" charset="0"/>
              </a:rPr>
              <a:t> – </a:t>
            </a:r>
            <a:r>
              <a:rPr lang="en-US" sz="2800" dirty="0">
                <a:latin typeface="Arial" panose="020B0604020202020204" pitchFamily="34" charset="0"/>
                <a:cs typeface="Arial" panose="020B0604020202020204" pitchFamily="34" charset="0"/>
                <a:hlinkClick r:id="rId4"/>
              </a:rPr>
              <a:t>sqlcop.lessthandot.com</a:t>
            </a:r>
            <a:endParaRPr lang="en-US"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Easy to write your own.</a:t>
            </a:r>
          </a:p>
        </p:txBody>
      </p:sp>
    </p:spTree>
    <p:extLst>
      <p:ext uri="{BB962C8B-B14F-4D97-AF65-F5344CB8AC3E}">
        <p14:creationId xmlns:p14="http://schemas.microsoft.com/office/powerpoint/2010/main" val="3177616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796"/>
            <a:ext cx="10972800" cy="1143000"/>
          </a:xfrm>
        </p:spPr>
        <p:txBody>
          <a:bodyPr vert="horz" lIns="91440" tIns="45720" rIns="91440" bIns="45720" rtlCol="0" anchor="ctr">
            <a:normAutofit/>
          </a:bodyPr>
          <a:lstStyle/>
          <a:p>
            <a:pPr algn="l" defTabSz="609585"/>
            <a:r>
              <a:rPr lang="en-US" sz="4533" b="1" dirty="0" smtClean="0">
                <a:latin typeface="Arial" pitchFamily="34" charset="0"/>
              </a:rPr>
              <a:t>Why </a:t>
            </a:r>
            <a:r>
              <a:rPr lang="en-US" sz="4533" b="1" dirty="0" err="1" smtClean="0">
                <a:latin typeface="Arial" pitchFamily="34" charset="0"/>
              </a:rPr>
              <a:t>tSQLt</a:t>
            </a:r>
            <a:r>
              <a:rPr lang="en-US" sz="4533" b="1" dirty="0" smtClean="0">
                <a:latin typeface="Arial" pitchFamily="34" charset="0"/>
              </a:rPr>
              <a:t>?</a:t>
            </a:r>
            <a:endParaRPr lang="en-US" sz="4533" b="1" dirty="0">
              <a:latin typeface="Arial" pitchFamily="34" charset="0"/>
            </a:endParaRPr>
          </a:p>
        </p:txBody>
      </p:sp>
      <p:sp>
        <p:nvSpPr>
          <p:cNvPr id="3" name="Content Placeholder 2"/>
          <p:cNvSpPr>
            <a:spLocks noGrp="1"/>
          </p:cNvSpPr>
          <p:nvPr>
            <p:ph idx="1"/>
          </p:nvPr>
        </p:nvSpPr>
        <p:spPr>
          <a:xfrm>
            <a:off x="6324600" y="4572000"/>
            <a:ext cx="5638800" cy="2087562"/>
          </a:xfrm>
          <a:solidFill>
            <a:schemeClr val="bg1">
              <a:lumMod val="95000"/>
            </a:schemeClr>
          </a:solidFill>
        </p:spPr>
        <p:txBody>
          <a:bodyPr>
            <a:normAutofit/>
          </a:bodyPr>
          <a:lstStyle/>
          <a:p>
            <a:pPr marL="0" indent="0">
              <a:buClr>
                <a:srgbClr val="C00000"/>
              </a:buClr>
              <a:buNone/>
            </a:pPr>
            <a:r>
              <a:rPr lang="en-GB" sz="2800" dirty="0" smtClean="0">
                <a:latin typeface="Arial" panose="020B0604020202020204" pitchFamily="34" charset="0"/>
                <a:cs typeface="Arial" panose="020B0604020202020204" pitchFamily="34" charset="0"/>
              </a:rPr>
              <a:t>Find out more:</a:t>
            </a:r>
            <a:endParaRPr lang="en-US" sz="2800" dirty="0">
              <a:latin typeface="Arial" panose="020B0604020202020204" pitchFamily="34" charset="0"/>
              <a:cs typeface="Arial" panose="020B0604020202020204" pitchFamily="34" charset="0"/>
              <a:hlinkClick r:id="rId3"/>
            </a:endParaRPr>
          </a:p>
          <a:p>
            <a:pPr marL="625475" indent="-625475">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hlinkClick r:id="rId3"/>
              </a:rPr>
              <a:t>tSQLt.org</a:t>
            </a:r>
            <a:endParaRPr lang="en-US" sz="2800" dirty="0">
              <a:latin typeface="Arial" panose="020B0604020202020204" pitchFamily="34" charset="0"/>
              <a:cs typeface="Arial" panose="020B0604020202020204" pitchFamily="34" charset="0"/>
            </a:endParaRPr>
          </a:p>
          <a:p>
            <a:pPr marL="625475" indent="-625475">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hlinkClick r:id="rId4"/>
              </a:rPr>
              <a:t>Support via Google Groups</a:t>
            </a:r>
            <a:endParaRPr lang="en-US" sz="2800" dirty="0">
              <a:latin typeface="Arial" panose="020B0604020202020204" pitchFamily="34" charset="0"/>
              <a:cs typeface="Arial" panose="020B0604020202020204" pitchFamily="34" charset="0"/>
            </a:endParaRPr>
          </a:p>
          <a:p>
            <a:pPr marL="625475" indent="-625475">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hlinkClick r:id="rId5"/>
              </a:rPr>
              <a:t>Articles </a:t>
            </a:r>
            <a:r>
              <a:rPr lang="en-US" sz="2800" dirty="0">
                <a:latin typeface="Arial" panose="020B0604020202020204" pitchFamily="34" charset="0"/>
                <a:cs typeface="Arial" panose="020B0604020202020204" pitchFamily="34" charset="0"/>
                <a:hlinkClick r:id="rId5"/>
              </a:rPr>
              <a:t>at Simple Talk</a:t>
            </a:r>
            <a:endParaRPr lang="en-US" sz="2800" dirty="0">
              <a:latin typeface="Arial" panose="020B0604020202020204" pitchFamily="34" charset="0"/>
              <a:cs typeface="Arial" panose="020B0604020202020204" pitchFamily="34" charset="0"/>
            </a:endParaRPr>
          </a:p>
        </p:txBody>
      </p:sp>
      <p:sp>
        <p:nvSpPr>
          <p:cNvPr id="4" name="TextBox 3"/>
          <p:cNvSpPr txBox="1"/>
          <p:nvPr/>
        </p:nvSpPr>
        <p:spPr>
          <a:xfrm>
            <a:off x="304800" y="1305796"/>
            <a:ext cx="10820400" cy="3570208"/>
          </a:xfrm>
          <a:prstGeom prst="rect">
            <a:avLst/>
          </a:prstGeom>
          <a:noFill/>
        </p:spPr>
        <p:txBody>
          <a:bodyPr wrap="square" rtlCol="0">
            <a:spAutoFit/>
          </a:bodyPr>
          <a:lstStyle/>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Free framework, similar to </a:t>
            </a:r>
            <a:r>
              <a:rPr lang="en-GB" sz="2800" dirty="0" err="1">
                <a:latin typeface="Arial" panose="020B0604020202020204" pitchFamily="34" charset="0"/>
                <a:cs typeface="Arial" panose="020B0604020202020204" pitchFamily="34" charset="0"/>
              </a:rPr>
              <a:t>nUnit</a:t>
            </a:r>
            <a:r>
              <a:rPr lang="en-GB" sz="2800" dirty="0">
                <a:latin typeface="Arial" panose="020B0604020202020204" pitchFamily="34" charset="0"/>
                <a:cs typeface="Arial" panose="020B0604020202020204" pitchFamily="34" charset="0"/>
              </a:rPr>
              <a:t>/</a:t>
            </a:r>
            <a:r>
              <a:rPr lang="en-GB" sz="2800" dirty="0" err="1">
                <a:latin typeface="Arial" panose="020B0604020202020204" pitchFamily="34" charset="0"/>
                <a:cs typeface="Arial" panose="020B0604020202020204" pitchFamily="34" charset="0"/>
              </a:rPr>
              <a:t>jUnit</a:t>
            </a:r>
            <a:endParaRPr lang="en-GB" sz="2800" dirty="0">
              <a:latin typeface="Arial" panose="020B0604020202020204" pitchFamily="34" charset="0"/>
              <a:cs typeface="Arial" panose="020B0604020202020204" pitchFamily="34" charset="0"/>
            </a:endParaRP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Tests written in T-SQL</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Can use SSMS IDE</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Run tests singly, in groups and in any order</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Self-contained tests – isolated transaction</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Includes common assertions to reduce repetitive coding</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Requires the SQLCLR</a:t>
            </a:r>
          </a:p>
        </p:txBody>
      </p:sp>
    </p:spTree>
    <p:extLst>
      <p:ext uri="{BB962C8B-B14F-4D97-AF65-F5344CB8AC3E}">
        <p14:creationId xmlns:p14="http://schemas.microsoft.com/office/powerpoint/2010/main" val="239909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500" b="1" dirty="0" smtClean="0">
                <a:latin typeface="Arial" panose="020B0604020202020204" pitchFamily="34" charset="0"/>
                <a:cs typeface="Arial" panose="020B0604020202020204" pitchFamily="34" charset="0"/>
              </a:rPr>
              <a:t>Structure of tests</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431634"/>
            <a:ext cx="10972800" cy="4952997"/>
          </a:xfrm>
        </p:spPr>
        <p:txBody>
          <a:bodyPr>
            <a:normAutofit/>
          </a:bodyPr>
          <a:lstStyle/>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Classes</a:t>
            </a:r>
          </a:p>
          <a:p>
            <a:pPr marL="1082675" lvl="1" indent="-447675">
              <a:buFont typeface="Courier New" panose="02070309020205020404" pitchFamily="49" charset="0"/>
              <a:buChar char="o"/>
            </a:pPr>
            <a:r>
              <a:rPr lang="en-US" dirty="0">
                <a:latin typeface="Arial" panose="020B0604020202020204" pitchFamily="34" charset="0"/>
                <a:cs typeface="Arial" panose="020B0604020202020204" pitchFamily="34" charset="0"/>
              </a:rPr>
              <a:t>Group by object/area being tested</a:t>
            </a:r>
          </a:p>
          <a:p>
            <a:pPr marL="457200" lvl="1" indent="0">
              <a:buNone/>
            </a:pPr>
            <a:endParaRPr lang="en-US" dirty="0" smtClean="0">
              <a:latin typeface="Arial" panose="020B0604020202020204" pitchFamily="34" charset="0"/>
              <a:cs typeface="Arial" panose="020B0604020202020204" pitchFamily="34" charset="0"/>
            </a:endParaRP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Layout</a:t>
            </a:r>
          </a:p>
          <a:p>
            <a:pPr marL="1082675" lvl="1" indent="-447675">
              <a:buFont typeface="Courier New" panose="02070309020205020404" pitchFamily="49" charset="0"/>
              <a:buChar char="o"/>
            </a:pPr>
            <a:r>
              <a:rPr lang="en-US" dirty="0" smtClean="0">
                <a:latin typeface="Arial" panose="020B0604020202020204" pitchFamily="34" charset="0"/>
                <a:cs typeface="Arial" panose="020B0604020202020204" pitchFamily="34" charset="0"/>
              </a:rPr>
              <a:t>Assemble</a:t>
            </a:r>
          </a:p>
          <a:p>
            <a:pPr marL="1082675" lvl="1" indent="-447675">
              <a:buFont typeface="Courier New" panose="02070309020205020404" pitchFamily="49" charset="0"/>
              <a:buChar char="o"/>
            </a:pPr>
            <a:r>
              <a:rPr lang="en-US" dirty="0" smtClean="0">
                <a:latin typeface="Arial" panose="020B0604020202020204" pitchFamily="34" charset="0"/>
                <a:cs typeface="Arial" panose="020B0604020202020204" pitchFamily="34" charset="0"/>
              </a:rPr>
              <a:t>Act</a:t>
            </a:r>
          </a:p>
          <a:p>
            <a:pPr marL="1082675" lvl="1" indent="-447675">
              <a:buFont typeface="Courier New" panose="02070309020205020404" pitchFamily="49" charset="0"/>
              <a:buChar char="o"/>
            </a:pPr>
            <a:r>
              <a:rPr lang="en-US" dirty="0" smtClean="0">
                <a:latin typeface="Arial" panose="020B0604020202020204" pitchFamily="34" charset="0"/>
                <a:cs typeface="Arial" panose="020B0604020202020204" pitchFamily="34" charset="0"/>
              </a:rPr>
              <a:t>Assert</a:t>
            </a:r>
          </a:p>
          <a:p>
            <a:pPr marL="635000" lvl="1" indent="0">
              <a:buNone/>
            </a:pPr>
            <a:endParaRPr lang="en-US" dirty="0" smtClean="0">
              <a:latin typeface="Arial" panose="020B0604020202020204" pitchFamily="34" charset="0"/>
              <a:cs typeface="Arial" panose="020B0604020202020204" pitchFamily="34" charset="0"/>
            </a:endParaRP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Tests fail first</a:t>
            </a:r>
          </a:p>
        </p:txBody>
      </p:sp>
    </p:spTree>
    <p:extLst>
      <p:ext uri="{BB962C8B-B14F-4D97-AF65-F5344CB8AC3E}">
        <p14:creationId xmlns:p14="http://schemas.microsoft.com/office/powerpoint/2010/main" val="196289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Our </a:t>
            </a:r>
            <a:r>
              <a:rPr lang="en-US" sz="4500" b="1" dirty="0" smtClean="0">
                <a:latin typeface="Arial" panose="020B0604020202020204" pitchFamily="34" charset="0"/>
                <a:cs typeface="Arial" panose="020B0604020202020204" pitchFamily="34" charset="0"/>
              </a:rPr>
              <a:t>story…</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76400"/>
            <a:ext cx="10972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need to refactor and adjust the reading time for articles</a:t>
            </a:r>
          </a:p>
          <a:p>
            <a:pPr marL="989013" lvl="1" indent="-531813">
              <a:buFont typeface="Courier New" panose="02070309020205020404" pitchFamily="49" charset="0"/>
              <a:buChar char="o"/>
            </a:pPr>
            <a:r>
              <a:rPr lang="en-US" dirty="0">
                <a:latin typeface="Arial" panose="020B0604020202020204" pitchFamily="34" charset="0"/>
                <a:cs typeface="Arial" panose="020B0604020202020204" pitchFamily="34" charset="0"/>
              </a:rPr>
              <a:t>Add a column to our table</a:t>
            </a:r>
          </a:p>
        </p:txBody>
      </p:sp>
    </p:spTree>
    <p:extLst>
      <p:ext uri="{BB962C8B-B14F-4D97-AF65-F5344CB8AC3E}">
        <p14:creationId xmlns:p14="http://schemas.microsoft.com/office/powerpoint/2010/main" val="254275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90647" y="1484301"/>
            <a:ext cx="2457451" cy="3520133"/>
            <a:chOff x="3658394" y="1406120"/>
            <a:chExt cx="1843088" cy="2640100"/>
          </a:xfrm>
        </p:grpSpPr>
        <p:grpSp>
          <p:nvGrpSpPr>
            <p:cNvPr id="10" name="Group 25"/>
            <p:cNvGrpSpPr/>
            <p:nvPr/>
          </p:nvGrpSpPr>
          <p:grpSpPr>
            <a:xfrm>
              <a:off x="3658394" y="1406120"/>
              <a:ext cx="1843088" cy="2640100"/>
              <a:chOff x="6115051" y="1634720"/>
              <a:chExt cx="1843088" cy="2640100"/>
            </a:xfrm>
          </p:grpSpPr>
          <p:sp>
            <p:nvSpPr>
              <p:cNvPr id="13" name="Rectangle 12"/>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14" name="TextBox 13"/>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12" name="Picture 11" descr="DEMO.png"/>
            <p:cNvPicPr>
              <a:picLocks noChangeAspect="1"/>
            </p:cNvPicPr>
            <p:nvPr/>
          </p:nvPicPr>
          <p:blipFill>
            <a:blip r:embed="rId3"/>
            <a:stretch>
              <a:fillRect/>
            </a:stretch>
          </p:blipFill>
          <p:spPr>
            <a:xfrm>
              <a:off x="3781893" y="1607344"/>
              <a:ext cx="1596089" cy="1412528"/>
            </a:xfrm>
            <a:prstGeom prst="rect">
              <a:avLst/>
            </a:prstGeom>
          </p:spPr>
        </p:pic>
      </p:grpSp>
      <p:sp>
        <p:nvSpPr>
          <p:cNvPr id="15" name="TextBox 14"/>
          <p:cNvSpPr txBox="1"/>
          <p:nvPr/>
        </p:nvSpPr>
        <p:spPr>
          <a:xfrm>
            <a:off x="3886200" y="1752600"/>
            <a:ext cx="7924800" cy="2228302"/>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Testing the API</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Our first test</a:t>
            </a:r>
          </a:p>
          <a:p>
            <a:pPr marL="625475" lvl="1" indent="-625475">
              <a:spcBef>
                <a:spcPct val="20000"/>
              </a:spcBef>
              <a:spcAft>
                <a:spcPts val="600"/>
              </a:spcAft>
              <a:buClr>
                <a:srgbClr val="C00000"/>
              </a:buClr>
              <a:buFont typeface="Wingdings" panose="05000000000000000000" pitchFamily="2" charset="2"/>
              <a:buChar char="§"/>
            </a:pPr>
            <a:r>
              <a:rPr lang="en-US" sz="2800" dirty="0" err="1">
                <a:latin typeface="Arial" panose="020B0604020202020204" pitchFamily="34" charset="0"/>
                <a:cs typeface="Arial" panose="020B0604020202020204" pitchFamily="34" charset="0"/>
              </a:rPr>
              <a:t>tsqlt.AssertResultSetsHaveSameMetaData</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334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Our </a:t>
            </a:r>
            <a:r>
              <a:rPr lang="en-US" sz="4500" b="1" dirty="0" smtClean="0">
                <a:latin typeface="Arial" panose="020B0604020202020204" pitchFamily="34" charset="0"/>
                <a:cs typeface="Arial" panose="020B0604020202020204" pitchFamily="34" charset="0"/>
              </a:rPr>
              <a:t>story</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76400"/>
            <a:ext cx="10972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need to refactor and adjust the reading time for articles</a:t>
            </a:r>
          </a:p>
          <a:p>
            <a:pPr marL="1082675" lvl="1" indent="-625475">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Add a column to our </a:t>
            </a:r>
            <a:r>
              <a:rPr lang="en-US" dirty="0" smtClean="0">
                <a:latin typeface="Arial" panose="020B0604020202020204" pitchFamily="34" charset="0"/>
                <a:cs typeface="Arial" panose="020B0604020202020204" pitchFamily="34" charset="0"/>
              </a:rPr>
              <a:t>table</a:t>
            </a:r>
          </a:p>
          <a:p>
            <a:pPr marL="1082675" lvl="1" indent="-625475">
              <a:buFont typeface="Courier New" panose="02070309020205020404" pitchFamily="49" charset="0"/>
              <a:buChar char="o"/>
            </a:pPr>
            <a:r>
              <a:rPr lang="en-US" dirty="0">
                <a:latin typeface="Arial" panose="020B0604020202020204" pitchFamily="34" charset="0"/>
                <a:cs typeface="Arial" panose="020B0604020202020204" pitchFamily="34" charset="0"/>
              </a:rPr>
              <a:t>Create the procedure to update our reading </a:t>
            </a:r>
            <a:r>
              <a:rPr lang="en-US" dirty="0" smtClean="0">
                <a:latin typeface="Arial" panose="020B0604020202020204" pitchFamily="34" charset="0"/>
                <a:cs typeface="Arial" panose="020B0604020202020204" pitchFamily="34" charset="0"/>
              </a:rPr>
              <a:t>time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395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Agenda</a:t>
            </a:r>
          </a:p>
        </p:txBody>
      </p:sp>
      <p:sp>
        <p:nvSpPr>
          <p:cNvPr id="3" name="Content Placeholder 2"/>
          <p:cNvSpPr>
            <a:spLocks noGrp="1"/>
          </p:cNvSpPr>
          <p:nvPr>
            <p:ph idx="1"/>
          </p:nvPr>
        </p:nvSpPr>
        <p:spPr>
          <a:xfrm>
            <a:off x="288767" y="1431635"/>
            <a:ext cx="11481555" cy="5197765"/>
          </a:xfrm>
        </p:spPr>
        <p:txBody>
          <a:bodyPr>
            <a:normAutofit fontScale="47500" lnSpcReduction="20000"/>
          </a:bodyPr>
          <a:lstStyle/>
          <a:p>
            <a:pPr>
              <a:spcAft>
                <a:spcPts val="600"/>
              </a:spcAft>
            </a:pPr>
            <a:r>
              <a:rPr lang="en-US" sz="5900" dirty="0" smtClean="0"/>
              <a:t>Goals</a:t>
            </a:r>
          </a:p>
          <a:p>
            <a:pPr>
              <a:spcAft>
                <a:spcPts val="600"/>
              </a:spcAft>
            </a:pPr>
            <a:r>
              <a:rPr lang="en-US" sz="5900" dirty="0" smtClean="0"/>
              <a:t>Who am I?</a:t>
            </a:r>
          </a:p>
          <a:p>
            <a:pPr>
              <a:spcAft>
                <a:spcPts val="600"/>
              </a:spcAft>
            </a:pPr>
            <a:r>
              <a:rPr lang="en-US" sz="5900" dirty="0" smtClean="0"/>
              <a:t>The Delivery Pipeline</a:t>
            </a:r>
          </a:p>
          <a:p>
            <a:pPr>
              <a:spcAft>
                <a:spcPts val="600"/>
              </a:spcAft>
            </a:pPr>
            <a:r>
              <a:rPr lang="en-US" sz="5900" dirty="0" smtClean="0"/>
              <a:t>Where do I test?</a:t>
            </a:r>
          </a:p>
          <a:p>
            <a:pPr>
              <a:spcAft>
                <a:spcPts val="600"/>
              </a:spcAft>
            </a:pPr>
            <a:r>
              <a:rPr lang="en-US" sz="5900" dirty="0" smtClean="0"/>
              <a:t>Why do I test?</a:t>
            </a:r>
          </a:p>
          <a:p>
            <a:pPr>
              <a:spcAft>
                <a:spcPts val="600"/>
              </a:spcAft>
            </a:pPr>
            <a:r>
              <a:rPr lang="en-US" sz="5900" dirty="0" err="1" smtClean="0"/>
              <a:t>tSQLt</a:t>
            </a:r>
            <a:endParaRPr lang="en-US" sz="5900" dirty="0" smtClean="0"/>
          </a:p>
          <a:p>
            <a:pPr>
              <a:spcAft>
                <a:spcPts val="600"/>
              </a:spcAft>
            </a:pPr>
            <a:r>
              <a:rPr lang="en-US" sz="5900" dirty="0" smtClean="0"/>
              <a:t>Refactoring an application</a:t>
            </a:r>
          </a:p>
          <a:p>
            <a:pPr>
              <a:spcAft>
                <a:spcPts val="600"/>
              </a:spcAft>
            </a:pPr>
            <a:r>
              <a:rPr lang="en-US" sz="5900" dirty="0" smtClean="0"/>
              <a:t>Testing procedures and functions</a:t>
            </a:r>
          </a:p>
          <a:p>
            <a:pPr>
              <a:spcAft>
                <a:spcPts val="600"/>
              </a:spcAft>
            </a:pPr>
            <a:r>
              <a:rPr lang="en-US" sz="5900" dirty="0" smtClean="0"/>
              <a:t>Grouping tests</a:t>
            </a:r>
          </a:p>
          <a:p>
            <a:pPr>
              <a:spcAft>
                <a:spcPts val="600"/>
              </a:spcAft>
            </a:pPr>
            <a:r>
              <a:rPr lang="en-US" sz="5900" dirty="0" smtClean="0"/>
              <a:t>Testing exceptions</a:t>
            </a:r>
          </a:p>
          <a:p>
            <a:endParaRPr lang="en-US" dirty="0" smtClean="0"/>
          </a:p>
          <a:p>
            <a:endParaRPr lang="en-US" dirty="0"/>
          </a:p>
        </p:txBody>
      </p:sp>
    </p:spTree>
    <p:extLst>
      <p:ext uri="{BB962C8B-B14F-4D97-AF65-F5344CB8AC3E}">
        <p14:creationId xmlns:p14="http://schemas.microsoft.com/office/powerpoint/2010/main" val="2603240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90647" y="1484301"/>
            <a:ext cx="2457451" cy="3520133"/>
            <a:chOff x="3658394" y="1406120"/>
            <a:chExt cx="1843088" cy="2640100"/>
          </a:xfrm>
        </p:grpSpPr>
        <p:grpSp>
          <p:nvGrpSpPr>
            <p:cNvPr id="10" name="Group 25"/>
            <p:cNvGrpSpPr/>
            <p:nvPr/>
          </p:nvGrpSpPr>
          <p:grpSpPr>
            <a:xfrm>
              <a:off x="3658394" y="1406120"/>
              <a:ext cx="1843088" cy="2640100"/>
              <a:chOff x="6115051" y="1634720"/>
              <a:chExt cx="1843088" cy="2640100"/>
            </a:xfrm>
          </p:grpSpPr>
          <p:sp>
            <p:nvSpPr>
              <p:cNvPr id="13" name="Rectangle 12"/>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14" name="TextBox 13"/>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12" name="Picture 11" descr="DEMO.png"/>
            <p:cNvPicPr>
              <a:picLocks noChangeAspect="1"/>
            </p:cNvPicPr>
            <p:nvPr/>
          </p:nvPicPr>
          <p:blipFill>
            <a:blip r:embed="rId3"/>
            <a:stretch>
              <a:fillRect/>
            </a:stretch>
          </p:blipFill>
          <p:spPr>
            <a:xfrm>
              <a:off x="3781893" y="1607344"/>
              <a:ext cx="1596089" cy="1412528"/>
            </a:xfrm>
            <a:prstGeom prst="rect">
              <a:avLst/>
            </a:prstGeom>
          </p:spPr>
        </p:pic>
      </p:grpSp>
      <p:sp>
        <p:nvSpPr>
          <p:cNvPr id="15" name="TextBox 14"/>
          <p:cNvSpPr txBox="1"/>
          <p:nvPr/>
        </p:nvSpPr>
        <p:spPr>
          <a:xfrm>
            <a:off x="3612763" y="1752600"/>
            <a:ext cx="8305800" cy="2822311"/>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Procedures and functions</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Test the function</a:t>
            </a: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Create a new procedure</a:t>
            </a: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Isolate the procedure from the function in a test</a:t>
            </a:r>
          </a:p>
        </p:txBody>
      </p:sp>
    </p:spTree>
    <p:extLst>
      <p:ext uri="{BB962C8B-B14F-4D97-AF65-F5344CB8AC3E}">
        <p14:creationId xmlns:p14="http://schemas.microsoft.com/office/powerpoint/2010/main" val="1312911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Exceptions</a:t>
            </a:r>
          </a:p>
        </p:txBody>
      </p:sp>
      <p:sp>
        <p:nvSpPr>
          <p:cNvPr id="3" name="Content Placeholder 2"/>
          <p:cNvSpPr>
            <a:spLocks noGrp="1"/>
          </p:cNvSpPr>
          <p:nvPr>
            <p:ph idx="1"/>
          </p:nvPr>
        </p:nvSpPr>
        <p:spPr/>
        <p:txBody>
          <a:bodyPr/>
          <a:lstStyle/>
          <a:p>
            <a:pPr>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Our code needs good error </a:t>
            </a:r>
            <a:r>
              <a:rPr lang="en-US" sz="2800" dirty="0" smtClean="0">
                <a:latin typeface="Arial" panose="020B0604020202020204" pitchFamily="34" charset="0"/>
                <a:cs typeface="Arial" panose="020B0604020202020204" pitchFamily="34" charset="0"/>
              </a:rPr>
              <a:t>handling</a:t>
            </a:r>
            <a:endParaRPr lang="en-US" sz="2800" dirty="0">
              <a:latin typeface="Arial" panose="020B0604020202020204" pitchFamily="34" charset="0"/>
              <a:cs typeface="Arial" panose="020B0604020202020204" pitchFamily="34" charset="0"/>
            </a:endParaRPr>
          </a:p>
          <a:p>
            <a:pPr>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want to test for this </a:t>
            </a:r>
            <a:r>
              <a:rPr lang="en-US" sz="2800" dirty="0" smtClean="0">
                <a:latin typeface="Arial" panose="020B0604020202020204" pitchFamily="34" charset="0"/>
                <a:cs typeface="Arial" panose="020B0604020202020204" pitchFamily="34" charset="0"/>
              </a:rPr>
              <a:t>by:</a:t>
            </a:r>
            <a:endParaRPr lang="en-US" sz="2800" dirty="0">
              <a:latin typeface="Arial" panose="020B0604020202020204" pitchFamily="34" charset="0"/>
              <a:cs typeface="Arial" panose="020B0604020202020204" pitchFamily="34" charset="0"/>
            </a:endParaRPr>
          </a:p>
          <a:p>
            <a:pPr lvl="1">
              <a:spcAft>
                <a:spcPts val="600"/>
              </a:spcAft>
              <a:buFont typeface="Courier New" panose="02070309020205020404" pitchFamily="49" charset="0"/>
              <a:buChar char="o"/>
            </a:pPr>
            <a:r>
              <a:rPr lang="en-US" dirty="0" smtClean="0">
                <a:latin typeface="Arial" panose="020B0604020202020204" pitchFamily="34" charset="0"/>
                <a:cs typeface="Arial" panose="020B0604020202020204" pitchFamily="34" charset="0"/>
              </a:rPr>
              <a:t>Creating errors with edge cases</a:t>
            </a:r>
          </a:p>
          <a:p>
            <a:pPr lvl="1">
              <a:spcAft>
                <a:spcPts val="600"/>
              </a:spcAft>
              <a:buFont typeface="Courier New" panose="02070309020205020404" pitchFamily="49" charset="0"/>
              <a:buChar char="o"/>
            </a:pPr>
            <a:r>
              <a:rPr lang="en-US" dirty="0" smtClean="0">
                <a:latin typeface="Arial" panose="020B0604020202020204" pitchFamily="34" charset="0"/>
                <a:cs typeface="Arial" panose="020B0604020202020204" pitchFamily="34" charset="0"/>
              </a:rPr>
              <a:t>Testing for specific exceptions when we use bad data</a:t>
            </a:r>
          </a:p>
        </p:txBody>
      </p:sp>
    </p:spTree>
    <p:extLst>
      <p:ext uri="{BB962C8B-B14F-4D97-AF65-F5344CB8AC3E}">
        <p14:creationId xmlns:p14="http://schemas.microsoft.com/office/powerpoint/2010/main" val="827678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Our </a:t>
            </a:r>
            <a:r>
              <a:rPr lang="en-US" sz="4500" b="1" dirty="0" smtClean="0">
                <a:latin typeface="Arial" panose="020B0604020202020204" pitchFamily="34" charset="0"/>
                <a:cs typeface="Arial" panose="020B0604020202020204" pitchFamily="34" charset="0"/>
              </a:rPr>
              <a:t>story</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76400"/>
            <a:ext cx="10972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need to refactor and adjust the reading time for articles</a:t>
            </a:r>
          </a:p>
          <a:p>
            <a:pPr marL="989013" lvl="1" indent="-531813">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Add a column to our </a:t>
            </a:r>
            <a:r>
              <a:rPr lang="en-US" dirty="0" smtClean="0">
                <a:latin typeface="Arial" panose="020B0604020202020204" pitchFamily="34" charset="0"/>
                <a:cs typeface="Arial" panose="020B0604020202020204" pitchFamily="34" charset="0"/>
              </a:rPr>
              <a:t>table</a:t>
            </a:r>
          </a:p>
          <a:p>
            <a:pPr marL="989013" lvl="1" indent="-531813">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Create the procedure to update our reading </a:t>
            </a:r>
            <a:r>
              <a:rPr lang="en-US" dirty="0" smtClean="0">
                <a:latin typeface="Arial" panose="020B0604020202020204" pitchFamily="34" charset="0"/>
                <a:cs typeface="Arial" panose="020B0604020202020204" pitchFamily="34" charset="0"/>
              </a:rPr>
              <a:t>time</a:t>
            </a:r>
          </a:p>
          <a:p>
            <a:pPr marL="989013" lvl="1" indent="-531813">
              <a:buFont typeface="Courier New" panose="02070309020205020404" pitchFamily="49" charset="0"/>
              <a:buChar char="o"/>
            </a:pPr>
            <a:r>
              <a:rPr lang="en-US" dirty="0">
                <a:latin typeface="Arial" panose="020B0604020202020204" pitchFamily="34" charset="0"/>
                <a:cs typeface="Arial" panose="020B0604020202020204" pitchFamily="34" charset="0"/>
              </a:rPr>
              <a:t>We haven’t included error handling in our </a:t>
            </a:r>
            <a:r>
              <a:rPr lang="en-US" dirty="0" smtClean="0">
                <a:latin typeface="Arial" panose="020B0604020202020204" pitchFamily="34" charset="0"/>
                <a:cs typeface="Arial" panose="020B0604020202020204" pitchFamily="34" charset="0"/>
              </a:rPr>
              <a:t>procedure…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Let’s </a:t>
            </a:r>
            <a:r>
              <a:rPr lang="en-US" dirty="0">
                <a:latin typeface="Arial" panose="020B0604020202020204" pitchFamily="34" charset="0"/>
                <a:cs typeface="Arial" panose="020B0604020202020204" pitchFamily="34" charset="0"/>
              </a:rPr>
              <a:t>test an edge </a:t>
            </a:r>
            <a:r>
              <a:rPr lang="en-US" dirty="0" smtClean="0">
                <a:latin typeface="Arial" panose="020B0604020202020204" pitchFamily="34" charset="0"/>
                <a:cs typeface="Arial" panose="020B0604020202020204" pitchFamily="34" charset="0"/>
              </a:rPr>
              <a:t>case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964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90647" y="1484301"/>
            <a:ext cx="2457451" cy="3520133"/>
            <a:chOff x="3658394" y="1406120"/>
            <a:chExt cx="1843088" cy="2640100"/>
          </a:xfrm>
        </p:grpSpPr>
        <p:grpSp>
          <p:nvGrpSpPr>
            <p:cNvPr id="10" name="Group 25"/>
            <p:cNvGrpSpPr/>
            <p:nvPr/>
          </p:nvGrpSpPr>
          <p:grpSpPr>
            <a:xfrm>
              <a:off x="3658394" y="1406120"/>
              <a:ext cx="1843088" cy="2640100"/>
              <a:chOff x="6115051" y="1634720"/>
              <a:chExt cx="1843088" cy="2640100"/>
            </a:xfrm>
          </p:grpSpPr>
          <p:sp>
            <p:nvSpPr>
              <p:cNvPr id="13" name="Rectangle 12"/>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14" name="TextBox 13"/>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12" name="Picture 11" descr="DEMO.png"/>
            <p:cNvPicPr>
              <a:picLocks noChangeAspect="1"/>
            </p:cNvPicPr>
            <p:nvPr/>
          </p:nvPicPr>
          <p:blipFill>
            <a:blip r:embed="rId3"/>
            <a:stretch>
              <a:fillRect/>
            </a:stretch>
          </p:blipFill>
          <p:spPr>
            <a:xfrm>
              <a:off x="3781893" y="1607344"/>
              <a:ext cx="1596089" cy="1412528"/>
            </a:xfrm>
            <a:prstGeom prst="rect">
              <a:avLst/>
            </a:prstGeom>
          </p:spPr>
        </p:pic>
      </p:grpSp>
      <p:sp>
        <p:nvSpPr>
          <p:cNvPr id="15" name="TextBox 14"/>
          <p:cNvSpPr txBox="1"/>
          <p:nvPr/>
        </p:nvSpPr>
        <p:spPr>
          <a:xfrm>
            <a:off x="3612763" y="1752600"/>
            <a:ext cx="8305800" cy="2822311"/>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Exceptions</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Send in bad data in a test</a:t>
            </a: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Update our procedure with error handling</a:t>
            </a: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Include a new test to catch the exception</a:t>
            </a:r>
          </a:p>
        </p:txBody>
      </p:sp>
    </p:spTree>
    <p:extLst>
      <p:ext uri="{BB962C8B-B14F-4D97-AF65-F5344CB8AC3E}">
        <p14:creationId xmlns:p14="http://schemas.microsoft.com/office/powerpoint/2010/main" val="3835620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Exceptions</a:t>
            </a:r>
          </a:p>
        </p:txBody>
      </p:sp>
      <p:sp>
        <p:nvSpPr>
          <p:cNvPr id="3" name="Content Placeholder 2"/>
          <p:cNvSpPr>
            <a:spLocks noGrp="1"/>
          </p:cNvSpPr>
          <p:nvPr>
            <p:ph idx="1"/>
          </p:nvPr>
        </p:nvSpPr>
        <p:spPr/>
        <p:txBody>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NULL</a:t>
            </a: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-x</a:t>
            </a: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0</a:t>
            </a: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Long strings (</a:t>
            </a:r>
            <a:r>
              <a:rPr lang="en-US" sz="2800" dirty="0" err="1">
                <a:latin typeface="Arial" panose="020B0604020202020204" pitchFamily="34" charset="0"/>
                <a:cs typeface="Arial" panose="020B0604020202020204" pitchFamily="34" charset="0"/>
              </a:rPr>
              <a:t>esp</a:t>
            </a:r>
            <a:r>
              <a:rPr lang="en-US" sz="2800" dirty="0">
                <a:latin typeface="Arial" panose="020B0604020202020204" pitchFamily="34" charset="0"/>
                <a:cs typeface="Arial" panose="020B0604020202020204" pitchFamily="34" charset="0"/>
              </a:rPr>
              <a:t> char)</a:t>
            </a:r>
          </a:p>
          <a:p>
            <a:pPr>
              <a:buClr>
                <a:srgbClr val="C00000"/>
              </a:buClr>
              <a:buFont typeface="Wingdings" panose="05000000000000000000" pitchFamily="2" charset="2"/>
              <a:buChar char="§"/>
            </a:pPr>
            <a:r>
              <a:rPr lang="en-US" sz="2800" dirty="0" err="1">
                <a:latin typeface="Arial" panose="020B0604020202020204" pitchFamily="34" charset="0"/>
                <a:cs typeface="Arial" panose="020B0604020202020204" pitchFamily="34" charset="0"/>
              </a:rPr>
              <a:t>Nvarchar</a:t>
            </a:r>
            <a:r>
              <a:rPr lang="en-US" sz="2800" dirty="0">
                <a:latin typeface="Arial" panose="020B0604020202020204" pitchFamily="34" charset="0"/>
                <a:cs typeface="Arial" panose="020B0604020202020204" pitchFamily="34" charset="0"/>
              </a:rPr>
              <a:t> v </a:t>
            </a:r>
            <a:r>
              <a:rPr lang="en-US" sz="2800" dirty="0" err="1">
                <a:latin typeface="Arial" panose="020B0604020202020204" pitchFamily="34" charset="0"/>
                <a:cs typeface="Arial" panose="020B0604020202020204" pitchFamily="34" charset="0"/>
              </a:rPr>
              <a:t>varchar</a:t>
            </a:r>
            <a:endParaRPr lang="en-US" sz="2800" dirty="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err="1">
                <a:latin typeface="Arial" panose="020B0604020202020204" pitchFamily="34" charset="0"/>
                <a:cs typeface="Arial" panose="020B0604020202020204" pitchFamily="34" charset="0"/>
              </a:rPr>
              <a:t>Int</a:t>
            </a:r>
            <a:r>
              <a:rPr lang="en-US" sz="2800" dirty="0">
                <a:latin typeface="Arial" panose="020B0604020202020204" pitchFamily="34" charset="0"/>
                <a:cs typeface="Arial" panose="020B0604020202020204" pitchFamily="34" charset="0"/>
              </a:rPr>
              <a:t>/char v </a:t>
            </a:r>
            <a:r>
              <a:rPr lang="en-US" sz="2800" dirty="0" err="1">
                <a:latin typeface="Arial" panose="020B0604020202020204" pitchFamily="34" charset="0"/>
                <a:cs typeface="Arial" panose="020B0604020202020204" pitchFamily="34" charset="0"/>
              </a:rPr>
              <a:t>datetime</a:t>
            </a:r>
            <a:endParaRPr lang="en-US" sz="2800" dirty="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Formatting (mm/</a:t>
            </a:r>
            <a:r>
              <a:rPr lang="en-US" sz="2800" dirty="0" err="1">
                <a:latin typeface="Arial" panose="020B0604020202020204" pitchFamily="34" charset="0"/>
                <a:cs typeface="Arial" panose="020B0604020202020204" pitchFamily="34" charset="0"/>
              </a:rPr>
              <a:t>dd</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yyyy</a:t>
            </a:r>
            <a:r>
              <a:rPr lang="en-US" sz="2800" dirty="0">
                <a:latin typeface="Arial" panose="020B0604020202020204" pitchFamily="34" charset="0"/>
                <a:cs typeface="Arial" panose="020B0604020202020204" pitchFamily="34" charset="0"/>
              </a:rPr>
              <a:t> v. </a:t>
            </a:r>
            <a:r>
              <a:rPr lang="en-US" sz="2800" dirty="0" err="1">
                <a:latin typeface="Arial" panose="020B0604020202020204" pitchFamily="34" charset="0"/>
                <a:cs typeface="Arial" panose="020B0604020202020204" pitchFamily="34" charset="0"/>
              </a:rPr>
              <a:t>dd</a:t>
            </a:r>
            <a:r>
              <a:rPr lang="en-US" sz="2800" dirty="0">
                <a:latin typeface="Arial" panose="020B0604020202020204" pitchFamily="34" charset="0"/>
                <a:cs typeface="Arial" panose="020B0604020202020204" pitchFamily="34" charset="0"/>
              </a:rPr>
              <a:t>/mm/</a:t>
            </a:r>
            <a:r>
              <a:rPr lang="en-US" sz="2800" dirty="0" err="1">
                <a:latin typeface="Arial" panose="020B0604020202020204" pitchFamily="34" charset="0"/>
                <a:cs typeface="Arial" panose="020B0604020202020204" pitchFamily="34" charset="0"/>
              </a:rPr>
              <a:t>yyyy</a:t>
            </a:r>
            <a:r>
              <a:rPr lang="en-US" sz="2800" dirty="0">
                <a:latin typeface="Arial" panose="020B0604020202020204" pitchFamily="34" charset="0"/>
                <a:cs typeface="Arial" panose="020B0604020202020204" pitchFamily="34" charset="0"/>
              </a:rPr>
              <a:t>)</a:t>
            </a:r>
          </a:p>
          <a:p>
            <a:endParaRPr lang="en-US" dirty="0" smtClean="0"/>
          </a:p>
        </p:txBody>
      </p:sp>
    </p:spTree>
    <p:extLst>
      <p:ext uri="{BB962C8B-B14F-4D97-AF65-F5344CB8AC3E}">
        <p14:creationId xmlns:p14="http://schemas.microsoft.com/office/powerpoint/2010/main" val="1385440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smtClean="0">
                <a:latin typeface="Arial" panose="020B0604020202020204" pitchFamily="34" charset="0"/>
                <a:cs typeface="Arial" panose="020B0604020202020204" pitchFamily="34" charset="0"/>
              </a:rPr>
              <a:t>Building a </a:t>
            </a:r>
            <a:r>
              <a:rPr lang="en-US" sz="4500" b="1" dirty="0">
                <a:latin typeface="Arial" panose="020B0604020202020204" pitchFamily="34" charset="0"/>
                <a:cs typeface="Arial" panose="020B0604020202020204" pitchFamily="34" charset="0"/>
              </a:rPr>
              <a:t>Test Suite</a:t>
            </a:r>
          </a:p>
        </p:txBody>
      </p:sp>
      <p:sp>
        <p:nvSpPr>
          <p:cNvPr id="3" name="Content Placeholder 2"/>
          <p:cNvSpPr>
            <a:spLocks noGrp="1"/>
          </p:cNvSpPr>
          <p:nvPr>
            <p:ph idx="1"/>
          </p:nvPr>
        </p:nvSpPr>
        <p:spPr>
          <a:xfrm>
            <a:off x="609600" y="1600203"/>
            <a:ext cx="11353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By continuing to grow your test suite with each change, developers spread the load</a:t>
            </a: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By having a large suite, we have better code </a:t>
            </a:r>
            <a:r>
              <a:rPr lang="en-US" sz="2800" dirty="0" smtClean="0">
                <a:latin typeface="Arial" panose="020B0604020202020204" pitchFamily="34" charset="0"/>
                <a:cs typeface="Arial" panose="020B0604020202020204" pitchFamily="34" charset="0"/>
              </a:rPr>
              <a:t>coverage</a:t>
            </a:r>
            <a:endParaRPr lang="en-US" sz="2800" dirty="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can easily regression </a:t>
            </a:r>
            <a:r>
              <a:rPr lang="en-US" sz="2800" dirty="0" smtClean="0">
                <a:latin typeface="Arial" panose="020B0604020202020204" pitchFamily="34" charset="0"/>
                <a:cs typeface="Arial" panose="020B0604020202020204" pitchFamily="34" charset="0"/>
              </a:rPr>
              <a:t>test</a:t>
            </a:r>
            <a:endParaRPr lang="en-US" sz="2800" dirty="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However, we need to group </a:t>
            </a:r>
            <a:r>
              <a:rPr lang="en-US" sz="2800" dirty="0" smtClean="0">
                <a:latin typeface="Arial" panose="020B0604020202020204" pitchFamily="34" charset="0"/>
                <a:cs typeface="Arial" panose="020B0604020202020204" pitchFamily="34" charset="0"/>
              </a:rPr>
              <a:t>tests…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9422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Our </a:t>
            </a:r>
            <a:r>
              <a:rPr lang="en-US" sz="4500" b="1" dirty="0" smtClean="0">
                <a:latin typeface="Arial" panose="020B0604020202020204" pitchFamily="34" charset="0"/>
                <a:cs typeface="Arial" panose="020B0604020202020204" pitchFamily="34" charset="0"/>
              </a:rPr>
              <a:t>story</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76400"/>
            <a:ext cx="10972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need to refactor and adjust the reading time for articles</a:t>
            </a:r>
          </a:p>
          <a:p>
            <a:pPr marL="1082675" lvl="1" indent="-625475">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Add a column to our </a:t>
            </a:r>
            <a:r>
              <a:rPr lang="en-US" dirty="0" smtClean="0">
                <a:latin typeface="Arial" panose="020B0604020202020204" pitchFamily="34" charset="0"/>
                <a:cs typeface="Arial" panose="020B0604020202020204" pitchFamily="34" charset="0"/>
              </a:rPr>
              <a:t>table</a:t>
            </a:r>
          </a:p>
          <a:p>
            <a:pPr marL="1082675" lvl="1" indent="-625475">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Create the procedure to update our reading </a:t>
            </a:r>
            <a:r>
              <a:rPr lang="en-US" dirty="0" smtClean="0">
                <a:latin typeface="Arial" panose="020B0604020202020204" pitchFamily="34" charset="0"/>
                <a:cs typeface="Arial" panose="020B0604020202020204" pitchFamily="34" charset="0"/>
              </a:rPr>
              <a:t>time</a:t>
            </a:r>
          </a:p>
          <a:p>
            <a:pPr marL="1082675" lvl="1" indent="-625475">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We haven’t included error handling in our </a:t>
            </a:r>
            <a:r>
              <a:rPr lang="en-US" dirty="0" smtClean="0">
                <a:latin typeface="Arial" panose="020B0604020202020204" pitchFamily="34" charset="0"/>
                <a:cs typeface="Arial" panose="020B0604020202020204" pitchFamily="34" charset="0"/>
              </a:rPr>
              <a:t>procedure…</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Let’s </a:t>
            </a:r>
            <a:r>
              <a:rPr lang="en-US" dirty="0">
                <a:latin typeface="Arial" panose="020B0604020202020204" pitchFamily="34" charset="0"/>
                <a:cs typeface="Arial" panose="020B0604020202020204" pitchFamily="34" charset="0"/>
              </a:rPr>
              <a:t>test an edge </a:t>
            </a:r>
            <a:r>
              <a:rPr lang="en-US" dirty="0" smtClean="0">
                <a:latin typeface="Arial" panose="020B0604020202020204" pitchFamily="34" charset="0"/>
                <a:cs typeface="Arial" panose="020B0604020202020204" pitchFamily="34" charset="0"/>
              </a:rPr>
              <a:t>case</a:t>
            </a:r>
          </a:p>
          <a:p>
            <a:pPr marL="1082675" lvl="1" indent="-625475">
              <a:buFont typeface="Courier New" panose="02070309020205020404" pitchFamily="49" charset="0"/>
              <a:buChar char="o"/>
            </a:pPr>
            <a:r>
              <a:rPr lang="en-US" dirty="0">
                <a:latin typeface="Arial" panose="020B0604020202020204" pitchFamily="34" charset="0"/>
                <a:cs typeface="Arial" panose="020B0604020202020204" pitchFamily="34" charset="0"/>
              </a:rPr>
              <a:t>Let’s group a series of tests and execute </a:t>
            </a:r>
            <a:r>
              <a:rPr lang="en-US" dirty="0" smtClean="0">
                <a:latin typeface="Arial" panose="020B0604020202020204" pitchFamily="34" charset="0"/>
                <a:cs typeface="Arial" panose="020B0604020202020204" pitchFamily="34" charset="0"/>
              </a:rPr>
              <a:t>them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683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990647" y="1484301"/>
            <a:ext cx="2457451" cy="3520133"/>
            <a:chOff x="3658394" y="1406120"/>
            <a:chExt cx="1843088" cy="2640100"/>
          </a:xfrm>
        </p:grpSpPr>
        <p:grpSp>
          <p:nvGrpSpPr>
            <p:cNvPr id="13" name="Group 25"/>
            <p:cNvGrpSpPr/>
            <p:nvPr/>
          </p:nvGrpSpPr>
          <p:grpSpPr>
            <a:xfrm>
              <a:off x="3658394" y="1406120"/>
              <a:ext cx="1843088" cy="2640100"/>
              <a:chOff x="6115051" y="1634720"/>
              <a:chExt cx="1843088" cy="2640100"/>
            </a:xfrm>
          </p:grpSpPr>
          <p:sp>
            <p:nvSpPr>
              <p:cNvPr id="15" name="Rectangle 14"/>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16" name="TextBox 15"/>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14" name="Picture 13" descr="DEMO.png"/>
            <p:cNvPicPr>
              <a:picLocks noChangeAspect="1"/>
            </p:cNvPicPr>
            <p:nvPr/>
          </p:nvPicPr>
          <p:blipFill>
            <a:blip r:embed="rId2"/>
            <a:stretch>
              <a:fillRect/>
            </a:stretch>
          </p:blipFill>
          <p:spPr>
            <a:xfrm>
              <a:off x="3781893" y="1607344"/>
              <a:ext cx="1596089" cy="1412528"/>
            </a:xfrm>
            <a:prstGeom prst="rect">
              <a:avLst/>
            </a:prstGeom>
          </p:spPr>
        </p:pic>
      </p:grpSp>
      <p:sp>
        <p:nvSpPr>
          <p:cNvPr id="17" name="TextBox 16"/>
          <p:cNvSpPr txBox="1"/>
          <p:nvPr/>
        </p:nvSpPr>
        <p:spPr>
          <a:xfrm>
            <a:off x="3612763" y="1752600"/>
            <a:ext cx="8305800" cy="1634294"/>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Test classes</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[TBC]</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0184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Building a Test Suite</a:t>
            </a:r>
          </a:p>
        </p:txBody>
      </p:sp>
      <p:sp>
        <p:nvSpPr>
          <p:cNvPr id="5" name="Content Placeholder 2"/>
          <p:cNvSpPr>
            <a:spLocks noGrp="1"/>
          </p:cNvSpPr>
          <p:nvPr>
            <p:ph idx="1"/>
          </p:nvPr>
        </p:nvSpPr>
        <p:spPr>
          <a:xfrm>
            <a:off x="609600" y="1600203"/>
            <a:ext cx="11353800" cy="4525963"/>
          </a:xfrm>
        </p:spPr>
        <p:txBody>
          <a:bodyPr>
            <a:normAutofit/>
          </a:bodyPr>
          <a:lstStyle/>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Write one extra test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05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02" y="228600"/>
            <a:ext cx="11481555" cy="1143000"/>
          </a:xfrm>
        </p:spPr>
        <p:txBody>
          <a:bodyPr>
            <a:normAutofit/>
          </a:bodyPr>
          <a:lstStyle/>
          <a:p>
            <a:r>
              <a:rPr lang="en-US" sz="4800" dirty="0"/>
              <a:t>Goals</a:t>
            </a:r>
          </a:p>
        </p:txBody>
      </p:sp>
      <p:sp>
        <p:nvSpPr>
          <p:cNvPr id="3" name="Content Placeholder 2"/>
          <p:cNvSpPr>
            <a:spLocks noGrp="1"/>
          </p:cNvSpPr>
          <p:nvPr>
            <p:ph idx="1"/>
          </p:nvPr>
        </p:nvSpPr>
        <p:spPr>
          <a:xfrm>
            <a:off x="419137" y="1600200"/>
            <a:ext cx="12268200" cy="4525963"/>
          </a:xfrm>
        </p:spPr>
        <p:txBody>
          <a:bodyPr>
            <a:normAutofit/>
          </a:bodyPr>
          <a:lstStyle/>
          <a:p>
            <a:r>
              <a:rPr lang="en-US" dirty="0"/>
              <a:t>Why </a:t>
            </a:r>
            <a:r>
              <a:rPr lang="en-US" dirty="0">
                <a:solidFill>
                  <a:srgbClr val="C00000"/>
                </a:solidFill>
              </a:rPr>
              <a:t>testing matters </a:t>
            </a:r>
            <a:r>
              <a:rPr lang="en-US" dirty="0"/>
              <a:t>and what it contributes</a:t>
            </a:r>
          </a:p>
          <a:p>
            <a:r>
              <a:rPr lang="en-US" dirty="0"/>
              <a:t>Introduction to the </a:t>
            </a:r>
            <a:r>
              <a:rPr lang="en-US" dirty="0" err="1">
                <a:solidFill>
                  <a:srgbClr val="C00000"/>
                </a:solidFill>
              </a:rPr>
              <a:t>tSQLt</a:t>
            </a:r>
            <a:r>
              <a:rPr lang="en-US" dirty="0">
                <a:solidFill>
                  <a:srgbClr val="C00000"/>
                </a:solidFill>
              </a:rPr>
              <a:t> framework</a:t>
            </a:r>
          </a:p>
          <a:p>
            <a:r>
              <a:rPr lang="en-US" dirty="0"/>
              <a:t>What and how we can test - </a:t>
            </a:r>
            <a:r>
              <a:rPr lang="en-US" dirty="0">
                <a:solidFill>
                  <a:srgbClr val="C00000"/>
                </a:solidFill>
              </a:rPr>
              <a:t>examples</a:t>
            </a:r>
          </a:p>
          <a:p>
            <a:r>
              <a:rPr lang="en-US" dirty="0"/>
              <a:t>Testing as part of a </a:t>
            </a:r>
            <a:r>
              <a:rPr lang="en-US" dirty="0">
                <a:solidFill>
                  <a:srgbClr val="C00000"/>
                </a:solidFill>
              </a:rPr>
              <a:t>deployment pipeline</a:t>
            </a:r>
          </a:p>
        </p:txBody>
      </p:sp>
    </p:spTree>
    <p:extLst>
      <p:ext uri="{BB962C8B-B14F-4D97-AF65-F5344CB8AC3E}">
        <p14:creationId xmlns:p14="http://schemas.microsoft.com/office/powerpoint/2010/main" val="1386303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Goals</a:t>
            </a:r>
          </a:p>
        </p:txBody>
      </p:sp>
      <p:sp>
        <p:nvSpPr>
          <p:cNvPr id="3" name="Content Placeholder 2"/>
          <p:cNvSpPr>
            <a:spLocks noGrp="1"/>
          </p:cNvSpPr>
          <p:nvPr>
            <p:ph idx="1"/>
          </p:nvPr>
        </p:nvSpPr>
        <p:spPr>
          <a:xfrm>
            <a:off x="30480" y="1600201"/>
            <a:ext cx="12268200" cy="4525963"/>
          </a:xfrm>
        </p:spPr>
        <p:txBody>
          <a:bodyPr>
            <a:normAutofit/>
          </a:bodyPr>
          <a:lstStyle/>
          <a:p>
            <a:r>
              <a:rPr lang="en-US" dirty="0"/>
              <a:t>Why </a:t>
            </a:r>
            <a:r>
              <a:rPr lang="en-US" dirty="0">
                <a:solidFill>
                  <a:srgbClr val="C00000"/>
                </a:solidFill>
              </a:rPr>
              <a:t>testing </a:t>
            </a:r>
            <a:r>
              <a:rPr lang="en-US" dirty="0" smtClean="0">
                <a:solidFill>
                  <a:srgbClr val="C00000"/>
                </a:solidFill>
              </a:rPr>
              <a:t>matters</a:t>
            </a:r>
            <a:endParaRPr lang="en-US" dirty="0"/>
          </a:p>
          <a:p>
            <a:r>
              <a:rPr lang="en-US" dirty="0"/>
              <a:t>Introduction to the </a:t>
            </a:r>
            <a:r>
              <a:rPr lang="en-US" dirty="0" err="1">
                <a:solidFill>
                  <a:srgbClr val="C00000"/>
                </a:solidFill>
              </a:rPr>
              <a:t>tSQLt</a:t>
            </a:r>
            <a:r>
              <a:rPr lang="en-US" dirty="0">
                <a:solidFill>
                  <a:srgbClr val="C00000"/>
                </a:solidFill>
              </a:rPr>
              <a:t> framework</a:t>
            </a:r>
          </a:p>
          <a:p>
            <a:r>
              <a:rPr lang="en-US" dirty="0">
                <a:solidFill>
                  <a:srgbClr val="C00000"/>
                </a:solidFill>
              </a:rPr>
              <a:t>What</a:t>
            </a:r>
            <a:r>
              <a:rPr lang="en-US" dirty="0"/>
              <a:t> and </a:t>
            </a:r>
            <a:r>
              <a:rPr lang="en-US" dirty="0">
                <a:solidFill>
                  <a:srgbClr val="C00000"/>
                </a:solidFill>
              </a:rPr>
              <a:t>how</a:t>
            </a:r>
            <a:r>
              <a:rPr lang="en-US" dirty="0"/>
              <a:t> we can </a:t>
            </a:r>
            <a:r>
              <a:rPr lang="en-US" dirty="0" smtClean="0"/>
              <a:t>test</a:t>
            </a:r>
            <a:endParaRPr lang="en-US" dirty="0">
              <a:solidFill>
                <a:srgbClr val="C00000"/>
              </a:solidFill>
            </a:endParaRPr>
          </a:p>
          <a:p>
            <a:r>
              <a:rPr lang="en-US" dirty="0"/>
              <a:t>Testing as part of a </a:t>
            </a:r>
            <a:r>
              <a:rPr lang="en-US" dirty="0">
                <a:solidFill>
                  <a:srgbClr val="C00000"/>
                </a:solidFill>
              </a:rPr>
              <a:t>deployment pipeline</a:t>
            </a:r>
          </a:p>
        </p:txBody>
      </p:sp>
    </p:spTree>
    <p:extLst>
      <p:ext uri="{BB962C8B-B14F-4D97-AF65-F5344CB8AC3E}">
        <p14:creationId xmlns:p14="http://schemas.microsoft.com/office/powerpoint/2010/main" val="477808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defTabSz="609585"/>
            <a:r>
              <a:rPr lang="en-US" sz="4800" b="1" dirty="0">
                <a:latin typeface="Arial" pitchFamily="34" charset="0"/>
              </a:rPr>
              <a:t>The End</a:t>
            </a:r>
          </a:p>
        </p:txBody>
      </p:sp>
      <p:sp>
        <p:nvSpPr>
          <p:cNvPr id="3" name="Content Placeholder 2"/>
          <p:cNvSpPr>
            <a:spLocks noGrp="1"/>
          </p:cNvSpPr>
          <p:nvPr>
            <p:ph idx="1"/>
          </p:nvPr>
        </p:nvSpPr>
        <p:spPr/>
        <p:txBody>
          <a:bodyPr/>
          <a:lstStyle/>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Questions?</a:t>
            </a:r>
          </a:p>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hlinkClick r:id="rId2"/>
              </a:rPr>
              <a:t>www.sqlservercental.com</a:t>
            </a:r>
            <a:endParaRPr lang="en-US" sz="2800" dirty="0" smtClean="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hlinkClick r:id="rId3"/>
              </a:rPr>
              <a:t>www.simple-talk.com</a:t>
            </a:r>
            <a:endParaRPr lang="en-US" sz="2800" dirty="0" smtClean="0">
              <a:latin typeface="Arial" panose="020B0604020202020204" pitchFamily="34" charset="0"/>
              <a:cs typeface="Arial" panose="020B0604020202020204" pitchFamily="34" charset="0"/>
            </a:endParaRPr>
          </a:p>
          <a:p>
            <a:endParaRPr lang="en-US" dirty="0" smtClean="0"/>
          </a:p>
        </p:txBody>
      </p:sp>
    </p:spTree>
    <p:extLst>
      <p:ext uri="{BB962C8B-B14F-4D97-AF65-F5344CB8AC3E}">
        <p14:creationId xmlns:p14="http://schemas.microsoft.com/office/powerpoint/2010/main" val="1108669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defTabSz="609585"/>
            <a:r>
              <a:rPr lang="en-US" sz="4800" b="1" dirty="0">
                <a:latin typeface="Arial" pitchFamily="34" charset="0"/>
              </a:rPr>
              <a:t>References</a:t>
            </a:r>
          </a:p>
        </p:txBody>
      </p:sp>
      <p:sp>
        <p:nvSpPr>
          <p:cNvPr id="3" name="Content Placeholder 2"/>
          <p:cNvSpPr>
            <a:spLocks noGrp="1"/>
          </p:cNvSpPr>
          <p:nvPr>
            <p:ph idx="1"/>
          </p:nvPr>
        </p:nvSpPr>
        <p:spPr/>
        <p:txBody>
          <a:bodyPr/>
          <a:lstStyle/>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Continuous Integration </a:t>
            </a:r>
            <a:r>
              <a:rPr lang="en-US" sz="2800" dirty="0">
                <a:latin typeface="Arial" panose="020B0604020202020204" pitchFamily="34" charset="0"/>
                <a:cs typeface="Arial" panose="020B0604020202020204" pitchFamily="34" charset="0"/>
              </a:rPr>
              <a:t>– http://en.wikipedia.org/wiki/Continuous_integration</a:t>
            </a:r>
            <a:endParaRPr lang="en-US" sz="2800" dirty="0" smtClean="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Getting Started Testing Databases with </a:t>
            </a:r>
            <a:r>
              <a:rPr lang="en-US" sz="2800" dirty="0" err="1" smtClean="0">
                <a:latin typeface="Arial" panose="020B0604020202020204" pitchFamily="34" charset="0"/>
                <a:cs typeface="Arial" panose="020B0604020202020204" pitchFamily="34" charset="0"/>
              </a:rPr>
              <a:t>tSQLt</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https://www.simple-talk.com/sql/t-sql-programming/getting-started-testing-databases-with-tsqlt</a:t>
            </a:r>
            <a:r>
              <a:rPr lang="en-US" sz="2800" dirty="0" smtClean="0">
                <a:latin typeface="Arial" panose="020B0604020202020204" pitchFamily="34" charset="0"/>
                <a:cs typeface="Arial" panose="020B0604020202020204" pitchFamily="34" charset="0"/>
                <a:hlinkClick r:id="rId2"/>
              </a:rPr>
              <a:t>/</a:t>
            </a:r>
            <a:endParaRPr lang="en-US" sz="28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62012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04800" y="228600"/>
            <a:ext cx="11481555" cy="1143000"/>
          </a:xfrm>
        </p:spPr>
        <p:txBody>
          <a:bodyPr/>
          <a:lstStyle/>
          <a:p>
            <a:r>
              <a:rPr lang="en-US" dirty="0" smtClean="0"/>
              <a:t>Image sources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03967759"/>
              </p:ext>
            </p:extLst>
          </p:nvPr>
        </p:nvGraphicFramePr>
        <p:xfrm>
          <a:off x="288767" y="1676400"/>
          <a:ext cx="11653521" cy="986635"/>
        </p:xfrm>
        <a:graphic>
          <a:graphicData uri="http://schemas.openxmlformats.org/drawingml/2006/table">
            <a:tbl>
              <a:tblPr firstRow="1" bandRow="1">
                <a:tableStyleId>{2D5ABB26-0587-4C30-8999-92F81FD0307C}</a:tableStyleId>
              </a:tblPr>
              <a:tblGrid>
                <a:gridCol w="3122701"/>
                <a:gridCol w="995263"/>
                <a:gridCol w="7535557"/>
              </a:tblGrid>
              <a:tr h="274207">
                <a:tc>
                  <a:txBody>
                    <a:bodyPr/>
                    <a:lstStyle/>
                    <a:p>
                      <a:r>
                        <a:rPr lang="en-GB" sz="1300" b="1" dirty="0" smtClean="0"/>
                        <a:t>Author</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Source</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Information</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216">
                <a:tc>
                  <a:txBody>
                    <a:bodyPr/>
                    <a:lstStyle/>
                    <a:p>
                      <a:r>
                        <a:rPr lang="en-GB" sz="1100" b="0" dirty="0" smtClean="0">
                          <a:hlinkClick r:id="rId2"/>
                        </a:rPr>
                        <a:t>Peter Kaminski</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b="0" dirty="0" smtClean="0">
                          <a:hlinkClick r:id="rId3"/>
                        </a:rPr>
                        <a:t>Safe Area – Flickr</a:t>
                      </a:r>
                      <a:r>
                        <a:rPr lang="en-GB" sz="1100" b="0" dirty="0" smtClean="0"/>
                        <a:t>. This file is licensed</a:t>
                      </a:r>
                      <a:r>
                        <a:rPr lang="en-GB" sz="1100" b="0" baseline="0" dirty="0" smtClean="0"/>
                        <a:t> under </a:t>
                      </a:r>
                      <a:r>
                        <a:rPr lang="en-GB" sz="1100" b="0" dirty="0" smtClean="0"/>
                        <a:t>the </a:t>
                      </a:r>
                      <a:r>
                        <a:rPr lang="en-GB" sz="1100" b="0" dirty="0" smtClean="0">
                          <a:hlinkClick r:id="rId4"/>
                        </a:rPr>
                        <a:t>Creative</a:t>
                      </a:r>
                      <a:r>
                        <a:rPr lang="en-GB" sz="1100" b="0" baseline="0" dirty="0" smtClean="0">
                          <a:hlinkClick r:id="rId4"/>
                        </a:rPr>
                        <a:t> Commons Attribution 2.0 Generic license</a:t>
                      </a:r>
                      <a:r>
                        <a:rPr lang="en-GB" sz="1100" b="0" baseline="0" dirty="0" smtClean="0"/>
                        <a:t>. </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035">
                <a:tc>
                  <a:txBody>
                    <a:bodyPr/>
                    <a:lstStyle/>
                    <a:p>
                      <a:r>
                        <a:rPr lang="en-GB" sz="1100" b="0" dirty="0" smtClean="0">
                          <a:hlinkClick r:id="rId5"/>
                        </a:rPr>
                        <a:t>Harold </a:t>
                      </a:r>
                      <a:r>
                        <a:rPr lang="en-GB" sz="1100" b="0" dirty="0" err="1" smtClean="0">
                          <a:hlinkClick r:id="rId5"/>
                        </a:rPr>
                        <a:t>Groven</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GB" sz="1100" b="0" dirty="0" smtClean="0">
                          <a:hlinkClick r:id="rId6"/>
                        </a:rPr>
                        <a:t>Fuse box</a:t>
                      </a:r>
                      <a:r>
                        <a:rPr lang="en-GB" sz="1100" b="0" baseline="0" dirty="0" smtClean="0">
                          <a:hlinkClick r:id="rId6"/>
                        </a:rPr>
                        <a:t> – Flickr</a:t>
                      </a:r>
                      <a:r>
                        <a:rPr lang="en-GB" sz="1100" b="0" baseline="0" dirty="0" smtClean="0"/>
                        <a:t>. </a:t>
                      </a:r>
                      <a:r>
                        <a:rPr lang="en-GB" sz="1100" dirty="0" smtClean="0"/>
                        <a:t>This file is licensed under the </a:t>
                      </a:r>
                      <a:r>
                        <a:rPr lang="en-GB" sz="1100" b="0" dirty="0" smtClean="0">
                          <a:hlinkClick r:id="rId7"/>
                        </a:rPr>
                        <a:t>Creative Commons </a:t>
                      </a:r>
                      <a:r>
                        <a:rPr lang="en-US" sz="1100" b="0" dirty="0" smtClean="0">
                          <a:effectLst/>
                          <a:hlinkClick r:id="rId7"/>
                        </a:rPr>
                        <a:t>Attribution-</a:t>
                      </a:r>
                      <a:r>
                        <a:rPr lang="en-US" sz="1100" b="0" dirty="0" err="1" smtClean="0">
                          <a:effectLst/>
                          <a:hlinkClick r:id="rId7"/>
                        </a:rPr>
                        <a:t>ShareAlike</a:t>
                      </a:r>
                      <a:r>
                        <a:rPr lang="en-US" sz="1100" b="0" dirty="0" smtClean="0">
                          <a:effectLst/>
                          <a:hlinkClick r:id="rId7"/>
                        </a:rPr>
                        <a:t> 2.0 Generic</a:t>
                      </a:r>
                      <a:r>
                        <a:rPr lang="en-US" sz="1100" b="0" dirty="0" smtClean="0">
                          <a:hlinkClick r:id="rId7"/>
                        </a:rPr>
                        <a:t> </a:t>
                      </a:r>
                      <a:r>
                        <a:rPr lang="en-US" sz="1100" b="0" dirty="0" smtClean="0">
                          <a:effectLst/>
                          <a:hlinkClick r:id="rId7"/>
                        </a:rPr>
                        <a:t>(CC BY-SA 2.0)</a:t>
                      </a:r>
                      <a:r>
                        <a:rPr lang="en-US" sz="1100" b="0" dirty="0" smtClean="0">
                          <a:effectLst/>
                        </a:rPr>
                        <a:t> license.</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2428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Get in touch</a:t>
            </a:r>
          </a:p>
        </p:txBody>
      </p:sp>
      <p:sp>
        <p:nvSpPr>
          <p:cNvPr id="5" name="Rectangle 4"/>
          <p:cNvSpPr/>
          <p:nvPr/>
        </p:nvSpPr>
        <p:spPr>
          <a:xfrm>
            <a:off x="2133600" y="3947023"/>
            <a:ext cx="7787255" cy="461665"/>
          </a:xfrm>
          <a:prstGeom prst="rect">
            <a:avLst/>
          </a:prstGeom>
        </p:spPr>
        <p:txBody>
          <a:bodyPr wrap="square">
            <a:spAutoFit/>
          </a:bodyPr>
          <a:lstStyle/>
          <a:p>
            <a:pPr>
              <a:spcAft>
                <a:spcPts val="3600"/>
              </a:spcAft>
            </a:pPr>
            <a:r>
              <a:rPr lang="en-US" sz="2400" dirty="0">
                <a:latin typeface="Microsoft Sans Serif" panose="020B0604020202020204" pitchFamily="34" charset="0"/>
              </a:rPr>
              <a:t>http://voiceofthedba.wordpress.com/</a:t>
            </a:r>
          </a:p>
        </p:txBody>
      </p:sp>
      <p:pic>
        <p:nvPicPr>
          <p:cNvPr id="6" name="Picture 5" descr="twitter.png"/>
          <p:cNvPicPr>
            <a:picLocks noChangeAspect="1"/>
          </p:cNvPicPr>
          <p:nvPr/>
        </p:nvPicPr>
        <p:blipFill>
          <a:blip r:embed="rId3" cstate="print"/>
          <a:stretch>
            <a:fillRect/>
          </a:stretch>
        </p:blipFill>
        <p:spPr>
          <a:xfrm>
            <a:off x="609600" y="5737727"/>
            <a:ext cx="1329357" cy="642165"/>
          </a:xfrm>
          <a:prstGeom prst="rect">
            <a:avLst/>
          </a:prstGeom>
        </p:spPr>
      </p:pic>
      <p:pic>
        <p:nvPicPr>
          <p:cNvPr id="7" name="Picture 6" descr="blog.png"/>
          <p:cNvPicPr>
            <a:picLocks noChangeAspect="1"/>
          </p:cNvPicPr>
          <p:nvPr/>
        </p:nvPicPr>
        <p:blipFill>
          <a:blip r:embed="rId4" cstate="print"/>
          <a:stretch>
            <a:fillRect/>
          </a:stretch>
        </p:blipFill>
        <p:spPr>
          <a:xfrm>
            <a:off x="609600" y="3860806"/>
            <a:ext cx="1312664" cy="634101"/>
          </a:xfrm>
          <a:prstGeom prst="rect">
            <a:avLst/>
          </a:prstGeom>
        </p:spPr>
      </p:pic>
      <p:pic>
        <p:nvPicPr>
          <p:cNvPr id="8" name="Picture 7" descr="email.png"/>
          <p:cNvPicPr>
            <a:picLocks noChangeAspect="1"/>
          </p:cNvPicPr>
          <p:nvPr/>
        </p:nvPicPr>
        <p:blipFill>
          <a:blip r:embed="rId5" cstate="print"/>
          <a:stretch>
            <a:fillRect/>
          </a:stretch>
        </p:blipFill>
        <p:spPr>
          <a:xfrm>
            <a:off x="609600" y="4799266"/>
            <a:ext cx="1312666" cy="634102"/>
          </a:xfrm>
          <a:prstGeom prst="rect">
            <a:avLst/>
          </a:prstGeom>
        </p:spPr>
      </p:pic>
      <p:sp>
        <p:nvSpPr>
          <p:cNvPr id="9" name="Rectangle 8"/>
          <p:cNvSpPr/>
          <p:nvPr/>
        </p:nvSpPr>
        <p:spPr>
          <a:xfrm>
            <a:off x="2133600" y="4885484"/>
            <a:ext cx="7523496" cy="461665"/>
          </a:xfrm>
          <a:prstGeom prst="rect">
            <a:avLst/>
          </a:prstGeom>
        </p:spPr>
        <p:txBody>
          <a:bodyPr wrap="square">
            <a:spAutoFit/>
          </a:bodyPr>
          <a:lstStyle/>
          <a:p>
            <a:pPr>
              <a:spcAft>
                <a:spcPts val="3600"/>
              </a:spcAft>
            </a:pPr>
            <a:r>
              <a:rPr lang="en-US" sz="2400" dirty="0">
                <a:latin typeface="Microsoft Sans Serif" panose="020B0604020202020204" pitchFamily="34" charset="0"/>
              </a:rPr>
              <a:t>sjones@sqlservercentral.com</a:t>
            </a:r>
          </a:p>
        </p:txBody>
      </p:sp>
      <p:sp>
        <p:nvSpPr>
          <p:cNvPr id="10" name="Rectangle 9"/>
          <p:cNvSpPr/>
          <p:nvPr/>
        </p:nvSpPr>
        <p:spPr>
          <a:xfrm>
            <a:off x="2133600" y="5795928"/>
            <a:ext cx="5340729" cy="461665"/>
          </a:xfrm>
          <a:prstGeom prst="rect">
            <a:avLst/>
          </a:prstGeom>
        </p:spPr>
        <p:txBody>
          <a:bodyPr wrap="square">
            <a:spAutoFit/>
          </a:bodyPr>
          <a:lstStyle/>
          <a:p>
            <a:pPr>
              <a:spcAft>
                <a:spcPts val="3600"/>
              </a:spcAft>
            </a:pPr>
            <a:r>
              <a:rPr lang="en-US" sz="2400" dirty="0">
                <a:latin typeface="Microsoft Sans Serif" panose="020B0604020202020204" pitchFamily="34" charset="0"/>
              </a:rPr>
              <a:t>@way0utwest</a:t>
            </a:r>
          </a:p>
        </p:txBody>
      </p:sp>
      <p:sp>
        <p:nvSpPr>
          <p:cNvPr id="12" name="TextBox 11"/>
          <p:cNvSpPr txBox="1"/>
          <p:nvPr/>
        </p:nvSpPr>
        <p:spPr>
          <a:xfrm>
            <a:off x="8748522" y="655642"/>
            <a:ext cx="1451038" cy="369332"/>
          </a:xfrm>
          <a:prstGeom prst="rect">
            <a:avLst/>
          </a:prstGeom>
          <a:noFill/>
        </p:spPr>
        <p:txBody>
          <a:bodyPr wrap="none" rtlCol="0">
            <a:spAutoFit/>
          </a:bodyPr>
          <a:lstStyle/>
          <a:p>
            <a:r>
              <a:rPr lang="en-US" dirty="0" smtClean="0">
                <a:latin typeface="Microsoft Sans Serif" panose="020B0604020202020204" pitchFamily="34" charset="0"/>
              </a:rPr>
              <a:t>Steve Jones</a:t>
            </a:r>
            <a:endParaRPr lang="en-US" dirty="0">
              <a:latin typeface="Microsoft Sans Serif" panose="020B0604020202020204" pitchFamily="34" charset="0"/>
            </a:endParaRPr>
          </a:p>
        </p:txBody>
      </p:sp>
      <p:pic>
        <p:nvPicPr>
          <p:cNvPr id="1026" name="Picture 2" descr="Steve Jon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985" y="262977"/>
            <a:ext cx="1331912" cy="11546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1809091"/>
            <a:ext cx="10591800" cy="1569660"/>
          </a:xfrm>
          <a:prstGeom prst="rect">
            <a:avLst/>
          </a:prstGeom>
          <a:noFill/>
        </p:spPr>
        <p:txBody>
          <a:bodyPr wrap="square" rtlCol="0">
            <a:spAutoFit/>
          </a:bodyPr>
          <a:lstStyle/>
          <a:p>
            <a:pPr marL="742950" lvl="1"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Editor and founder, </a:t>
            </a:r>
            <a:r>
              <a:rPr lang="en-US" sz="2400" dirty="0" err="1">
                <a:latin typeface="Arial" panose="020B0604020202020204" pitchFamily="34" charset="0"/>
                <a:cs typeface="Arial" panose="020B0604020202020204" pitchFamily="34" charset="0"/>
              </a:rPr>
              <a:t>SQLServerCentral</a:t>
            </a:r>
            <a:endParaRPr lang="en-US" sz="24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Evangelist, Red Gate Software</a:t>
            </a:r>
          </a:p>
          <a:p>
            <a:pPr marL="742950" lvl="1"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Working with SQL Server since 1991 (v4.2)</a:t>
            </a:r>
          </a:p>
          <a:p>
            <a:pPr marL="742950" lvl="1"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Author of many articles and books on different aspects of SQL </a:t>
            </a:r>
            <a:r>
              <a:rPr lang="en-US" sz="2400" dirty="0" smtClean="0">
                <a:latin typeface="Arial" panose="020B0604020202020204" pitchFamily="34" charset="0"/>
                <a:cs typeface="Arial" panose="020B0604020202020204" pitchFamily="34" charset="0"/>
              </a:rPr>
              <a:t>Server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05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2575" y="1606490"/>
            <a:ext cx="5376335" cy="4293652"/>
          </a:xfrm>
          <a:prstGeom prst="rect">
            <a:avLst/>
          </a:prstGeom>
        </p:spPr>
      </p:pic>
      <p:pic>
        <p:nvPicPr>
          <p:cNvPr id="5" name="Picture 4"/>
          <p:cNvPicPr>
            <a:picLocks noChangeAspect="1"/>
          </p:cNvPicPr>
          <p:nvPr/>
        </p:nvPicPr>
        <p:blipFill>
          <a:blip r:embed="rId3"/>
          <a:stretch>
            <a:fillRect/>
          </a:stretch>
        </p:blipFill>
        <p:spPr>
          <a:xfrm>
            <a:off x="8541109" y="3643972"/>
            <a:ext cx="1220809" cy="658342"/>
          </a:xfrm>
          <a:prstGeom prst="rect">
            <a:avLst/>
          </a:prstGeom>
        </p:spPr>
      </p:pic>
      <p:sp>
        <p:nvSpPr>
          <p:cNvPr id="7" name="Title 1"/>
          <p:cNvSpPr txBox="1">
            <a:spLocks/>
          </p:cNvSpPr>
          <p:nvPr/>
        </p:nvSpPr>
        <p:spPr>
          <a:xfrm>
            <a:off x="216575" y="205979"/>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spTree>
    <p:extLst>
      <p:ext uri="{BB962C8B-B14F-4D97-AF65-F5344CB8AC3E}">
        <p14:creationId xmlns:p14="http://schemas.microsoft.com/office/powerpoint/2010/main" val="375064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270363" y="138744"/>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pic>
        <p:nvPicPr>
          <p:cNvPr id="2" name="Picture 1"/>
          <p:cNvPicPr>
            <a:picLocks noChangeAspect="1"/>
          </p:cNvPicPr>
          <p:nvPr/>
        </p:nvPicPr>
        <p:blipFill rotWithShape="1">
          <a:blip r:embed="rId2"/>
          <a:srcRect b="8987"/>
          <a:stretch/>
        </p:blipFill>
        <p:spPr>
          <a:xfrm>
            <a:off x="1599796" y="1067491"/>
            <a:ext cx="4066663" cy="2616195"/>
          </a:xfrm>
          <a:prstGeom prst="rect">
            <a:avLst/>
          </a:prstGeom>
        </p:spPr>
      </p:pic>
      <p:pic>
        <p:nvPicPr>
          <p:cNvPr id="3" name="Picture 2"/>
          <p:cNvPicPr>
            <a:picLocks noChangeAspect="1"/>
          </p:cNvPicPr>
          <p:nvPr/>
        </p:nvPicPr>
        <p:blipFill rotWithShape="1">
          <a:blip r:embed="rId3"/>
          <a:srcRect t="26911" b="8272"/>
          <a:stretch/>
        </p:blipFill>
        <p:spPr>
          <a:xfrm>
            <a:off x="8064846" y="1275346"/>
            <a:ext cx="3931798" cy="1977007"/>
          </a:xfrm>
          <a:prstGeom prst="rect">
            <a:avLst/>
          </a:prstGeom>
        </p:spPr>
      </p:pic>
      <p:pic>
        <p:nvPicPr>
          <p:cNvPr id="6" name="Picture 5"/>
          <p:cNvPicPr>
            <a:picLocks noChangeAspect="1"/>
          </p:cNvPicPr>
          <p:nvPr/>
        </p:nvPicPr>
        <p:blipFill rotWithShape="1">
          <a:blip r:embed="rId4"/>
          <a:srcRect b="10010"/>
          <a:stretch/>
        </p:blipFill>
        <p:spPr>
          <a:xfrm>
            <a:off x="513607" y="4447725"/>
            <a:ext cx="3857801" cy="2254868"/>
          </a:xfrm>
          <a:prstGeom prst="rect">
            <a:avLst/>
          </a:prstGeom>
        </p:spPr>
      </p:pic>
      <p:pic>
        <p:nvPicPr>
          <p:cNvPr id="8" name="Picture 7"/>
          <p:cNvPicPr>
            <a:picLocks noChangeAspect="1"/>
          </p:cNvPicPr>
          <p:nvPr/>
        </p:nvPicPr>
        <p:blipFill rotWithShape="1">
          <a:blip r:embed="rId5"/>
          <a:srcRect b="11348"/>
          <a:stretch/>
        </p:blipFill>
        <p:spPr>
          <a:xfrm>
            <a:off x="5346328" y="4467322"/>
            <a:ext cx="3807565" cy="2235271"/>
          </a:xfrm>
          <a:prstGeom prst="rect">
            <a:avLst/>
          </a:prstGeom>
        </p:spPr>
      </p:pic>
      <p:pic>
        <p:nvPicPr>
          <p:cNvPr id="9" name="Picture 8"/>
          <p:cNvPicPr>
            <a:picLocks noChangeAspect="1"/>
          </p:cNvPicPr>
          <p:nvPr/>
        </p:nvPicPr>
        <p:blipFill>
          <a:blip r:embed="rId6"/>
          <a:stretch>
            <a:fillRect/>
          </a:stretch>
        </p:blipFill>
        <p:spPr>
          <a:xfrm>
            <a:off x="10763322" y="4968190"/>
            <a:ext cx="861553" cy="1373303"/>
          </a:xfrm>
          <a:prstGeom prst="rect">
            <a:avLst/>
          </a:prstGeom>
        </p:spPr>
      </p:pic>
      <p:pic>
        <p:nvPicPr>
          <p:cNvPr id="10" name="Picture 9"/>
          <p:cNvPicPr>
            <a:picLocks noChangeAspect="1"/>
          </p:cNvPicPr>
          <p:nvPr/>
        </p:nvPicPr>
        <p:blipFill>
          <a:blip r:embed="rId7"/>
          <a:stretch>
            <a:fillRect/>
          </a:stretch>
        </p:blipFill>
        <p:spPr>
          <a:xfrm>
            <a:off x="5854644" y="2739027"/>
            <a:ext cx="2100513" cy="513327"/>
          </a:xfrm>
          <a:prstGeom prst="rect">
            <a:avLst/>
          </a:prstGeom>
        </p:spPr>
      </p:pic>
      <p:sp>
        <p:nvSpPr>
          <p:cNvPr id="11" name="Rounded Rectangle 10"/>
          <p:cNvSpPr/>
          <p:nvPr/>
        </p:nvSpPr>
        <p:spPr>
          <a:xfrm>
            <a:off x="210411" y="2176746"/>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START</a:t>
            </a:r>
            <a:endParaRPr lang="en-GB" sz="1600" b="1" dirty="0"/>
          </a:p>
        </p:txBody>
      </p:sp>
      <p:sp>
        <p:nvSpPr>
          <p:cNvPr id="17" name="Bent Arrow 16"/>
          <p:cNvSpPr/>
          <p:nvPr/>
        </p:nvSpPr>
        <p:spPr>
          <a:xfrm rot="5400000" flipH="1">
            <a:off x="5213112" y="2090123"/>
            <a:ext cx="274066" cy="275101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9" name="Picture 18"/>
          <p:cNvPicPr>
            <a:picLocks noChangeAspect="1"/>
          </p:cNvPicPr>
          <p:nvPr/>
        </p:nvPicPr>
        <p:blipFill>
          <a:blip r:embed="rId8"/>
          <a:stretch>
            <a:fillRect/>
          </a:stretch>
        </p:blipFill>
        <p:spPr>
          <a:xfrm>
            <a:off x="7930232" y="2870141"/>
            <a:ext cx="296423" cy="319225"/>
          </a:xfrm>
          <a:prstGeom prst="rect">
            <a:avLst/>
          </a:prstGeom>
        </p:spPr>
      </p:pic>
      <p:sp>
        <p:nvSpPr>
          <p:cNvPr id="20" name="Rounded Rectangle 19"/>
          <p:cNvSpPr/>
          <p:nvPr/>
        </p:nvSpPr>
        <p:spPr>
          <a:xfrm>
            <a:off x="9305772" y="5410200"/>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DELIVER</a:t>
            </a:r>
            <a:endParaRPr lang="en-GB" sz="1600" b="1" dirty="0"/>
          </a:p>
        </p:txBody>
      </p:sp>
      <p:sp>
        <p:nvSpPr>
          <p:cNvPr id="25" name="Bent Arrow 24"/>
          <p:cNvSpPr/>
          <p:nvPr/>
        </p:nvSpPr>
        <p:spPr>
          <a:xfrm rot="16200000" flipH="1">
            <a:off x="6282437" y="384749"/>
            <a:ext cx="224640" cy="766386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Rectangle 25"/>
          <p:cNvSpPr/>
          <p:nvPr/>
        </p:nvSpPr>
        <p:spPr>
          <a:xfrm flipH="1">
            <a:off x="10226689" y="3288920"/>
            <a:ext cx="45719" cy="8778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4287184" y="5654842"/>
            <a:ext cx="974920" cy="15461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1347743" y="2334126"/>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a:off x="10438676" y="5562487"/>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129685" y="1099236"/>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31" name="Oval 30"/>
          <p:cNvSpPr/>
          <p:nvPr/>
        </p:nvSpPr>
        <p:spPr>
          <a:xfrm>
            <a:off x="8030413" y="1099235"/>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2" name="Oval 31"/>
          <p:cNvSpPr/>
          <p:nvPr/>
        </p:nvSpPr>
        <p:spPr>
          <a:xfrm>
            <a:off x="520160" y="4243188"/>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sp>
        <p:nvSpPr>
          <p:cNvPr id="33" name="Oval 32"/>
          <p:cNvSpPr/>
          <p:nvPr/>
        </p:nvSpPr>
        <p:spPr>
          <a:xfrm>
            <a:off x="5262104" y="4296513"/>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GB" dirty="0"/>
          </a:p>
        </p:txBody>
      </p:sp>
    </p:spTree>
    <p:extLst>
      <p:ext uri="{BB962C8B-B14F-4D97-AF65-F5344CB8AC3E}">
        <p14:creationId xmlns:p14="http://schemas.microsoft.com/office/powerpoint/2010/main" val="221885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371600"/>
            <a:ext cx="5715000" cy="4286250"/>
          </a:xfrm>
          <a:prstGeom prst="rect">
            <a:avLst/>
          </a:prstGeom>
        </p:spPr>
      </p:pic>
      <p:sp>
        <p:nvSpPr>
          <p:cNvPr id="4" name="Title 1"/>
          <p:cNvSpPr>
            <a:spLocks noGrp="1"/>
          </p:cNvSpPr>
          <p:nvPr>
            <p:ph type="title"/>
          </p:nvPr>
        </p:nvSpPr>
        <p:spPr>
          <a:xfrm>
            <a:off x="228600" y="304800"/>
            <a:ext cx="8649392" cy="857250"/>
          </a:xfrm>
        </p:spPr>
        <p:txBody>
          <a:bodyPr vert="horz" lIns="91440" tIns="45720" rIns="91440" bIns="45720" rtlCol="0" anchor="ctr">
            <a:normAutofit/>
          </a:bodyPr>
          <a:lstStyle/>
          <a:p>
            <a:r>
              <a:rPr lang="en-US" dirty="0"/>
              <a:t>First… the big question:</a:t>
            </a:r>
          </a:p>
        </p:txBody>
      </p:sp>
      <p:sp>
        <p:nvSpPr>
          <p:cNvPr id="5" name="Title 1"/>
          <p:cNvSpPr txBox="1">
            <a:spLocks/>
          </p:cNvSpPr>
          <p:nvPr/>
        </p:nvSpPr>
        <p:spPr>
          <a:xfrm>
            <a:off x="1771304" y="57912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pPr algn="ctr"/>
            <a:r>
              <a:rPr lang="en-US" sz="3600" dirty="0" smtClean="0">
                <a:effectLst/>
                <a:ea typeface="+mn-ea"/>
                <a:cs typeface="+mn-cs"/>
              </a:rPr>
              <a:t>When do I test?</a:t>
            </a:r>
            <a:endParaRPr lang="en-US" sz="3600" dirty="0">
              <a:effectLst/>
              <a:ea typeface="+mn-ea"/>
              <a:cs typeface="+mn-cs"/>
            </a:endParaRPr>
          </a:p>
        </p:txBody>
      </p:sp>
    </p:spTree>
    <p:extLst>
      <p:ext uri="{BB962C8B-B14F-4D97-AF65-F5344CB8AC3E}">
        <p14:creationId xmlns:p14="http://schemas.microsoft.com/office/powerpoint/2010/main" val="17082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521" y="1607441"/>
            <a:ext cx="10911840" cy="584775"/>
          </a:xfrm>
          <a:prstGeom prst="rect">
            <a:avLst/>
          </a:prstGeom>
          <a:noFill/>
        </p:spPr>
        <p:txBody>
          <a:bodyPr wrap="square" rtlCol="0">
            <a:spAutoFit/>
          </a:bodyPr>
          <a:lstStyle/>
          <a:p>
            <a:pPr defTabSz="609585"/>
            <a:r>
              <a:rPr lang="en-US" sz="3200" dirty="0">
                <a:solidFill>
                  <a:prstClr val="black"/>
                </a:solidFill>
                <a:latin typeface="Arial" pitchFamily="34" charset="0"/>
              </a:rPr>
              <a:t>Different types of testing for different stages of the pipeline:</a:t>
            </a:r>
          </a:p>
        </p:txBody>
      </p:sp>
      <p:grpSp>
        <p:nvGrpSpPr>
          <p:cNvPr id="27" name="Group 26"/>
          <p:cNvGrpSpPr/>
          <p:nvPr/>
        </p:nvGrpSpPr>
        <p:grpSpPr>
          <a:xfrm>
            <a:off x="755248" y="2338034"/>
            <a:ext cx="10678899" cy="737676"/>
            <a:chOff x="310411" y="1753525"/>
            <a:chExt cx="8009174" cy="553257"/>
          </a:xfrm>
        </p:grpSpPr>
        <p:sp>
          <p:nvSpPr>
            <p:cNvPr id="4" name="Rectangle 3"/>
            <p:cNvSpPr/>
            <p:nvPr/>
          </p:nvSpPr>
          <p:spPr>
            <a:xfrm>
              <a:off x="310411" y="1769572"/>
              <a:ext cx="1545481"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Development</a:t>
              </a:r>
            </a:p>
          </p:txBody>
        </p:sp>
        <p:sp>
          <p:nvSpPr>
            <p:cNvPr id="5" name="Rectangle 4"/>
            <p:cNvSpPr/>
            <p:nvPr/>
          </p:nvSpPr>
          <p:spPr>
            <a:xfrm>
              <a:off x="2019071" y="1769572"/>
              <a:ext cx="156029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90000"/>
                </a:lnSpc>
              </a:pPr>
              <a:r>
                <a:rPr lang="en-GB" sz="2400" dirty="0">
                  <a:solidFill>
                    <a:prstClr val="white"/>
                  </a:solidFill>
                  <a:latin typeface="Arial" pitchFamily="34" charset="0"/>
                </a:rPr>
                <a:t>Integration Testing</a:t>
              </a:r>
            </a:p>
          </p:txBody>
        </p:sp>
        <p:sp>
          <p:nvSpPr>
            <p:cNvPr id="6" name="Rectangle 5"/>
            <p:cNvSpPr/>
            <p:nvPr/>
          </p:nvSpPr>
          <p:spPr>
            <a:xfrm>
              <a:off x="3742548" y="1769572"/>
              <a:ext cx="112976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QA</a:t>
              </a:r>
            </a:p>
          </p:txBody>
        </p:sp>
        <p:sp>
          <p:nvSpPr>
            <p:cNvPr id="8" name="Rectangle 7"/>
            <p:cNvSpPr/>
            <p:nvPr/>
          </p:nvSpPr>
          <p:spPr>
            <a:xfrm>
              <a:off x="5035495" y="1769572"/>
              <a:ext cx="1798842"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GB" sz="2400" dirty="0">
                  <a:solidFill>
                    <a:prstClr val="white"/>
                  </a:solidFill>
                  <a:latin typeface="Arial" pitchFamily="34" charset="0"/>
                </a:rPr>
                <a:t>Pre-Production/</a:t>
              </a:r>
              <a:br>
                <a:rPr lang="en-GB" sz="2400" dirty="0">
                  <a:solidFill>
                    <a:prstClr val="white"/>
                  </a:solidFill>
                  <a:latin typeface="Arial" pitchFamily="34" charset="0"/>
                </a:rPr>
              </a:br>
              <a:r>
                <a:rPr lang="en-GB" sz="2400" dirty="0">
                  <a:solidFill>
                    <a:prstClr val="white"/>
                  </a:solidFill>
                  <a:latin typeface="Arial" pitchFamily="34" charset="0"/>
                </a:rPr>
                <a:t>Staging</a:t>
              </a:r>
            </a:p>
          </p:txBody>
        </p:sp>
        <p:sp>
          <p:nvSpPr>
            <p:cNvPr id="9" name="Rectangle 8"/>
            <p:cNvSpPr/>
            <p:nvPr/>
          </p:nvSpPr>
          <p:spPr>
            <a:xfrm>
              <a:off x="6997515" y="1753525"/>
              <a:ext cx="1322070"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Production</a:t>
              </a:r>
            </a:p>
          </p:txBody>
        </p:sp>
      </p:grpSp>
      <p:sp>
        <p:nvSpPr>
          <p:cNvPr id="21" name="Title 20"/>
          <p:cNvSpPr>
            <a:spLocks noGrp="1"/>
          </p:cNvSpPr>
          <p:nvPr>
            <p:ph type="title"/>
          </p:nvPr>
        </p:nvSpPr>
        <p:spPr/>
        <p:txBody>
          <a:bodyPr>
            <a:normAutofit/>
          </a:bodyPr>
          <a:lstStyle/>
          <a:p>
            <a:r>
              <a:rPr lang="en-US" sz="4800" dirty="0" smtClean="0">
                <a:latin typeface="Arial"/>
                <a:cs typeface="Arial"/>
              </a:rPr>
              <a:t>Different types of tests</a:t>
            </a:r>
            <a:endParaRPr lang="en-US" dirty="0"/>
          </a:p>
        </p:txBody>
      </p:sp>
      <p:sp>
        <p:nvSpPr>
          <p:cNvPr id="20" name="Rounded Rectangle 19"/>
          <p:cNvSpPr/>
          <p:nvPr/>
        </p:nvSpPr>
        <p:spPr>
          <a:xfrm>
            <a:off x="755249" y="3194779"/>
            <a:ext cx="2060641"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Unit tests</a:t>
            </a:r>
          </a:p>
        </p:txBody>
      </p:sp>
      <p:sp>
        <p:nvSpPr>
          <p:cNvPr id="22" name="Rounded Rectangle 21"/>
          <p:cNvSpPr/>
          <p:nvPr/>
        </p:nvSpPr>
        <p:spPr>
          <a:xfrm>
            <a:off x="2975697" y="3194779"/>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Integration tests</a:t>
            </a:r>
          </a:p>
        </p:txBody>
      </p:sp>
      <p:sp>
        <p:nvSpPr>
          <p:cNvPr id="23" name="Rounded Rectangle 22"/>
          <p:cNvSpPr/>
          <p:nvPr/>
        </p:nvSpPr>
        <p:spPr>
          <a:xfrm>
            <a:off x="2975697" y="3785736"/>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Automated tests</a:t>
            </a:r>
          </a:p>
        </p:txBody>
      </p:sp>
      <p:sp>
        <p:nvSpPr>
          <p:cNvPr id="24" name="Rounded Rectangle 23"/>
          <p:cNvSpPr/>
          <p:nvPr/>
        </p:nvSpPr>
        <p:spPr>
          <a:xfrm>
            <a:off x="2975696" y="4376693"/>
            <a:ext cx="6478120"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Deployment validation</a:t>
            </a:r>
          </a:p>
        </p:txBody>
      </p:sp>
      <p:sp>
        <p:nvSpPr>
          <p:cNvPr id="25" name="Rounded Rectangle 24"/>
          <p:cNvSpPr/>
          <p:nvPr/>
        </p:nvSpPr>
        <p:spPr>
          <a:xfrm>
            <a:off x="7055360" y="4967651"/>
            <a:ext cx="4378787"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Behaviour validation</a:t>
            </a:r>
          </a:p>
        </p:txBody>
      </p:sp>
      <p:sp>
        <p:nvSpPr>
          <p:cNvPr id="26" name="Rounded Rectangle 25"/>
          <p:cNvSpPr/>
          <p:nvPr/>
        </p:nvSpPr>
        <p:spPr>
          <a:xfrm>
            <a:off x="755248" y="5558609"/>
            <a:ext cx="10678899" cy="468443"/>
          </a:xfrm>
          <a:prstGeom prst="roundRect">
            <a:avLst/>
          </a:prstGeom>
          <a:gradFill flip="none" rotWithShape="1">
            <a:gsLst>
              <a:gs pos="30000">
                <a:schemeClr val="bg1">
                  <a:lumMod val="75000"/>
                </a:schemeClr>
              </a:gs>
              <a:gs pos="100000">
                <a:schemeClr val="bg1">
                  <a:lumMod val="95000"/>
                </a:schemeClr>
              </a:gs>
            </a:gsLst>
            <a:lin ang="2700000" scaled="1"/>
            <a:tileRect/>
          </a:gradFill>
          <a:ln>
            <a:solidFill>
              <a:schemeClr val="bg1">
                <a:lumMod val="75000"/>
              </a:schemeClr>
            </a:solidFill>
          </a:ln>
          <a:effectLst>
            <a:outerShdw blurRad="40000" dist="23000" dir="5400000" rotWithShape="0">
              <a:srgbClr val="000000">
                <a:alpha val="12000"/>
              </a:srgbClr>
            </a:outerShdw>
          </a:effectLst>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black"/>
                </a:solidFill>
              </a:rPr>
              <a:t>Other validations</a:t>
            </a:r>
          </a:p>
        </p:txBody>
      </p:sp>
    </p:spTree>
    <p:extLst>
      <p:ext uri="{BB962C8B-B14F-4D97-AF65-F5344CB8AC3E}">
        <p14:creationId xmlns:p14="http://schemas.microsoft.com/office/powerpoint/2010/main" val="20785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972800" cy="1143000"/>
          </a:xfrm>
        </p:spPr>
        <p:txBody>
          <a:bodyPr vert="horz" lIns="91440" tIns="45720" rIns="91440" bIns="45720" rtlCol="0" anchor="ctr">
            <a:normAutofit/>
          </a:bodyPr>
          <a:lstStyle/>
          <a:p>
            <a:pPr algn="l" defTabSz="609585"/>
            <a:r>
              <a:rPr lang="en-US" sz="4533" b="1" dirty="0">
                <a:latin typeface="Arial" pitchFamily="34" charset="0"/>
              </a:rPr>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295400"/>
            <a:ext cx="7124700" cy="5270327"/>
          </a:xfrm>
        </p:spPr>
      </p:pic>
    </p:spTree>
    <p:extLst>
      <p:ext uri="{BB962C8B-B14F-4D97-AF65-F5344CB8AC3E}">
        <p14:creationId xmlns:p14="http://schemas.microsoft.com/office/powerpoint/2010/main" val="411060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1412</Words>
  <Application>Microsoft Office PowerPoint</Application>
  <PresentationFormat>Custom</PresentationFormat>
  <Paragraphs>241</Paragraphs>
  <Slides>32</Slides>
  <Notes>18</Notes>
  <HiddenSlides>2</HiddenSlides>
  <MMClips>0</MMClips>
  <ScaleCrop>false</ScaleCrop>
  <HeadingPairs>
    <vt:vector size="4" baseType="variant">
      <vt:variant>
        <vt:lpstr>Theme</vt:lpstr>
      </vt:variant>
      <vt:variant>
        <vt:i4>4</vt:i4>
      </vt:variant>
      <vt:variant>
        <vt:lpstr>Slide Titles</vt:lpstr>
      </vt:variant>
      <vt:variant>
        <vt:i4>32</vt:i4>
      </vt:variant>
    </vt:vector>
  </HeadingPairs>
  <TitlesOfParts>
    <vt:vector size="36" baseType="lpstr">
      <vt:lpstr>Office Theme</vt:lpstr>
      <vt:lpstr>1_Office Theme</vt:lpstr>
      <vt:lpstr>2_Office Theme</vt:lpstr>
      <vt:lpstr>3_Office Theme</vt:lpstr>
      <vt:lpstr>PowerPoint Presentation</vt:lpstr>
      <vt:lpstr>Agenda</vt:lpstr>
      <vt:lpstr>Goals</vt:lpstr>
      <vt:lpstr>Get in touch</vt:lpstr>
      <vt:lpstr>PowerPoint Presentation</vt:lpstr>
      <vt:lpstr>PowerPoint Presentation</vt:lpstr>
      <vt:lpstr>First… the big question:</vt:lpstr>
      <vt:lpstr>Different types of tests</vt:lpstr>
      <vt:lpstr>Why test?</vt:lpstr>
      <vt:lpstr>“Fix bugs as soon as you find them”</vt:lpstr>
      <vt:lpstr>The next question:</vt:lpstr>
      <vt:lpstr>How is data retrieved, stored and maintained in your application?</vt:lpstr>
      <vt:lpstr>What do we test?</vt:lpstr>
      <vt:lpstr>PowerPoint Presentation</vt:lpstr>
      <vt:lpstr>Why tSQLt?</vt:lpstr>
      <vt:lpstr>Structure of tests</vt:lpstr>
      <vt:lpstr>Our story…</vt:lpstr>
      <vt:lpstr>PowerPoint Presentation</vt:lpstr>
      <vt:lpstr>Our story</vt:lpstr>
      <vt:lpstr>PowerPoint Presentation</vt:lpstr>
      <vt:lpstr>Exceptions</vt:lpstr>
      <vt:lpstr>Our story</vt:lpstr>
      <vt:lpstr>PowerPoint Presentation</vt:lpstr>
      <vt:lpstr>Exceptions</vt:lpstr>
      <vt:lpstr>Building a Test Suite</vt:lpstr>
      <vt:lpstr>Our story</vt:lpstr>
      <vt:lpstr>PowerPoint Presentation</vt:lpstr>
      <vt:lpstr>Building a Test Suite</vt:lpstr>
      <vt:lpstr>Goals</vt:lpstr>
      <vt:lpstr>The End</vt:lpstr>
      <vt:lpstr>References</vt:lpstr>
      <vt:lpstr>Image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way0utwest</cp:lastModifiedBy>
  <cp:revision>61</cp:revision>
  <dcterms:created xsi:type="dcterms:W3CDTF">2006-08-16T00:00:00Z</dcterms:created>
  <dcterms:modified xsi:type="dcterms:W3CDTF">2014-05-28T20:50:53Z</dcterms:modified>
</cp:coreProperties>
</file>