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aleway" charset="1" panose="00000000000000000000"/>
      <p:regular r:id="rId17"/>
    </p:embeddedFont>
    <p:embeddedFont>
      <p:font typeface="Roboto" charset="1" panose="02000000000000000000"/>
      <p:regular r:id="rId18"/>
    </p:embeddedFont>
    <p:embeddedFont>
      <p:font typeface="Arimo Bold" charset="1" panose="020B07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2562969"/>
            <a:ext cx="9445526" cy="250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Computer Vision with OpenCV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0237" y="5395615"/>
            <a:ext cx="9445526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Embark on a journey into the exciting world of computer vision with OpenCV. This presentation will introduce you to the fundamentals of OpenCV and its diverse applications.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5550" y="7094488"/>
            <a:ext cx="2581110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3C3939"/>
                </a:solidFill>
                <a:latin typeface="Arimo Bold"/>
                <a:ea typeface="Arimo Bold"/>
                <a:cs typeface="Arimo Bold"/>
                <a:sym typeface="Arimo Bold"/>
              </a:rPr>
              <a:t>by Aravind 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895945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What is OpenCV?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45475" y="2549872"/>
            <a:ext cx="647402" cy="647402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078092" y="2708523"/>
            <a:ext cx="182016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1632" y="2526060"/>
            <a:ext cx="365968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Open Source Powerhouse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1632" y="3515320"/>
            <a:ext cx="3659684" cy="236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OpenCV is a powerful library that empowers developers to build computer vision applications for a wide range of purposes.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710071" y="2549872"/>
            <a:ext cx="647402" cy="647402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922895" y="2708523"/>
            <a:ext cx="221605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36229" y="2526060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Real-Time Vision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36229" y="3072407"/>
            <a:ext cx="3659684" cy="236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OpenCV excels in handling real-time scenarios, enabling applications that react to visual information instantaneously.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845475" y="6476405"/>
            <a:ext cx="647402" cy="647402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055620" y="6635055"/>
            <a:ext cx="227111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71632" y="6452592"/>
            <a:ext cx="365968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Cross-Platform Compatibility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1632" y="7441852"/>
            <a:ext cx="3659684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OpenCV is available across various platforms, making it accessible to a wide range of developers and projects.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710071" y="6476405"/>
            <a:ext cx="647402" cy="647402"/>
            <a:chOff x="0" y="0"/>
            <a:chExt cx="863203" cy="8632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917686" y="6635055"/>
            <a:ext cx="232172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36229" y="6452592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Community-Driven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36229" y="6998940"/>
            <a:ext cx="3659684" cy="236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OpenCV boasts a thriving community of developers who contribute to its ongoing development and support.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792016"/>
            <a:ext cx="10458599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Applications of Computer Vision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386709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Image 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046464"/>
            <a:ext cx="49726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Enhance, filter, and manipulate images for various applications.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208811"/>
            <a:ext cx="49726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Examples: Removing noise, sharpening edges, adjusting colors.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6160" y="4386709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Object Detection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6160" y="5046464"/>
            <a:ext cx="49726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Identify and locate objects within images or videos.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6160" y="6208811"/>
            <a:ext cx="49726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Examples: Detecting cars, pedestrians, faces.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0084" y="4386709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Facial Recognition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0084" y="5046464"/>
            <a:ext cx="49726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Verify and identify individuals based on their facial features.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0084" y="6208811"/>
            <a:ext cx="49726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Examples: Security systems, personalized experiences.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057126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Basic Operations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7850237" y="2396878"/>
            <a:ext cx="1417588" cy="2268141"/>
          </a:xfrm>
          <a:custGeom>
            <a:avLst/>
            <a:gdLst/>
            <a:ahLst/>
            <a:cxnLst/>
            <a:rect r="r" b="b" t="t" l="l"/>
            <a:pathLst>
              <a:path h="2268141" w="1417588">
                <a:moveTo>
                  <a:pt x="0" y="0"/>
                </a:moveTo>
                <a:lnTo>
                  <a:pt x="1417588" y="0"/>
                </a:lnTo>
                <a:lnTo>
                  <a:pt x="1417588" y="2268141"/>
                </a:lnTo>
                <a:lnTo>
                  <a:pt x="0" y="2268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" t="0" r="-8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93028" y="2651820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Image Loading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93028" y="3198167"/>
            <a:ext cx="760273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Read images from various formats using OpenCV functions.</a:t>
            </a:r>
          </a:p>
        </p:txBody>
      </p:sp>
      <p:sp>
        <p:nvSpPr>
          <p:cNvPr name="Freeform 11" id="11" descr="preencoded.png"/>
          <p:cNvSpPr/>
          <p:nvPr/>
        </p:nvSpPr>
        <p:spPr>
          <a:xfrm flipH="false" flipV="false" rot="0">
            <a:off x="7850237" y="4665017"/>
            <a:ext cx="1417588" cy="2268141"/>
          </a:xfrm>
          <a:custGeom>
            <a:avLst/>
            <a:gdLst/>
            <a:ahLst/>
            <a:cxnLst/>
            <a:rect r="r" b="b" t="t" l="l"/>
            <a:pathLst>
              <a:path h="2268141" w="1417588">
                <a:moveTo>
                  <a:pt x="0" y="0"/>
                </a:moveTo>
                <a:lnTo>
                  <a:pt x="1417588" y="0"/>
                </a:lnTo>
                <a:lnTo>
                  <a:pt x="1417588" y="2268142"/>
                </a:lnTo>
                <a:lnTo>
                  <a:pt x="0" y="22681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4" t="0" r="-8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693028" y="4919960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Image Display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93028" y="5466309"/>
            <a:ext cx="760273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Present images on the screen using OpenCV windows or displays.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7850237" y="6933159"/>
            <a:ext cx="1417588" cy="2268141"/>
          </a:xfrm>
          <a:custGeom>
            <a:avLst/>
            <a:gdLst/>
            <a:ahLst/>
            <a:cxnLst/>
            <a:rect r="r" b="b" t="t" l="l"/>
            <a:pathLst>
              <a:path h="2268141" w="1417588">
                <a:moveTo>
                  <a:pt x="0" y="0"/>
                </a:moveTo>
                <a:lnTo>
                  <a:pt x="1417588" y="0"/>
                </a:lnTo>
                <a:lnTo>
                  <a:pt x="1417588" y="2268141"/>
                </a:lnTo>
                <a:lnTo>
                  <a:pt x="0" y="2268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4" t="0" r="-84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693028" y="7188101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Image Saving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93028" y="7734449"/>
            <a:ext cx="760273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Store processed images in different formats for later use.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2437954"/>
            <a:ext cx="7482036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Image Transformations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7475" y="3772941"/>
            <a:ext cx="4590604" cy="2115890"/>
            <a:chOff x="0" y="0"/>
            <a:chExt cx="6120805" cy="28211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6108065" cy="2808478"/>
            </a:xfrm>
            <a:custGeom>
              <a:avLst/>
              <a:gdLst/>
              <a:ahLst/>
              <a:cxnLst/>
              <a:rect r="r" b="b" t="t" l="l"/>
              <a:pathLst>
                <a:path h="2808478" w="6108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20765" cy="2821178"/>
            </a:xfrm>
            <a:custGeom>
              <a:avLst/>
              <a:gdLst/>
              <a:ahLst/>
              <a:cxnLst/>
              <a:rect r="r" b="b" t="t" l="l"/>
              <a:pathLst>
                <a:path h="2821178" w="6120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85280" y="4042173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Resizing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5280" y="4588520"/>
            <a:ext cx="399499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Scale image dimensions up or down to adjust size.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852071" y="3772941"/>
            <a:ext cx="4590604" cy="2115890"/>
            <a:chOff x="0" y="0"/>
            <a:chExt cx="6120805" cy="28211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6108065" cy="2808478"/>
            </a:xfrm>
            <a:custGeom>
              <a:avLst/>
              <a:gdLst/>
              <a:ahLst/>
              <a:cxnLst/>
              <a:rect r="r" b="b" t="t" l="l"/>
              <a:pathLst>
                <a:path h="2808478" w="6108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20765" cy="2821178"/>
            </a:xfrm>
            <a:custGeom>
              <a:avLst/>
              <a:gdLst/>
              <a:ahLst/>
              <a:cxnLst/>
              <a:rect r="r" b="b" t="t" l="l"/>
              <a:pathLst>
                <a:path h="2821178" w="6120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149876" y="4042173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Rotating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49876" y="4588520"/>
            <a:ext cx="399499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Spin images by a specified angle.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87475" y="6162824"/>
            <a:ext cx="9455051" cy="1662261"/>
            <a:chOff x="0" y="0"/>
            <a:chExt cx="12606735" cy="22163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12594082" cy="2203577"/>
            </a:xfrm>
            <a:custGeom>
              <a:avLst/>
              <a:gdLst/>
              <a:ahLst/>
              <a:cxnLst/>
              <a:rect r="r" b="b" t="t" l="l"/>
              <a:pathLst>
                <a:path h="2203577" w="12594082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2434570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044827"/>
                  </a:lnTo>
                  <a:cubicBezTo>
                    <a:pt x="12594082" y="2132457"/>
                    <a:pt x="12522708" y="2203577"/>
                    <a:pt x="12434570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06782" cy="2216277"/>
            </a:xfrm>
            <a:custGeom>
              <a:avLst/>
              <a:gdLst/>
              <a:ahLst/>
              <a:cxnLst/>
              <a:rect r="r" b="b" t="t" l="l"/>
              <a:pathLst>
                <a:path h="2216277" w="12606782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2440920" y="0"/>
                  </a:lnTo>
                  <a:lnTo>
                    <a:pt x="12440920" y="6350"/>
                  </a:lnTo>
                  <a:lnTo>
                    <a:pt x="12440920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051177"/>
                  </a:lnTo>
                  <a:lnTo>
                    <a:pt x="12600432" y="2051177"/>
                  </a:lnTo>
                  <a:lnTo>
                    <a:pt x="12606782" y="2051177"/>
                  </a:lnTo>
                  <a:cubicBezTo>
                    <a:pt x="12606782" y="2142363"/>
                    <a:pt x="12532487" y="2216277"/>
                    <a:pt x="12440920" y="2216277"/>
                  </a:cubicBezTo>
                  <a:lnTo>
                    <a:pt x="12440920" y="2209927"/>
                  </a:lnTo>
                  <a:lnTo>
                    <a:pt x="12440920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2440920" y="2203577"/>
                  </a:lnTo>
                  <a:cubicBezTo>
                    <a:pt x="12525501" y="2203577"/>
                    <a:pt x="12594082" y="2135251"/>
                    <a:pt x="12594082" y="2051177"/>
                  </a:cubicBezTo>
                  <a:lnTo>
                    <a:pt x="12594082" y="165100"/>
                  </a:lnTo>
                  <a:cubicBezTo>
                    <a:pt x="12594082" y="80899"/>
                    <a:pt x="12525501" y="12700"/>
                    <a:pt x="12440920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85280" y="6432054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Cropping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5280" y="6978403"/>
            <a:ext cx="8859441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Extract regions of interest from images.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782687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Color Spaces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7475" y="2117675"/>
            <a:ext cx="9455051" cy="7362825"/>
            <a:chOff x="0" y="0"/>
            <a:chExt cx="12606735" cy="9817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06655" cy="9817100"/>
            </a:xfrm>
            <a:custGeom>
              <a:avLst/>
              <a:gdLst/>
              <a:ahLst/>
              <a:cxnLst/>
              <a:rect r="r" b="b" t="t" l="l"/>
              <a:pathLst>
                <a:path h="9817100" w="12606655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12441555" y="0"/>
                  </a:lnTo>
                  <a:lnTo>
                    <a:pt x="12441555" y="6350"/>
                  </a:lnTo>
                  <a:lnTo>
                    <a:pt x="12441555" y="0"/>
                  </a:lnTo>
                  <a:cubicBezTo>
                    <a:pt x="12532741" y="0"/>
                    <a:pt x="12606655" y="73914"/>
                    <a:pt x="12606655" y="165100"/>
                  </a:cubicBezTo>
                  <a:lnTo>
                    <a:pt x="12600305" y="165100"/>
                  </a:lnTo>
                  <a:lnTo>
                    <a:pt x="12606655" y="165100"/>
                  </a:lnTo>
                  <a:lnTo>
                    <a:pt x="12606655" y="9652000"/>
                  </a:lnTo>
                  <a:lnTo>
                    <a:pt x="12600305" y="9652000"/>
                  </a:lnTo>
                  <a:lnTo>
                    <a:pt x="12606655" y="9652000"/>
                  </a:lnTo>
                  <a:cubicBezTo>
                    <a:pt x="12606655" y="9743186"/>
                    <a:pt x="12532741" y="9817100"/>
                    <a:pt x="12441555" y="9817100"/>
                  </a:cubicBezTo>
                  <a:lnTo>
                    <a:pt x="12441555" y="9810750"/>
                  </a:lnTo>
                  <a:lnTo>
                    <a:pt x="12441555" y="9817100"/>
                  </a:lnTo>
                  <a:lnTo>
                    <a:pt x="165100" y="9817100"/>
                  </a:lnTo>
                  <a:lnTo>
                    <a:pt x="165100" y="9810750"/>
                  </a:lnTo>
                  <a:lnTo>
                    <a:pt x="165100" y="9817100"/>
                  </a:lnTo>
                  <a:cubicBezTo>
                    <a:pt x="73914" y="9817100"/>
                    <a:pt x="0" y="9743186"/>
                    <a:pt x="0" y="9652000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9652000"/>
                  </a:lnTo>
                  <a:lnTo>
                    <a:pt x="6350" y="9652000"/>
                  </a:lnTo>
                  <a:lnTo>
                    <a:pt x="12700" y="9652000"/>
                  </a:lnTo>
                  <a:cubicBezTo>
                    <a:pt x="12700" y="9736201"/>
                    <a:pt x="80899" y="9804400"/>
                    <a:pt x="165100" y="9804400"/>
                  </a:cubicBezTo>
                  <a:lnTo>
                    <a:pt x="12441555" y="9804400"/>
                  </a:lnTo>
                  <a:cubicBezTo>
                    <a:pt x="12525756" y="9804400"/>
                    <a:pt x="12593955" y="9736201"/>
                    <a:pt x="12593955" y="9652000"/>
                  </a:cubicBezTo>
                  <a:lnTo>
                    <a:pt x="12593955" y="165100"/>
                  </a:lnTo>
                  <a:cubicBezTo>
                    <a:pt x="12593955" y="80899"/>
                    <a:pt x="12525756" y="12700"/>
                    <a:pt x="12441555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01762" y="2131962"/>
            <a:ext cx="9425434" cy="812899"/>
            <a:chOff x="0" y="0"/>
            <a:chExt cx="12567245" cy="10838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67285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86321" y="2216349"/>
            <a:ext cx="256966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Color Space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32547" y="2216349"/>
            <a:ext cx="2564904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74012" y="2216349"/>
            <a:ext cx="256966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Use Cases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1762" y="2944862"/>
            <a:ext cx="9425434" cy="2173784"/>
            <a:chOff x="0" y="0"/>
            <a:chExt cx="12567245" cy="28983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67285" cy="2898394"/>
            </a:xfrm>
            <a:custGeom>
              <a:avLst/>
              <a:gdLst/>
              <a:ahLst/>
              <a:cxnLst/>
              <a:rect r="r" b="b" t="t" l="l"/>
              <a:pathLst>
                <a:path h="2898394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2898394"/>
                  </a:lnTo>
                  <a:lnTo>
                    <a:pt x="0" y="289839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86321" y="3029247"/>
            <a:ext cx="256966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32547" y="3029247"/>
            <a:ext cx="2564904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Represents colors based on red, green, and blue components.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74012" y="3029247"/>
            <a:ext cx="256966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Commonly used for displaying images.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01762" y="5118646"/>
            <a:ext cx="9425434" cy="2173784"/>
            <a:chOff x="0" y="0"/>
            <a:chExt cx="12567245" cy="28983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567285" cy="2898394"/>
            </a:xfrm>
            <a:custGeom>
              <a:avLst/>
              <a:gdLst/>
              <a:ahLst/>
              <a:cxnLst/>
              <a:rect r="r" b="b" t="t" l="l"/>
              <a:pathLst>
                <a:path h="2898394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2898394"/>
                  </a:lnTo>
                  <a:lnTo>
                    <a:pt x="0" y="289839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286321" y="5203031"/>
            <a:ext cx="256966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Grayscale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32547" y="5203031"/>
            <a:ext cx="2564904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Represents colors based on intensity from black to white.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74012" y="5203031"/>
            <a:ext cx="2569666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Useful for simplifying images and highlighting edges.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01762" y="7292429"/>
            <a:ext cx="9425434" cy="2173784"/>
            <a:chOff x="0" y="0"/>
            <a:chExt cx="12567245" cy="289837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67285" cy="2898394"/>
            </a:xfrm>
            <a:custGeom>
              <a:avLst/>
              <a:gdLst/>
              <a:ahLst/>
              <a:cxnLst/>
              <a:rect r="r" b="b" t="t" l="l"/>
              <a:pathLst>
                <a:path h="2898394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2898394"/>
                  </a:lnTo>
                  <a:lnTo>
                    <a:pt x="0" y="289839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86321" y="7376815"/>
            <a:ext cx="256966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HSV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32547" y="7376815"/>
            <a:ext cx="2564904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Represents colors based on hue, saturation, and value.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74012" y="7376815"/>
            <a:ext cx="2569666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Effective for color segmentation and object tracking.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91465"/>
          </a:xfrm>
          <a:custGeom>
            <a:avLst/>
            <a:gdLst/>
            <a:ahLst/>
            <a:cxnLst/>
            <a:rect r="r" b="b" t="t" l="l"/>
            <a:pathLst>
              <a:path h="10291465" w="6858000">
                <a:moveTo>
                  <a:pt x="0" y="0"/>
                </a:moveTo>
                <a:lnTo>
                  <a:pt x="6858000" y="0"/>
                </a:lnTo>
                <a:lnTo>
                  <a:pt x="6858000" y="10291465"/>
                </a:lnTo>
                <a:lnTo>
                  <a:pt x="0" y="10291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-2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0119" y="708422"/>
            <a:ext cx="6786711" cy="88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31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Edge Detection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950119" y="2002036"/>
            <a:ext cx="678656" cy="678656"/>
          </a:xfrm>
          <a:custGeom>
            <a:avLst/>
            <a:gdLst/>
            <a:ahLst/>
            <a:cxnLst/>
            <a:rect r="r" b="b" t="t" l="l"/>
            <a:pathLst>
              <a:path h="678656" w="678656">
                <a:moveTo>
                  <a:pt x="0" y="0"/>
                </a:moveTo>
                <a:lnTo>
                  <a:pt x="678656" y="0"/>
                </a:lnTo>
                <a:lnTo>
                  <a:pt x="678656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0119" y="2923580"/>
            <a:ext cx="3501032" cy="45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Canny Edge Detection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119" y="3453407"/>
            <a:ext cx="9529762" cy="52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 popular algorithm for finding edges based on gradient changes.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950119" y="4787801"/>
            <a:ext cx="678656" cy="678656"/>
          </a:xfrm>
          <a:custGeom>
            <a:avLst/>
            <a:gdLst/>
            <a:ahLst/>
            <a:cxnLst/>
            <a:rect r="r" b="b" t="t" l="l"/>
            <a:pathLst>
              <a:path h="678656" w="678656">
                <a:moveTo>
                  <a:pt x="0" y="0"/>
                </a:moveTo>
                <a:lnTo>
                  <a:pt x="678656" y="0"/>
                </a:lnTo>
                <a:lnTo>
                  <a:pt x="678656" y="678657"/>
                </a:lnTo>
                <a:lnTo>
                  <a:pt x="0" y="678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0119" y="5709345"/>
            <a:ext cx="3393281" cy="45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Gradient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0119" y="6239172"/>
            <a:ext cx="9529762" cy="52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Edges are detected where the image's intensity changes sharply.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950119" y="7573566"/>
            <a:ext cx="678656" cy="678656"/>
          </a:xfrm>
          <a:custGeom>
            <a:avLst/>
            <a:gdLst/>
            <a:ahLst/>
            <a:cxnLst/>
            <a:rect r="r" b="b" t="t" l="l"/>
            <a:pathLst>
              <a:path h="678656" w="678656">
                <a:moveTo>
                  <a:pt x="0" y="0"/>
                </a:moveTo>
                <a:lnTo>
                  <a:pt x="678656" y="0"/>
                </a:lnTo>
                <a:lnTo>
                  <a:pt x="678656" y="678657"/>
                </a:lnTo>
                <a:lnTo>
                  <a:pt x="0" y="6786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50119" y="8495109"/>
            <a:ext cx="3393281" cy="45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Thresholding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0119" y="9024937"/>
            <a:ext cx="9529762" cy="52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Filtering out weak edges and preserving strong edges.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055489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Contours and Object Detection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56389" y="3281214"/>
            <a:ext cx="38100" cy="5921723"/>
            <a:chOff x="0" y="0"/>
            <a:chExt cx="50800" cy="7895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800" cy="7895590"/>
            </a:xfrm>
            <a:custGeom>
              <a:avLst/>
              <a:gdLst/>
              <a:ahLst/>
              <a:cxnLst/>
              <a:rect r="r" b="b" t="t" l="l"/>
              <a:pathLst>
                <a:path h="7895590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870190"/>
                  </a:lnTo>
                  <a:cubicBezTo>
                    <a:pt x="50800" y="7884160"/>
                    <a:pt x="39370" y="7895590"/>
                    <a:pt x="25400" y="7895590"/>
                  </a:cubicBezTo>
                  <a:cubicBezTo>
                    <a:pt x="11430" y="7895590"/>
                    <a:pt x="0" y="7884160"/>
                    <a:pt x="0" y="787019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56277" y="3900041"/>
            <a:ext cx="992237" cy="38100"/>
            <a:chOff x="0" y="0"/>
            <a:chExt cx="1322983" cy="50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51737" y="3595390"/>
            <a:ext cx="647402" cy="647402"/>
            <a:chOff x="0" y="0"/>
            <a:chExt cx="863203" cy="863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184356" y="3754041"/>
            <a:ext cx="182016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4860" y="3536156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Contour Detection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4860" y="4082504"/>
            <a:ext cx="7460902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Identifying shapes and boundaries in an image.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556277" y="5817245"/>
            <a:ext cx="992237" cy="38100"/>
            <a:chOff x="0" y="0"/>
            <a:chExt cx="1322983" cy="50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951737" y="5512594"/>
            <a:ext cx="647402" cy="647402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164562" y="5671245"/>
            <a:ext cx="221605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34860" y="5453360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Object Recognition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34860" y="5999709"/>
            <a:ext cx="7460902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Analyzing contours to determine object types.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556277" y="7734449"/>
            <a:ext cx="992237" cy="38100"/>
            <a:chOff x="0" y="0"/>
            <a:chExt cx="1322983" cy="50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7951737" y="7429797"/>
            <a:ext cx="647402" cy="647403"/>
            <a:chOff x="0" y="0"/>
            <a:chExt cx="863203" cy="8632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161884" y="7588449"/>
            <a:ext cx="227111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34860" y="7370564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Application in Vision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34860" y="7916912"/>
            <a:ext cx="746090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Used in object tracking, motion analysis, and image segmentation.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DAGXZcQag4w</dc:identifier>
  <dcterms:modified xsi:type="dcterms:W3CDTF">2011-08-01T06:04:30Z</dcterms:modified>
  <cp:revision>1</cp:revision>
  <dc:title>Computer-Vision-with-OpenCV.pptx</dc:title>
</cp:coreProperties>
</file>