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2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Arimo" charset="1" panose="020B0604020202020204"/>
      <p:regular r:id="rId15"/>
    </p:embeddedFont>
    <p:embeddedFont>
      <p:font typeface="Inter" charset="1" panose="020B0502030000000004"/>
      <p:regular r:id="rId16"/>
    </p:embeddedFont>
    <p:embeddedFont>
      <p:font typeface="Arimo Bold" charset="1" panose="020B0704020202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notesMasters/notesMaster1.xml" Type="http://schemas.openxmlformats.org/officeDocument/2006/relationships/notesMaster"/><Relationship Id="rId13" Target="theme/theme2.xml" Type="http://schemas.openxmlformats.org/officeDocument/2006/relationships/theme"/><Relationship Id="rId14" Target="notesSlides/notesSlide1.xml" Type="http://schemas.openxmlformats.org/officeDocument/2006/relationships/notes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notesSlides/notesSlide2.xml" Type="http://schemas.openxmlformats.org/officeDocument/2006/relationships/notesSlide"/><Relationship Id="rId19" Target="notesSlides/notesSlide3.xml" Type="http://schemas.openxmlformats.org/officeDocument/2006/relationships/notesSlide"/><Relationship Id="rId2" Target="presProps.xml" Type="http://schemas.openxmlformats.org/officeDocument/2006/relationships/presProps"/><Relationship Id="rId20" Target="notesSlides/notesSlide4.xml" Type="http://schemas.openxmlformats.org/officeDocument/2006/relationships/notesSlide"/><Relationship Id="rId21" Target="notesSlides/notesSlide5.xml" Type="http://schemas.openxmlformats.org/officeDocument/2006/relationships/notesSlide"/><Relationship Id="rId22" Target="notesSlides/notesSlide6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2.png" Type="http://schemas.openxmlformats.org/officeDocument/2006/relationships/image"/><Relationship Id="rId4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71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42429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850237" y="2770734"/>
            <a:ext cx="9445526" cy="2521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25"/>
              </a:lnSpc>
            </a:pPr>
            <a:r>
              <a:rPr lang="en-US" sz="7687">
                <a:solidFill>
                  <a:srgbClr val="EFD5FA"/>
                </a:solidFill>
                <a:latin typeface="Arimo"/>
                <a:ea typeface="Arimo"/>
                <a:cs typeface="Arimo"/>
                <a:sym typeface="Arimo"/>
              </a:rPr>
              <a:t>Time Series Analysis with Python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850237" y="5631954"/>
            <a:ext cx="9445526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This presentation explores the fundamentals of time series analysis using Python.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45550" y="6867674"/>
            <a:ext cx="2208311" cy="572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4"/>
              </a:lnSpc>
            </a:pPr>
            <a:r>
              <a:rPr lang="en-US" sz="2750" b="true">
                <a:solidFill>
                  <a:srgbClr val="C7CDD6"/>
                </a:solidFill>
                <a:latin typeface="Arimo Bold"/>
                <a:ea typeface="Arimo Bold"/>
                <a:cs typeface="Arimo Bold"/>
                <a:sym typeface="Arimo Bold"/>
              </a:rPr>
              <a:t>by Aravind K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71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42429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 descr="preencoded.png"/>
          <p:cNvSpPr/>
          <p:nvPr/>
        </p:nvSpPr>
        <p:spPr>
          <a:xfrm flipH="false" flipV="false" rot="0">
            <a:off x="1143000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92238" y="1836688"/>
            <a:ext cx="7088237" cy="94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EFD5FA"/>
                </a:solidFill>
                <a:latin typeface="Arimo"/>
                <a:ea typeface="Arimo"/>
                <a:cs typeface="Arimo"/>
                <a:sym typeface="Arimo"/>
              </a:rPr>
              <a:t>Introduction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38" y="3119289"/>
            <a:ext cx="9445526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Time series analysis involves understanding and forecasting data indexed over time.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992238" y="4750148"/>
            <a:ext cx="637878" cy="637878"/>
            <a:chOff x="0" y="0"/>
            <a:chExt cx="850503" cy="85050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50392" cy="850519"/>
            </a:xfrm>
            <a:custGeom>
              <a:avLst/>
              <a:gdLst/>
              <a:ahLst/>
              <a:cxnLst/>
              <a:rect r="r" b="b" t="t" l="l"/>
              <a:pathLst>
                <a:path h="850519" w="850392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434348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228428" y="4894510"/>
            <a:ext cx="165498" cy="387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13632" y="4712048"/>
            <a:ext cx="3647778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Stock Price Prediction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913632" y="5277445"/>
            <a:ext cx="3659684" cy="144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Analyze historical stock prices to predict future movements.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5856834" y="4750148"/>
            <a:ext cx="637878" cy="637878"/>
            <a:chOff x="0" y="0"/>
            <a:chExt cx="850503" cy="85050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50392" cy="850519"/>
            </a:xfrm>
            <a:custGeom>
              <a:avLst/>
              <a:gdLst/>
              <a:ahLst/>
              <a:cxnLst/>
              <a:rect r="r" b="b" t="t" l="l"/>
              <a:pathLst>
                <a:path h="850519" w="850392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434348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6058495" y="4894510"/>
            <a:ext cx="234404" cy="387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778229" y="4712048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Weather Analysis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778229" y="5277445"/>
            <a:ext cx="3659684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Forecast weather patterns based on historical data.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992238" y="7326511"/>
            <a:ext cx="637878" cy="637877"/>
            <a:chOff x="0" y="0"/>
            <a:chExt cx="850503" cy="85050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50392" cy="850519"/>
            </a:xfrm>
            <a:custGeom>
              <a:avLst/>
              <a:gdLst/>
              <a:ahLst/>
              <a:cxnLst/>
              <a:rect r="r" b="b" t="t" l="l"/>
              <a:pathLst>
                <a:path h="850519" w="850392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434348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88392" y="7470874"/>
            <a:ext cx="245417" cy="387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3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913632" y="7288411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Demand Forecasting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913632" y="7853809"/>
            <a:ext cx="8524131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Predict future demand for products or services.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71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42429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2887415"/>
            <a:ext cx="7088237" cy="94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EFD5FA"/>
                </a:solidFill>
                <a:latin typeface="Arimo"/>
                <a:ea typeface="Arimo"/>
                <a:cs typeface="Arimo"/>
                <a:sym typeface="Arimo"/>
              </a:rPr>
              <a:t>Dataset 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4311849"/>
            <a:ext cx="1630352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A synthetic dataset representing monthly data from January 2020 to January 2023 was used.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5415558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EFD5FA"/>
                </a:solidFill>
                <a:latin typeface="Arimo"/>
                <a:ea typeface="Arimo"/>
                <a:cs typeface="Arimo"/>
                <a:sym typeface="Arimo"/>
              </a:rPr>
              <a:t>Trends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38" y="6094362"/>
            <a:ext cx="4972645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The dataset exhibits clear upward and downward trends over time.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66160" y="5415558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EFD5FA"/>
                </a:solidFill>
                <a:latin typeface="Arimo"/>
                <a:ea typeface="Arimo"/>
                <a:cs typeface="Arimo"/>
                <a:sym typeface="Arimo"/>
              </a:rPr>
              <a:t>Seasonality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66160" y="6094362"/>
            <a:ext cx="4972645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Seasonal patterns are evident, indicating recurring fluctuations.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340084" y="5415558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EFD5FA"/>
                </a:solidFill>
                <a:latin typeface="Arimo"/>
                <a:ea typeface="Arimo"/>
                <a:cs typeface="Arimo"/>
                <a:sym typeface="Arimo"/>
              </a:rPr>
              <a:t>Stationarity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340084" y="6094362"/>
            <a:ext cx="4972645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Stationarity checks were performed to assess data stability.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71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42429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828824" y="595164"/>
            <a:ext cx="5920680" cy="797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12"/>
              </a:lnSpc>
            </a:pPr>
            <a:r>
              <a:rPr lang="en-US" sz="4625">
                <a:solidFill>
                  <a:srgbClr val="EFD5FA"/>
                </a:solidFill>
                <a:latin typeface="Arimo"/>
                <a:ea typeface="Arimo"/>
                <a:cs typeface="Arimo"/>
                <a:sym typeface="Arimo"/>
              </a:rPr>
              <a:t>Key Steps in Analysis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169640" y="1865859"/>
            <a:ext cx="28575" cy="7768679"/>
            <a:chOff x="0" y="0"/>
            <a:chExt cx="38100" cy="1035823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8100" cy="10358247"/>
            </a:xfrm>
            <a:custGeom>
              <a:avLst/>
              <a:gdLst/>
              <a:ahLst/>
              <a:cxnLst/>
              <a:rect r="r" b="b" t="t" l="l"/>
              <a:pathLst>
                <a:path h="10358247" w="38100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cubicBezTo>
                    <a:pt x="29591" y="0"/>
                    <a:pt x="38100" y="8509"/>
                    <a:pt x="38100" y="19050"/>
                  </a:cubicBezTo>
                  <a:lnTo>
                    <a:pt x="38100" y="10339197"/>
                  </a:lnTo>
                  <a:cubicBezTo>
                    <a:pt x="38100" y="10349738"/>
                    <a:pt x="29591" y="10358247"/>
                    <a:pt x="19050" y="10358247"/>
                  </a:cubicBezTo>
                  <a:cubicBezTo>
                    <a:pt x="8509" y="10358247"/>
                    <a:pt x="0" y="10349738"/>
                    <a:pt x="0" y="10339197"/>
                  </a:cubicBezTo>
                  <a:close/>
                </a:path>
              </a:pathLst>
            </a:custGeom>
            <a:solidFill>
              <a:srgbClr val="5C5C6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421755" y="2384375"/>
            <a:ext cx="828824" cy="28575"/>
            <a:chOff x="0" y="0"/>
            <a:chExt cx="1105098" cy="381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05154" cy="38100"/>
            </a:xfrm>
            <a:custGeom>
              <a:avLst/>
              <a:gdLst/>
              <a:ahLst/>
              <a:cxnLst/>
              <a:rect r="r" b="b" t="t" l="l"/>
              <a:pathLst>
                <a:path h="38100" w="1105154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1086104" y="0"/>
                  </a:lnTo>
                  <a:cubicBezTo>
                    <a:pt x="1096645" y="0"/>
                    <a:pt x="1105154" y="8509"/>
                    <a:pt x="1105154" y="19050"/>
                  </a:cubicBezTo>
                  <a:cubicBezTo>
                    <a:pt x="1105154" y="29591"/>
                    <a:pt x="1096518" y="38100"/>
                    <a:pt x="1086104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5C5C61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17525" y="2132260"/>
            <a:ext cx="532805" cy="532805"/>
            <a:chOff x="0" y="0"/>
            <a:chExt cx="710407" cy="71040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10438" cy="710438"/>
            </a:xfrm>
            <a:custGeom>
              <a:avLst/>
              <a:gdLst/>
              <a:ahLst/>
              <a:cxnLst/>
              <a:rect r="r" b="b" t="t" l="l"/>
              <a:pathLst>
                <a:path h="710438" w="710438">
                  <a:moveTo>
                    <a:pt x="0" y="47371"/>
                  </a:moveTo>
                  <a:cubicBezTo>
                    <a:pt x="0" y="21209"/>
                    <a:pt x="21209" y="0"/>
                    <a:pt x="47371" y="0"/>
                  </a:cubicBezTo>
                  <a:lnTo>
                    <a:pt x="663067" y="0"/>
                  </a:lnTo>
                  <a:cubicBezTo>
                    <a:pt x="689229" y="0"/>
                    <a:pt x="710438" y="21209"/>
                    <a:pt x="710438" y="47371"/>
                  </a:cubicBezTo>
                  <a:lnTo>
                    <a:pt x="710438" y="663067"/>
                  </a:lnTo>
                  <a:cubicBezTo>
                    <a:pt x="710438" y="689229"/>
                    <a:pt x="689229" y="710438"/>
                    <a:pt x="663067" y="710438"/>
                  </a:cubicBezTo>
                  <a:lnTo>
                    <a:pt x="47371" y="710438"/>
                  </a:lnTo>
                  <a:cubicBezTo>
                    <a:pt x="21209" y="710438"/>
                    <a:pt x="0" y="689229"/>
                    <a:pt x="0" y="663067"/>
                  </a:cubicBezTo>
                  <a:close/>
                </a:path>
              </a:pathLst>
            </a:custGeom>
            <a:solidFill>
              <a:srgbClr val="434348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14722" y="2249537"/>
            <a:ext cx="138261" cy="326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0"/>
              </a:lnSpc>
            </a:pPr>
            <a:r>
              <a:rPr lang="en-US" sz="2750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486471" y="2074069"/>
            <a:ext cx="3681561" cy="398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5"/>
              </a:lnSpc>
            </a:pPr>
            <a:r>
              <a:rPr lang="en-US" sz="2312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Visualizing the Time Series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486471" y="2538412"/>
            <a:ext cx="14972705" cy="454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Plot the data to identify trends, seasonality, and outliers.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421755" y="3985469"/>
            <a:ext cx="828824" cy="28575"/>
            <a:chOff x="0" y="0"/>
            <a:chExt cx="1105098" cy="381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05154" cy="38100"/>
            </a:xfrm>
            <a:custGeom>
              <a:avLst/>
              <a:gdLst/>
              <a:ahLst/>
              <a:cxnLst/>
              <a:rect r="r" b="b" t="t" l="l"/>
              <a:pathLst>
                <a:path h="38100" w="1105154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1086104" y="0"/>
                  </a:lnTo>
                  <a:cubicBezTo>
                    <a:pt x="1096645" y="0"/>
                    <a:pt x="1105154" y="8509"/>
                    <a:pt x="1105154" y="19050"/>
                  </a:cubicBezTo>
                  <a:cubicBezTo>
                    <a:pt x="1105154" y="29591"/>
                    <a:pt x="1096518" y="38100"/>
                    <a:pt x="1086104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5C5C61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917525" y="3733354"/>
            <a:ext cx="532805" cy="532805"/>
            <a:chOff x="0" y="0"/>
            <a:chExt cx="710407" cy="71040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10438" cy="710438"/>
            </a:xfrm>
            <a:custGeom>
              <a:avLst/>
              <a:gdLst/>
              <a:ahLst/>
              <a:cxnLst/>
              <a:rect r="r" b="b" t="t" l="l"/>
              <a:pathLst>
                <a:path h="710438" w="710438">
                  <a:moveTo>
                    <a:pt x="0" y="47371"/>
                  </a:moveTo>
                  <a:cubicBezTo>
                    <a:pt x="0" y="21209"/>
                    <a:pt x="21209" y="0"/>
                    <a:pt x="47371" y="0"/>
                  </a:cubicBezTo>
                  <a:lnTo>
                    <a:pt x="663067" y="0"/>
                  </a:lnTo>
                  <a:cubicBezTo>
                    <a:pt x="689229" y="0"/>
                    <a:pt x="710438" y="21209"/>
                    <a:pt x="710438" y="47371"/>
                  </a:cubicBezTo>
                  <a:lnTo>
                    <a:pt x="710438" y="663067"/>
                  </a:lnTo>
                  <a:cubicBezTo>
                    <a:pt x="710438" y="689229"/>
                    <a:pt x="689229" y="710438"/>
                    <a:pt x="663067" y="710438"/>
                  </a:cubicBezTo>
                  <a:lnTo>
                    <a:pt x="47371" y="710438"/>
                  </a:lnTo>
                  <a:cubicBezTo>
                    <a:pt x="21209" y="710438"/>
                    <a:pt x="0" y="689229"/>
                    <a:pt x="0" y="663067"/>
                  </a:cubicBezTo>
                  <a:close/>
                </a:path>
              </a:pathLst>
            </a:custGeom>
            <a:solidFill>
              <a:srgbClr val="434348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085999" y="3850630"/>
            <a:ext cx="195709" cy="32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0"/>
              </a:lnSpc>
            </a:pPr>
            <a:r>
              <a:rPr lang="en-US" sz="2750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486471" y="3675161"/>
            <a:ext cx="7113389" cy="398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5"/>
              </a:lnSpc>
            </a:pPr>
            <a:r>
              <a:rPr lang="en-US" sz="2312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Decomposing into Trend, Seasonality, and Residuals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486471" y="4139505"/>
            <a:ext cx="14972705" cy="454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Separate the time series into its components for analysis.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21755" y="5586561"/>
            <a:ext cx="828824" cy="28575"/>
            <a:chOff x="0" y="0"/>
            <a:chExt cx="1105098" cy="381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105154" cy="38100"/>
            </a:xfrm>
            <a:custGeom>
              <a:avLst/>
              <a:gdLst/>
              <a:ahLst/>
              <a:cxnLst/>
              <a:rect r="r" b="b" t="t" l="l"/>
              <a:pathLst>
                <a:path h="38100" w="1105154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1086104" y="0"/>
                  </a:lnTo>
                  <a:cubicBezTo>
                    <a:pt x="1096645" y="0"/>
                    <a:pt x="1105154" y="8509"/>
                    <a:pt x="1105154" y="19050"/>
                  </a:cubicBezTo>
                  <a:cubicBezTo>
                    <a:pt x="1105154" y="29591"/>
                    <a:pt x="1096518" y="38100"/>
                    <a:pt x="1086104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5C5C6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917525" y="5334446"/>
            <a:ext cx="532805" cy="532805"/>
            <a:chOff x="0" y="0"/>
            <a:chExt cx="710407" cy="71040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10438" cy="710438"/>
            </a:xfrm>
            <a:custGeom>
              <a:avLst/>
              <a:gdLst/>
              <a:ahLst/>
              <a:cxnLst/>
              <a:rect r="r" b="b" t="t" l="l"/>
              <a:pathLst>
                <a:path h="710438" w="710438">
                  <a:moveTo>
                    <a:pt x="0" y="47371"/>
                  </a:moveTo>
                  <a:cubicBezTo>
                    <a:pt x="0" y="21209"/>
                    <a:pt x="21209" y="0"/>
                    <a:pt x="47371" y="0"/>
                  </a:cubicBezTo>
                  <a:lnTo>
                    <a:pt x="663067" y="0"/>
                  </a:lnTo>
                  <a:cubicBezTo>
                    <a:pt x="689229" y="0"/>
                    <a:pt x="710438" y="21209"/>
                    <a:pt x="710438" y="47371"/>
                  </a:cubicBezTo>
                  <a:lnTo>
                    <a:pt x="710438" y="663067"/>
                  </a:lnTo>
                  <a:cubicBezTo>
                    <a:pt x="710438" y="689229"/>
                    <a:pt x="689229" y="710438"/>
                    <a:pt x="663067" y="710438"/>
                  </a:cubicBezTo>
                  <a:lnTo>
                    <a:pt x="47371" y="710438"/>
                  </a:lnTo>
                  <a:cubicBezTo>
                    <a:pt x="21209" y="710438"/>
                    <a:pt x="0" y="689229"/>
                    <a:pt x="0" y="663067"/>
                  </a:cubicBezTo>
                  <a:close/>
                </a:path>
              </a:pathLst>
            </a:custGeom>
            <a:solidFill>
              <a:srgbClr val="434348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1081385" y="5451723"/>
            <a:ext cx="204936" cy="32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0"/>
              </a:lnSpc>
            </a:pPr>
            <a:r>
              <a:rPr lang="en-US" sz="2750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3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486471" y="5276255"/>
            <a:ext cx="2996059" cy="398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5"/>
              </a:lnSpc>
            </a:pPr>
            <a:r>
              <a:rPr lang="en-US" sz="2312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Checking Stationarity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486471" y="5740599"/>
            <a:ext cx="14972705" cy="454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Assess whether the data has a constant mean and variance over time.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1421755" y="7187654"/>
            <a:ext cx="828824" cy="28575"/>
            <a:chOff x="0" y="0"/>
            <a:chExt cx="1105098" cy="381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105154" cy="38100"/>
            </a:xfrm>
            <a:custGeom>
              <a:avLst/>
              <a:gdLst/>
              <a:ahLst/>
              <a:cxnLst/>
              <a:rect r="r" b="b" t="t" l="l"/>
              <a:pathLst>
                <a:path h="38100" w="1105154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1086104" y="0"/>
                  </a:lnTo>
                  <a:cubicBezTo>
                    <a:pt x="1096645" y="0"/>
                    <a:pt x="1105154" y="8509"/>
                    <a:pt x="1105154" y="19050"/>
                  </a:cubicBezTo>
                  <a:cubicBezTo>
                    <a:pt x="1105154" y="29591"/>
                    <a:pt x="1096518" y="38100"/>
                    <a:pt x="1086104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5C5C61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917525" y="6935540"/>
            <a:ext cx="532805" cy="532805"/>
            <a:chOff x="0" y="0"/>
            <a:chExt cx="710407" cy="710407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710438" cy="710438"/>
            </a:xfrm>
            <a:custGeom>
              <a:avLst/>
              <a:gdLst/>
              <a:ahLst/>
              <a:cxnLst/>
              <a:rect r="r" b="b" t="t" l="l"/>
              <a:pathLst>
                <a:path h="710438" w="710438">
                  <a:moveTo>
                    <a:pt x="0" y="47371"/>
                  </a:moveTo>
                  <a:cubicBezTo>
                    <a:pt x="0" y="21209"/>
                    <a:pt x="21209" y="0"/>
                    <a:pt x="47371" y="0"/>
                  </a:cubicBezTo>
                  <a:lnTo>
                    <a:pt x="663067" y="0"/>
                  </a:lnTo>
                  <a:cubicBezTo>
                    <a:pt x="689229" y="0"/>
                    <a:pt x="710438" y="21209"/>
                    <a:pt x="710438" y="47371"/>
                  </a:cubicBezTo>
                  <a:lnTo>
                    <a:pt x="710438" y="663067"/>
                  </a:lnTo>
                  <a:cubicBezTo>
                    <a:pt x="710438" y="689229"/>
                    <a:pt x="689229" y="710438"/>
                    <a:pt x="663067" y="710438"/>
                  </a:cubicBezTo>
                  <a:lnTo>
                    <a:pt x="47371" y="710438"/>
                  </a:lnTo>
                  <a:cubicBezTo>
                    <a:pt x="21209" y="710438"/>
                    <a:pt x="0" y="689229"/>
                    <a:pt x="0" y="663067"/>
                  </a:cubicBezTo>
                  <a:close/>
                </a:path>
              </a:pathLst>
            </a:custGeom>
            <a:solidFill>
              <a:srgbClr val="434348"/>
            </a:solidFill>
          </p:spPr>
        </p:sp>
      </p:grpSp>
      <p:sp>
        <p:nvSpPr>
          <p:cNvPr name="TextBox 34" id="34"/>
          <p:cNvSpPr txBox="true"/>
          <p:nvPr/>
        </p:nvSpPr>
        <p:spPr>
          <a:xfrm rot="0">
            <a:off x="1076028" y="7052816"/>
            <a:ext cx="215653" cy="32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0"/>
              </a:lnSpc>
            </a:pPr>
            <a:r>
              <a:rPr lang="en-US" sz="2750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4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486471" y="6877347"/>
            <a:ext cx="4193084" cy="398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5"/>
              </a:lnSpc>
            </a:pPr>
            <a:r>
              <a:rPr lang="en-US" sz="2312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Analyzing ACF and PACF Plots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486471" y="7341691"/>
            <a:ext cx="14972705" cy="454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Identify the autocorrelation and partial autocorrelation of the data.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1421755" y="8788748"/>
            <a:ext cx="828824" cy="28575"/>
            <a:chOff x="0" y="0"/>
            <a:chExt cx="1105098" cy="381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105154" cy="38100"/>
            </a:xfrm>
            <a:custGeom>
              <a:avLst/>
              <a:gdLst/>
              <a:ahLst/>
              <a:cxnLst/>
              <a:rect r="r" b="b" t="t" l="l"/>
              <a:pathLst>
                <a:path h="38100" w="1105154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1086104" y="0"/>
                  </a:lnTo>
                  <a:cubicBezTo>
                    <a:pt x="1096645" y="0"/>
                    <a:pt x="1105154" y="8509"/>
                    <a:pt x="1105154" y="19050"/>
                  </a:cubicBezTo>
                  <a:cubicBezTo>
                    <a:pt x="1105154" y="29591"/>
                    <a:pt x="1096518" y="38100"/>
                    <a:pt x="1086104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5C5C61"/>
            </a:solidFill>
          </p:spPr>
        </p:sp>
      </p:grpSp>
      <p:grpSp>
        <p:nvGrpSpPr>
          <p:cNvPr name="Group 39" id="39"/>
          <p:cNvGrpSpPr/>
          <p:nvPr/>
        </p:nvGrpSpPr>
        <p:grpSpPr>
          <a:xfrm rot="0">
            <a:off x="917525" y="8536632"/>
            <a:ext cx="532805" cy="532805"/>
            <a:chOff x="0" y="0"/>
            <a:chExt cx="710407" cy="710407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710438" cy="710438"/>
            </a:xfrm>
            <a:custGeom>
              <a:avLst/>
              <a:gdLst/>
              <a:ahLst/>
              <a:cxnLst/>
              <a:rect r="r" b="b" t="t" l="l"/>
              <a:pathLst>
                <a:path h="710438" w="710438">
                  <a:moveTo>
                    <a:pt x="0" y="47371"/>
                  </a:moveTo>
                  <a:cubicBezTo>
                    <a:pt x="0" y="21209"/>
                    <a:pt x="21209" y="0"/>
                    <a:pt x="47371" y="0"/>
                  </a:cubicBezTo>
                  <a:lnTo>
                    <a:pt x="663067" y="0"/>
                  </a:lnTo>
                  <a:cubicBezTo>
                    <a:pt x="689229" y="0"/>
                    <a:pt x="710438" y="21209"/>
                    <a:pt x="710438" y="47371"/>
                  </a:cubicBezTo>
                  <a:lnTo>
                    <a:pt x="710438" y="663067"/>
                  </a:lnTo>
                  <a:cubicBezTo>
                    <a:pt x="710438" y="689229"/>
                    <a:pt x="689229" y="710438"/>
                    <a:pt x="663067" y="710438"/>
                  </a:cubicBezTo>
                  <a:lnTo>
                    <a:pt x="47371" y="710438"/>
                  </a:lnTo>
                  <a:cubicBezTo>
                    <a:pt x="21209" y="710438"/>
                    <a:pt x="0" y="689229"/>
                    <a:pt x="0" y="663067"/>
                  </a:cubicBezTo>
                  <a:close/>
                </a:path>
              </a:pathLst>
            </a:custGeom>
            <a:solidFill>
              <a:srgbClr val="434348"/>
            </a:solidFill>
          </p:spPr>
        </p:sp>
      </p:grpSp>
      <p:sp>
        <p:nvSpPr>
          <p:cNvPr name="TextBox 41" id="41"/>
          <p:cNvSpPr txBox="true"/>
          <p:nvPr/>
        </p:nvSpPr>
        <p:spPr>
          <a:xfrm rot="0">
            <a:off x="1081236" y="8653909"/>
            <a:ext cx="205382" cy="32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0"/>
              </a:lnSpc>
            </a:pPr>
            <a:r>
              <a:rPr lang="en-US" sz="2750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5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2486471" y="8478441"/>
            <a:ext cx="3312021" cy="398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5"/>
              </a:lnSpc>
            </a:pPr>
            <a:r>
              <a:rPr lang="en-US" sz="2312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Forecasting with ARIMA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2486471" y="8942785"/>
            <a:ext cx="14972705" cy="454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1812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Use the ARIMA model to predict future values of the time series.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71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42429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850237" y="1815405"/>
            <a:ext cx="7088237" cy="94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EFD5FA"/>
                </a:solidFill>
                <a:latin typeface="Arimo"/>
                <a:ea typeface="Arimo"/>
                <a:cs typeface="Arimo"/>
                <a:sym typeface="Arimo"/>
              </a:rPr>
              <a:t>Results and Findings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850237" y="3098006"/>
            <a:ext cx="944552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The analysis revealed key insights about the dataset.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7850237" y="3956297"/>
            <a:ext cx="4581079" cy="2540942"/>
            <a:chOff x="0" y="0"/>
            <a:chExt cx="6108105" cy="338792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108192" cy="3387979"/>
            </a:xfrm>
            <a:custGeom>
              <a:avLst/>
              <a:gdLst/>
              <a:ahLst/>
              <a:cxnLst/>
              <a:rect r="r" b="b" t="t" l="l"/>
              <a:pathLst>
                <a:path h="3387979" w="6108192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6051423" y="0"/>
                  </a:lnTo>
                  <a:cubicBezTo>
                    <a:pt x="6082792" y="0"/>
                    <a:pt x="6108192" y="25400"/>
                    <a:pt x="6108192" y="56769"/>
                  </a:cubicBezTo>
                  <a:lnTo>
                    <a:pt x="6108192" y="3331210"/>
                  </a:lnTo>
                  <a:cubicBezTo>
                    <a:pt x="6108192" y="3362579"/>
                    <a:pt x="6082792" y="3387979"/>
                    <a:pt x="6051423" y="3387979"/>
                  </a:cubicBezTo>
                  <a:lnTo>
                    <a:pt x="56769" y="3387979"/>
                  </a:lnTo>
                  <a:cubicBezTo>
                    <a:pt x="25400" y="3387979"/>
                    <a:pt x="0" y="3362579"/>
                    <a:pt x="0" y="3331210"/>
                  </a:cubicBezTo>
                  <a:close/>
                </a:path>
              </a:pathLst>
            </a:custGeom>
            <a:solidFill>
              <a:srgbClr val="434348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8133755" y="4201716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Trends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133755" y="4767114"/>
            <a:ext cx="4014044" cy="144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The data exhibits clear trends over time, indicating growth or decline.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2714834" y="3956297"/>
            <a:ext cx="4581079" cy="2540942"/>
            <a:chOff x="0" y="0"/>
            <a:chExt cx="6108105" cy="338792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108192" cy="3387979"/>
            </a:xfrm>
            <a:custGeom>
              <a:avLst/>
              <a:gdLst/>
              <a:ahLst/>
              <a:cxnLst/>
              <a:rect r="r" b="b" t="t" l="l"/>
              <a:pathLst>
                <a:path h="3387979" w="6108192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6051423" y="0"/>
                  </a:lnTo>
                  <a:cubicBezTo>
                    <a:pt x="6082792" y="0"/>
                    <a:pt x="6108192" y="25400"/>
                    <a:pt x="6108192" y="56769"/>
                  </a:cubicBezTo>
                  <a:lnTo>
                    <a:pt x="6108192" y="3331210"/>
                  </a:lnTo>
                  <a:cubicBezTo>
                    <a:pt x="6108192" y="3362579"/>
                    <a:pt x="6082792" y="3387979"/>
                    <a:pt x="6051423" y="3387979"/>
                  </a:cubicBezTo>
                  <a:lnTo>
                    <a:pt x="56769" y="3387979"/>
                  </a:lnTo>
                  <a:cubicBezTo>
                    <a:pt x="25400" y="3387979"/>
                    <a:pt x="0" y="3362579"/>
                    <a:pt x="0" y="3331210"/>
                  </a:cubicBezTo>
                  <a:close/>
                </a:path>
              </a:pathLst>
            </a:custGeom>
            <a:solidFill>
              <a:srgbClr val="434348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2998351" y="4201716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Seasonality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998351" y="4767114"/>
            <a:ext cx="4014044" cy="144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Decomposition effectively separated seasonal effects from the data.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7850237" y="6780759"/>
            <a:ext cx="9445526" cy="1633686"/>
            <a:chOff x="0" y="0"/>
            <a:chExt cx="12594035" cy="217824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593955" cy="2178177"/>
            </a:xfrm>
            <a:custGeom>
              <a:avLst/>
              <a:gdLst/>
              <a:ahLst/>
              <a:cxnLst/>
              <a:rect r="r" b="b" t="t" l="l"/>
              <a:pathLst>
                <a:path h="2178177" w="12593955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12537313" y="0"/>
                  </a:lnTo>
                  <a:cubicBezTo>
                    <a:pt x="12568682" y="0"/>
                    <a:pt x="12593955" y="25400"/>
                    <a:pt x="12593955" y="56642"/>
                  </a:cubicBezTo>
                  <a:lnTo>
                    <a:pt x="12593955" y="2121535"/>
                  </a:lnTo>
                  <a:cubicBezTo>
                    <a:pt x="12593955" y="2152904"/>
                    <a:pt x="12568555" y="2178177"/>
                    <a:pt x="12537313" y="2178177"/>
                  </a:cubicBezTo>
                  <a:lnTo>
                    <a:pt x="56642" y="2178177"/>
                  </a:lnTo>
                  <a:cubicBezTo>
                    <a:pt x="25273" y="2178177"/>
                    <a:pt x="0" y="2152777"/>
                    <a:pt x="0" y="2121535"/>
                  </a:cubicBezTo>
                  <a:close/>
                </a:path>
              </a:pathLst>
            </a:custGeom>
            <a:solidFill>
              <a:srgbClr val="434348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8133755" y="7026176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ARIMA Forecasts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133755" y="7591574"/>
            <a:ext cx="8878491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The ARIMA model provided accurate forecasts for future values.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71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42429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 descr="preencoded.png"/>
          <p:cNvSpPr/>
          <p:nvPr/>
        </p:nvSpPr>
        <p:spPr>
          <a:xfrm flipH="false" flipV="false" rot="0">
            <a:off x="1143000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92238" y="3977134"/>
            <a:ext cx="7088237" cy="94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EFD5FA"/>
                </a:solidFill>
                <a:latin typeface="Arimo"/>
                <a:ea typeface="Arimo"/>
                <a:cs typeface="Arimo"/>
                <a:sym typeface="Arimo"/>
              </a:rPr>
              <a:t>Thank You!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38" y="5259735"/>
            <a:ext cx="9445526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For more details, check out the Jupyter Notebook and stay tuned for Day 19!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DAGWuQ5qxPA</dc:identifier>
  <dcterms:modified xsi:type="dcterms:W3CDTF">2011-08-01T06:04:30Z</dcterms:modified>
  <cp:revision>1</cp:revision>
  <dc:title>Time-Series-Analysis-with-Python.pptx</dc:title>
</cp:coreProperties>
</file>