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276" r:id="rId38"/>
    <p:sldId id="27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7AB4D-D5D0-4A72-A520-C6931D7D38F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C7CB6-C2E0-4FA9-86CE-2F28F9E358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way, </a:t>
            </a:r>
            <a:r>
              <a:rPr lang="en-US" dirty="0" smtClean="0"/>
              <a:t>*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called the dereference operator (when working with pointers). It operates on a pointer and gives the value stored in that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ED820-968F-4CE8-887D-3DCED8594B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used to printing the address of a pointer the addresses are depending by our system bit. %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for printing a pointer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ED820-968F-4CE8-887D-3DCED8594B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0672-4610-43F3-8432-9764B48CEB7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F6274-2072-43F0-A686-32216109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data-structure-introduction-progra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escape-sequence-in-c/" TargetMode="External"/><Relationship Id="rId2" Type="http://schemas.openxmlformats.org/officeDocument/2006/relationships/hyperlink" Target="https://docs.oracle.com/cd/E18752_01/html/817-6223/chp-typeopexpr-2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escape-sequence-in-c/" TargetMode="External"/><Relationship Id="rId2" Type="http://schemas.openxmlformats.org/officeDocument/2006/relationships/hyperlink" Target="https://docs.oracle.com/cd/E18752_01/html/817-6223/chp-typeopexpr-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Pointer in 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Lecture-21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Asif </a:t>
            </a:r>
            <a:r>
              <a:rPr lang="en-US" dirty="0" err="1" smtClean="0"/>
              <a:t>Uddin</a:t>
            </a:r>
            <a:r>
              <a:rPr lang="en-US" dirty="0" smtClean="0"/>
              <a:t>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0F5-ED4A-4ACE-A150-24FD91F2F5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048000"/>
          </a:xfrm>
        </p:spPr>
        <p:txBody>
          <a:bodyPr/>
          <a:lstStyle/>
          <a:p>
            <a:r>
              <a:rPr lang="en-US" dirty="0" err="1" smtClean="0">
                <a:solidFill>
                  <a:srgbClr val="A626A4"/>
                </a:solidFill>
              </a:rPr>
              <a:t>int</a:t>
            </a:r>
            <a:r>
              <a:rPr lang="en-US" dirty="0" smtClean="0"/>
              <a:t>* pc, c, d; </a:t>
            </a:r>
          </a:p>
          <a:p>
            <a:r>
              <a:rPr lang="en-US" dirty="0" smtClean="0"/>
              <a:t>c = </a:t>
            </a:r>
            <a:r>
              <a:rPr lang="en-US" dirty="0" smtClean="0">
                <a:solidFill>
                  <a:srgbClr val="986801"/>
                </a:solidFill>
              </a:rPr>
              <a:t>5</a:t>
            </a:r>
            <a:r>
              <a:rPr lang="en-US" dirty="0" smtClean="0"/>
              <a:t>; d = </a:t>
            </a:r>
            <a:r>
              <a:rPr lang="en-US" dirty="0" smtClean="0">
                <a:solidFill>
                  <a:srgbClr val="986801"/>
                </a:solidFill>
              </a:rPr>
              <a:t>-15</a:t>
            </a:r>
            <a:r>
              <a:rPr lang="en-US" dirty="0" smtClean="0"/>
              <a:t>; </a:t>
            </a:r>
          </a:p>
          <a:p>
            <a:r>
              <a:rPr lang="en-US" dirty="0" smtClean="0"/>
              <a:t>pc = &amp;c; </a:t>
            </a:r>
          </a:p>
          <a:p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"%d"</a:t>
            </a:r>
            <a:r>
              <a:rPr lang="en-US" dirty="0" smtClean="0"/>
              <a:t>, *pc); </a:t>
            </a:r>
            <a:r>
              <a:rPr lang="en-US" dirty="0" smtClean="0">
                <a:solidFill>
                  <a:srgbClr val="A0A1A7"/>
                </a:solidFill>
              </a:rPr>
              <a:t>// Output: 5</a:t>
            </a:r>
            <a:r>
              <a:rPr lang="en-US" dirty="0" smtClean="0"/>
              <a:t> </a:t>
            </a:r>
          </a:p>
          <a:p>
            <a:r>
              <a:rPr lang="en-US" dirty="0" smtClean="0"/>
              <a:t>pc = &amp;d; 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"%d"</a:t>
            </a:r>
            <a:r>
              <a:rPr lang="en-US" dirty="0" smtClean="0"/>
              <a:t>, *pc); </a:t>
            </a:r>
            <a:r>
              <a:rPr lang="en-US" dirty="0" smtClean="0">
                <a:solidFill>
                  <a:srgbClr val="A0A1A7"/>
                </a:solidFill>
              </a:rPr>
              <a:t>// </a:t>
            </a:r>
            <a:r>
              <a:rPr lang="en-US" dirty="0" err="1" smtClean="0">
                <a:solidFill>
                  <a:srgbClr val="A0A1A7"/>
                </a:solidFill>
              </a:rPr>
              <a:t>Ouptut</a:t>
            </a:r>
            <a:r>
              <a:rPr lang="en-US" dirty="0" smtClean="0">
                <a:solidFill>
                  <a:srgbClr val="A0A1A7"/>
                </a:solidFill>
              </a:rPr>
              <a:t>: 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512427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Initially, the address of c is assigned to the pc pointer using pc = &amp;c;. Since c is 5, *pc gives us 5. Then, the address of d is assigned to the pc pointer using pc = &amp;d;. Since d is -15, *pc gives us -15.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Working of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1295400"/>
            <a:ext cx="4800600" cy="43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1295400"/>
            <a:ext cx="305920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Common mistakes when working with pointers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A626A4"/>
                </a:solidFill>
              </a:rPr>
              <a:t>int</a:t>
            </a:r>
            <a:r>
              <a:rPr lang="en-US" dirty="0" smtClean="0"/>
              <a:t> c, *pc; </a:t>
            </a:r>
            <a:r>
              <a:rPr lang="en-US" dirty="0" smtClean="0">
                <a:solidFill>
                  <a:srgbClr val="A0A1A7"/>
                </a:solidFill>
              </a:rPr>
              <a:t>// pc is address but c is not</a:t>
            </a:r>
            <a:r>
              <a:rPr lang="en-US" dirty="0" smtClean="0"/>
              <a:t> </a:t>
            </a:r>
          </a:p>
          <a:p>
            <a:r>
              <a:rPr lang="en-US" dirty="0" smtClean="0"/>
              <a:t>pc = c; </a:t>
            </a:r>
            <a:r>
              <a:rPr lang="en-US" dirty="0" smtClean="0">
                <a:solidFill>
                  <a:srgbClr val="A0A1A7"/>
                </a:solidFill>
              </a:rPr>
              <a:t>// Error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0A1A7"/>
                </a:solidFill>
              </a:rPr>
              <a:t>// &amp;c is address but *pc is not</a:t>
            </a:r>
          </a:p>
          <a:p>
            <a:r>
              <a:rPr lang="en-US" dirty="0" smtClean="0"/>
              <a:t>*pc = &amp;c; </a:t>
            </a:r>
            <a:r>
              <a:rPr lang="en-US" dirty="0" smtClean="0">
                <a:solidFill>
                  <a:srgbClr val="A0A1A7"/>
                </a:solidFill>
              </a:rPr>
              <a:t>// Error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0A1A7"/>
                </a:solidFill>
              </a:rPr>
              <a:t>// both &amp;c and pc are   				addresses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pc = &amp;c; </a:t>
            </a:r>
            <a:r>
              <a:rPr lang="en-US" dirty="0" smtClean="0">
                <a:solidFill>
                  <a:srgbClr val="A0A1A7"/>
                </a:solidFill>
              </a:rPr>
              <a:t>// both c </a:t>
            </a:r>
            <a:r>
              <a:rPr lang="en-US" dirty="0" smtClean="0">
                <a:solidFill>
                  <a:srgbClr val="A0A1A7"/>
                </a:solidFill>
              </a:rPr>
              <a:t>and are </a:t>
            </a:r>
            <a:r>
              <a:rPr lang="en-US" dirty="0" smtClean="0">
                <a:solidFill>
                  <a:srgbClr val="A0A1A7"/>
                </a:solidFill>
              </a:rPr>
              <a:t>*pc values </a:t>
            </a:r>
            <a:endParaRPr lang="en-US" dirty="0" smtClean="0">
              <a:solidFill>
                <a:srgbClr val="A0A1A7"/>
              </a:solidFill>
            </a:endParaRPr>
          </a:p>
          <a:p>
            <a:r>
              <a:rPr lang="en-US" dirty="0" smtClean="0"/>
              <a:t>*</a:t>
            </a:r>
            <a:r>
              <a:rPr lang="en-US" dirty="0" smtClean="0"/>
              <a:t>pc = c;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Here's an example of pointer syntax beginners often find confusing.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624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4078F2"/>
                </a:solidFill>
              </a:rPr>
              <a:t>#include </a:t>
            </a:r>
            <a:r>
              <a:rPr lang="en-US" dirty="0" smtClean="0">
                <a:solidFill>
                  <a:srgbClr val="50A14F"/>
                </a:solidFill>
              </a:rPr>
              <a:t>&lt;</a:t>
            </a:r>
            <a:r>
              <a:rPr lang="en-US" dirty="0" err="1" smtClean="0">
                <a:solidFill>
                  <a:srgbClr val="50A14F"/>
                </a:solidFill>
              </a:rPr>
              <a:t>stdio.h</a:t>
            </a:r>
            <a:r>
              <a:rPr lang="en-US" dirty="0" smtClean="0">
                <a:solidFill>
                  <a:srgbClr val="50A14F"/>
                </a:solidFill>
              </a:rPr>
              <a:t>&gt;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A626A4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078F2"/>
                </a:solidFill>
              </a:rPr>
              <a:t>main</a:t>
            </a:r>
            <a:r>
              <a:rPr lang="en-US" dirty="0" smtClean="0"/>
              <a:t>() { </a:t>
            </a:r>
          </a:p>
          <a:p>
            <a:r>
              <a:rPr lang="en-US" dirty="0" err="1" smtClean="0">
                <a:solidFill>
                  <a:srgbClr val="A626A4"/>
                </a:solidFill>
              </a:rPr>
              <a:t>int</a:t>
            </a:r>
            <a:r>
              <a:rPr lang="en-US" dirty="0" smtClean="0"/>
              <a:t> c = </a:t>
            </a:r>
            <a:r>
              <a:rPr lang="en-US" dirty="0" smtClean="0">
                <a:solidFill>
                  <a:srgbClr val="986801"/>
                </a:solidFill>
              </a:rPr>
              <a:t>5</a:t>
            </a:r>
            <a:r>
              <a:rPr lang="en-US" dirty="0" smtClean="0"/>
              <a:t>; </a:t>
            </a:r>
          </a:p>
          <a:p>
            <a:r>
              <a:rPr lang="en-US" dirty="0" err="1" smtClean="0">
                <a:solidFill>
                  <a:srgbClr val="A626A4"/>
                </a:solidFill>
              </a:rPr>
              <a:t>int</a:t>
            </a:r>
            <a:r>
              <a:rPr lang="en-US" dirty="0" smtClean="0"/>
              <a:t> *p = &amp;c; </a:t>
            </a:r>
          </a:p>
          <a:p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"%d"</a:t>
            </a:r>
            <a:r>
              <a:rPr lang="en-US" dirty="0" smtClean="0"/>
              <a:t>, *p); </a:t>
            </a:r>
            <a:r>
              <a:rPr lang="en-US" dirty="0" smtClean="0">
                <a:solidFill>
                  <a:srgbClr val="A0A1A7"/>
                </a:solidFill>
              </a:rPr>
              <a:t>//5</a:t>
            </a:r>
            <a:r>
              <a:rPr lang="en-US" dirty="0" smtClean="0"/>
              <a:t>   </a:t>
            </a:r>
          </a:p>
          <a:p>
            <a:r>
              <a:rPr lang="en-US" dirty="0" smtClean="0">
                <a:solidFill>
                  <a:srgbClr val="A626A4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86801"/>
                </a:solidFill>
              </a:rPr>
              <a:t>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2362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uclid_circular_a"/>
              </a:rPr>
              <a:t>Why didn't we get an error when using </a:t>
            </a:r>
            <a:r>
              <a:rPr lang="en-US" b="1" dirty="0" err="1" smtClean="0">
                <a:latin typeface="euclid_circular_a"/>
              </a:rPr>
              <a:t>int</a:t>
            </a:r>
            <a:r>
              <a:rPr lang="en-US" b="1" dirty="0" smtClean="0">
                <a:latin typeface="euclid_circular_a"/>
              </a:rPr>
              <a:t> *p = &amp;c;?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35052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equivalent to</a:t>
            </a:r>
          </a:p>
          <a:p>
            <a:r>
              <a:rPr lang="en-US" dirty="0" err="1" smtClean="0">
                <a:solidFill>
                  <a:srgbClr val="A626A4"/>
                </a:solidFill>
              </a:rPr>
              <a:t>int</a:t>
            </a:r>
            <a:r>
              <a:rPr lang="en-US" dirty="0" smtClean="0"/>
              <a:t>* p;</a:t>
            </a:r>
          </a:p>
          <a:p>
            <a:r>
              <a:rPr lang="en-US" dirty="0" smtClean="0"/>
              <a:t>p = &amp;c;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2578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both cases, we are creating a pointer p (not *p) and assigning &amp;c to it. To avoid this confusion, we can use the statement like following: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*  p = &amp;c;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Use Pointers?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543800" cy="12954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Declare a pointer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 Assign the address of a variable to a pointer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Finally access the value at the address available in the pointer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6477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NULL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2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 A pointer that is assigned NULL is called a </a:t>
            </a:r>
            <a:r>
              <a:rPr lang="en-US" b="1" dirty="0" smtClean="0"/>
              <a:t>null</a:t>
            </a:r>
            <a:r>
              <a:rPr lang="en-US" dirty="0" smtClean="0"/>
              <a:t> pointer.</a:t>
            </a:r>
          </a:p>
          <a:p>
            <a:r>
              <a:rPr lang="en-US" dirty="0" smtClean="0"/>
              <a:t>The NULL pointer is a constant with a value of zero defined in several standard libraries. Consider the following program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6858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55626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ptr</a:t>
            </a:r>
            <a:r>
              <a:rPr lang="en-US" dirty="0" smtClean="0"/>
              <a:t> is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to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pointer to pointer </a:t>
            </a:r>
            <a:r>
              <a:rPr lang="en-US" dirty="0" smtClean="0"/>
              <a:t>is a variable which stores the address of another pointer.</a:t>
            </a:r>
          </a:p>
          <a:p>
            <a:r>
              <a:rPr lang="en-US" dirty="0" smtClean="0"/>
              <a:t>The first pointer contains the address of the second pointer, which points to the location that contains the actual value as shown below.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429000"/>
            <a:ext cx="679469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1" y="4953000"/>
            <a:ext cx="685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Declaration of a pointer to a pointer of integer type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39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**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50361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733800"/>
            <a:ext cx="327772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91200" y="3352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Pass Addresses </a:t>
            </a:r>
          </a:p>
          <a:p>
            <a:r>
              <a:rPr lang="en-US" dirty="0" smtClean="0"/>
              <a:t>In C programming, it is also possible to pass addresses as arguments to functions.</a:t>
            </a:r>
          </a:p>
          <a:p>
            <a:r>
              <a:rPr lang="en-US" dirty="0" smtClean="0"/>
              <a:t>To accept these addresses in the function definition, we can use pointers. It's because pointers are used to store addresses.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 Pass Addresses to Functions</a:t>
            </a:r>
            <a:br>
              <a:rPr lang="en-US" b="1" dirty="0" smtClean="0"/>
            </a:br>
            <a:r>
              <a:rPr lang="en-US" sz="2200" b="1" dirty="0" smtClean="0"/>
              <a:t>(Swapping using call by reference)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522046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943600" y="3733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 smtClean="0"/>
              <a:t>num1 = 10 </a:t>
            </a:r>
          </a:p>
          <a:p>
            <a:r>
              <a:rPr lang="en-US" dirty="0" smtClean="0"/>
              <a:t>num2 =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C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Pointers (pointer variables) are special variables that are used to store addresses of other variables.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600201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to find address of a variable?</a:t>
            </a:r>
          </a:p>
          <a:p>
            <a:r>
              <a:rPr lang="en-US" sz="2400" dirty="0" smtClean="0"/>
              <a:t>&amp; operator is used with the variable to find the address of a variable. </a:t>
            </a:r>
            <a:r>
              <a:rPr lang="en-US" sz="2400" dirty="0" smtClean="0">
                <a:solidFill>
                  <a:srgbClr val="FF0000"/>
                </a:solidFill>
              </a:rPr>
              <a:t>Example: </a:t>
            </a:r>
            <a:r>
              <a:rPr lang="en-US" sz="2400" dirty="0" smtClean="0"/>
              <a:t>&amp;</a:t>
            </a:r>
            <a:r>
              <a:rPr lang="en-US" sz="2400" dirty="0" err="1" smtClean="0"/>
              <a:t>var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919948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to print address of a variable</a:t>
            </a:r>
          </a:p>
          <a:p>
            <a:r>
              <a:rPr lang="en-US" sz="2000" dirty="0" smtClean="0"/>
              <a:t>======================================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en-US" sz="2000" dirty="0" smtClean="0"/>
              <a:t> = 5;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</a:t>
            </a:r>
            <a:r>
              <a:rPr lang="en-US" sz="2000" dirty="0" err="1" smtClean="0"/>
              <a:t>var</a:t>
            </a:r>
            <a:r>
              <a:rPr lang="en-US" sz="2000" dirty="0" smtClean="0"/>
              <a:t>: %d\n", </a:t>
            </a:r>
            <a:r>
              <a:rPr lang="en-US" sz="2000" dirty="0" err="1" smtClean="0"/>
              <a:t>var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smtClean="0"/>
              <a:t>  // Notice the use of &amp; before </a:t>
            </a:r>
            <a:r>
              <a:rPr lang="en-US" sz="2000" dirty="0" err="1" smtClean="0"/>
              <a:t>var</a:t>
            </a:r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("address of </a:t>
            </a:r>
            <a:r>
              <a:rPr lang="en-US" sz="2000" dirty="0" err="1" smtClean="0"/>
              <a:t>var</a:t>
            </a:r>
            <a:r>
              <a:rPr lang="en-US" sz="2000" dirty="0" smtClean="0"/>
              <a:t>: %p", &amp;</a:t>
            </a:r>
            <a:r>
              <a:rPr lang="en-US" sz="2000" dirty="0" err="1" smtClean="0"/>
              <a:t>var</a:t>
            </a:r>
            <a:r>
              <a:rPr lang="en-US" sz="2000" dirty="0" smtClean="0"/>
              <a:t>);  </a:t>
            </a:r>
          </a:p>
          <a:p>
            <a:r>
              <a:rPr lang="en-US" sz="2000" dirty="0" smtClean="0"/>
              <a:t>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962400"/>
            <a:ext cx="1833409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 2: Passing Pointers to Functions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50501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Relationship Between Arrays and Pointers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761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array is a block of sequential data. Let's write a program to print addresses of array elements.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5638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752600"/>
            <a:ext cx="29487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53340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difference of 4 bytes between two consecutive addresses. It is because the size of </a:t>
            </a:r>
            <a:r>
              <a:rPr lang="en-US" dirty="0" err="1" smtClean="0"/>
              <a:t>int</a:t>
            </a:r>
            <a:r>
              <a:rPr lang="en-US" dirty="0" smtClean="0"/>
              <a:t> is 4 bytes (on my compiler).</a:t>
            </a:r>
          </a:p>
          <a:p>
            <a:r>
              <a:rPr lang="en-US" dirty="0" smtClean="0"/>
              <a:t>Notice that</a:t>
            </a:r>
            <a:r>
              <a:rPr lang="en-US" smtClean="0"/>
              <a:t>, </a:t>
            </a:r>
            <a:r>
              <a:rPr lang="en-US" smtClean="0"/>
              <a:t>&amp;x</a:t>
            </a:r>
            <a:r>
              <a:rPr lang="en-US" dirty="0" smtClean="0"/>
              <a:t>[0</a:t>
            </a:r>
            <a:r>
              <a:rPr lang="en-US" dirty="0" smtClean="0"/>
              <a:t>] and x is the same. It's because the array name x points to the first element of the array.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267200"/>
            <a:ext cx="301981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Relationship Between Arrays and Pointers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382000" cy="3382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From the above, it is clear that &amp;x[0] is equivalent to x. And, x[0] is equivalent to *x.</a:t>
            </a:r>
          </a:p>
          <a:p>
            <a:r>
              <a:rPr lang="en-US" sz="2800" dirty="0" smtClean="0"/>
              <a:t>&amp;x[0] is equivalent to x+0 and x[0] is equivalent to *(x+0)</a:t>
            </a:r>
          </a:p>
          <a:p>
            <a:pPr>
              <a:buNone/>
            </a:pPr>
            <a:r>
              <a:rPr lang="en-US" sz="2800" dirty="0" smtClean="0"/>
              <a:t>Similarly,</a:t>
            </a:r>
          </a:p>
          <a:p>
            <a:r>
              <a:rPr lang="en-US" sz="2800" dirty="0" smtClean="0"/>
              <a:t>&amp;x[1] is equivalent to x+1 and x[1] is equivalent to *(x+1).</a:t>
            </a:r>
          </a:p>
          <a:p>
            <a:r>
              <a:rPr lang="en-US" sz="2800" dirty="0" smtClean="0"/>
              <a:t>&amp;x[2] is equivalent to x+2 and x[2] is equivalent to *(x+2).</a:t>
            </a:r>
          </a:p>
          <a:p>
            <a:r>
              <a:rPr lang="en-US" sz="2800" dirty="0" smtClean="0"/>
              <a:t>...</a:t>
            </a:r>
          </a:p>
          <a:p>
            <a:r>
              <a:rPr lang="en-US" sz="2800" dirty="0" smtClean="0"/>
              <a:t>Basically, &amp;x[</a:t>
            </a:r>
            <a:r>
              <a:rPr lang="en-US" sz="2800" dirty="0" err="1" smtClean="0"/>
              <a:t>i</a:t>
            </a:r>
            <a:r>
              <a:rPr lang="en-US" sz="2800" dirty="0" smtClean="0"/>
              <a:t>] is equivalent to </a:t>
            </a:r>
            <a:r>
              <a:rPr lang="en-US" sz="2800" dirty="0" err="1" smtClean="0"/>
              <a:t>x+i</a:t>
            </a:r>
            <a:r>
              <a:rPr lang="en-US" sz="2800" dirty="0" smtClean="0"/>
              <a:t> and x[</a:t>
            </a:r>
            <a:r>
              <a:rPr lang="en-US" sz="2800" dirty="0" err="1" smtClean="0"/>
              <a:t>i</a:t>
            </a:r>
            <a:r>
              <a:rPr lang="en-US" sz="2800" dirty="0" smtClean="0"/>
              <a:t>] is equivalent to *(</a:t>
            </a:r>
            <a:r>
              <a:rPr lang="en-US" sz="2800" dirty="0" err="1" smtClean="0"/>
              <a:t>x+i</a:t>
            </a:r>
            <a:r>
              <a:rPr lang="en-US" sz="2800" dirty="0" smtClean="0"/>
              <a:t>).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90600"/>
            <a:ext cx="3886200" cy="107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1: Pointers and Arrays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524991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438400"/>
            <a:ext cx="237423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77000" y="20574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2: Arrays and Pointers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680278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Sort an array using pointer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for(i=0;i&lt;n;i++)</a:t>
            </a:r>
          </a:p>
          <a:p>
            <a:pPr>
              <a:buNone/>
            </a:pPr>
            <a:r>
              <a:rPr lang="pt-BR" dirty="0" smtClean="0"/>
              <a:t>   {</a:t>
            </a:r>
          </a:p>
          <a:p>
            <a:pPr>
              <a:buNone/>
            </a:pPr>
            <a:r>
              <a:rPr lang="pt-BR" dirty="0" smtClean="0"/>
              <a:t>    for(j=i+1;j&lt;n;j++)</a:t>
            </a:r>
          </a:p>
          <a:p>
            <a:pPr>
              <a:buNone/>
            </a:pPr>
            <a:r>
              <a:rPr lang="pt-BR" dirty="0" smtClean="0"/>
              <a:t>    {</a:t>
            </a:r>
          </a:p>
          <a:p>
            <a:pPr>
              <a:buNone/>
            </a:pPr>
            <a:r>
              <a:rPr lang="pt-BR" dirty="0" smtClean="0"/>
              <a:t>       if( *(a+i) &gt; *(a+j))</a:t>
            </a:r>
          </a:p>
          <a:p>
            <a:pPr>
              <a:buNone/>
            </a:pPr>
            <a:r>
              <a:rPr lang="pt-BR" dirty="0" smtClean="0"/>
              <a:t>       {</a:t>
            </a:r>
          </a:p>
          <a:p>
            <a:pPr>
              <a:buNone/>
            </a:pPr>
            <a:r>
              <a:rPr lang="pt-BR" dirty="0" smtClean="0"/>
              <a:t>      tmp = *(a+i);</a:t>
            </a:r>
          </a:p>
          <a:p>
            <a:pPr>
              <a:buNone/>
            </a:pPr>
            <a:r>
              <a:rPr lang="pt-BR" dirty="0" smtClean="0"/>
              <a:t>      *(a+i) = *(a+j);</a:t>
            </a:r>
          </a:p>
          <a:p>
            <a:pPr>
              <a:buNone/>
            </a:pPr>
            <a:r>
              <a:rPr lang="pt-BR" dirty="0" smtClean="0"/>
              <a:t>      *(a+j) = tmp;</a:t>
            </a:r>
          </a:p>
          <a:p>
            <a:pPr>
              <a:buNone/>
            </a:pPr>
            <a:r>
              <a:rPr lang="pt-BR" dirty="0" smtClean="0"/>
              <a:t>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   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How to return a Pointer from a Function in 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706" y="609600"/>
            <a:ext cx="491849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5000" y="1524000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Explanation: </a:t>
            </a:r>
            <a:r>
              <a:rPr lang="en-US" dirty="0" smtClean="0"/>
              <a:t>The main reason behind this scenario is that compiler always make a </a:t>
            </a:r>
            <a:r>
              <a:rPr lang="en-US" u="sng" dirty="0" smtClean="0">
                <a:hlinkClick r:id="rId3"/>
              </a:rPr>
              <a:t>stack</a:t>
            </a:r>
            <a:r>
              <a:rPr lang="en-US" dirty="0" smtClean="0"/>
              <a:t> for a function call. As soon as the function exits the function stack also gets removed which causes the local variables of functions goes out of scope.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64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Output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1054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How to return a Pointer from a Function in 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1"/>
            <a:ext cx="6096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791200"/>
            <a:ext cx="58102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5410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Output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Passing array to a function as a pointer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3810000" cy="496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667000"/>
            <a:ext cx="30003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How to return an array from a function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72200" y="1752600"/>
            <a:ext cx="26670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function can return an array by returning pointer pointing to the array as follows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480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029200"/>
            <a:ext cx="731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9624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pointer is a variable which stores the address of another variable.</a:t>
            </a:r>
          </a:p>
          <a:p>
            <a:r>
              <a:rPr lang="en-US" dirty="0" smtClean="0"/>
              <a:t>This variable can be of type </a:t>
            </a:r>
            <a:r>
              <a:rPr lang="en-US" dirty="0" err="1" smtClean="0"/>
              <a:t>int</a:t>
            </a:r>
            <a:r>
              <a:rPr lang="en-US" dirty="0" smtClean="0"/>
              <a:t>, char, array, function, or any other pointer. </a:t>
            </a:r>
          </a:p>
          <a:p>
            <a:r>
              <a:rPr lang="en-US" b="1" dirty="0" smtClean="0"/>
              <a:t>Pointer Syntax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* p;</a:t>
            </a:r>
          </a:p>
          <a:p>
            <a:pPr>
              <a:buNone/>
            </a:pPr>
            <a:r>
              <a:rPr lang="en-US" dirty="0" smtClean="0"/>
              <a:t>           or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486400"/>
            <a:ext cx="885444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" y="4964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How to return an array from a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167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There are three right ways of returning an array to a function: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dynamically allocated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static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14600"/>
            <a:ext cx="5562600" cy="353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Returning a pointer to array by passing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5257800" cy="543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Strings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string is an array of characters, the pointers can be used in the same way they were used with array.</a:t>
            </a:r>
          </a:p>
          <a:p>
            <a:r>
              <a:rPr lang="en-US" dirty="0" smtClean="0"/>
              <a:t>There are various advantages of using pointers to point strings. </a:t>
            </a:r>
          </a:p>
          <a:p>
            <a:r>
              <a:rPr lang="en-US" dirty="0" smtClean="0"/>
              <a:t>Let us consider the following example to access the string via the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95600"/>
            <a:ext cx="78898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pointers to copy the content of a string into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78753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to print string using pointer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692273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76375"/>
            <a:ext cx="54102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 of pointer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Pointer </a:t>
            </a:r>
            <a:r>
              <a:rPr lang="en-US" b="1" dirty="0" smtClean="0"/>
              <a:t>reduces the code</a:t>
            </a:r>
            <a:r>
              <a:rPr lang="en-US" dirty="0" smtClean="0"/>
              <a:t> and </a:t>
            </a:r>
            <a:r>
              <a:rPr lang="en-US" b="1" dirty="0" smtClean="0"/>
              <a:t>improves the performance</a:t>
            </a:r>
            <a:r>
              <a:rPr lang="en-US" dirty="0" smtClean="0"/>
              <a:t>, it is used to retrieving strings, trees, etc. and used with arrays, structures, and functions.</a:t>
            </a:r>
          </a:p>
          <a:p>
            <a:r>
              <a:rPr lang="en-US" dirty="0" smtClean="0"/>
              <a:t>2) We can </a:t>
            </a:r>
            <a:r>
              <a:rPr lang="en-US" b="1" dirty="0" smtClean="0"/>
              <a:t>return multiple values from a function</a:t>
            </a:r>
            <a:r>
              <a:rPr lang="en-US" dirty="0" smtClean="0"/>
              <a:t> using the pointer.</a:t>
            </a:r>
          </a:p>
          <a:p>
            <a:r>
              <a:rPr lang="en-US" dirty="0" smtClean="0"/>
              <a:t>3) It makes you able to </a:t>
            </a:r>
            <a:r>
              <a:rPr lang="en-US" b="1" dirty="0" smtClean="0"/>
              <a:t>access any memory location</a:t>
            </a:r>
            <a:r>
              <a:rPr lang="en-US" dirty="0" smtClean="0"/>
              <a:t> in the computer's memory.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 programming by E </a:t>
            </a:r>
            <a:r>
              <a:rPr lang="en-US" dirty="0" err="1" smtClean="0"/>
              <a:t>Balaguruswami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C by Y. </a:t>
            </a:r>
            <a:r>
              <a:rPr lang="en-US" dirty="0" err="1" smtClean="0"/>
              <a:t>kanitkar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C by Denis Ritchie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NPTEL Lecture note of Dr.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Das, Department of Computer Science and Engineering, Indian Institute of Technology, </a:t>
            </a:r>
            <a:r>
              <a:rPr lang="en-US" dirty="0" err="1" smtClean="0"/>
              <a:t>Kharagpur</a:t>
            </a:r>
            <a:r>
              <a:rPr lang="en-US" dirty="0" smtClean="0"/>
              <a:t>.</a:t>
            </a:r>
            <a:endParaRPr lang="en-US" dirty="0" smtClean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https://docs.oracle.com/cd/E18752_01/html/817-6223/chp-typeopexpr-2.html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https://data-flair.training/blogs/escape-sequence-in-c/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Internet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D513-CEB1-408C-841F-C1C94FB0FB8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NPTEL Lecture note of Dr.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Das, Department of Computer Science and Engineering, Indian Institute of Technology, </a:t>
            </a:r>
            <a:r>
              <a:rPr lang="en-US" dirty="0" err="1" smtClean="0"/>
              <a:t>Kharagpur</a:t>
            </a:r>
            <a:r>
              <a:rPr lang="en-US" dirty="0" smtClean="0"/>
              <a:t>.</a:t>
            </a:r>
            <a:endParaRPr lang="en-US" dirty="0" smtClean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https://docs.oracle.com/cd/E18752_01/html/817-6223/chp-typeopexpr-2.html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https://data-flair.training/blogs/escape-sequence-in-c/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Internet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D513-CEB1-408C-841F-C1C94FB0FB8E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pointer in c language can be declared using * (asterisk symbol). It is also known as indirection pointer used to dereference a pointer.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* a;//pointer to </a:t>
            </a:r>
            <a:r>
              <a:rPr lang="en-US" dirty="0" err="1" smtClean="0"/>
              <a:t>int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char</a:t>
            </a:r>
            <a:r>
              <a:rPr lang="en-US" dirty="0" smtClean="0"/>
              <a:t>  *c;//pointer to char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declaring pointers.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*p1, p2;</a:t>
            </a:r>
          </a:p>
          <a:p>
            <a:r>
              <a:rPr lang="en-US" dirty="0" smtClean="0"/>
              <a:t>Here, we have declared a pointer p1 and a normal variable p2.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Assigning addresses to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u="sng" dirty="0" err="1" smtClean="0">
                <a:solidFill>
                  <a:srgbClr val="FF0000"/>
                </a:solidFill>
              </a:rPr>
              <a:t>Example</a:t>
            </a:r>
            <a:r>
              <a:rPr lang="fr-FR" dirty="0" smtClean="0">
                <a:solidFill>
                  <a:srgbClr val="A626A4"/>
                </a:solidFill>
              </a:rPr>
              <a:t>    </a:t>
            </a:r>
          </a:p>
          <a:p>
            <a:pPr>
              <a:buNone/>
            </a:pPr>
            <a:r>
              <a:rPr lang="fr-FR" dirty="0" smtClean="0">
                <a:solidFill>
                  <a:srgbClr val="A626A4"/>
                </a:solidFill>
              </a:rPr>
              <a:t>    </a:t>
            </a:r>
            <a:r>
              <a:rPr lang="fr-FR" dirty="0" err="1" smtClean="0">
                <a:solidFill>
                  <a:srgbClr val="A626A4"/>
                </a:solidFill>
              </a:rPr>
              <a:t>int</a:t>
            </a:r>
            <a:r>
              <a:rPr lang="fr-FR" dirty="0" smtClean="0">
                <a:solidFill>
                  <a:srgbClr val="A626A4"/>
                </a:solidFill>
              </a:rPr>
              <a:t> </a:t>
            </a:r>
            <a:r>
              <a:rPr lang="fr-FR" dirty="0" smtClean="0"/>
              <a:t>*pc, c; </a:t>
            </a:r>
          </a:p>
          <a:p>
            <a:pPr>
              <a:buNone/>
            </a:pPr>
            <a:r>
              <a:rPr lang="fr-FR" dirty="0" smtClean="0"/>
              <a:t>    c = </a:t>
            </a:r>
            <a:r>
              <a:rPr lang="fr-FR" dirty="0" smtClean="0">
                <a:solidFill>
                  <a:srgbClr val="986801"/>
                </a:solidFill>
              </a:rPr>
              <a:t>5</a:t>
            </a:r>
            <a:r>
              <a:rPr lang="fr-FR" dirty="0" smtClean="0"/>
              <a:t>; </a:t>
            </a:r>
          </a:p>
          <a:p>
            <a:pPr>
              <a:buNone/>
            </a:pPr>
            <a:r>
              <a:rPr lang="fr-FR" dirty="0" smtClean="0"/>
              <a:t>    pc = &amp;c;</a:t>
            </a:r>
          </a:p>
          <a:p>
            <a:r>
              <a:rPr lang="en-US" dirty="0" smtClean="0"/>
              <a:t>Here, 5 is assigned to the c variable. And, the address of c is assigned to the pc 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Get Value of the variable Pointed by Pointers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To get the value of the thing pointed by the pointers, we use the * operator.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A626A4"/>
                </a:solidFill>
              </a:rPr>
              <a:t>	</a:t>
            </a:r>
            <a:r>
              <a:rPr lang="en-US" dirty="0" err="1" smtClean="0">
                <a:solidFill>
                  <a:srgbClr val="A626A4"/>
                </a:solidFill>
              </a:rPr>
              <a:t>int</a:t>
            </a:r>
            <a:r>
              <a:rPr lang="en-US" dirty="0" smtClean="0">
                <a:solidFill>
                  <a:srgbClr val="A626A4"/>
                </a:solidFill>
              </a:rPr>
              <a:t> </a:t>
            </a:r>
            <a:r>
              <a:rPr lang="en-US" dirty="0" smtClean="0"/>
              <a:t>*pc, c; </a:t>
            </a:r>
          </a:p>
          <a:p>
            <a:pPr>
              <a:buNone/>
            </a:pPr>
            <a:r>
              <a:rPr lang="en-US" dirty="0" smtClean="0"/>
              <a:t>	c = </a:t>
            </a:r>
            <a:r>
              <a:rPr lang="en-US" dirty="0" smtClean="0">
                <a:solidFill>
                  <a:srgbClr val="986801"/>
                </a:solidFill>
              </a:rPr>
              <a:t>5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pc = &amp;c; </a:t>
            </a:r>
          </a:p>
          <a:p>
            <a:pPr>
              <a:buNone/>
            </a:pP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"%d"</a:t>
            </a:r>
            <a:r>
              <a:rPr lang="en-US" dirty="0" smtClean="0"/>
              <a:t>, *pc); </a:t>
            </a:r>
            <a:r>
              <a:rPr lang="en-US" dirty="0" smtClean="0">
                <a:solidFill>
                  <a:srgbClr val="A0A1A7"/>
                </a:solidFill>
              </a:rPr>
              <a:t>// Output: 5</a:t>
            </a:r>
          </a:p>
          <a:p>
            <a:pPr>
              <a:buNone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638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</a:t>
            </a:r>
            <a:r>
              <a:rPr lang="en-US" dirty="0" smtClean="0"/>
              <a:t>In the above example, pc is a pointer, not *pc. You cannot and should not do something like *pc = &amp;c;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Changing Value Pointed by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A626A4"/>
                </a:solidFill>
              </a:rPr>
              <a:t>int</a:t>
            </a:r>
            <a:r>
              <a:rPr lang="en-US" dirty="0" smtClean="0"/>
              <a:t>* pc, c; c = </a:t>
            </a:r>
            <a:r>
              <a:rPr lang="en-US" dirty="0" smtClean="0">
                <a:solidFill>
                  <a:srgbClr val="986801"/>
                </a:solidFill>
              </a:rPr>
              <a:t>5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pc = &amp;c; </a:t>
            </a:r>
          </a:p>
          <a:p>
            <a:pPr>
              <a:buNone/>
            </a:pPr>
            <a:r>
              <a:rPr lang="en-US" dirty="0" smtClean="0"/>
              <a:t>c = </a:t>
            </a:r>
            <a:r>
              <a:rPr lang="en-US" dirty="0" smtClean="0">
                <a:solidFill>
                  <a:srgbClr val="986801"/>
                </a:solidFill>
              </a:rPr>
              <a:t>1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"%d"</a:t>
            </a:r>
            <a:r>
              <a:rPr lang="en-US" dirty="0" smtClean="0"/>
              <a:t>, c); </a:t>
            </a:r>
            <a:r>
              <a:rPr lang="en-US" dirty="0" smtClean="0">
                <a:solidFill>
                  <a:srgbClr val="A0A1A7"/>
                </a:solidFill>
              </a:rPr>
              <a:t>// Output: 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"%d"</a:t>
            </a:r>
            <a:r>
              <a:rPr lang="en-US" dirty="0" smtClean="0"/>
              <a:t>, *pc); </a:t>
            </a:r>
            <a:r>
              <a:rPr lang="en-US" dirty="0" smtClean="0">
                <a:solidFill>
                  <a:srgbClr val="A0A1A7"/>
                </a:solidFill>
              </a:rPr>
              <a:t>// </a:t>
            </a:r>
            <a:r>
              <a:rPr lang="en-US" dirty="0" err="1" smtClean="0">
                <a:solidFill>
                  <a:srgbClr val="A0A1A7"/>
                </a:solidFill>
              </a:rPr>
              <a:t>Ouptut</a:t>
            </a:r>
            <a:r>
              <a:rPr lang="en-US" dirty="0" smtClean="0">
                <a:solidFill>
                  <a:srgbClr val="A0A1A7"/>
                </a:solidFill>
              </a:rPr>
              <a:t>: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5105401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assigned the address of c to the pc pointer. Then, we changed the value of c to 1. Since pc and the address of c is the same, *pc gives us 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35814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A626A4"/>
                </a:solidFill>
              </a:rPr>
              <a:t>int</a:t>
            </a:r>
            <a:r>
              <a:rPr lang="en-US" dirty="0" smtClean="0"/>
              <a:t>* pc, c; </a:t>
            </a:r>
          </a:p>
          <a:p>
            <a:pPr>
              <a:buNone/>
            </a:pPr>
            <a:r>
              <a:rPr lang="en-US" dirty="0" smtClean="0"/>
              <a:t>c = </a:t>
            </a:r>
            <a:r>
              <a:rPr lang="en-US" dirty="0" smtClean="0">
                <a:solidFill>
                  <a:srgbClr val="986801"/>
                </a:solidFill>
              </a:rPr>
              <a:t>5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pc = &amp;c; </a:t>
            </a:r>
          </a:p>
          <a:p>
            <a:pPr>
              <a:buNone/>
            </a:pPr>
            <a:r>
              <a:rPr lang="en-US" dirty="0" smtClean="0"/>
              <a:t>*pc = </a:t>
            </a:r>
            <a:r>
              <a:rPr lang="en-US" dirty="0" smtClean="0">
                <a:solidFill>
                  <a:srgbClr val="986801"/>
                </a:solidFill>
              </a:rPr>
              <a:t>1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"%d"</a:t>
            </a:r>
            <a:r>
              <a:rPr lang="en-US" dirty="0" smtClean="0"/>
              <a:t>, *pc); </a:t>
            </a:r>
            <a:r>
              <a:rPr lang="en-US" dirty="0" smtClean="0">
                <a:solidFill>
                  <a:srgbClr val="A0A1A7"/>
                </a:solidFill>
              </a:rPr>
              <a:t>// </a:t>
            </a:r>
            <a:r>
              <a:rPr lang="en-US" dirty="0" err="1" smtClean="0">
                <a:solidFill>
                  <a:srgbClr val="A0A1A7"/>
                </a:solidFill>
              </a:rPr>
              <a:t>Ouptut</a:t>
            </a:r>
            <a:r>
              <a:rPr lang="en-US" dirty="0" smtClean="0">
                <a:solidFill>
                  <a:srgbClr val="A0A1A7"/>
                </a:solidFill>
              </a:rPr>
              <a:t>: 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"%d"</a:t>
            </a:r>
            <a:r>
              <a:rPr lang="en-US" dirty="0" smtClean="0"/>
              <a:t>, c); </a:t>
            </a:r>
            <a:r>
              <a:rPr lang="en-US" dirty="0" smtClean="0">
                <a:solidFill>
                  <a:srgbClr val="A0A1A7"/>
                </a:solidFill>
              </a:rPr>
              <a:t>// Output: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5181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assigned the address of c to the pc pointer. Then, we changed *pc to 1 using *pc = 1;. Since pc and the address of c is the same, c will be equal to 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1135</Words>
  <Application>Microsoft Office PowerPoint</Application>
  <PresentationFormat>On-screen Show (4:3)</PresentationFormat>
  <Paragraphs>224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Pointer in C Lecture-21</vt:lpstr>
      <vt:lpstr>C Pointers</vt:lpstr>
      <vt:lpstr>C Pointers</vt:lpstr>
      <vt:lpstr>Declaring a pointer</vt:lpstr>
      <vt:lpstr>Example of declaring pointers.</vt:lpstr>
      <vt:lpstr>Assigning addresses to Pointers</vt:lpstr>
      <vt:lpstr>Get Value of the variable Pointed by Pointers</vt:lpstr>
      <vt:lpstr>Changing Value Pointed by Pointers</vt:lpstr>
      <vt:lpstr>Example-2</vt:lpstr>
      <vt:lpstr>Example-3</vt:lpstr>
      <vt:lpstr>Working of Pointers</vt:lpstr>
      <vt:lpstr>Common mistakes when working with pointers</vt:lpstr>
      <vt:lpstr>Here's an example of pointer syntax beginners often find confusing.</vt:lpstr>
      <vt:lpstr>How to Use Pointers?</vt:lpstr>
      <vt:lpstr>NULL Pointers</vt:lpstr>
      <vt:lpstr>Pointer to Pointer</vt:lpstr>
      <vt:lpstr>Declaration of a pointer to a pointer of integer type</vt:lpstr>
      <vt:lpstr>Pointers and Functions</vt:lpstr>
      <vt:lpstr>Example: Pass Addresses to Functions (Swapping using call by reference)</vt:lpstr>
      <vt:lpstr>Example 2: Passing Pointers to Functions</vt:lpstr>
      <vt:lpstr>Relationship Between Arrays and Pointers</vt:lpstr>
      <vt:lpstr>Relationship Between Arrays and Pointers</vt:lpstr>
      <vt:lpstr>Example 1: Pointers and Arrays</vt:lpstr>
      <vt:lpstr>Example 2: Arrays and Pointers</vt:lpstr>
      <vt:lpstr>Sort an array using pointer</vt:lpstr>
      <vt:lpstr>How to return a Pointer from a Function in C</vt:lpstr>
      <vt:lpstr>How to return a Pointer from a Function in C</vt:lpstr>
      <vt:lpstr>Passing array to a function as a pointer</vt:lpstr>
      <vt:lpstr>How to return an array from a function</vt:lpstr>
      <vt:lpstr>How to return an array from a function</vt:lpstr>
      <vt:lpstr>Returning a pointer to array by passing an array</vt:lpstr>
      <vt:lpstr>Strings and Pointers</vt:lpstr>
      <vt:lpstr>Use of pointers to copy the content of a string into another</vt:lpstr>
      <vt:lpstr>Program to print string using pointer</vt:lpstr>
      <vt:lpstr>Example</vt:lpstr>
      <vt:lpstr>Advantage of pointer</vt:lpstr>
      <vt:lpstr>References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Lecture-27-28-29</dc:title>
  <dc:creator>asif</dc:creator>
  <cp:lastModifiedBy>106785</cp:lastModifiedBy>
  <cp:revision>12</cp:revision>
  <dcterms:created xsi:type="dcterms:W3CDTF">2021-02-23T07:13:23Z</dcterms:created>
  <dcterms:modified xsi:type="dcterms:W3CDTF">2024-03-18T05:25:42Z</dcterms:modified>
</cp:coreProperties>
</file>