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90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83" r:id="rId18"/>
    <p:sldId id="278" r:id="rId19"/>
    <p:sldId id="279" r:id="rId20"/>
    <p:sldId id="273" r:id="rId21"/>
    <p:sldId id="274" r:id="rId22"/>
    <p:sldId id="280" r:id="rId23"/>
    <p:sldId id="281" r:id="rId24"/>
    <p:sldId id="282" r:id="rId25"/>
    <p:sldId id="284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312" autoAdjust="0"/>
  </p:normalViewPr>
  <p:slideViewPr>
    <p:cSldViewPr>
      <p:cViewPr>
        <p:scale>
          <a:sx n="70" d="100"/>
          <a:sy n="70" d="100"/>
        </p:scale>
        <p:origin x="-5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1D90E-73E3-4BCF-B241-999D7646EC72}" type="datetimeFigureOut">
              <a:rPr lang="en-US" smtClean="0"/>
              <a:pPr/>
              <a:t>27-Sep-21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7E81-147E-45C3-8A8E-07A47463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address structures are an integral part of every network program. We allocate them, fill them in, and pass pointers to them to various socket functions. Sometimes we pass a pointer to one of these structures to a socket function and it fills in the contents.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always pass these structures by reference (i.e., we pass a pointer to the structure, not the structure itself), and we always pass the size of the structure as another argument.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socket function fills in a structure, the length is also passed by reference, so that its value can be updated by the function. We call these value-result arguments.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Always, set the structure variables to NULL (i.e., '\0') by using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for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bzero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functions, otherwise it may get unexpected junk values in your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7E81-147E-45C3-8A8E-07A4746356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−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h_addr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defined as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h_addr_list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 to keep backward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7E81-147E-45C3-8A8E-07A4746356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EFD4-AAA9-497F-9B0F-A0087390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iitk.ac.in/~chebrolu/ee673-f06/sockets.pdf" TargetMode="External"/><Relationship Id="rId2" Type="http://schemas.openxmlformats.org/officeDocument/2006/relationships/hyperlink" Target="https://www.tutorialspoint.com/unix_sockets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Asif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Structures </a:t>
            </a:r>
            <a:r>
              <a:rPr lang="en-US" b="1" dirty="0" smtClean="0"/>
              <a:t>used in Socket API of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</a:rPr>
              <a:t>ockaddr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/>
              <a:t> </a:t>
            </a:r>
            <a:r>
              <a:rPr lang="en-US" sz="2800" dirty="0" smtClean="0"/>
              <a:t>Holds </a:t>
            </a:r>
            <a:r>
              <a:rPr lang="en-US" sz="2800" dirty="0"/>
              <a:t>the socket information 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sockaddr_in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Helps in referencing </a:t>
            </a:r>
            <a:r>
              <a:rPr lang="en-US" sz="2800" dirty="0"/>
              <a:t>to the socket's </a:t>
            </a:r>
            <a:r>
              <a:rPr lang="en-US" sz="2800" dirty="0" smtClean="0"/>
              <a:t>elements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in_addr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Holds </a:t>
            </a:r>
            <a:r>
              <a:rPr lang="en-US" sz="2800" dirty="0"/>
              <a:t>32 bit </a:t>
            </a:r>
            <a:r>
              <a:rPr lang="en-US" sz="2800" dirty="0" err="1" smtClean="0"/>
              <a:t>netid</a:t>
            </a:r>
            <a:r>
              <a:rPr lang="en-US" sz="2800" dirty="0" smtClean="0"/>
              <a:t>/</a:t>
            </a:r>
            <a:r>
              <a:rPr lang="en-US" sz="2800" dirty="0" err="1" smtClean="0"/>
              <a:t>hostid</a:t>
            </a:r>
            <a:endParaRPr lang="en-US" sz="2800" dirty="0"/>
          </a:p>
          <a:p>
            <a:r>
              <a:rPr lang="en-US" sz="2800" b="1" dirty="0" err="1">
                <a:solidFill>
                  <a:srgbClr val="FF0000"/>
                </a:solidFill>
              </a:rPr>
              <a:t>h</a:t>
            </a:r>
            <a:r>
              <a:rPr lang="en-US" sz="2800" b="1" dirty="0" err="1" smtClean="0">
                <a:solidFill>
                  <a:srgbClr val="FF0000"/>
                </a:solidFill>
              </a:rPr>
              <a:t>ostent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Used </a:t>
            </a:r>
            <a:r>
              <a:rPr lang="en-US" sz="2800" dirty="0"/>
              <a:t>to keep information related to </a:t>
            </a:r>
            <a:r>
              <a:rPr lang="en-US" sz="2800" dirty="0" smtClean="0"/>
              <a:t>host</a:t>
            </a:r>
            <a:endParaRPr lang="en-US" sz="2800" dirty="0"/>
          </a:p>
          <a:p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</a:rPr>
              <a:t>ervent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Used </a:t>
            </a:r>
            <a:r>
              <a:rPr lang="en-US" sz="2800" dirty="0"/>
              <a:t>to keep information related to service and associated ports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sockaddr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5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s</a:t>
            </a:r>
            <a:r>
              <a:rPr lang="en-US" sz="4800" b="1" dirty="0" err="1" smtClean="0"/>
              <a:t>ockaddr_in</a:t>
            </a:r>
            <a:endParaRPr lang="en-US" sz="4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162800" cy="563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i</a:t>
            </a:r>
            <a:r>
              <a:rPr lang="en-US" sz="5400" b="1" dirty="0" err="1" smtClean="0"/>
              <a:t>n_addr</a:t>
            </a:r>
            <a:endParaRPr lang="en-US" sz="5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only in the </a:t>
            </a:r>
            <a:r>
              <a:rPr lang="en-US" dirty="0" smtClean="0"/>
              <a:t>structure “</a:t>
            </a:r>
            <a:r>
              <a:rPr lang="en-US" b="1" dirty="0" err="1" smtClean="0"/>
              <a:t>sockaddr_in</a:t>
            </a:r>
            <a:r>
              <a:rPr lang="en-US" dirty="0" smtClean="0"/>
              <a:t>” as </a:t>
            </a:r>
            <a:r>
              <a:rPr lang="en-US" dirty="0"/>
              <a:t>a structure field and holds 32 bit </a:t>
            </a:r>
            <a:r>
              <a:rPr lang="en-US" dirty="0" err="1"/>
              <a:t>netid</a:t>
            </a:r>
            <a:r>
              <a:rPr lang="en-US" dirty="0"/>
              <a:t>/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7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Holds a </a:t>
            </a:r>
            <a:r>
              <a:rPr lang="en-US" dirty="0"/>
              <a:t>32-bit IP address in Network Byte Order.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600200" y="2362200"/>
            <a:ext cx="4114800" cy="110929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in_addr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unsigned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long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s_addr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};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hostent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1066800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keep information related to host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90600" y="1600200"/>
            <a:ext cx="6705600" cy="344839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hostent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h_aliases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h_addrtype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h_length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h_addr_list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#define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h_addr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h_addr_list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914400"/>
          <a:ext cx="7239000" cy="5294863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30511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Attribute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Values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Description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9499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/>
                        <a:t>h_name</a:t>
                      </a:r>
                      <a:endParaRPr lang="en-US" sz="1600" dirty="0"/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/>
                        <a:t>abc.com </a:t>
                      </a:r>
                      <a:r>
                        <a:rPr lang="en-US" sz="1600" dirty="0"/>
                        <a:t>etc.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It is the official name of the host. For example, </a:t>
                      </a:r>
                      <a:r>
                        <a:rPr lang="en-US" sz="1600" dirty="0" smtClean="0"/>
                        <a:t>abc.com</a:t>
                      </a:r>
                      <a:r>
                        <a:rPr lang="en-US" sz="1600" dirty="0"/>
                        <a:t>, google.com, etc.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07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/>
                        <a:t>h_aliases</a:t>
                      </a:r>
                      <a:endParaRPr lang="en-US" sz="1600" dirty="0"/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TI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It holds a list of host name aliases.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499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h_addrtype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AF_INET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It contains the address family and in case of Internet based application, it will always be AF_INET.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50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h_length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4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It holds the length of the IP address, which is 4 for Internet Address.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4915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h_addr_list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in_addr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For Internet addresses, the array of pointers </a:t>
                      </a:r>
                      <a:r>
                        <a:rPr lang="en-US" sz="1600" dirty="0" err="1"/>
                        <a:t>h_addr_list</a:t>
                      </a:r>
                      <a:r>
                        <a:rPr lang="en-US" sz="1600" dirty="0"/>
                        <a:t>[0], </a:t>
                      </a:r>
                      <a:r>
                        <a:rPr lang="en-US" sz="1600" dirty="0" err="1"/>
                        <a:t>h_addr_list</a:t>
                      </a:r>
                      <a:r>
                        <a:rPr lang="en-US" sz="1600" dirty="0"/>
                        <a:t>[1], and so on, are points to structure </a:t>
                      </a:r>
                      <a:r>
                        <a:rPr lang="en-US" sz="1600" dirty="0" err="1"/>
                        <a:t>in_addr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9843" marR="39843" marT="39843" marB="398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6858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keep information related to service and associated ports.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 TCP client and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5058" name="Picture 2" descr="Socket Client Ser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1"/>
            <a:ext cx="5105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Necessary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socket: </a:t>
            </a:r>
            <a:r>
              <a:rPr lang="en-US" sz="2400" dirty="0"/>
              <a:t>This call returns a socket descriptor that you can use in later system calls or -1 on error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</a:t>
            </a:r>
            <a:r>
              <a:rPr lang="en-US" sz="2400" b="1" i="1" dirty="0" smtClean="0">
                <a:solidFill>
                  <a:srgbClr val="FF0000"/>
                </a:solidFill>
              </a:rPr>
              <a:t>bind: </a:t>
            </a:r>
            <a:r>
              <a:rPr lang="en-US" sz="2400" dirty="0" smtClean="0"/>
              <a:t>This function assigns </a:t>
            </a:r>
            <a:r>
              <a:rPr lang="en-US" sz="2400" dirty="0"/>
              <a:t>a local </a:t>
            </a:r>
            <a:r>
              <a:rPr lang="en-US" sz="2400" dirty="0" smtClean="0"/>
              <a:t>address </a:t>
            </a:r>
            <a:r>
              <a:rPr lang="en-US" sz="2400" dirty="0"/>
              <a:t>to a </a:t>
            </a:r>
            <a:r>
              <a:rPr lang="en-US" sz="2400" dirty="0" smtClean="0"/>
              <a:t>socket. The address </a:t>
            </a:r>
            <a:r>
              <a:rPr lang="en-US" sz="2400" dirty="0"/>
              <a:t>is the combination of </a:t>
            </a:r>
            <a:r>
              <a:rPr lang="en-US" sz="2400" dirty="0" smtClean="0"/>
              <a:t>IP address and port </a:t>
            </a:r>
            <a:r>
              <a:rPr lang="en-US" sz="2400" dirty="0"/>
              <a:t>number. This function is called by TCP server only</a:t>
            </a:r>
            <a:r>
              <a:rPr lang="en-US" sz="2400" dirty="0" smtClean="0"/>
              <a:t>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b="1" i="1" dirty="0" smtClean="0">
                <a:solidFill>
                  <a:srgbClr val="FF0000"/>
                </a:solidFill>
              </a:rPr>
              <a:t>isten: </a:t>
            </a:r>
            <a:r>
              <a:rPr lang="en-US" sz="2400" dirty="0"/>
              <a:t>The </a:t>
            </a:r>
            <a:r>
              <a:rPr lang="en-US" sz="2400" i="1" dirty="0"/>
              <a:t>listen</a:t>
            </a:r>
            <a:r>
              <a:rPr lang="en-US" sz="2400" dirty="0"/>
              <a:t> function is called only by a TCP </a:t>
            </a:r>
            <a:r>
              <a:rPr lang="en-US" sz="2400" dirty="0" smtClean="0"/>
              <a:t>server. It allows the kernel to accept </a:t>
            </a:r>
            <a:r>
              <a:rPr lang="en-US" sz="2400" dirty="0"/>
              <a:t>incoming </a:t>
            </a:r>
            <a:r>
              <a:rPr lang="en-US" sz="2400" dirty="0" smtClean="0"/>
              <a:t>connection.</a:t>
            </a:r>
            <a:endParaRPr lang="en-US" sz="2400" dirty="0"/>
          </a:p>
          <a:p>
            <a:r>
              <a:rPr lang="en-US" sz="2400" b="1" i="1" dirty="0">
                <a:solidFill>
                  <a:srgbClr val="FF0000"/>
                </a:solidFill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</a:rPr>
              <a:t>onnect: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/>
              <a:t>used by a TCP client to establish a connection with a TCP server.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accept: </a:t>
            </a:r>
            <a:r>
              <a:rPr lang="en-US" sz="2400" dirty="0"/>
              <a:t>The accept function is called by a TCP server </a:t>
            </a:r>
            <a:r>
              <a:rPr lang="en-US" sz="2400" dirty="0" smtClean="0"/>
              <a:t>to accept the incoming connection requests.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r</a:t>
            </a:r>
            <a:r>
              <a:rPr lang="en-US" sz="2400" b="1" i="1" dirty="0" smtClean="0">
                <a:solidFill>
                  <a:srgbClr val="FF0000"/>
                </a:solidFill>
              </a:rPr>
              <a:t>ead:</a:t>
            </a:r>
            <a:r>
              <a:rPr lang="en-US" sz="2400" dirty="0" smtClean="0"/>
              <a:t> for reading data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Write: </a:t>
            </a:r>
            <a:r>
              <a:rPr lang="en-US" sz="2400" dirty="0" smtClean="0"/>
              <a:t>For sending data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Close: </a:t>
            </a:r>
            <a:r>
              <a:rPr lang="en-US" sz="2400" dirty="0" smtClean="0"/>
              <a:t>For closing connection</a:t>
            </a:r>
          </a:p>
          <a:p>
            <a:r>
              <a:rPr lang="en-US" sz="2400" b="1" i="1" dirty="0" err="1" smtClean="0">
                <a:solidFill>
                  <a:srgbClr val="FF0000"/>
                </a:solidFill>
              </a:rPr>
              <a:t>bzero</a:t>
            </a:r>
            <a:r>
              <a:rPr lang="en-US" sz="2400" i="1" dirty="0" smtClean="0"/>
              <a:t>: </a:t>
            </a:r>
            <a:r>
              <a:rPr lang="en-US" sz="2400" dirty="0" smtClean="0"/>
              <a:t>This function is used to set all the socket structures with null values.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Necessary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1999"/>
          </a:xfrm>
        </p:spPr>
        <p:txBody>
          <a:bodyPr/>
          <a:lstStyle/>
          <a:p>
            <a:r>
              <a:rPr lang="en-US" sz="2000" b="1" i="1" dirty="0">
                <a:solidFill>
                  <a:srgbClr val="FF0000"/>
                </a:solidFill>
              </a:rPr>
              <a:t>w</a:t>
            </a:r>
            <a:r>
              <a:rPr lang="en-US" sz="2000" b="1" i="1" dirty="0" smtClean="0">
                <a:solidFill>
                  <a:srgbClr val="FF0000"/>
                </a:solidFill>
              </a:rPr>
              <a:t>rite: </a:t>
            </a:r>
            <a:r>
              <a:rPr lang="en-US" sz="2000" dirty="0"/>
              <a:t>The </a:t>
            </a:r>
            <a:r>
              <a:rPr lang="en-US" sz="2000" i="1" dirty="0"/>
              <a:t>write</a:t>
            </a:r>
            <a:r>
              <a:rPr lang="en-US" sz="2000" dirty="0"/>
              <a:t> function attempts to write </a:t>
            </a:r>
            <a:r>
              <a:rPr lang="en-US" sz="2000" dirty="0" err="1">
                <a:solidFill>
                  <a:srgbClr val="FFC000"/>
                </a:solidFill>
              </a:rPr>
              <a:t>nbyte</a:t>
            </a:r>
            <a:r>
              <a:rPr lang="en-US" sz="2000" dirty="0"/>
              <a:t> bytes from the buffer pointed by </a:t>
            </a:r>
            <a:r>
              <a:rPr lang="en-US" sz="2000" i="1" dirty="0" err="1">
                <a:solidFill>
                  <a:srgbClr val="FFC000"/>
                </a:solidFill>
              </a:rPr>
              <a:t>buf</a:t>
            </a:r>
            <a:r>
              <a:rPr lang="en-US" sz="2000" dirty="0"/>
              <a:t> to the file associated with the open file descriptor, </a:t>
            </a:r>
            <a:r>
              <a:rPr lang="en-US" sz="2000" i="1" dirty="0" err="1">
                <a:solidFill>
                  <a:srgbClr val="FFC000"/>
                </a:solidFill>
              </a:rPr>
              <a:t>fildes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read</a:t>
            </a:r>
            <a:r>
              <a:rPr lang="en-US" i="1" dirty="0" smtClean="0"/>
              <a:t>: </a:t>
            </a:r>
            <a:r>
              <a:rPr lang="en-US" dirty="0" smtClean="0"/>
              <a:t>The </a:t>
            </a:r>
            <a:r>
              <a:rPr lang="en-US" i="1" dirty="0" smtClean="0"/>
              <a:t>read</a:t>
            </a:r>
            <a:r>
              <a:rPr lang="en-US" dirty="0" smtClean="0"/>
              <a:t> function attempts to read </a:t>
            </a:r>
            <a:r>
              <a:rPr lang="en-US" dirty="0" err="1" smtClean="0"/>
              <a:t>nbyte</a:t>
            </a:r>
            <a:r>
              <a:rPr lang="en-US" dirty="0" smtClean="0"/>
              <a:t> bytes from the file associated with the buffer, </a:t>
            </a:r>
            <a:r>
              <a:rPr lang="en-US" dirty="0" err="1" smtClean="0"/>
              <a:t>fildes</a:t>
            </a:r>
            <a:r>
              <a:rPr lang="en-US" dirty="0" smtClean="0"/>
              <a:t>, into the buffer pointed to by </a:t>
            </a:r>
            <a:r>
              <a:rPr lang="en-US" dirty="0" err="1" smtClean="0"/>
              <a:t>buf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584870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61264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0" y="4724400"/>
            <a:ext cx="365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scanf</a:t>
            </a:r>
            <a:r>
              <a:rPr lang="en-US" sz="1600" dirty="0"/>
              <a:t>("%d",&amp;num1);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1=write(sockfd</a:t>
            </a:r>
            <a:r>
              <a:rPr lang="en-US" sz="1600" dirty="0"/>
              <a:t>,&amp;num1,sizeof(</a:t>
            </a:r>
            <a:r>
              <a:rPr lang="en-US" sz="1600" dirty="0" err="1"/>
              <a:t>int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if (n1 &lt; 0)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perror</a:t>
            </a:r>
            <a:r>
              <a:rPr lang="en-US" sz="1600" dirty="0" smtClean="0"/>
              <a:t>("ERROR  in writing");</a:t>
            </a:r>
          </a:p>
          <a:p>
            <a:r>
              <a:rPr lang="en-US" sz="1600" dirty="0" smtClean="0"/>
              <a:t>      exit(1);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7244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n1 = read(sock,&amp;num1,sizeof(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r>
              <a:rPr lang="en-US" dirty="0"/>
              <a:t>   if (n1 &lt; 0) {</a:t>
            </a:r>
          </a:p>
          <a:p>
            <a:r>
              <a:rPr lang="en-US" dirty="0"/>
              <a:t>      </a:t>
            </a:r>
            <a:r>
              <a:rPr lang="en-US" dirty="0" err="1"/>
              <a:t>perror</a:t>
            </a:r>
            <a:r>
              <a:rPr lang="en-US" dirty="0"/>
              <a:t>("ERROR reading from socket");</a:t>
            </a:r>
          </a:p>
          <a:p>
            <a:r>
              <a:rPr lang="en-US" dirty="0"/>
              <a:t>      exit(1);</a:t>
            </a:r>
          </a:p>
          <a:p>
            <a:r>
              <a:rPr lang="en-US" dirty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B3233B5-BD4A-41C4-8CB0-6E0589CD5AC4}" type="slidenum">
              <a:rPr lang="en-US"/>
              <a:pPr/>
              <a:t>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1" y="470647"/>
            <a:ext cx="8659091" cy="6051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700" b="1" dirty="0"/>
              <a:t>Questions that will be Addressed</a:t>
            </a:r>
          </a:p>
        </p:txBody>
      </p:sp>
      <p:sp>
        <p:nvSpPr>
          <p:cNvPr id="552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4909" y="1411942"/>
            <a:ext cx="8312727" cy="4608419"/>
          </a:xfrm>
        </p:spPr>
        <p:txBody>
          <a:bodyPr/>
          <a:lstStyle/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What mechanisms are available for a programmer who writes network applications?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How to write a network application that sends packets between hosts (client and server) across an IP network?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Answer: </a:t>
            </a:r>
            <a:r>
              <a:rPr lang="en-US" sz="2900" dirty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7173" name="Picture 5" descr="BS0008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454" y="4168588"/>
            <a:ext cx="1144444" cy="131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67" name="Freeform 7"/>
          <p:cNvSpPr>
            <a:spLocks/>
          </p:cNvSpPr>
          <p:nvPr/>
        </p:nvSpPr>
        <p:spPr bwMode="auto">
          <a:xfrm>
            <a:off x="1502353" y="4957203"/>
            <a:ext cx="6186920" cy="400610"/>
          </a:xfrm>
          <a:custGeom>
            <a:avLst/>
            <a:gdLst>
              <a:gd name="T0" fmla="*/ 100012 w 4287"/>
              <a:gd name="T1" fmla="*/ 217488 h 286"/>
              <a:gd name="T2" fmla="*/ 474662 w 4287"/>
              <a:gd name="T3" fmla="*/ 255588 h 286"/>
              <a:gd name="T4" fmla="*/ 2949575 w 4287"/>
              <a:gd name="T5" fmla="*/ 63500 h 286"/>
              <a:gd name="T6" fmla="*/ 4459287 w 4287"/>
              <a:gd name="T7" fmla="*/ 63500 h 286"/>
              <a:gd name="T8" fmla="*/ 5610225 w 4287"/>
              <a:gd name="T9" fmla="*/ 449263 h 286"/>
              <a:gd name="T10" fmla="*/ 6470650 w 4287"/>
              <a:gd name="T11" fmla="*/ 93663 h 286"/>
              <a:gd name="T12" fmla="*/ 6805612 w 4287"/>
              <a:gd name="T13" fmla="*/ 24923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7" h="286">
                <a:moveTo>
                  <a:pt x="63" y="137"/>
                </a:moveTo>
                <a:cubicBezTo>
                  <a:pt x="102" y="141"/>
                  <a:pt x="0" y="177"/>
                  <a:pt x="299" y="161"/>
                </a:cubicBezTo>
                <a:cubicBezTo>
                  <a:pt x="598" y="145"/>
                  <a:pt x="1440" y="60"/>
                  <a:pt x="1858" y="40"/>
                </a:cubicBezTo>
                <a:cubicBezTo>
                  <a:pt x="2276" y="20"/>
                  <a:pt x="2530" y="0"/>
                  <a:pt x="2809" y="40"/>
                </a:cubicBezTo>
                <a:cubicBezTo>
                  <a:pt x="3088" y="80"/>
                  <a:pt x="3323" y="280"/>
                  <a:pt x="3534" y="283"/>
                </a:cubicBezTo>
                <a:cubicBezTo>
                  <a:pt x="3745" y="286"/>
                  <a:pt x="3951" y="80"/>
                  <a:pt x="4076" y="59"/>
                </a:cubicBezTo>
                <a:cubicBezTo>
                  <a:pt x="4201" y="38"/>
                  <a:pt x="4225" y="120"/>
                  <a:pt x="4287" y="157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831273" y="5446059"/>
            <a:ext cx="736644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Client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6719455" y="5513294"/>
            <a:ext cx="818398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Server</a:t>
            </a:r>
          </a:p>
        </p:txBody>
      </p:sp>
      <p:pic>
        <p:nvPicPr>
          <p:cNvPr id="7177" name="Picture 6" descr="j022356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0182" y="4043924"/>
            <a:ext cx="2121477" cy="167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3287568" y="4954401"/>
            <a:ext cx="129904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IP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“socket” </a:t>
            </a:r>
            <a:r>
              <a:rPr lang="en-US" b="1" dirty="0"/>
              <a:t>f</a:t>
            </a:r>
            <a:r>
              <a:rPr lang="en-US" b="1" dirty="0" smtClean="0"/>
              <a:t>unctions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1"/>
            <a:ext cx="4648200" cy="356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5410200" y="2743200"/>
            <a:ext cx="3505200" cy="132473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Header file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&lt;sys/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types.h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&lt;sys/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socket.h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1054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sockfd</a:t>
            </a:r>
            <a:r>
              <a:rPr lang="en-US" dirty="0" smtClean="0"/>
              <a:t> = socket(AF_INET, SOCK_STREAM, 0);     </a:t>
            </a:r>
          </a:p>
          <a:p>
            <a:r>
              <a:rPr lang="en-US" dirty="0" smtClean="0"/>
              <a:t> if (</a:t>
            </a:r>
            <a:r>
              <a:rPr lang="en-US" dirty="0" err="1" smtClean="0"/>
              <a:t>sockfd</a:t>
            </a:r>
            <a:r>
              <a:rPr lang="en-US" dirty="0" smtClean="0"/>
              <a:t> &lt; 0) </a:t>
            </a:r>
          </a:p>
          <a:p>
            <a:r>
              <a:rPr lang="en-US" dirty="0" smtClean="0"/>
              <a:t>{      </a:t>
            </a:r>
            <a:r>
              <a:rPr lang="en-US" dirty="0" err="1" smtClean="0"/>
              <a:t>perror</a:t>
            </a:r>
            <a:r>
              <a:rPr lang="en-US" dirty="0" smtClean="0"/>
              <a:t>("ERROR opening socket");      </a:t>
            </a:r>
          </a:p>
          <a:p>
            <a:r>
              <a:rPr lang="en-US" dirty="0" smtClean="0"/>
              <a:t>exit(1);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553200" cy="639762"/>
          </a:xfrm>
        </p:spPr>
        <p:txBody>
          <a:bodyPr>
            <a:noAutofit/>
          </a:bodyPr>
          <a:lstStyle/>
          <a:p>
            <a:r>
              <a:rPr lang="en-US" b="1" dirty="0" smtClean="0"/>
              <a:t>“bind” function</a:t>
            </a:r>
            <a:endParaRPr lang="en-US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7196053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676400" y="12954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Assigns address to the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bind(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sockfd</a:t>
            </a:r>
            <a:r>
              <a:rPr lang="en-US" sz="2400" dirty="0" smtClean="0"/>
              <a:t>, const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sockaddr</a:t>
            </a:r>
            <a:r>
              <a:rPr lang="en-US" sz="2400" dirty="0" smtClean="0"/>
              <a:t> *</a:t>
            </a:r>
            <a:r>
              <a:rPr lang="en-US" sz="2400" dirty="0" err="1" smtClean="0"/>
              <a:t>addr</a:t>
            </a:r>
            <a:r>
              <a:rPr lang="en-US" sz="2400" dirty="0" smtClean="0"/>
              <a:t>, </a:t>
            </a:r>
            <a:r>
              <a:rPr lang="en-US" sz="2400" dirty="0" err="1" smtClean="0"/>
              <a:t>socklen_t</a:t>
            </a:r>
            <a:r>
              <a:rPr lang="en-US" sz="2400" dirty="0" smtClean="0"/>
              <a:t> </a:t>
            </a:r>
            <a:r>
              <a:rPr lang="en-US" sz="2400" dirty="0" err="1" smtClean="0"/>
              <a:t>addrlen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 </a:t>
            </a:r>
            <a:r>
              <a:rPr lang="en-US" b="1" i="1" dirty="0"/>
              <a:t>listen</a:t>
            </a:r>
            <a:r>
              <a:rPr lang="en-US" b="1" dirty="0"/>
              <a:t> 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4750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The </a:t>
            </a:r>
            <a:r>
              <a:rPr lang="en-US" b="1" i="1" dirty="0"/>
              <a:t>connect</a:t>
            </a:r>
            <a:r>
              <a:rPr lang="en-US" b="1" dirty="0"/>
              <a:t> 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34200" cy="427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accept</a:t>
            </a:r>
            <a:r>
              <a:rPr lang="en-US" dirty="0"/>
              <a:t> 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371600"/>
            <a:ext cx="736880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 </a:t>
            </a:r>
            <a:r>
              <a:rPr lang="en-US" b="1" i="1" dirty="0"/>
              <a:t>close</a:t>
            </a:r>
            <a:r>
              <a:rPr lang="en-US" b="1" dirty="0"/>
              <a:t> 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721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i="1" dirty="0" err="1" smtClean="0"/>
              <a:t>bzero</a:t>
            </a:r>
            <a:r>
              <a:rPr lang="en-US" dirty="0" smtClean="0"/>
              <a:t> 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49808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</a:t>
            </a:r>
            <a:r>
              <a:rPr lang="en-US" dirty="0" err="1" smtClean="0"/>
              <a:t>tcp</a:t>
            </a:r>
            <a:r>
              <a:rPr lang="en-US" dirty="0" smtClean="0"/>
              <a:t> socket program using c</a:t>
            </a:r>
            <a:br>
              <a:rPr lang="en-US" dirty="0" smtClean="0"/>
            </a:br>
            <a:r>
              <a:rPr lang="en-US" dirty="0" smtClean="0"/>
              <a:t>Server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09" y="1143000"/>
            <a:ext cx="789709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83" y="381000"/>
            <a:ext cx="854211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3" y="304800"/>
            <a:ext cx="824599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66DD5B8-D254-4B29-A690-D09E479C8657}" type="slidenum">
              <a:rPr lang="en-US"/>
              <a:pPr/>
              <a:t>3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5361"/>
            <a:ext cx="8936182" cy="5014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/>
              <a:t>Layers of the TCP/IP Protocol Suite</a:t>
            </a:r>
          </a:p>
        </p:txBody>
      </p:sp>
      <p:sp>
        <p:nvSpPr>
          <p:cNvPr id="530444" name="Rectangle 12"/>
          <p:cNvSpPr>
            <a:spLocks noChangeArrowheads="1"/>
          </p:cNvSpPr>
          <p:nvPr/>
        </p:nvSpPr>
        <p:spPr bwMode="auto">
          <a:xfrm>
            <a:off x="346364" y="5780835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Link Layer</a:t>
            </a:r>
          </a:p>
        </p:txBody>
      </p:sp>
      <p:sp>
        <p:nvSpPr>
          <p:cNvPr id="530446" name="Rectangle 14"/>
          <p:cNvSpPr>
            <a:spLocks noChangeArrowheads="1"/>
          </p:cNvSpPr>
          <p:nvPr/>
        </p:nvSpPr>
        <p:spPr bwMode="auto">
          <a:xfrm>
            <a:off x="346364" y="2864504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 Transport Layer</a:t>
            </a:r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346364" y="4380100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Network Layer</a:t>
            </a:r>
          </a:p>
        </p:txBody>
      </p:sp>
      <p:sp>
        <p:nvSpPr>
          <p:cNvPr id="530454" name="Rectangle 22"/>
          <p:cNvSpPr>
            <a:spLocks noChangeArrowheads="1"/>
          </p:cNvSpPr>
          <p:nvPr/>
        </p:nvSpPr>
        <p:spPr bwMode="auto">
          <a:xfrm>
            <a:off x="346364" y="1418945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Application Layer</a:t>
            </a: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1939636" y="2017059"/>
            <a:ext cx="0" cy="874059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1939636" y="4975412"/>
            <a:ext cx="0" cy="84744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1939636" y="3429000"/>
            <a:ext cx="0" cy="941294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602182" y="1344706"/>
            <a:ext cx="5264727" cy="5034243"/>
            <a:chOff x="2496" y="960"/>
            <a:chExt cx="3648" cy="3594"/>
          </a:xfrm>
        </p:grpSpPr>
        <p:sp>
          <p:nvSpPr>
            <p:cNvPr id="530463" name="Rectangle 31"/>
            <p:cNvSpPr>
              <a:spLocks noChangeArrowheads="1"/>
            </p:cNvSpPr>
            <p:nvPr/>
          </p:nvSpPr>
          <p:spPr bwMode="auto">
            <a:xfrm>
              <a:off x="3888" y="4122"/>
              <a:ext cx="225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ahoma" charset="0"/>
                  <a:ea typeface="ＭＳ Ｐゴシック" charset="0"/>
                </a:rPr>
                <a:t>Link Layer</a:t>
              </a:r>
            </a:p>
          </p:txBody>
        </p:sp>
        <p:sp>
          <p:nvSpPr>
            <p:cNvPr id="530464" name="Rectangle 32"/>
            <p:cNvSpPr>
              <a:spLocks noChangeArrowheads="1"/>
            </p:cNvSpPr>
            <p:nvPr/>
          </p:nvSpPr>
          <p:spPr bwMode="auto">
            <a:xfrm>
              <a:off x="3888" y="2040"/>
              <a:ext cx="225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ahoma" charset="0"/>
                  <a:ea typeface="ＭＳ Ｐゴシック" charset="0"/>
                </a:rPr>
                <a:t> Transport Layer</a:t>
              </a:r>
            </a:p>
          </p:txBody>
        </p:sp>
        <p:sp>
          <p:nvSpPr>
            <p:cNvPr id="530465" name="Rectangle 33"/>
            <p:cNvSpPr>
              <a:spLocks noChangeArrowheads="1"/>
            </p:cNvSpPr>
            <p:nvPr/>
          </p:nvSpPr>
          <p:spPr bwMode="auto">
            <a:xfrm>
              <a:off x="3888" y="3122"/>
              <a:ext cx="225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ahoma" charset="0"/>
                  <a:ea typeface="ＭＳ Ｐゴシック" charset="0"/>
                </a:rPr>
                <a:t>Network Layer</a:t>
              </a:r>
            </a:p>
          </p:txBody>
        </p:sp>
        <p:sp>
          <p:nvSpPr>
            <p:cNvPr id="530466" name="Rectangle 34"/>
            <p:cNvSpPr>
              <a:spLocks noChangeArrowheads="1"/>
            </p:cNvSpPr>
            <p:nvPr/>
          </p:nvSpPr>
          <p:spPr bwMode="auto">
            <a:xfrm>
              <a:off x="3888" y="1008"/>
              <a:ext cx="225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ahoma" charset="0"/>
                  <a:ea typeface="ＭＳ Ｐゴシック" charset="0"/>
                </a:rPr>
                <a:t>Application Layer</a:t>
              </a:r>
            </a:p>
          </p:txBody>
        </p:sp>
        <p:sp>
          <p:nvSpPr>
            <p:cNvPr id="530467" name="Line 35"/>
            <p:cNvSpPr>
              <a:spLocks noChangeShapeType="1"/>
            </p:cNvSpPr>
            <p:nvPr/>
          </p:nvSpPr>
          <p:spPr bwMode="auto">
            <a:xfrm>
              <a:off x="4992" y="1435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68" name="Line 36"/>
            <p:cNvSpPr>
              <a:spLocks noChangeShapeType="1"/>
            </p:cNvSpPr>
            <p:nvPr/>
          </p:nvSpPr>
          <p:spPr bwMode="auto">
            <a:xfrm>
              <a:off x="4992" y="3547"/>
              <a:ext cx="0" cy="60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69" name="Line 37"/>
            <p:cNvSpPr>
              <a:spLocks noChangeShapeType="1"/>
            </p:cNvSpPr>
            <p:nvPr/>
          </p:nvSpPr>
          <p:spPr bwMode="auto">
            <a:xfrm>
              <a:off x="4992" y="2443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71" name="Line 39"/>
            <p:cNvSpPr>
              <a:spLocks noChangeShapeType="1"/>
            </p:cNvSpPr>
            <p:nvPr/>
          </p:nvSpPr>
          <p:spPr bwMode="auto">
            <a:xfrm>
              <a:off x="2496" y="336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72" name="Line 40"/>
            <p:cNvSpPr>
              <a:spLocks noChangeShapeType="1"/>
            </p:cNvSpPr>
            <p:nvPr/>
          </p:nvSpPr>
          <p:spPr bwMode="auto">
            <a:xfrm>
              <a:off x="2496" y="124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73" name="Line 41"/>
            <p:cNvSpPr>
              <a:spLocks noChangeShapeType="1"/>
            </p:cNvSpPr>
            <p:nvPr/>
          </p:nvSpPr>
          <p:spPr bwMode="auto">
            <a:xfrm>
              <a:off x="2496" y="225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74" name="Line 42"/>
            <p:cNvSpPr>
              <a:spLocks noChangeShapeType="1"/>
            </p:cNvSpPr>
            <p:nvPr/>
          </p:nvSpPr>
          <p:spPr bwMode="auto">
            <a:xfrm>
              <a:off x="2496" y="43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0475" name="Text Box 43"/>
            <p:cNvSpPr txBox="1">
              <a:spLocks noChangeArrowheads="1"/>
            </p:cNvSpPr>
            <p:nvPr/>
          </p:nvSpPr>
          <p:spPr bwMode="auto">
            <a:xfrm>
              <a:off x="2784" y="4080"/>
              <a:ext cx="8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Tahoma" charset="0"/>
                  <a:ea typeface="ＭＳ Ｐゴシック" charset="0"/>
                </a:rPr>
                <a:t>Ethernet</a:t>
              </a:r>
            </a:p>
          </p:txBody>
        </p:sp>
        <p:sp>
          <p:nvSpPr>
            <p:cNvPr id="530476" name="Text Box 44"/>
            <p:cNvSpPr txBox="1">
              <a:spLocks noChangeArrowheads="1"/>
            </p:cNvSpPr>
            <p:nvPr/>
          </p:nvSpPr>
          <p:spPr bwMode="auto">
            <a:xfrm>
              <a:off x="2811" y="960"/>
              <a:ext cx="7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Tahoma" charset="0"/>
                  <a:ea typeface="ＭＳ Ｐゴシック" charset="0"/>
                </a:rPr>
                <a:t>e.g. ftp</a:t>
              </a:r>
            </a:p>
          </p:txBody>
        </p:sp>
        <p:sp>
          <p:nvSpPr>
            <p:cNvPr id="530477" name="Text Box 45"/>
            <p:cNvSpPr txBox="1">
              <a:spLocks noChangeArrowheads="1"/>
            </p:cNvSpPr>
            <p:nvPr/>
          </p:nvSpPr>
          <p:spPr bwMode="auto">
            <a:xfrm>
              <a:off x="2564" y="1983"/>
              <a:ext cx="131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Tahoma" charset="0"/>
                  <a:ea typeface="ＭＳ Ｐゴシック" charset="0"/>
                </a:rPr>
                <a:t>e.g. TCP, UDP</a:t>
              </a:r>
            </a:p>
          </p:txBody>
        </p:sp>
        <p:sp>
          <p:nvSpPr>
            <p:cNvPr id="530478" name="Text Box 46"/>
            <p:cNvSpPr txBox="1">
              <a:spLocks noChangeArrowheads="1"/>
            </p:cNvSpPr>
            <p:nvPr/>
          </p:nvSpPr>
          <p:spPr bwMode="auto">
            <a:xfrm>
              <a:off x="2832" y="3072"/>
              <a:ext cx="69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Tahoma" charset="0"/>
                  <a:ea typeface="ＭＳ Ｐゴシック" charset="0"/>
                </a:rPr>
                <a:t>e.g. 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Socket programming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59" y="838200"/>
            <a:ext cx="832974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228600"/>
            <a:ext cx="873918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691438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Different directory</a:t>
            </a:r>
          </a:p>
          <a:p>
            <a:pPr>
              <a:buNone/>
            </a:pPr>
            <a:r>
              <a:rPr lang="en-US" dirty="0" smtClean="0"/>
              <a:t>Server(</a:t>
            </a:r>
            <a:r>
              <a:rPr lang="en-US" dirty="0" err="1" smtClean="0"/>
              <a:t>server.c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server.c</a:t>
            </a:r>
            <a:r>
              <a:rPr lang="en-US" dirty="0" smtClean="0"/>
              <a:t> 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Client(</a:t>
            </a:r>
            <a:r>
              <a:rPr lang="en-US" dirty="0" err="1" smtClean="0"/>
              <a:t>client.c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client.c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127.0.0.1 5001</a:t>
            </a:r>
          </a:p>
          <a:p>
            <a:pPr>
              <a:buNone/>
            </a:pPr>
            <a:r>
              <a:rPr lang="en-US" dirty="0" smtClean="0"/>
              <a:t>==================or=======</a:t>
            </a:r>
          </a:p>
          <a:p>
            <a:pPr>
              <a:buNone/>
            </a:pPr>
            <a:r>
              <a:rPr lang="en-US" b="1" u="sng" dirty="0" smtClean="0"/>
              <a:t>Same directory</a:t>
            </a:r>
          </a:p>
          <a:p>
            <a:pPr>
              <a:buNone/>
            </a:pPr>
            <a:r>
              <a:rPr lang="en-US" dirty="0" smtClean="0"/>
              <a:t>.g++ </a:t>
            </a:r>
            <a:r>
              <a:rPr lang="en-US" dirty="0" err="1" smtClean="0"/>
              <a:t>server.c</a:t>
            </a:r>
            <a:r>
              <a:rPr lang="en-US" dirty="0" smtClean="0"/>
              <a:t> –o server</a:t>
            </a:r>
          </a:p>
          <a:p>
            <a:pPr>
              <a:buNone/>
            </a:pPr>
            <a:r>
              <a:rPr lang="en-US" dirty="0" smtClean="0"/>
              <a:t>./server</a:t>
            </a:r>
          </a:p>
          <a:p>
            <a:pPr>
              <a:buNone/>
            </a:pPr>
            <a:r>
              <a:rPr lang="en-US" dirty="0" smtClean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client.c</a:t>
            </a:r>
            <a:r>
              <a:rPr lang="en-US" dirty="0" smtClean="0"/>
              <a:t> –o client</a:t>
            </a:r>
          </a:p>
          <a:p>
            <a:pPr>
              <a:buNone/>
            </a:pPr>
            <a:r>
              <a:rPr lang="en-US" dirty="0" smtClean="0"/>
              <a:t>./client 127.0.0.1 5001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https://www.tutorialspoint.com/unix_sockets/index.htm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http://home.iitk.ac.in/~chebrolu/ee673-f06/sockets.pdf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5FD19FF-C85B-48D5-95A0-68337D421040}" type="slidenum">
              <a:rPr lang="en-US"/>
              <a:pPr/>
              <a:t>4</a:t>
            </a:fld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9273" y="305361"/>
            <a:ext cx="9213273" cy="5014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smtClean="0"/>
              <a:t>Protocol Suite Location </a:t>
            </a:r>
            <a:endParaRPr lang="en-US" smtClean="0"/>
          </a:p>
        </p:txBody>
      </p:sp>
      <p:sp>
        <p:nvSpPr>
          <p:cNvPr id="5591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7818" y="874060"/>
            <a:ext cx="4225636" cy="574301"/>
          </a:xfrm>
        </p:spPr>
        <p:txBody>
          <a:bodyPr/>
          <a:lstStyle/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500" dirty="0"/>
              <a:t>Internet Protocol Layer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554182" y="5780835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Link Layer</a:t>
            </a:r>
          </a:p>
        </p:txBody>
      </p:sp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554182" y="2864504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 Transport Layer (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TCP</a:t>
            </a:r>
            <a:r>
              <a:rPr lang="en-US" b="1" dirty="0">
                <a:latin typeface="Tahoma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UDP</a:t>
            </a:r>
            <a:r>
              <a:rPr lang="en-US" b="1" dirty="0">
                <a:latin typeface="Tahoma" charset="0"/>
                <a:ea typeface="ＭＳ Ｐゴシック" charset="0"/>
              </a:rPr>
              <a:t>)</a:t>
            </a: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554182" y="4380100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Network Layer (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IP</a:t>
            </a:r>
            <a:r>
              <a:rPr lang="en-US" b="1" dirty="0">
                <a:latin typeface="Tahoma" charset="0"/>
                <a:ea typeface="ＭＳ Ｐゴシック" charset="0"/>
              </a:rPr>
              <a:t>)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554182" y="1418945"/>
            <a:ext cx="3255818" cy="60511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Application Layer</a:t>
            </a: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2147455" y="2017059"/>
            <a:ext cx="0" cy="874059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9117" name="Line 13"/>
          <p:cNvSpPr>
            <a:spLocks noChangeShapeType="1"/>
          </p:cNvSpPr>
          <p:nvPr/>
        </p:nvSpPr>
        <p:spPr bwMode="auto">
          <a:xfrm>
            <a:off x="2147455" y="4975412"/>
            <a:ext cx="0" cy="84744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9118" name="Line 14"/>
          <p:cNvSpPr>
            <a:spLocks noChangeShapeType="1"/>
          </p:cNvSpPr>
          <p:nvPr/>
        </p:nvSpPr>
        <p:spPr bwMode="auto">
          <a:xfrm>
            <a:off x="2147455" y="3429000"/>
            <a:ext cx="0" cy="941294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3364" y="874059"/>
            <a:ext cx="8670636" cy="5513294"/>
            <a:chOff x="328" y="624"/>
            <a:chExt cx="6008" cy="3936"/>
          </a:xfrm>
        </p:grpSpPr>
        <p:sp>
          <p:nvSpPr>
            <p:cNvPr id="559106" name="Rectangle 2"/>
            <p:cNvSpPr>
              <a:spLocks noChangeArrowheads="1"/>
            </p:cNvSpPr>
            <p:nvPr/>
          </p:nvSpPr>
          <p:spPr bwMode="auto">
            <a:xfrm>
              <a:off x="3696" y="3696"/>
              <a:ext cx="240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/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Network Card &amp;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Device Driver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(e.g. Ethernet card)</a:t>
              </a:r>
              <a:endParaRPr lang="en-US" b="1" dirty="0"/>
            </a:p>
          </p:txBody>
        </p:sp>
        <p:sp>
          <p:nvSpPr>
            <p:cNvPr id="559109" name="Rectangle 5"/>
            <p:cNvSpPr>
              <a:spLocks noChangeArrowheads="1"/>
            </p:cNvSpPr>
            <p:nvPr/>
          </p:nvSpPr>
          <p:spPr bwMode="auto">
            <a:xfrm>
              <a:off x="3696" y="1920"/>
              <a:ext cx="2400" cy="17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/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/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Operating System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(e.g. Unix)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59110" name="Rectangle 6"/>
            <p:cNvSpPr>
              <a:spLocks noChangeArrowheads="1"/>
            </p:cNvSpPr>
            <p:nvPr/>
          </p:nvSpPr>
          <p:spPr bwMode="auto">
            <a:xfrm>
              <a:off x="3696" y="997"/>
              <a:ext cx="240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ahoma" charset="0"/>
                  <a:ea typeface="ＭＳ Ｐゴシック" charset="0"/>
                </a:rPr>
                <a:t>Applications</a:t>
              </a:r>
              <a:br>
                <a:rPr lang="en-US" b="1" dirty="0">
                  <a:solidFill>
                    <a:srgbClr val="FF0000"/>
                  </a:solidFill>
                  <a:latin typeface="Tahoma" charset="0"/>
                  <a:ea typeface="ＭＳ Ｐゴシック" charset="0"/>
                </a:rPr>
              </a:br>
              <a:r>
                <a:rPr lang="en-US" b="1" dirty="0">
                  <a:solidFill>
                    <a:srgbClr val="FF0000"/>
                  </a:solidFill>
                  <a:latin typeface="Tahoma" charset="0"/>
                  <a:ea typeface="ＭＳ Ｐゴシック" charset="0"/>
                </a:rPr>
                <a:t>(e.g. browser, game, ftp)</a:t>
              </a:r>
            </a:p>
          </p:txBody>
        </p:sp>
        <p:sp>
          <p:nvSpPr>
            <p:cNvPr id="559114" name="Text Box 10"/>
            <p:cNvSpPr txBox="1">
              <a:spLocks noChangeArrowheads="1"/>
            </p:cNvSpPr>
            <p:nvPr/>
          </p:nvSpPr>
          <p:spPr bwMode="auto">
            <a:xfrm>
              <a:off x="3689" y="1905"/>
              <a:ext cx="245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latin typeface="Tahoma" charset="0"/>
                  <a:ea typeface="ＭＳ Ｐゴシック" charset="0"/>
                </a:rPr>
                <a:t>Application Programming</a:t>
              </a:r>
              <a:br>
                <a:rPr lang="en-US" sz="1400" b="1" dirty="0">
                  <a:latin typeface="Tahoma" charset="0"/>
                  <a:ea typeface="ＭＳ Ｐゴシック" charset="0"/>
                </a:rPr>
              </a:br>
              <a:r>
                <a:rPr lang="en-US" sz="1400" b="1" dirty="0">
                  <a:latin typeface="Tahoma" charset="0"/>
                  <a:ea typeface="ＭＳ Ｐゴシック" charset="0"/>
                </a:rPr>
                <a:t>Interface (API)</a:t>
              </a:r>
              <a:br>
                <a:rPr lang="en-US" sz="1400" b="1" dirty="0">
                  <a:latin typeface="Tahoma" charset="0"/>
                  <a:ea typeface="ＭＳ Ｐゴシック" charset="0"/>
                </a:rPr>
              </a:br>
              <a:r>
                <a:rPr lang="en-US" sz="1400" b="1" dirty="0">
                  <a:latin typeface="Tahoma" charset="0"/>
                  <a:ea typeface="ＭＳ Ｐゴシック" charset="0"/>
                </a:rPr>
                <a:t>(e.g. network API)</a:t>
              </a:r>
            </a:p>
          </p:txBody>
        </p:sp>
        <p:sp>
          <p:nvSpPr>
            <p:cNvPr id="559119" name="Text Box 15"/>
            <p:cNvSpPr txBox="1">
              <a:spLocks noChangeArrowheads="1"/>
            </p:cNvSpPr>
            <p:nvPr/>
          </p:nvSpPr>
          <p:spPr bwMode="auto">
            <a:xfrm>
              <a:off x="3840" y="3676"/>
              <a:ext cx="211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1" dirty="0">
                  <a:latin typeface="Tahoma" charset="0"/>
                  <a:ea typeface="ＭＳ Ｐゴシック" charset="0"/>
                </a:rPr>
                <a:t> Interface to the Network Card</a:t>
              </a:r>
            </a:p>
          </p:txBody>
        </p:sp>
        <p:sp>
          <p:nvSpPr>
            <p:cNvPr id="559120" name="Line 16"/>
            <p:cNvSpPr>
              <a:spLocks noChangeShapeType="1"/>
            </p:cNvSpPr>
            <p:nvPr/>
          </p:nvSpPr>
          <p:spPr bwMode="auto">
            <a:xfrm flipH="1">
              <a:off x="328" y="1898"/>
              <a:ext cx="5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9121" name="Line 17"/>
            <p:cNvSpPr>
              <a:spLocks noChangeShapeType="1"/>
            </p:cNvSpPr>
            <p:nvPr/>
          </p:nvSpPr>
          <p:spPr bwMode="auto">
            <a:xfrm flipH="1">
              <a:off x="339" y="3674"/>
              <a:ext cx="5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9122" name="Rectangle 18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3468" y="624"/>
              <a:ext cx="286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1882" tIns="50941" rIns="101882" bIns="50941"/>
            <a:lstStyle/>
            <a:p>
              <a:pPr marL="256432" indent="-256432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Blip>
                  <a:blip r:embed="rId2"/>
                </a:buBlip>
                <a:defRPr/>
              </a:pPr>
              <a:r>
                <a:rPr lang="en-US" sz="2500" dirty="0">
                  <a:latin typeface="Tahoma" charset="0"/>
                  <a:ea typeface="ＭＳ Ｐゴシック" charset="0"/>
                </a:rPr>
                <a:t>Location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9612917-34A9-4050-B82C-4E1A16163FCB}" type="slidenum">
              <a:rPr lang="en-US"/>
              <a:pPr/>
              <a:t>5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18" y="305361"/>
            <a:ext cx="8936182" cy="5014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smtClean="0"/>
              <a:t>Network API</a:t>
            </a:r>
          </a:p>
        </p:txBody>
      </p:sp>
      <p:sp>
        <p:nvSpPr>
          <p:cNvPr id="551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2727" y="1008529"/>
            <a:ext cx="8104909" cy="5378824"/>
          </a:xfrm>
        </p:spPr>
        <p:txBody>
          <a:bodyPr/>
          <a:lstStyle/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500" dirty="0"/>
              <a:t>Operating system provides Application Programming Interface (API) for network application</a:t>
            </a:r>
            <a:endParaRPr lang="en-US" sz="2500" dirty="0">
              <a:solidFill>
                <a:srgbClr val="FF0000"/>
              </a:solidFill>
            </a:endParaRP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500" dirty="0">
                <a:solidFill>
                  <a:srgbClr val="FF0000"/>
                </a:solidFill>
              </a:rPr>
              <a:t>API is defined</a:t>
            </a:r>
            <a:r>
              <a:rPr lang="en-US" sz="2500" dirty="0"/>
              <a:t> by a set of function types, data structures, and constants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500" dirty="0">
                <a:solidFill>
                  <a:srgbClr val="FF0000"/>
                </a:solidFill>
              </a:rPr>
              <a:t>Desirable characteristics</a:t>
            </a:r>
            <a:r>
              <a:rPr lang="en-US" sz="2500" dirty="0"/>
              <a:t> of the network interface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200" dirty="0"/>
              <a:t>Simple to use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200" dirty="0"/>
              <a:t>Flexible</a:t>
            </a:r>
          </a:p>
          <a:p>
            <a:pPr marL="1025728" lvl="2" indent="-205146" defTabSz="820583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1900" dirty="0"/>
              <a:t>independent from any application</a:t>
            </a:r>
          </a:p>
          <a:p>
            <a:pPr marL="1025728" lvl="2" indent="-205146" defTabSz="820583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1900" dirty="0"/>
              <a:t>allows program to use all functionality of the network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200" dirty="0"/>
              <a:t>Standardized</a:t>
            </a:r>
          </a:p>
          <a:p>
            <a:pPr marL="1025728" lvl="2" indent="-205146" defTabSz="820583">
              <a:lnSpc>
                <a:spcPct val="90000"/>
              </a:lnSpc>
              <a:buFont typeface="Wingdings" charset="0"/>
              <a:buChar char="w"/>
              <a:defRPr/>
            </a:pPr>
            <a:r>
              <a:rPr lang="en-US" sz="1900" dirty="0"/>
              <a:t>allows programmer to learn once, write anywhere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500" dirty="0"/>
              <a:t>Application Programming Interface for networks is called </a:t>
            </a:r>
            <a:r>
              <a:rPr lang="en-US" sz="2500" dirty="0">
                <a:solidFill>
                  <a:srgbClr val="FF0000"/>
                </a:solidFill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A75AACE-7CE9-4904-904E-C5EA4293AB8D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Sockets</a:t>
            </a:r>
          </a:p>
        </p:txBody>
      </p:sp>
      <p:sp>
        <p:nvSpPr>
          <p:cNvPr id="531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2727" y="1143001"/>
            <a:ext cx="8174182" cy="4877360"/>
          </a:xfrm>
        </p:spPr>
        <p:txBody>
          <a:bodyPr/>
          <a:lstStyle/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Sockets provide mechanisms to communicate between computers across a network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It is an interface between application process and transport layer.</a:t>
            </a:r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/>
              <a:t>There are different kind of </a:t>
            </a:r>
            <a:r>
              <a:rPr lang="en-US" sz="2900" dirty="0" smtClean="0"/>
              <a:t>sockets family</a:t>
            </a:r>
            <a:endParaRPr lang="en-US" sz="2900" dirty="0"/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/>
              <a:t>DARPA Internet addresses (</a:t>
            </a:r>
            <a:r>
              <a:rPr lang="en-US" sz="2500" dirty="0">
                <a:solidFill>
                  <a:srgbClr val="FF0000"/>
                </a:solidFill>
              </a:rPr>
              <a:t>Internet Sockets</a:t>
            </a:r>
            <a:r>
              <a:rPr lang="en-US" sz="2500" dirty="0"/>
              <a:t>)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/>
              <a:t>Unix inter process communication (Unix Sockets)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/>
              <a:t>CCITT X.25 addresses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/>
              <a:t>and many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Socket programming in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00C9-0062-4EE3-B8D6-0D3040FAE0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91" y="268941"/>
            <a:ext cx="8745918" cy="62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Stream </a:t>
            </a:r>
            <a:r>
              <a:rPr lang="en-US" sz="2800" b="1" dirty="0" smtClean="0"/>
              <a:t>Sockets: </a:t>
            </a:r>
            <a:r>
              <a:rPr lang="en-US" sz="2800" dirty="0"/>
              <a:t>Delivery in a networked environment is </a:t>
            </a:r>
            <a:r>
              <a:rPr lang="en-US" sz="2800" dirty="0" smtClean="0"/>
              <a:t>guaranteed. They are connection oriented</a:t>
            </a:r>
          </a:p>
          <a:p>
            <a:r>
              <a:rPr lang="en-US" sz="2800" b="1" dirty="0"/>
              <a:t>Datagram </a:t>
            </a:r>
            <a:r>
              <a:rPr lang="en-US" sz="2800" b="1" dirty="0" smtClean="0"/>
              <a:t>Sockets: </a:t>
            </a:r>
            <a:r>
              <a:rPr lang="en-US" sz="2800" dirty="0"/>
              <a:t>Delivery in a networked environment is not guaranteed. </a:t>
            </a:r>
            <a:r>
              <a:rPr lang="en-US" sz="2800" dirty="0" smtClean="0"/>
              <a:t>They are connectionless.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Socket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FD4-AAA9-497F-9B0F-A00873907E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CEN4500C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1716073-72F0-4CF8-8A1B-71DB744FEC9B}" type="slidenum">
              <a:rPr lang="en-US"/>
              <a:pPr/>
              <a:t>9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/>
              <a:t>Naming and </a:t>
            </a:r>
            <a:r>
              <a:rPr lang="en-US" sz="3200" b="1" dirty="0" smtClean="0"/>
              <a:t>Addressing a host in network</a:t>
            </a:r>
            <a:endParaRPr lang="en-US" sz="3200" b="1" dirty="0" smtClean="0"/>
          </a:p>
        </p:txBody>
      </p:sp>
      <p:sp>
        <p:nvSpPr>
          <p:cNvPr id="534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2727" y="1008529"/>
            <a:ext cx="8243455" cy="5378824"/>
          </a:xfrm>
        </p:spPr>
        <p:txBody>
          <a:bodyPr/>
          <a:lstStyle/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 smtClean="0">
                <a:solidFill>
                  <a:schemeClr val="hlink"/>
                </a:solidFill>
              </a:rPr>
              <a:t>Host name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/>
              <a:t>identifies a single </a:t>
            </a:r>
            <a:r>
              <a:rPr lang="en-US" sz="2500" dirty="0" smtClean="0"/>
              <a:t>host</a:t>
            </a:r>
            <a:endParaRPr lang="en-US" sz="2500" dirty="0" smtClean="0"/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>
                <a:solidFill>
                  <a:srgbClr val="FF0000"/>
                </a:solidFill>
              </a:rPr>
              <a:t>variable length </a:t>
            </a:r>
            <a:r>
              <a:rPr lang="en-US" sz="2500" dirty="0" smtClean="0">
                <a:solidFill>
                  <a:srgbClr val="FF0000"/>
                </a:solidFill>
              </a:rPr>
              <a:t>string</a:t>
            </a:r>
            <a:endParaRPr lang="en-US" sz="2500" dirty="0" smtClean="0"/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/>
              <a:t>is mapped to one or more IP addresses</a:t>
            </a:r>
            <a:br>
              <a:rPr lang="en-US" sz="2500" dirty="0" smtClean="0"/>
            </a:br>
            <a:endParaRPr lang="en-US" sz="2500" dirty="0" smtClean="0"/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 smtClean="0">
                <a:solidFill>
                  <a:schemeClr val="hlink"/>
                </a:solidFill>
              </a:rPr>
              <a:t>IP Address</a:t>
            </a:r>
            <a:endParaRPr lang="en-US" sz="3000" dirty="0" smtClean="0">
              <a:solidFill>
                <a:schemeClr val="hlink"/>
              </a:solidFill>
            </a:endParaRP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/>
              <a:t>written as dotted octets (e.g. 10.0.0.1)</a:t>
            </a:r>
            <a:endParaRPr lang="en-US" sz="2500" dirty="0" smtClean="0">
              <a:solidFill>
                <a:srgbClr val="FF0000"/>
              </a:solidFill>
            </a:endParaRP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>
                <a:solidFill>
                  <a:srgbClr val="FF0000"/>
                </a:solidFill>
              </a:rPr>
              <a:t>32 bits. Not a number! But often needs to be converted to a 32-bit to use.</a:t>
            </a:r>
            <a:endParaRPr lang="en-US" sz="2500" dirty="0" smtClean="0"/>
          </a:p>
          <a:p>
            <a:pPr marL="256432" indent="-256432" defTabSz="820583">
              <a:lnSpc>
                <a:spcPct val="90000"/>
              </a:lnSpc>
              <a:buBlip>
                <a:blip r:embed="rId2"/>
              </a:buBlip>
              <a:defRPr/>
            </a:pPr>
            <a:r>
              <a:rPr lang="en-US" sz="2900" dirty="0" smtClean="0">
                <a:solidFill>
                  <a:schemeClr val="hlink"/>
                </a:solidFill>
              </a:rPr>
              <a:t>Port number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/>
              <a:t>identifies a process on a host</a:t>
            </a:r>
          </a:p>
          <a:p>
            <a:pPr marL="615437" lvl="1" indent="-205146" defTabSz="820583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500" dirty="0" smtClean="0">
                <a:solidFill>
                  <a:srgbClr val="FF0000"/>
                </a:solidFill>
              </a:rPr>
              <a:t>16 bit number</a:t>
            </a:r>
          </a:p>
        </p:txBody>
      </p:sp>
      <p:sp>
        <p:nvSpPr>
          <p:cNvPr id="53453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73636" y="6118412"/>
            <a:ext cx="623455" cy="537882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1029</Words>
  <Application>Microsoft Office PowerPoint</Application>
  <PresentationFormat>On-screen Show (4:3)</PresentationFormat>
  <Paragraphs>244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Socket Programming in C</vt:lpstr>
      <vt:lpstr>Questions that will be Addressed</vt:lpstr>
      <vt:lpstr>Layers of the TCP/IP Protocol Suite</vt:lpstr>
      <vt:lpstr>Protocol Suite Location </vt:lpstr>
      <vt:lpstr>Network API</vt:lpstr>
      <vt:lpstr>Sockets</vt:lpstr>
      <vt:lpstr>Slide 7</vt:lpstr>
      <vt:lpstr>Socket Types</vt:lpstr>
      <vt:lpstr>Naming and Addressing a host in network</vt:lpstr>
      <vt:lpstr>Structures used in Socket API of C</vt:lpstr>
      <vt:lpstr>sockaddr</vt:lpstr>
      <vt:lpstr>sockaddr_in</vt:lpstr>
      <vt:lpstr>in_addr</vt:lpstr>
      <vt:lpstr>hostent</vt:lpstr>
      <vt:lpstr>Description</vt:lpstr>
      <vt:lpstr>servent</vt:lpstr>
      <vt:lpstr> TCP client and server</vt:lpstr>
      <vt:lpstr>Necessary Functions </vt:lpstr>
      <vt:lpstr>Necessary Functions </vt:lpstr>
      <vt:lpstr>“socket” functions </vt:lpstr>
      <vt:lpstr>“bind” function</vt:lpstr>
      <vt:lpstr>The listen Function</vt:lpstr>
      <vt:lpstr>The connect Function</vt:lpstr>
      <vt:lpstr>The accept Function</vt:lpstr>
      <vt:lpstr>The close Function</vt:lpstr>
      <vt:lpstr>The bzero Function</vt:lpstr>
      <vt:lpstr>First tcp socket program using c Server code</vt:lpstr>
      <vt:lpstr>Slide 28</vt:lpstr>
      <vt:lpstr>Slide 29</vt:lpstr>
      <vt:lpstr>Client code</vt:lpstr>
      <vt:lpstr>Slide 31</vt:lpstr>
      <vt:lpstr>Slide 32</vt:lpstr>
      <vt:lpstr>Running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in C</dc:title>
  <dc:creator>asif</dc:creator>
  <cp:lastModifiedBy>asif</cp:lastModifiedBy>
  <cp:revision>75</cp:revision>
  <dcterms:created xsi:type="dcterms:W3CDTF">2020-09-24T07:26:43Z</dcterms:created>
  <dcterms:modified xsi:type="dcterms:W3CDTF">2021-09-27T04:06:36Z</dcterms:modified>
</cp:coreProperties>
</file>