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2.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 id="2147483674" r:id="rId5"/>
  </p:sldMasterIdLst>
  <p:notesMasterIdLst>
    <p:notesMasterId r:id="rId16"/>
  </p:notesMasterIdLst>
  <p:sldIdLst>
    <p:sldId id="257" r:id="rId6"/>
    <p:sldId id="482" r:id="rId7"/>
    <p:sldId id="492" r:id="rId8"/>
    <p:sldId id="493" r:id="rId9"/>
    <p:sldId id="494" r:id="rId10"/>
    <p:sldId id="491" r:id="rId11"/>
    <p:sldId id="460" r:id="rId12"/>
    <p:sldId id="466" r:id="rId13"/>
    <p:sldId id="461" r:id="rId14"/>
    <p:sldId id="4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born, Brad" initials="BK" lastIdx="1" clrIdx="0">
    <p:extLst>
      <p:ext uri="{19B8F6BF-5375-455C-9EA6-DF929625EA0E}">
        <p15:presenceInfo xmlns:p15="http://schemas.microsoft.com/office/powerpoint/2012/main" userId="Kilborn, Brad" providerId="None"/>
      </p:ext>
    </p:extLst>
  </p:cmAuthor>
  <p:cmAuthor id="2" name="Sakarkar, Prathamesh" initials="PS" lastIdx="1" clrIdx="1">
    <p:extLst>
      <p:ext uri="{19B8F6BF-5375-455C-9EA6-DF929625EA0E}">
        <p15:presenceInfo xmlns:p15="http://schemas.microsoft.com/office/powerpoint/2012/main" userId="Sakarkar, Pratham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4D148C"/>
    <a:srgbClr val="8500C8"/>
    <a:srgbClr val="F2F2F2"/>
    <a:srgbClr val="DBC2F6"/>
    <a:srgbClr val="9247E5"/>
    <a:srgbClr val="3A0F69"/>
    <a:srgbClr val="660099"/>
    <a:srgbClr val="B685ED"/>
    <a:srgbClr val="DE9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7" autoAdjust="0"/>
    <p:restoredTop sz="94664" autoAdjust="0"/>
  </p:normalViewPr>
  <p:slideViewPr>
    <p:cSldViewPr snapToGrid="0">
      <p:cViewPr>
        <p:scale>
          <a:sx n="70" d="100"/>
          <a:sy n="70" d="100"/>
        </p:scale>
        <p:origin x="53" y="-1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27178-8ADB-45E7-A55B-F1E64B3073E1}" type="datetimeFigureOut">
              <a:rPr lang="en-US" smtClean="0"/>
              <a:t>10/21/2018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E1A56-82F9-4803-8EBF-864597023669}" type="slidenum">
              <a:rPr lang="en-US" smtClean="0"/>
              <a:t>‹#›</a:t>
            </a:fld>
            <a:endParaRPr lang="en-US" dirty="0"/>
          </a:p>
        </p:txBody>
      </p:sp>
    </p:spTree>
    <p:extLst>
      <p:ext uri="{BB962C8B-B14F-4D97-AF65-F5344CB8AC3E}">
        <p14:creationId xmlns:p14="http://schemas.microsoft.com/office/powerpoint/2010/main" val="195967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E1A56-82F9-4803-8EBF-864597023669}" type="slidenum">
              <a:rPr lang="en-US" smtClean="0"/>
              <a:t>1</a:t>
            </a:fld>
            <a:endParaRPr lang="en-US" dirty="0"/>
          </a:p>
        </p:txBody>
      </p:sp>
    </p:spTree>
    <p:extLst>
      <p:ext uri="{BB962C8B-B14F-4D97-AF65-F5344CB8AC3E}">
        <p14:creationId xmlns:p14="http://schemas.microsoft.com/office/powerpoint/2010/main" val="427196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555016" name="Rectangle 8"/>
          <p:cNvSpPr>
            <a:spLocks noGrp="1" noChangeArrowheads="1"/>
          </p:cNvSpPr>
          <p:nvPr>
            <p:ph type="ctrTitle" sz="quarter" hasCustomPrompt="1"/>
          </p:nvPr>
        </p:nvSpPr>
        <p:spPr>
          <a:xfrm>
            <a:off x="2259896" y="3323219"/>
            <a:ext cx="6370638" cy="1218795"/>
          </a:xfrm>
        </p:spPr>
        <p:txBody>
          <a:bodyPr>
            <a:spAutoFit/>
          </a:bodyPr>
          <a:lstStyle>
            <a:lvl1pPr algn="l">
              <a:defRPr sz="4400" baseline="0">
                <a:solidFill>
                  <a:srgbClr val="4D148C"/>
                </a:solidFill>
              </a:defRPr>
            </a:lvl1pPr>
          </a:lstStyle>
          <a:p>
            <a:r>
              <a:rPr lang="en-US" dirty="0"/>
              <a:t>Click to add presentation title</a:t>
            </a:r>
          </a:p>
        </p:txBody>
      </p:sp>
      <p:sp>
        <p:nvSpPr>
          <p:cNvPr id="555017" name="Rectangle 9"/>
          <p:cNvSpPr>
            <a:spLocks noGrp="1" noChangeArrowheads="1"/>
          </p:cNvSpPr>
          <p:nvPr>
            <p:ph type="subTitle" sz="quarter" idx="1" hasCustomPrompt="1"/>
          </p:nvPr>
        </p:nvSpPr>
        <p:spPr>
          <a:xfrm>
            <a:off x="2274005" y="4682067"/>
            <a:ext cx="6361995" cy="637822"/>
          </a:xfrm>
        </p:spPr>
        <p:txBody>
          <a:bodyPr>
            <a:noAutofit/>
          </a:bodyPr>
          <a:lstStyle>
            <a:lvl1pPr marL="0" marR="0" indent="0" algn="l" defTabSz="914400" rtl="0" eaLnBrk="1" fontAlgn="auto" latinLnBrk="0" hangingPunct="1">
              <a:lnSpc>
                <a:spcPct val="80000"/>
              </a:lnSpc>
              <a:spcBef>
                <a:spcPct val="25000"/>
              </a:spcBef>
              <a:spcAft>
                <a:spcPts val="0"/>
              </a:spcAft>
              <a:buClrTx/>
              <a:buSzPct val="90000"/>
              <a:buFontTx/>
              <a:buNone/>
              <a:tabLst/>
              <a:defRPr sz="2000" baseline="0">
                <a:solidFill>
                  <a:schemeClr val="tx1"/>
                </a:solidFill>
              </a:defRPr>
            </a:lvl1pPr>
          </a:lstStyle>
          <a:p>
            <a:r>
              <a:rPr lang="en-US" dirty="0"/>
              <a:t>Click to add Author/Department/Subtitle</a:t>
            </a:r>
          </a:p>
        </p:txBody>
      </p:sp>
      <p:sp>
        <p:nvSpPr>
          <p:cNvPr id="8" name="Text Placeholder 7"/>
          <p:cNvSpPr>
            <a:spLocks noGrp="1"/>
          </p:cNvSpPr>
          <p:nvPr>
            <p:ph type="body" sz="quarter" idx="12" hasCustomPrompt="1"/>
          </p:nvPr>
        </p:nvSpPr>
        <p:spPr>
          <a:xfrm>
            <a:off x="2271889" y="5333824"/>
            <a:ext cx="6364111" cy="310620"/>
          </a:xfrm>
        </p:spPr>
        <p:txBody>
          <a:bodyPr/>
          <a:lstStyle>
            <a:lvl1pPr>
              <a:tabLst/>
              <a:defRPr sz="1800" b="0"/>
            </a:lvl1pPr>
          </a:lstStyle>
          <a:p>
            <a:pPr lvl="0"/>
            <a:r>
              <a:rPr lang="en-US" dirty="0"/>
              <a:t>Click to add Date</a:t>
            </a:r>
          </a:p>
        </p:txBody>
      </p:sp>
      <p:grpSp>
        <p:nvGrpSpPr>
          <p:cNvPr id="555012" name="Group 555011"/>
          <p:cNvGrpSpPr>
            <a:grpSpLocks noChangeAspect="1"/>
          </p:cNvGrpSpPr>
          <p:nvPr userDrawn="1"/>
        </p:nvGrpSpPr>
        <p:grpSpPr>
          <a:xfrm rot="16200000">
            <a:off x="-437633" y="2839180"/>
            <a:ext cx="3127248" cy="1259898"/>
            <a:chOff x="3943351" y="1631951"/>
            <a:chExt cx="1544638" cy="622300"/>
          </a:xfrm>
        </p:grpSpPr>
        <p:grpSp>
          <p:nvGrpSpPr>
            <p:cNvPr id="555010" name="Group 555009"/>
            <p:cNvGrpSpPr>
              <a:grpSpLocks noChangeAspect="1"/>
            </p:cNvGrpSpPr>
            <p:nvPr userDrawn="1"/>
          </p:nvGrpSpPr>
          <p:grpSpPr>
            <a:xfrm>
              <a:off x="4745038" y="2100263"/>
              <a:ext cx="690563" cy="153988"/>
              <a:chOff x="4745038" y="2100263"/>
              <a:chExt cx="690563" cy="153988"/>
            </a:xfrm>
          </p:grpSpPr>
          <p:sp>
            <p:nvSpPr>
              <p:cNvPr id="7" name="Freeform 6"/>
              <p:cNvSpPr>
                <a:spLocks noChangeAspect="1"/>
              </p:cNvSpPr>
              <p:nvPr userDrawn="1"/>
            </p:nvSpPr>
            <p:spPr bwMode="auto">
              <a:xfrm>
                <a:off x="4745038" y="2100263"/>
                <a:ext cx="101600" cy="153988"/>
              </a:xfrm>
              <a:custGeom>
                <a:avLst/>
                <a:gdLst>
                  <a:gd name="T0" fmla="*/ 61 w 192"/>
                  <a:gd name="T1" fmla="*/ 289 h 292"/>
                  <a:gd name="T2" fmla="*/ 25 w 192"/>
                  <a:gd name="T3" fmla="*/ 269 h 292"/>
                  <a:gd name="T4" fmla="*/ 4 w 192"/>
                  <a:gd name="T5" fmla="*/ 234 h 292"/>
                  <a:gd name="T6" fmla="*/ 27 w 192"/>
                  <a:gd name="T7" fmla="*/ 212 h 292"/>
                  <a:gd name="T8" fmla="*/ 35 w 192"/>
                  <a:gd name="T9" fmla="*/ 242 h 292"/>
                  <a:gd name="T10" fmla="*/ 54 w 192"/>
                  <a:gd name="T11" fmla="*/ 260 h 292"/>
                  <a:gd name="T12" fmla="*/ 81 w 192"/>
                  <a:gd name="T13" fmla="*/ 268 h 292"/>
                  <a:gd name="T14" fmla="*/ 113 w 192"/>
                  <a:gd name="T15" fmla="*/ 267 h 292"/>
                  <a:gd name="T16" fmla="*/ 142 w 192"/>
                  <a:gd name="T17" fmla="*/ 255 h 292"/>
                  <a:gd name="T18" fmla="*/ 162 w 192"/>
                  <a:gd name="T19" fmla="*/ 231 h 292"/>
                  <a:gd name="T20" fmla="*/ 162 w 192"/>
                  <a:gd name="T21" fmla="*/ 200 h 292"/>
                  <a:gd name="T22" fmla="*/ 147 w 192"/>
                  <a:gd name="T23" fmla="*/ 178 h 292"/>
                  <a:gd name="T24" fmla="*/ 120 w 192"/>
                  <a:gd name="T25" fmla="*/ 166 h 292"/>
                  <a:gd name="T26" fmla="*/ 88 w 192"/>
                  <a:gd name="T27" fmla="*/ 156 h 292"/>
                  <a:gd name="T28" fmla="*/ 54 w 192"/>
                  <a:gd name="T29" fmla="*/ 142 h 292"/>
                  <a:gd name="T30" fmla="*/ 25 w 192"/>
                  <a:gd name="T31" fmla="*/ 122 h 292"/>
                  <a:gd name="T32" fmla="*/ 9 w 192"/>
                  <a:gd name="T33" fmla="*/ 95 h 292"/>
                  <a:gd name="T34" fmla="*/ 9 w 192"/>
                  <a:gd name="T35" fmla="*/ 57 h 292"/>
                  <a:gd name="T36" fmla="*/ 28 w 192"/>
                  <a:gd name="T37" fmla="*/ 26 h 292"/>
                  <a:gd name="T38" fmla="*/ 59 w 192"/>
                  <a:gd name="T39" fmla="*/ 7 h 292"/>
                  <a:gd name="T40" fmla="*/ 96 w 192"/>
                  <a:gd name="T41" fmla="*/ 0 h 292"/>
                  <a:gd name="T42" fmla="*/ 125 w 192"/>
                  <a:gd name="T43" fmla="*/ 4 h 292"/>
                  <a:gd name="T44" fmla="*/ 152 w 192"/>
                  <a:gd name="T45" fmla="*/ 14 h 292"/>
                  <a:gd name="T46" fmla="*/ 174 w 192"/>
                  <a:gd name="T47" fmla="*/ 34 h 292"/>
                  <a:gd name="T48" fmla="*/ 186 w 192"/>
                  <a:gd name="T49" fmla="*/ 67 h 292"/>
                  <a:gd name="T50" fmla="*/ 157 w 192"/>
                  <a:gd name="T51" fmla="*/ 54 h 292"/>
                  <a:gd name="T52" fmla="*/ 144 w 192"/>
                  <a:gd name="T53" fmla="*/ 36 h 292"/>
                  <a:gd name="T54" fmla="*/ 122 w 192"/>
                  <a:gd name="T55" fmla="*/ 27 h 292"/>
                  <a:gd name="T56" fmla="*/ 98 w 192"/>
                  <a:gd name="T57" fmla="*/ 24 h 292"/>
                  <a:gd name="T58" fmla="*/ 68 w 192"/>
                  <a:gd name="T59" fmla="*/ 29 h 292"/>
                  <a:gd name="T60" fmla="*/ 44 w 192"/>
                  <a:gd name="T61" fmla="*/ 45 h 292"/>
                  <a:gd name="T62" fmla="*/ 34 w 192"/>
                  <a:gd name="T63" fmla="*/ 73 h 292"/>
                  <a:gd name="T64" fmla="*/ 42 w 192"/>
                  <a:gd name="T65" fmla="*/ 101 h 292"/>
                  <a:gd name="T66" fmla="*/ 65 w 192"/>
                  <a:gd name="T67" fmla="*/ 118 h 292"/>
                  <a:gd name="T68" fmla="*/ 96 w 192"/>
                  <a:gd name="T69" fmla="*/ 131 h 292"/>
                  <a:gd name="T70" fmla="*/ 129 w 192"/>
                  <a:gd name="T71" fmla="*/ 142 h 292"/>
                  <a:gd name="T72" fmla="*/ 161 w 192"/>
                  <a:gd name="T73" fmla="*/ 156 h 292"/>
                  <a:gd name="T74" fmla="*/ 182 w 192"/>
                  <a:gd name="T75" fmla="*/ 178 h 292"/>
                  <a:gd name="T76" fmla="*/ 192 w 192"/>
                  <a:gd name="T77" fmla="*/ 212 h 292"/>
                  <a:gd name="T78" fmla="*/ 182 w 192"/>
                  <a:gd name="T79" fmla="*/ 251 h 292"/>
                  <a:gd name="T80" fmla="*/ 158 w 192"/>
                  <a:gd name="T81" fmla="*/ 275 h 292"/>
                  <a:gd name="T82" fmla="*/ 124 w 192"/>
                  <a:gd name="T83" fmla="*/ 287 h 292"/>
                  <a:gd name="T84" fmla="*/ 83 w 192"/>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 h="292">
                    <a:moveTo>
                      <a:pt x="83" y="292"/>
                    </a:moveTo>
                    <a:lnTo>
                      <a:pt x="61" y="289"/>
                    </a:lnTo>
                    <a:lnTo>
                      <a:pt x="42" y="282"/>
                    </a:lnTo>
                    <a:lnTo>
                      <a:pt x="25" y="269"/>
                    </a:lnTo>
                    <a:lnTo>
                      <a:pt x="12" y="254"/>
                    </a:lnTo>
                    <a:lnTo>
                      <a:pt x="4" y="234"/>
                    </a:lnTo>
                    <a:lnTo>
                      <a:pt x="0" y="212"/>
                    </a:lnTo>
                    <a:lnTo>
                      <a:pt x="27" y="212"/>
                    </a:lnTo>
                    <a:lnTo>
                      <a:pt x="29" y="230"/>
                    </a:lnTo>
                    <a:lnTo>
                      <a:pt x="35" y="242"/>
                    </a:lnTo>
                    <a:lnTo>
                      <a:pt x="43" y="253"/>
                    </a:lnTo>
                    <a:lnTo>
                      <a:pt x="54" y="260"/>
                    </a:lnTo>
                    <a:lnTo>
                      <a:pt x="67" y="264"/>
                    </a:lnTo>
                    <a:lnTo>
                      <a:pt x="81" y="268"/>
                    </a:lnTo>
                    <a:lnTo>
                      <a:pt x="97" y="268"/>
                    </a:lnTo>
                    <a:lnTo>
                      <a:pt x="113" y="267"/>
                    </a:lnTo>
                    <a:lnTo>
                      <a:pt x="128" y="262"/>
                    </a:lnTo>
                    <a:lnTo>
                      <a:pt x="142" y="255"/>
                    </a:lnTo>
                    <a:lnTo>
                      <a:pt x="154" y="245"/>
                    </a:lnTo>
                    <a:lnTo>
                      <a:pt x="162" y="231"/>
                    </a:lnTo>
                    <a:lnTo>
                      <a:pt x="164" y="215"/>
                    </a:lnTo>
                    <a:lnTo>
                      <a:pt x="162" y="200"/>
                    </a:lnTo>
                    <a:lnTo>
                      <a:pt x="156" y="187"/>
                    </a:lnTo>
                    <a:lnTo>
                      <a:pt x="147" y="178"/>
                    </a:lnTo>
                    <a:lnTo>
                      <a:pt x="134" y="171"/>
                    </a:lnTo>
                    <a:lnTo>
                      <a:pt x="120" y="166"/>
                    </a:lnTo>
                    <a:lnTo>
                      <a:pt x="105" y="161"/>
                    </a:lnTo>
                    <a:lnTo>
                      <a:pt x="88" y="156"/>
                    </a:lnTo>
                    <a:lnTo>
                      <a:pt x="70" y="149"/>
                    </a:lnTo>
                    <a:lnTo>
                      <a:pt x="54" y="142"/>
                    </a:lnTo>
                    <a:lnTo>
                      <a:pt x="39" y="133"/>
                    </a:lnTo>
                    <a:lnTo>
                      <a:pt x="25" y="122"/>
                    </a:lnTo>
                    <a:lnTo>
                      <a:pt x="15" y="110"/>
                    </a:lnTo>
                    <a:lnTo>
                      <a:pt x="9" y="95"/>
                    </a:lnTo>
                    <a:lnTo>
                      <a:pt x="6" y="76"/>
                    </a:lnTo>
                    <a:lnTo>
                      <a:pt x="9" y="57"/>
                    </a:lnTo>
                    <a:lnTo>
                      <a:pt x="16" y="39"/>
                    </a:lnTo>
                    <a:lnTo>
                      <a:pt x="28" y="26"/>
                    </a:lnTo>
                    <a:lnTo>
                      <a:pt x="42" y="15"/>
                    </a:lnTo>
                    <a:lnTo>
                      <a:pt x="59" y="7"/>
                    </a:lnTo>
                    <a:lnTo>
                      <a:pt x="76" y="2"/>
                    </a:lnTo>
                    <a:lnTo>
                      <a:pt x="96" y="0"/>
                    </a:lnTo>
                    <a:lnTo>
                      <a:pt x="110" y="1"/>
                    </a:lnTo>
                    <a:lnTo>
                      <a:pt x="125" y="4"/>
                    </a:lnTo>
                    <a:lnTo>
                      <a:pt x="139" y="7"/>
                    </a:lnTo>
                    <a:lnTo>
                      <a:pt x="152" y="14"/>
                    </a:lnTo>
                    <a:lnTo>
                      <a:pt x="164" y="22"/>
                    </a:lnTo>
                    <a:lnTo>
                      <a:pt x="174" y="34"/>
                    </a:lnTo>
                    <a:lnTo>
                      <a:pt x="182" y="49"/>
                    </a:lnTo>
                    <a:lnTo>
                      <a:pt x="186" y="67"/>
                    </a:lnTo>
                    <a:lnTo>
                      <a:pt x="159" y="67"/>
                    </a:lnTo>
                    <a:lnTo>
                      <a:pt x="157" y="54"/>
                    </a:lnTo>
                    <a:lnTo>
                      <a:pt x="151" y="44"/>
                    </a:lnTo>
                    <a:lnTo>
                      <a:pt x="144" y="36"/>
                    </a:lnTo>
                    <a:lnTo>
                      <a:pt x="134" y="30"/>
                    </a:lnTo>
                    <a:lnTo>
                      <a:pt x="122" y="27"/>
                    </a:lnTo>
                    <a:lnTo>
                      <a:pt x="111" y="24"/>
                    </a:lnTo>
                    <a:lnTo>
                      <a:pt x="98" y="24"/>
                    </a:lnTo>
                    <a:lnTo>
                      <a:pt x="83" y="26"/>
                    </a:lnTo>
                    <a:lnTo>
                      <a:pt x="68" y="29"/>
                    </a:lnTo>
                    <a:lnTo>
                      <a:pt x="55" y="36"/>
                    </a:lnTo>
                    <a:lnTo>
                      <a:pt x="44" y="45"/>
                    </a:lnTo>
                    <a:lnTo>
                      <a:pt x="36" y="57"/>
                    </a:lnTo>
                    <a:lnTo>
                      <a:pt x="34" y="73"/>
                    </a:lnTo>
                    <a:lnTo>
                      <a:pt x="36" y="88"/>
                    </a:lnTo>
                    <a:lnTo>
                      <a:pt x="42" y="101"/>
                    </a:lnTo>
                    <a:lnTo>
                      <a:pt x="52" y="110"/>
                    </a:lnTo>
                    <a:lnTo>
                      <a:pt x="65" y="118"/>
                    </a:lnTo>
                    <a:lnTo>
                      <a:pt x="80" y="125"/>
                    </a:lnTo>
                    <a:lnTo>
                      <a:pt x="96" y="131"/>
                    </a:lnTo>
                    <a:lnTo>
                      <a:pt x="112" y="136"/>
                    </a:lnTo>
                    <a:lnTo>
                      <a:pt x="129" y="142"/>
                    </a:lnTo>
                    <a:lnTo>
                      <a:pt x="146" y="148"/>
                    </a:lnTo>
                    <a:lnTo>
                      <a:pt x="161" y="156"/>
                    </a:lnTo>
                    <a:lnTo>
                      <a:pt x="173" y="166"/>
                    </a:lnTo>
                    <a:lnTo>
                      <a:pt x="182" y="178"/>
                    </a:lnTo>
                    <a:lnTo>
                      <a:pt x="189" y="194"/>
                    </a:lnTo>
                    <a:lnTo>
                      <a:pt x="192" y="212"/>
                    </a:lnTo>
                    <a:lnTo>
                      <a:pt x="189" y="233"/>
                    </a:lnTo>
                    <a:lnTo>
                      <a:pt x="182" y="251"/>
                    </a:lnTo>
                    <a:lnTo>
                      <a:pt x="172" y="264"/>
                    </a:lnTo>
                    <a:lnTo>
                      <a:pt x="158" y="275"/>
                    </a:lnTo>
                    <a:lnTo>
                      <a:pt x="142" y="283"/>
                    </a:lnTo>
                    <a:lnTo>
                      <a:pt x="124" y="287"/>
                    </a:lnTo>
                    <a:lnTo>
                      <a:pt x="104" y="291"/>
                    </a:lnTo>
                    <a:lnTo>
                      <a:pt x="83" y="292"/>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9" name="Freeform 7"/>
              <p:cNvSpPr>
                <a:spLocks noChangeAspect="1" noEditPoints="1"/>
              </p:cNvSpPr>
              <p:nvPr userDrawn="1"/>
            </p:nvSpPr>
            <p:spPr bwMode="auto">
              <a:xfrm>
                <a:off x="4859338" y="2146301"/>
                <a:ext cx="92075" cy="107950"/>
              </a:xfrm>
              <a:custGeom>
                <a:avLst/>
                <a:gdLst>
                  <a:gd name="T0" fmla="*/ 25 w 175"/>
                  <a:gd name="T1" fmla="*/ 108 h 206"/>
                  <a:gd name="T2" fmla="*/ 27 w 175"/>
                  <a:gd name="T3" fmla="*/ 125 h 206"/>
                  <a:gd name="T4" fmla="*/ 30 w 175"/>
                  <a:gd name="T5" fmla="*/ 141 h 206"/>
                  <a:gd name="T6" fmla="*/ 37 w 175"/>
                  <a:gd name="T7" fmla="*/ 155 h 206"/>
                  <a:gd name="T8" fmla="*/ 46 w 175"/>
                  <a:gd name="T9" fmla="*/ 167 h 206"/>
                  <a:gd name="T10" fmla="*/ 58 w 175"/>
                  <a:gd name="T11" fmla="*/ 176 h 206"/>
                  <a:gd name="T12" fmla="*/ 74 w 175"/>
                  <a:gd name="T13" fmla="*/ 182 h 206"/>
                  <a:gd name="T14" fmla="*/ 92 w 175"/>
                  <a:gd name="T15" fmla="*/ 184 h 206"/>
                  <a:gd name="T16" fmla="*/ 112 w 175"/>
                  <a:gd name="T17" fmla="*/ 181 h 206"/>
                  <a:gd name="T18" fmla="*/ 128 w 175"/>
                  <a:gd name="T19" fmla="*/ 171 h 206"/>
                  <a:gd name="T20" fmla="*/ 141 w 175"/>
                  <a:gd name="T21" fmla="*/ 156 h 206"/>
                  <a:gd name="T22" fmla="*/ 149 w 175"/>
                  <a:gd name="T23" fmla="*/ 138 h 206"/>
                  <a:gd name="T24" fmla="*/ 173 w 175"/>
                  <a:gd name="T25" fmla="*/ 138 h 206"/>
                  <a:gd name="T26" fmla="*/ 165 w 175"/>
                  <a:gd name="T27" fmla="*/ 159 h 206"/>
                  <a:gd name="T28" fmla="*/ 155 w 175"/>
                  <a:gd name="T29" fmla="*/ 176 h 206"/>
                  <a:gd name="T30" fmla="*/ 142 w 175"/>
                  <a:gd name="T31" fmla="*/ 189 h 206"/>
                  <a:gd name="T32" fmla="*/ 126 w 175"/>
                  <a:gd name="T33" fmla="*/ 198 h 206"/>
                  <a:gd name="T34" fmla="*/ 107 w 175"/>
                  <a:gd name="T35" fmla="*/ 204 h 206"/>
                  <a:gd name="T36" fmla="*/ 85 w 175"/>
                  <a:gd name="T37" fmla="*/ 206 h 206"/>
                  <a:gd name="T38" fmla="*/ 65 w 175"/>
                  <a:gd name="T39" fmla="*/ 204 h 206"/>
                  <a:gd name="T40" fmla="*/ 47 w 175"/>
                  <a:gd name="T41" fmla="*/ 197 h 206"/>
                  <a:gd name="T42" fmla="*/ 32 w 175"/>
                  <a:gd name="T43" fmla="*/ 186 h 206"/>
                  <a:gd name="T44" fmla="*/ 21 w 175"/>
                  <a:gd name="T45" fmla="*/ 174 h 206"/>
                  <a:gd name="T46" fmla="*/ 12 w 175"/>
                  <a:gd name="T47" fmla="*/ 159 h 206"/>
                  <a:gd name="T48" fmla="*/ 5 w 175"/>
                  <a:gd name="T49" fmla="*/ 141 h 206"/>
                  <a:gd name="T50" fmla="*/ 1 w 175"/>
                  <a:gd name="T51" fmla="*/ 122 h 206"/>
                  <a:gd name="T52" fmla="*/ 0 w 175"/>
                  <a:gd name="T53" fmla="*/ 102 h 206"/>
                  <a:gd name="T54" fmla="*/ 1 w 175"/>
                  <a:gd name="T55" fmla="*/ 83 h 206"/>
                  <a:gd name="T56" fmla="*/ 6 w 175"/>
                  <a:gd name="T57" fmla="*/ 64 h 206"/>
                  <a:gd name="T58" fmla="*/ 12 w 175"/>
                  <a:gd name="T59" fmla="*/ 47 h 206"/>
                  <a:gd name="T60" fmla="*/ 22 w 175"/>
                  <a:gd name="T61" fmla="*/ 32 h 206"/>
                  <a:gd name="T62" fmla="*/ 33 w 175"/>
                  <a:gd name="T63" fmla="*/ 18 h 206"/>
                  <a:gd name="T64" fmla="*/ 48 w 175"/>
                  <a:gd name="T65" fmla="*/ 9 h 206"/>
                  <a:gd name="T66" fmla="*/ 66 w 175"/>
                  <a:gd name="T67" fmla="*/ 2 h 206"/>
                  <a:gd name="T68" fmla="*/ 87 w 175"/>
                  <a:gd name="T69" fmla="*/ 0 h 206"/>
                  <a:gd name="T70" fmla="*/ 108 w 175"/>
                  <a:gd name="T71" fmla="*/ 2 h 206"/>
                  <a:gd name="T72" fmla="*/ 128 w 175"/>
                  <a:gd name="T73" fmla="*/ 8 h 206"/>
                  <a:gd name="T74" fmla="*/ 143 w 175"/>
                  <a:gd name="T75" fmla="*/ 18 h 206"/>
                  <a:gd name="T76" fmla="*/ 155 w 175"/>
                  <a:gd name="T77" fmla="*/ 31 h 206"/>
                  <a:gd name="T78" fmla="*/ 164 w 175"/>
                  <a:gd name="T79" fmla="*/ 47 h 206"/>
                  <a:gd name="T80" fmla="*/ 171 w 175"/>
                  <a:gd name="T81" fmla="*/ 65 h 206"/>
                  <a:gd name="T82" fmla="*/ 174 w 175"/>
                  <a:gd name="T83" fmla="*/ 86 h 206"/>
                  <a:gd name="T84" fmla="*/ 175 w 175"/>
                  <a:gd name="T85" fmla="*/ 108 h 206"/>
                  <a:gd name="T86" fmla="*/ 25 w 175"/>
                  <a:gd name="T87" fmla="*/ 108 h 206"/>
                  <a:gd name="T88" fmla="*/ 150 w 175"/>
                  <a:gd name="T89" fmla="*/ 87 h 206"/>
                  <a:gd name="T90" fmla="*/ 147 w 175"/>
                  <a:gd name="T91" fmla="*/ 69 h 206"/>
                  <a:gd name="T92" fmla="*/ 141 w 175"/>
                  <a:gd name="T93" fmla="*/ 53 h 206"/>
                  <a:gd name="T94" fmla="*/ 133 w 175"/>
                  <a:gd name="T95" fmla="*/ 40 h 206"/>
                  <a:gd name="T96" fmla="*/ 120 w 175"/>
                  <a:gd name="T97" fmla="*/ 30 h 206"/>
                  <a:gd name="T98" fmla="*/ 105 w 175"/>
                  <a:gd name="T99" fmla="*/ 24 h 206"/>
                  <a:gd name="T100" fmla="*/ 87 w 175"/>
                  <a:gd name="T101" fmla="*/ 21 h 206"/>
                  <a:gd name="T102" fmla="*/ 69 w 175"/>
                  <a:gd name="T103" fmla="*/ 24 h 206"/>
                  <a:gd name="T104" fmla="*/ 55 w 175"/>
                  <a:gd name="T105" fmla="*/ 31 h 206"/>
                  <a:gd name="T106" fmla="*/ 43 w 175"/>
                  <a:gd name="T107" fmla="*/ 41 h 206"/>
                  <a:gd name="T108" fmla="*/ 35 w 175"/>
                  <a:gd name="T109" fmla="*/ 55 h 206"/>
                  <a:gd name="T110" fmla="*/ 29 w 175"/>
                  <a:gd name="T111" fmla="*/ 70 h 206"/>
                  <a:gd name="T112" fmla="*/ 25 w 175"/>
                  <a:gd name="T113" fmla="*/ 87 h 206"/>
                  <a:gd name="T114" fmla="*/ 150 w 175"/>
                  <a:gd name="T115" fmla="*/ 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5" h="206">
                    <a:moveTo>
                      <a:pt x="25" y="108"/>
                    </a:moveTo>
                    <a:lnTo>
                      <a:pt x="27" y="125"/>
                    </a:lnTo>
                    <a:lnTo>
                      <a:pt x="30" y="141"/>
                    </a:lnTo>
                    <a:lnTo>
                      <a:pt x="37" y="155"/>
                    </a:lnTo>
                    <a:lnTo>
                      <a:pt x="46" y="167"/>
                    </a:lnTo>
                    <a:lnTo>
                      <a:pt x="58" y="176"/>
                    </a:lnTo>
                    <a:lnTo>
                      <a:pt x="74" y="182"/>
                    </a:lnTo>
                    <a:lnTo>
                      <a:pt x="92" y="184"/>
                    </a:lnTo>
                    <a:lnTo>
                      <a:pt x="112" y="181"/>
                    </a:lnTo>
                    <a:lnTo>
                      <a:pt x="128" y="171"/>
                    </a:lnTo>
                    <a:lnTo>
                      <a:pt x="141" y="156"/>
                    </a:lnTo>
                    <a:lnTo>
                      <a:pt x="149" y="138"/>
                    </a:lnTo>
                    <a:lnTo>
                      <a:pt x="173" y="138"/>
                    </a:lnTo>
                    <a:lnTo>
                      <a:pt x="165" y="159"/>
                    </a:lnTo>
                    <a:lnTo>
                      <a:pt x="155" y="176"/>
                    </a:lnTo>
                    <a:lnTo>
                      <a:pt x="142" y="189"/>
                    </a:lnTo>
                    <a:lnTo>
                      <a:pt x="126" y="198"/>
                    </a:lnTo>
                    <a:lnTo>
                      <a:pt x="107" y="204"/>
                    </a:lnTo>
                    <a:lnTo>
                      <a:pt x="85" y="206"/>
                    </a:lnTo>
                    <a:lnTo>
                      <a:pt x="65" y="204"/>
                    </a:lnTo>
                    <a:lnTo>
                      <a:pt x="47" y="197"/>
                    </a:lnTo>
                    <a:lnTo>
                      <a:pt x="32" y="186"/>
                    </a:lnTo>
                    <a:lnTo>
                      <a:pt x="21" y="174"/>
                    </a:lnTo>
                    <a:lnTo>
                      <a:pt x="12" y="159"/>
                    </a:lnTo>
                    <a:lnTo>
                      <a:pt x="5" y="141"/>
                    </a:lnTo>
                    <a:lnTo>
                      <a:pt x="1" y="122"/>
                    </a:lnTo>
                    <a:lnTo>
                      <a:pt x="0" y="102"/>
                    </a:lnTo>
                    <a:lnTo>
                      <a:pt x="1" y="83"/>
                    </a:lnTo>
                    <a:lnTo>
                      <a:pt x="6" y="64"/>
                    </a:lnTo>
                    <a:lnTo>
                      <a:pt x="12" y="47"/>
                    </a:lnTo>
                    <a:lnTo>
                      <a:pt x="22" y="32"/>
                    </a:lnTo>
                    <a:lnTo>
                      <a:pt x="33" y="18"/>
                    </a:lnTo>
                    <a:lnTo>
                      <a:pt x="48" y="9"/>
                    </a:lnTo>
                    <a:lnTo>
                      <a:pt x="66" y="2"/>
                    </a:lnTo>
                    <a:lnTo>
                      <a:pt x="87" y="0"/>
                    </a:lnTo>
                    <a:lnTo>
                      <a:pt x="108" y="2"/>
                    </a:lnTo>
                    <a:lnTo>
                      <a:pt x="128" y="8"/>
                    </a:lnTo>
                    <a:lnTo>
                      <a:pt x="143" y="18"/>
                    </a:lnTo>
                    <a:lnTo>
                      <a:pt x="155" y="31"/>
                    </a:lnTo>
                    <a:lnTo>
                      <a:pt x="164" y="47"/>
                    </a:lnTo>
                    <a:lnTo>
                      <a:pt x="171" y="65"/>
                    </a:lnTo>
                    <a:lnTo>
                      <a:pt x="174" y="86"/>
                    </a:lnTo>
                    <a:lnTo>
                      <a:pt x="175" y="108"/>
                    </a:lnTo>
                    <a:lnTo>
                      <a:pt x="25" y="108"/>
                    </a:lnTo>
                    <a:close/>
                    <a:moveTo>
                      <a:pt x="150" y="87"/>
                    </a:moveTo>
                    <a:lnTo>
                      <a:pt x="147" y="69"/>
                    </a:lnTo>
                    <a:lnTo>
                      <a:pt x="141" y="53"/>
                    </a:lnTo>
                    <a:lnTo>
                      <a:pt x="133" y="40"/>
                    </a:lnTo>
                    <a:lnTo>
                      <a:pt x="120" y="30"/>
                    </a:lnTo>
                    <a:lnTo>
                      <a:pt x="105" y="24"/>
                    </a:lnTo>
                    <a:lnTo>
                      <a:pt x="87" y="21"/>
                    </a:lnTo>
                    <a:lnTo>
                      <a:pt x="69" y="24"/>
                    </a:lnTo>
                    <a:lnTo>
                      <a:pt x="55" y="31"/>
                    </a:lnTo>
                    <a:lnTo>
                      <a:pt x="43" y="41"/>
                    </a:lnTo>
                    <a:lnTo>
                      <a:pt x="35" y="55"/>
                    </a:lnTo>
                    <a:lnTo>
                      <a:pt x="29" y="70"/>
                    </a:lnTo>
                    <a:lnTo>
                      <a:pt x="25" y="87"/>
                    </a:lnTo>
                    <a:lnTo>
                      <a:pt x="150" y="87"/>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0" name="Freeform 8"/>
              <p:cNvSpPr>
                <a:spLocks noChangeAspect="1"/>
              </p:cNvSpPr>
              <p:nvPr userDrawn="1"/>
            </p:nvSpPr>
            <p:spPr bwMode="auto">
              <a:xfrm>
                <a:off x="4967288" y="2146301"/>
                <a:ext cx="49213" cy="104775"/>
              </a:xfrm>
              <a:custGeom>
                <a:avLst/>
                <a:gdLst>
                  <a:gd name="T0" fmla="*/ 25 w 93"/>
                  <a:gd name="T1" fmla="*/ 200 h 200"/>
                  <a:gd name="T2" fmla="*/ 1 w 93"/>
                  <a:gd name="T3" fmla="*/ 200 h 200"/>
                  <a:gd name="T4" fmla="*/ 1 w 93"/>
                  <a:gd name="T5" fmla="*/ 49 h 200"/>
                  <a:gd name="T6" fmla="*/ 1 w 93"/>
                  <a:gd name="T7" fmla="*/ 27 h 200"/>
                  <a:gd name="T8" fmla="*/ 0 w 93"/>
                  <a:gd name="T9" fmla="*/ 5 h 200"/>
                  <a:gd name="T10" fmla="*/ 23 w 93"/>
                  <a:gd name="T11" fmla="*/ 5 h 200"/>
                  <a:gd name="T12" fmla="*/ 25 w 93"/>
                  <a:gd name="T13" fmla="*/ 34 h 200"/>
                  <a:gd name="T14" fmla="*/ 26 w 93"/>
                  <a:gd name="T15" fmla="*/ 34 h 200"/>
                  <a:gd name="T16" fmla="*/ 33 w 93"/>
                  <a:gd name="T17" fmla="*/ 20 h 200"/>
                  <a:gd name="T18" fmla="*/ 43 w 93"/>
                  <a:gd name="T19" fmla="*/ 10 h 200"/>
                  <a:gd name="T20" fmla="*/ 56 w 93"/>
                  <a:gd name="T21" fmla="*/ 3 h 200"/>
                  <a:gd name="T22" fmla="*/ 70 w 93"/>
                  <a:gd name="T23" fmla="*/ 0 h 200"/>
                  <a:gd name="T24" fmla="*/ 93 w 93"/>
                  <a:gd name="T25" fmla="*/ 1 h 200"/>
                  <a:gd name="T26" fmla="*/ 93 w 93"/>
                  <a:gd name="T27" fmla="*/ 23 h 200"/>
                  <a:gd name="T28" fmla="*/ 86 w 93"/>
                  <a:gd name="T29" fmla="*/ 21 h 200"/>
                  <a:gd name="T30" fmla="*/ 79 w 93"/>
                  <a:gd name="T31" fmla="*/ 21 h 200"/>
                  <a:gd name="T32" fmla="*/ 63 w 93"/>
                  <a:gd name="T33" fmla="*/ 23 h 200"/>
                  <a:gd name="T34" fmla="*/ 49 w 93"/>
                  <a:gd name="T35" fmla="*/ 28 h 200"/>
                  <a:gd name="T36" fmla="*/ 40 w 93"/>
                  <a:gd name="T37" fmla="*/ 38 h 200"/>
                  <a:gd name="T38" fmla="*/ 31 w 93"/>
                  <a:gd name="T39" fmla="*/ 50 h 200"/>
                  <a:gd name="T40" fmla="*/ 27 w 93"/>
                  <a:gd name="T41" fmla="*/ 65 h 200"/>
                  <a:gd name="T42" fmla="*/ 25 w 93"/>
                  <a:gd name="T43" fmla="*/ 83 h 200"/>
                  <a:gd name="T44" fmla="*/ 25 w 93"/>
                  <a:gd name="T4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200">
                    <a:moveTo>
                      <a:pt x="25" y="200"/>
                    </a:moveTo>
                    <a:lnTo>
                      <a:pt x="1" y="200"/>
                    </a:lnTo>
                    <a:lnTo>
                      <a:pt x="1" y="49"/>
                    </a:lnTo>
                    <a:lnTo>
                      <a:pt x="1" y="27"/>
                    </a:lnTo>
                    <a:lnTo>
                      <a:pt x="0" y="5"/>
                    </a:lnTo>
                    <a:lnTo>
                      <a:pt x="23" y="5"/>
                    </a:lnTo>
                    <a:lnTo>
                      <a:pt x="25" y="34"/>
                    </a:lnTo>
                    <a:lnTo>
                      <a:pt x="26" y="34"/>
                    </a:lnTo>
                    <a:lnTo>
                      <a:pt x="33" y="20"/>
                    </a:lnTo>
                    <a:lnTo>
                      <a:pt x="43" y="10"/>
                    </a:lnTo>
                    <a:lnTo>
                      <a:pt x="56" y="3"/>
                    </a:lnTo>
                    <a:lnTo>
                      <a:pt x="70" y="0"/>
                    </a:lnTo>
                    <a:lnTo>
                      <a:pt x="93" y="1"/>
                    </a:lnTo>
                    <a:lnTo>
                      <a:pt x="93" y="23"/>
                    </a:lnTo>
                    <a:lnTo>
                      <a:pt x="86" y="21"/>
                    </a:lnTo>
                    <a:lnTo>
                      <a:pt x="79" y="21"/>
                    </a:lnTo>
                    <a:lnTo>
                      <a:pt x="63" y="23"/>
                    </a:lnTo>
                    <a:lnTo>
                      <a:pt x="49" y="28"/>
                    </a:lnTo>
                    <a:lnTo>
                      <a:pt x="40" y="38"/>
                    </a:lnTo>
                    <a:lnTo>
                      <a:pt x="31" y="50"/>
                    </a:lnTo>
                    <a:lnTo>
                      <a:pt x="27" y="65"/>
                    </a:lnTo>
                    <a:lnTo>
                      <a:pt x="25" y="83"/>
                    </a:lnTo>
                    <a:lnTo>
                      <a:pt x="25" y="20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1" name="Freeform 9"/>
              <p:cNvSpPr>
                <a:spLocks noChangeAspect="1"/>
              </p:cNvSpPr>
              <p:nvPr userDrawn="1"/>
            </p:nvSpPr>
            <p:spPr bwMode="auto">
              <a:xfrm>
                <a:off x="5021263" y="2147888"/>
                <a:ext cx="96838" cy="103188"/>
              </a:xfrm>
              <a:custGeom>
                <a:avLst/>
                <a:gdLst>
                  <a:gd name="T0" fmla="*/ 25 w 182"/>
                  <a:gd name="T1" fmla="*/ 0 h 195"/>
                  <a:gd name="T2" fmla="*/ 92 w 182"/>
                  <a:gd name="T3" fmla="*/ 163 h 195"/>
                  <a:gd name="T4" fmla="*/ 157 w 182"/>
                  <a:gd name="T5" fmla="*/ 0 h 195"/>
                  <a:gd name="T6" fmla="*/ 182 w 182"/>
                  <a:gd name="T7" fmla="*/ 0 h 195"/>
                  <a:gd name="T8" fmla="*/ 106 w 182"/>
                  <a:gd name="T9" fmla="*/ 195 h 195"/>
                  <a:gd name="T10" fmla="*/ 80 w 182"/>
                  <a:gd name="T11" fmla="*/ 195 h 195"/>
                  <a:gd name="T12" fmla="*/ 0 w 182"/>
                  <a:gd name="T13" fmla="*/ 0 h 195"/>
                  <a:gd name="T14" fmla="*/ 25 w 182"/>
                  <a:gd name="T15" fmla="*/ 0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195">
                    <a:moveTo>
                      <a:pt x="25" y="0"/>
                    </a:moveTo>
                    <a:lnTo>
                      <a:pt x="92" y="163"/>
                    </a:lnTo>
                    <a:lnTo>
                      <a:pt x="157" y="0"/>
                    </a:lnTo>
                    <a:lnTo>
                      <a:pt x="182" y="0"/>
                    </a:lnTo>
                    <a:lnTo>
                      <a:pt x="106" y="195"/>
                    </a:lnTo>
                    <a:lnTo>
                      <a:pt x="80" y="195"/>
                    </a:lnTo>
                    <a:lnTo>
                      <a:pt x="0" y="0"/>
                    </a:lnTo>
                    <a:lnTo>
                      <a:pt x="25" y="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2" name="Freeform 10"/>
              <p:cNvSpPr>
                <a:spLocks noChangeAspect="1" noEditPoints="1"/>
              </p:cNvSpPr>
              <p:nvPr userDrawn="1"/>
            </p:nvSpPr>
            <p:spPr bwMode="auto">
              <a:xfrm>
                <a:off x="5127626" y="2103438"/>
                <a:ext cx="14288" cy="147638"/>
              </a:xfrm>
              <a:custGeom>
                <a:avLst/>
                <a:gdLst>
                  <a:gd name="T0" fmla="*/ 28 w 28"/>
                  <a:gd name="T1" fmla="*/ 30 h 280"/>
                  <a:gd name="T2" fmla="*/ 0 w 28"/>
                  <a:gd name="T3" fmla="*/ 30 h 280"/>
                  <a:gd name="T4" fmla="*/ 0 w 28"/>
                  <a:gd name="T5" fmla="*/ 0 h 280"/>
                  <a:gd name="T6" fmla="*/ 28 w 28"/>
                  <a:gd name="T7" fmla="*/ 0 h 280"/>
                  <a:gd name="T8" fmla="*/ 28 w 28"/>
                  <a:gd name="T9" fmla="*/ 30 h 280"/>
                  <a:gd name="T10" fmla="*/ 25 w 28"/>
                  <a:gd name="T11" fmla="*/ 85 h 280"/>
                  <a:gd name="T12" fmla="*/ 25 w 28"/>
                  <a:gd name="T13" fmla="*/ 280 h 280"/>
                  <a:gd name="T14" fmla="*/ 2 w 28"/>
                  <a:gd name="T15" fmla="*/ 280 h 280"/>
                  <a:gd name="T16" fmla="*/ 2 w 28"/>
                  <a:gd name="T17" fmla="*/ 85 h 280"/>
                  <a:gd name="T18" fmla="*/ 25 w 28"/>
                  <a:gd name="T19" fmla="*/ 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0">
                    <a:moveTo>
                      <a:pt x="28" y="30"/>
                    </a:moveTo>
                    <a:lnTo>
                      <a:pt x="0" y="30"/>
                    </a:lnTo>
                    <a:lnTo>
                      <a:pt x="0" y="0"/>
                    </a:lnTo>
                    <a:lnTo>
                      <a:pt x="28" y="0"/>
                    </a:lnTo>
                    <a:lnTo>
                      <a:pt x="28" y="30"/>
                    </a:lnTo>
                    <a:close/>
                    <a:moveTo>
                      <a:pt x="25" y="85"/>
                    </a:moveTo>
                    <a:lnTo>
                      <a:pt x="25" y="280"/>
                    </a:lnTo>
                    <a:lnTo>
                      <a:pt x="2" y="280"/>
                    </a:lnTo>
                    <a:lnTo>
                      <a:pt x="2" y="85"/>
                    </a:lnTo>
                    <a:lnTo>
                      <a:pt x="25" y="85"/>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3" name="Freeform 11"/>
              <p:cNvSpPr>
                <a:spLocks noChangeAspect="1"/>
              </p:cNvSpPr>
              <p:nvPr userDrawn="1"/>
            </p:nvSpPr>
            <p:spPr bwMode="auto">
              <a:xfrm>
                <a:off x="5156201" y="2146301"/>
                <a:ext cx="85725" cy="107950"/>
              </a:xfrm>
              <a:custGeom>
                <a:avLst/>
                <a:gdLst>
                  <a:gd name="T0" fmla="*/ 136 w 162"/>
                  <a:gd name="T1" fmla="*/ 65 h 206"/>
                  <a:gd name="T2" fmla="*/ 133 w 162"/>
                  <a:gd name="T3" fmla="*/ 49 h 206"/>
                  <a:gd name="T4" fmla="*/ 126 w 162"/>
                  <a:gd name="T5" fmla="*/ 36 h 206"/>
                  <a:gd name="T6" fmla="*/ 116 w 162"/>
                  <a:gd name="T7" fmla="*/ 28 h 206"/>
                  <a:gd name="T8" fmla="*/ 101 w 162"/>
                  <a:gd name="T9" fmla="*/ 23 h 206"/>
                  <a:gd name="T10" fmla="*/ 83 w 162"/>
                  <a:gd name="T11" fmla="*/ 21 h 206"/>
                  <a:gd name="T12" fmla="*/ 67 w 162"/>
                  <a:gd name="T13" fmla="*/ 24 h 206"/>
                  <a:gd name="T14" fmla="*/ 52 w 162"/>
                  <a:gd name="T15" fmla="*/ 32 h 206"/>
                  <a:gd name="T16" fmla="*/ 42 w 162"/>
                  <a:gd name="T17" fmla="*/ 45 h 206"/>
                  <a:gd name="T18" fmla="*/ 32 w 162"/>
                  <a:gd name="T19" fmla="*/ 62 h 206"/>
                  <a:gd name="T20" fmla="*/ 28 w 162"/>
                  <a:gd name="T21" fmla="*/ 81 h 206"/>
                  <a:gd name="T22" fmla="*/ 25 w 162"/>
                  <a:gd name="T23" fmla="*/ 102 h 206"/>
                  <a:gd name="T24" fmla="*/ 28 w 162"/>
                  <a:gd name="T25" fmla="*/ 124 h 206"/>
                  <a:gd name="T26" fmla="*/ 32 w 162"/>
                  <a:gd name="T27" fmla="*/ 144 h 206"/>
                  <a:gd name="T28" fmla="*/ 42 w 162"/>
                  <a:gd name="T29" fmla="*/ 160 h 206"/>
                  <a:gd name="T30" fmla="*/ 52 w 162"/>
                  <a:gd name="T31" fmla="*/ 173 h 206"/>
                  <a:gd name="T32" fmla="*/ 67 w 162"/>
                  <a:gd name="T33" fmla="*/ 182 h 206"/>
                  <a:gd name="T34" fmla="*/ 83 w 162"/>
                  <a:gd name="T35" fmla="*/ 184 h 206"/>
                  <a:gd name="T36" fmla="*/ 101 w 162"/>
                  <a:gd name="T37" fmla="*/ 182 h 206"/>
                  <a:gd name="T38" fmla="*/ 114 w 162"/>
                  <a:gd name="T39" fmla="*/ 176 h 206"/>
                  <a:gd name="T40" fmla="*/ 126 w 162"/>
                  <a:gd name="T41" fmla="*/ 167 h 206"/>
                  <a:gd name="T42" fmla="*/ 133 w 162"/>
                  <a:gd name="T43" fmla="*/ 154 h 206"/>
                  <a:gd name="T44" fmla="*/ 136 w 162"/>
                  <a:gd name="T45" fmla="*/ 139 h 206"/>
                  <a:gd name="T46" fmla="*/ 162 w 162"/>
                  <a:gd name="T47" fmla="*/ 139 h 206"/>
                  <a:gd name="T48" fmla="*/ 157 w 162"/>
                  <a:gd name="T49" fmla="*/ 160 h 206"/>
                  <a:gd name="T50" fmla="*/ 149 w 162"/>
                  <a:gd name="T51" fmla="*/ 176 h 206"/>
                  <a:gd name="T52" fmla="*/ 137 w 162"/>
                  <a:gd name="T53" fmla="*/ 189 h 206"/>
                  <a:gd name="T54" fmla="*/ 124 w 162"/>
                  <a:gd name="T55" fmla="*/ 198 h 206"/>
                  <a:gd name="T56" fmla="*/ 106 w 162"/>
                  <a:gd name="T57" fmla="*/ 204 h 206"/>
                  <a:gd name="T58" fmla="*/ 86 w 162"/>
                  <a:gd name="T59" fmla="*/ 206 h 206"/>
                  <a:gd name="T60" fmla="*/ 65 w 162"/>
                  <a:gd name="T61" fmla="*/ 204 h 206"/>
                  <a:gd name="T62" fmla="*/ 47 w 162"/>
                  <a:gd name="T63" fmla="*/ 197 h 206"/>
                  <a:gd name="T64" fmla="*/ 34 w 162"/>
                  <a:gd name="T65" fmla="*/ 186 h 206"/>
                  <a:gd name="T66" fmla="*/ 21 w 162"/>
                  <a:gd name="T67" fmla="*/ 174 h 206"/>
                  <a:gd name="T68" fmla="*/ 12 w 162"/>
                  <a:gd name="T69" fmla="*/ 159 h 206"/>
                  <a:gd name="T70" fmla="*/ 6 w 162"/>
                  <a:gd name="T71" fmla="*/ 141 h 206"/>
                  <a:gd name="T72" fmla="*/ 1 w 162"/>
                  <a:gd name="T73" fmla="*/ 122 h 206"/>
                  <a:gd name="T74" fmla="*/ 0 w 162"/>
                  <a:gd name="T75" fmla="*/ 102 h 206"/>
                  <a:gd name="T76" fmla="*/ 1 w 162"/>
                  <a:gd name="T77" fmla="*/ 83 h 206"/>
                  <a:gd name="T78" fmla="*/ 6 w 162"/>
                  <a:gd name="T79" fmla="*/ 64 h 206"/>
                  <a:gd name="T80" fmla="*/ 13 w 162"/>
                  <a:gd name="T81" fmla="*/ 47 h 206"/>
                  <a:gd name="T82" fmla="*/ 22 w 162"/>
                  <a:gd name="T83" fmla="*/ 32 h 206"/>
                  <a:gd name="T84" fmla="*/ 35 w 162"/>
                  <a:gd name="T85" fmla="*/ 18 h 206"/>
                  <a:gd name="T86" fmla="*/ 50 w 162"/>
                  <a:gd name="T87" fmla="*/ 9 h 206"/>
                  <a:gd name="T88" fmla="*/ 67 w 162"/>
                  <a:gd name="T89" fmla="*/ 2 h 206"/>
                  <a:gd name="T90" fmla="*/ 87 w 162"/>
                  <a:gd name="T91" fmla="*/ 0 h 206"/>
                  <a:gd name="T92" fmla="*/ 106 w 162"/>
                  <a:gd name="T93" fmla="*/ 2 h 206"/>
                  <a:gd name="T94" fmla="*/ 124 w 162"/>
                  <a:gd name="T95" fmla="*/ 8 h 206"/>
                  <a:gd name="T96" fmla="*/ 139 w 162"/>
                  <a:gd name="T97" fmla="*/ 17 h 206"/>
                  <a:gd name="T98" fmla="*/ 150 w 162"/>
                  <a:gd name="T99" fmla="*/ 30 h 206"/>
                  <a:gd name="T100" fmla="*/ 158 w 162"/>
                  <a:gd name="T101" fmla="*/ 46 h 206"/>
                  <a:gd name="T102" fmla="*/ 162 w 162"/>
                  <a:gd name="T103" fmla="*/ 65 h 206"/>
                  <a:gd name="T104" fmla="*/ 136 w 162"/>
                  <a:gd name="T105" fmla="*/ 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 h="206">
                    <a:moveTo>
                      <a:pt x="136" y="65"/>
                    </a:moveTo>
                    <a:lnTo>
                      <a:pt x="133" y="49"/>
                    </a:lnTo>
                    <a:lnTo>
                      <a:pt x="126" y="36"/>
                    </a:lnTo>
                    <a:lnTo>
                      <a:pt x="116" y="28"/>
                    </a:lnTo>
                    <a:lnTo>
                      <a:pt x="101" y="23"/>
                    </a:lnTo>
                    <a:lnTo>
                      <a:pt x="83" y="21"/>
                    </a:lnTo>
                    <a:lnTo>
                      <a:pt x="67" y="24"/>
                    </a:lnTo>
                    <a:lnTo>
                      <a:pt x="52" y="32"/>
                    </a:lnTo>
                    <a:lnTo>
                      <a:pt x="42" y="45"/>
                    </a:lnTo>
                    <a:lnTo>
                      <a:pt x="32" y="62"/>
                    </a:lnTo>
                    <a:lnTo>
                      <a:pt x="28" y="81"/>
                    </a:lnTo>
                    <a:lnTo>
                      <a:pt x="25" y="102"/>
                    </a:lnTo>
                    <a:lnTo>
                      <a:pt x="28" y="124"/>
                    </a:lnTo>
                    <a:lnTo>
                      <a:pt x="32" y="144"/>
                    </a:lnTo>
                    <a:lnTo>
                      <a:pt x="42" y="160"/>
                    </a:lnTo>
                    <a:lnTo>
                      <a:pt x="52" y="173"/>
                    </a:lnTo>
                    <a:lnTo>
                      <a:pt x="67" y="182"/>
                    </a:lnTo>
                    <a:lnTo>
                      <a:pt x="83" y="184"/>
                    </a:lnTo>
                    <a:lnTo>
                      <a:pt x="101" y="182"/>
                    </a:lnTo>
                    <a:lnTo>
                      <a:pt x="114" y="176"/>
                    </a:lnTo>
                    <a:lnTo>
                      <a:pt x="126" y="167"/>
                    </a:lnTo>
                    <a:lnTo>
                      <a:pt x="133" y="154"/>
                    </a:lnTo>
                    <a:lnTo>
                      <a:pt x="136" y="139"/>
                    </a:lnTo>
                    <a:lnTo>
                      <a:pt x="162" y="139"/>
                    </a:lnTo>
                    <a:lnTo>
                      <a:pt x="157" y="160"/>
                    </a:lnTo>
                    <a:lnTo>
                      <a:pt x="149" y="176"/>
                    </a:lnTo>
                    <a:lnTo>
                      <a:pt x="137" y="189"/>
                    </a:lnTo>
                    <a:lnTo>
                      <a:pt x="124" y="198"/>
                    </a:lnTo>
                    <a:lnTo>
                      <a:pt x="106" y="204"/>
                    </a:lnTo>
                    <a:lnTo>
                      <a:pt x="86" y="206"/>
                    </a:lnTo>
                    <a:lnTo>
                      <a:pt x="65" y="204"/>
                    </a:lnTo>
                    <a:lnTo>
                      <a:pt x="47" y="197"/>
                    </a:lnTo>
                    <a:lnTo>
                      <a:pt x="34" y="186"/>
                    </a:lnTo>
                    <a:lnTo>
                      <a:pt x="21" y="174"/>
                    </a:lnTo>
                    <a:lnTo>
                      <a:pt x="12" y="159"/>
                    </a:lnTo>
                    <a:lnTo>
                      <a:pt x="6" y="141"/>
                    </a:lnTo>
                    <a:lnTo>
                      <a:pt x="1" y="122"/>
                    </a:lnTo>
                    <a:lnTo>
                      <a:pt x="0" y="102"/>
                    </a:lnTo>
                    <a:lnTo>
                      <a:pt x="1" y="83"/>
                    </a:lnTo>
                    <a:lnTo>
                      <a:pt x="6" y="64"/>
                    </a:lnTo>
                    <a:lnTo>
                      <a:pt x="13" y="47"/>
                    </a:lnTo>
                    <a:lnTo>
                      <a:pt x="22" y="32"/>
                    </a:lnTo>
                    <a:lnTo>
                      <a:pt x="35" y="18"/>
                    </a:lnTo>
                    <a:lnTo>
                      <a:pt x="50" y="9"/>
                    </a:lnTo>
                    <a:lnTo>
                      <a:pt x="67" y="2"/>
                    </a:lnTo>
                    <a:lnTo>
                      <a:pt x="87" y="0"/>
                    </a:lnTo>
                    <a:lnTo>
                      <a:pt x="106" y="2"/>
                    </a:lnTo>
                    <a:lnTo>
                      <a:pt x="124" y="8"/>
                    </a:lnTo>
                    <a:lnTo>
                      <a:pt x="139" y="17"/>
                    </a:lnTo>
                    <a:lnTo>
                      <a:pt x="150" y="30"/>
                    </a:lnTo>
                    <a:lnTo>
                      <a:pt x="158" y="46"/>
                    </a:lnTo>
                    <a:lnTo>
                      <a:pt x="162" y="65"/>
                    </a:lnTo>
                    <a:lnTo>
                      <a:pt x="136" y="65"/>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4" name="Freeform 12"/>
              <p:cNvSpPr>
                <a:spLocks noChangeAspect="1" noEditPoints="1"/>
              </p:cNvSpPr>
              <p:nvPr userDrawn="1"/>
            </p:nvSpPr>
            <p:spPr bwMode="auto">
              <a:xfrm>
                <a:off x="5254626" y="2146301"/>
                <a:ext cx="92075" cy="107950"/>
              </a:xfrm>
              <a:custGeom>
                <a:avLst/>
                <a:gdLst>
                  <a:gd name="T0" fmla="*/ 24 w 174"/>
                  <a:gd name="T1" fmla="*/ 108 h 206"/>
                  <a:gd name="T2" fmla="*/ 26 w 174"/>
                  <a:gd name="T3" fmla="*/ 125 h 206"/>
                  <a:gd name="T4" fmla="*/ 30 w 174"/>
                  <a:gd name="T5" fmla="*/ 141 h 206"/>
                  <a:gd name="T6" fmla="*/ 37 w 174"/>
                  <a:gd name="T7" fmla="*/ 155 h 206"/>
                  <a:gd name="T8" fmla="*/ 46 w 174"/>
                  <a:gd name="T9" fmla="*/ 167 h 206"/>
                  <a:gd name="T10" fmla="*/ 58 w 174"/>
                  <a:gd name="T11" fmla="*/ 176 h 206"/>
                  <a:gd name="T12" fmla="*/ 74 w 174"/>
                  <a:gd name="T13" fmla="*/ 182 h 206"/>
                  <a:gd name="T14" fmla="*/ 92 w 174"/>
                  <a:gd name="T15" fmla="*/ 184 h 206"/>
                  <a:gd name="T16" fmla="*/ 112 w 174"/>
                  <a:gd name="T17" fmla="*/ 181 h 206"/>
                  <a:gd name="T18" fmla="*/ 128 w 174"/>
                  <a:gd name="T19" fmla="*/ 171 h 206"/>
                  <a:gd name="T20" fmla="*/ 141 w 174"/>
                  <a:gd name="T21" fmla="*/ 156 h 206"/>
                  <a:gd name="T22" fmla="*/ 148 w 174"/>
                  <a:gd name="T23" fmla="*/ 138 h 206"/>
                  <a:gd name="T24" fmla="*/ 172 w 174"/>
                  <a:gd name="T25" fmla="*/ 138 h 206"/>
                  <a:gd name="T26" fmla="*/ 165 w 174"/>
                  <a:gd name="T27" fmla="*/ 159 h 206"/>
                  <a:gd name="T28" fmla="*/ 155 w 174"/>
                  <a:gd name="T29" fmla="*/ 176 h 206"/>
                  <a:gd name="T30" fmla="*/ 142 w 174"/>
                  <a:gd name="T31" fmla="*/ 189 h 206"/>
                  <a:gd name="T32" fmla="*/ 126 w 174"/>
                  <a:gd name="T33" fmla="*/ 198 h 206"/>
                  <a:gd name="T34" fmla="*/ 106 w 174"/>
                  <a:gd name="T35" fmla="*/ 204 h 206"/>
                  <a:gd name="T36" fmla="*/ 84 w 174"/>
                  <a:gd name="T37" fmla="*/ 206 h 206"/>
                  <a:gd name="T38" fmla="*/ 64 w 174"/>
                  <a:gd name="T39" fmla="*/ 204 h 206"/>
                  <a:gd name="T40" fmla="*/ 47 w 174"/>
                  <a:gd name="T41" fmla="*/ 197 h 206"/>
                  <a:gd name="T42" fmla="*/ 32 w 174"/>
                  <a:gd name="T43" fmla="*/ 186 h 206"/>
                  <a:gd name="T44" fmla="*/ 21 w 174"/>
                  <a:gd name="T45" fmla="*/ 174 h 206"/>
                  <a:gd name="T46" fmla="*/ 11 w 174"/>
                  <a:gd name="T47" fmla="*/ 159 h 206"/>
                  <a:gd name="T48" fmla="*/ 4 w 174"/>
                  <a:gd name="T49" fmla="*/ 141 h 206"/>
                  <a:gd name="T50" fmla="*/ 1 w 174"/>
                  <a:gd name="T51" fmla="*/ 122 h 206"/>
                  <a:gd name="T52" fmla="*/ 0 w 174"/>
                  <a:gd name="T53" fmla="*/ 102 h 206"/>
                  <a:gd name="T54" fmla="*/ 1 w 174"/>
                  <a:gd name="T55" fmla="*/ 83 h 206"/>
                  <a:gd name="T56" fmla="*/ 4 w 174"/>
                  <a:gd name="T57" fmla="*/ 64 h 206"/>
                  <a:gd name="T58" fmla="*/ 11 w 174"/>
                  <a:gd name="T59" fmla="*/ 47 h 206"/>
                  <a:gd name="T60" fmla="*/ 21 w 174"/>
                  <a:gd name="T61" fmla="*/ 32 h 206"/>
                  <a:gd name="T62" fmla="*/ 33 w 174"/>
                  <a:gd name="T63" fmla="*/ 18 h 206"/>
                  <a:gd name="T64" fmla="*/ 48 w 174"/>
                  <a:gd name="T65" fmla="*/ 9 h 206"/>
                  <a:gd name="T66" fmla="*/ 66 w 174"/>
                  <a:gd name="T67" fmla="*/ 2 h 206"/>
                  <a:gd name="T68" fmla="*/ 86 w 174"/>
                  <a:gd name="T69" fmla="*/ 0 h 206"/>
                  <a:gd name="T70" fmla="*/ 108 w 174"/>
                  <a:gd name="T71" fmla="*/ 2 h 206"/>
                  <a:gd name="T72" fmla="*/ 127 w 174"/>
                  <a:gd name="T73" fmla="*/ 8 h 206"/>
                  <a:gd name="T74" fmla="*/ 143 w 174"/>
                  <a:gd name="T75" fmla="*/ 18 h 206"/>
                  <a:gd name="T76" fmla="*/ 155 w 174"/>
                  <a:gd name="T77" fmla="*/ 31 h 206"/>
                  <a:gd name="T78" fmla="*/ 164 w 174"/>
                  <a:gd name="T79" fmla="*/ 47 h 206"/>
                  <a:gd name="T80" fmla="*/ 170 w 174"/>
                  <a:gd name="T81" fmla="*/ 65 h 206"/>
                  <a:gd name="T82" fmla="*/ 173 w 174"/>
                  <a:gd name="T83" fmla="*/ 86 h 206"/>
                  <a:gd name="T84" fmla="*/ 174 w 174"/>
                  <a:gd name="T85" fmla="*/ 108 h 206"/>
                  <a:gd name="T86" fmla="*/ 24 w 174"/>
                  <a:gd name="T87" fmla="*/ 108 h 206"/>
                  <a:gd name="T88" fmla="*/ 150 w 174"/>
                  <a:gd name="T89" fmla="*/ 87 h 206"/>
                  <a:gd name="T90" fmla="*/ 146 w 174"/>
                  <a:gd name="T91" fmla="*/ 69 h 206"/>
                  <a:gd name="T92" fmla="*/ 141 w 174"/>
                  <a:gd name="T93" fmla="*/ 53 h 206"/>
                  <a:gd name="T94" fmla="*/ 133 w 174"/>
                  <a:gd name="T95" fmla="*/ 40 h 206"/>
                  <a:gd name="T96" fmla="*/ 120 w 174"/>
                  <a:gd name="T97" fmla="*/ 30 h 206"/>
                  <a:gd name="T98" fmla="*/ 105 w 174"/>
                  <a:gd name="T99" fmla="*/ 24 h 206"/>
                  <a:gd name="T100" fmla="*/ 86 w 174"/>
                  <a:gd name="T101" fmla="*/ 21 h 206"/>
                  <a:gd name="T102" fmla="*/ 69 w 174"/>
                  <a:gd name="T103" fmla="*/ 24 h 206"/>
                  <a:gd name="T104" fmla="*/ 54 w 174"/>
                  <a:gd name="T105" fmla="*/ 31 h 206"/>
                  <a:gd name="T106" fmla="*/ 43 w 174"/>
                  <a:gd name="T107" fmla="*/ 41 h 206"/>
                  <a:gd name="T108" fmla="*/ 34 w 174"/>
                  <a:gd name="T109" fmla="*/ 55 h 206"/>
                  <a:gd name="T110" fmla="*/ 29 w 174"/>
                  <a:gd name="T111" fmla="*/ 70 h 206"/>
                  <a:gd name="T112" fmla="*/ 25 w 174"/>
                  <a:gd name="T113" fmla="*/ 87 h 206"/>
                  <a:gd name="T114" fmla="*/ 150 w 174"/>
                  <a:gd name="T115" fmla="*/ 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206">
                    <a:moveTo>
                      <a:pt x="24" y="108"/>
                    </a:moveTo>
                    <a:lnTo>
                      <a:pt x="26" y="125"/>
                    </a:lnTo>
                    <a:lnTo>
                      <a:pt x="30" y="141"/>
                    </a:lnTo>
                    <a:lnTo>
                      <a:pt x="37" y="155"/>
                    </a:lnTo>
                    <a:lnTo>
                      <a:pt x="46" y="167"/>
                    </a:lnTo>
                    <a:lnTo>
                      <a:pt x="58" y="176"/>
                    </a:lnTo>
                    <a:lnTo>
                      <a:pt x="74" y="182"/>
                    </a:lnTo>
                    <a:lnTo>
                      <a:pt x="92" y="184"/>
                    </a:lnTo>
                    <a:lnTo>
                      <a:pt x="112" y="181"/>
                    </a:lnTo>
                    <a:lnTo>
                      <a:pt x="128" y="171"/>
                    </a:lnTo>
                    <a:lnTo>
                      <a:pt x="141" y="156"/>
                    </a:lnTo>
                    <a:lnTo>
                      <a:pt x="148" y="138"/>
                    </a:lnTo>
                    <a:lnTo>
                      <a:pt x="172" y="138"/>
                    </a:lnTo>
                    <a:lnTo>
                      <a:pt x="165" y="159"/>
                    </a:lnTo>
                    <a:lnTo>
                      <a:pt x="155" y="176"/>
                    </a:lnTo>
                    <a:lnTo>
                      <a:pt x="142" y="189"/>
                    </a:lnTo>
                    <a:lnTo>
                      <a:pt x="126" y="198"/>
                    </a:lnTo>
                    <a:lnTo>
                      <a:pt x="106" y="204"/>
                    </a:lnTo>
                    <a:lnTo>
                      <a:pt x="84" y="206"/>
                    </a:lnTo>
                    <a:lnTo>
                      <a:pt x="64" y="204"/>
                    </a:lnTo>
                    <a:lnTo>
                      <a:pt x="47" y="197"/>
                    </a:lnTo>
                    <a:lnTo>
                      <a:pt x="32" y="186"/>
                    </a:lnTo>
                    <a:lnTo>
                      <a:pt x="21" y="174"/>
                    </a:lnTo>
                    <a:lnTo>
                      <a:pt x="11" y="159"/>
                    </a:lnTo>
                    <a:lnTo>
                      <a:pt x="4" y="141"/>
                    </a:lnTo>
                    <a:lnTo>
                      <a:pt x="1" y="122"/>
                    </a:lnTo>
                    <a:lnTo>
                      <a:pt x="0" y="102"/>
                    </a:lnTo>
                    <a:lnTo>
                      <a:pt x="1" y="83"/>
                    </a:lnTo>
                    <a:lnTo>
                      <a:pt x="4" y="64"/>
                    </a:lnTo>
                    <a:lnTo>
                      <a:pt x="11" y="47"/>
                    </a:lnTo>
                    <a:lnTo>
                      <a:pt x="21" y="32"/>
                    </a:lnTo>
                    <a:lnTo>
                      <a:pt x="33" y="18"/>
                    </a:lnTo>
                    <a:lnTo>
                      <a:pt x="48" y="9"/>
                    </a:lnTo>
                    <a:lnTo>
                      <a:pt x="66" y="2"/>
                    </a:lnTo>
                    <a:lnTo>
                      <a:pt x="86" y="0"/>
                    </a:lnTo>
                    <a:lnTo>
                      <a:pt x="108" y="2"/>
                    </a:lnTo>
                    <a:lnTo>
                      <a:pt x="127" y="8"/>
                    </a:lnTo>
                    <a:lnTo>
                      <a:pt x="143" y="18"/>
                    </a:lnTo>
                    <a:lnTo>
                      <a:pt x="155" y="31"/>
                    </a:lnTo>
                    <a:lnTo>
                      <a:pt x="164" y="47"/>
                    </a:lnTo>
                    <a:lnTo>
                      <a:pt x="170" y="65"/>
                    </a:lnTo>
                    <a:lnTo>
                      <a:pt x="173" y="86"/>
                    </a:lnTo>
                    <a:lnTo>
                      <a:pt x="174" y="108"/>
                    </a:lnTo>
                    <a:lnTo>
                      <a:pt x="24" y="108"/>
                    </a:lnTo>
                    <a:close/>
                    <a:moveTo>
                      <a:pt x="150" y="87"/>
                    </a:moveTo>
                    <a:lnTo>
                      <a:pt x="146" y="69"/>
                    </a:lnTo>
                    <a:lnTo>
                      <a:pt x="141" y="53"/>
                    </a:lnTo>
                    <a:lnTo>
                      <a:pt x="133" y="40"/>
                    </a:lnTo>
                    <a:lnTo>
                      <a:pt x="120" y="30"/>
                    </a:lnTo>
                    <a:lnTo>
                      <a:pt x="105" y="24"/>
                    </a:lnTo>
                    <a:lnTo>
                      <a:pt x="86" y="21"/>
                    </a:lnTo>
                    <a:lnTo>
                      <a:pt x="69" y="24"/>
                    </a:lnTo>
                    <a:lnTo>
                      <a:pt x="54" y="31"/>
                    </a:lnTo>
                    <a:lnTo>
                      <a:pt x="43" y="41"/>
                    </a:lnTo>
                    <a:lnTo>
                      <a:pt x="34" y="55"/>
                    </a:lnTo>
                    <a:lnTo>
                      <a:pt x="29" y="70"/>
                    </a:lnTo>
                    <a:lnTo>
                      <a:pt x="25" y="87"/>
                    </a:lnTo>
                    <a:lnTo>
                      <a:pt x="150" y="87"/>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5" name="Freeform 13"/>
              <p:cNvSpPr>
                <a:spLocks noChangeAspect="1"/>
              </p:cNvSpPr>
              <p:nvPr userDrawn="1"/>
            </p:nvSpPr>
            <p:spPr bwMode="auto">
              <a:xfrm>
                <a:off x="5353051" y="2146301"/>
                <a:ext cx="82550" cy="107950"/>
              </a:xfrm>
              <a:custGeom>
                <a:avLst/>
                <a:gdLst>
                  <a:gd name="T0" fmla="*/ 94 w 155"/>
                  <a:gd name="T1" fmla="*/ 1 h 206"/>
                  <a:gd name="T2" fmla="*/ 120 w 155"/>
                  <a:gd name="T3" fmla="*/ 8 h 206"/>
                  <a:gd name="T4" fmla="*/ 140 w 155"/>
                  <a:gd name="T5" fmla="*/ 25 h 206"/>
                  <a:gd name="T6" fmla="*/ 149 w 155"/>
                  <a:gd name="T7" fmla="*/ 54 h 206"/>
                  <a:gd name="T8" fmla="*/ 120 w 155"/>
                  <a:gd name="T9" fmla="*/ 41 h 206"/>
                  <a:gd name="T10" fmla="*/ 102 w 155"/>
                  <a:gd name="T11" fmla="*/ 25 h 206"/>
                  <a:gd name="T12" fmla="*/ 75 w 155"/>
                  <a:gd name="T13" fmla="*/ 21 h 206"/>
                  <a:gd name="T14" fmla="*/ 51 w 155"/>
                  <a:gd name="T15" fmla="*/ 25 h 206"/>
                  <a:gd name="T16" fmla="*/ 33 w 155"/>
                  <a:gd name="T17" fmla="*/ 40 h 206"/>
                  <a:gd name="T18" fmla="*/ 33 w 155"/>
                  <a:gd name="T19" fmla="*/ 63 h 206"/>
                  <a:gd name="T20" fmla="*/ 51 w 155"/>
                  <a:gd name="T21" fmla="*/ 76 h 206"/>
                  <a:gd name="T22" fmla="*/ 81 w 155"/>
                  <a:gd name="T23" fmla="*/ 85 h 206"/>
                  <a:gd name="T24" fmla="*/ 121 w 155"/>
                  <a:gd name="T25" fmla="*/ 96 h 206"/>
                  <a:gd name="T26" fmla="*/ 145 w 155"/>
                  <a:gd name="T27" fmla="*/ 114 h 206"/>
                  <a:gd name="T28" fmla="*/ 155 w 155"/>
                  <a:gd name="T29" fmla="*/ 143 h 206"/>
                  <a:gd name="T30" fmla="*/ 145 w 155"/>
                  <a:gd name="T31" fmla="*/ 174 h 206"/>
                  <a:gd name="T32" fmla="*/ 122 w 155"/>
                  <a:gd name="T33" fmla="*/ 195 h 206"/>
                  <a:gd name="T34" fmla="*/ 90 w 155"/>
                  <a:gd name="T35" fmla="*/ 204 h 206"/>
                  <a:gd name="T36" fmla="*/ 59 w 155"/>
                  <a:gd name="T37" fmla="*/ 205 h 206"/>
                  <a:gd name="T38" fmla="*/ 30 w 155"/>
                  <a:gd name="T39" fmla="*/ 196 h 206"/>
                  <a:gd name="T40" fmla="*/ 9 w 155"/>
                  <a:gd name="T41" fmla="*/ 177 h 206"/>
                  <a:gd name="T42" fmla="*/ 0 w 155"/>
                  <a:gd name="T43" fmla="*/ 147 h 206"/>
                  <a:gd name="T44" fmla="*/ 28 w 155"/>
                  <a:gd name="T45" fmla="*/ 160 h 206"/>
                  <a:gd name="T46" fmla="*/ 43 w 155"/>
                  <a:gd name="T47" fmla="*/ 176 h 206"/>
                  <a:gd name="T48" fmla="*/ 66 w 155"/>
                  <a:gd name="T49" fmla="*/ 183 h 206"/>
                  <a:gd name="T50" fmla="*/ 91 w 155"/>
                  <a:gd name="T51" fmla="*/ 183 h 206"/>
                  <a:gd name="T52" fmla="*/ 113 w 155"/>
                  <a:gd name="T53" fmla="*/ 175 h 206"/>
                  <a:gd name="T54" fmla="*/ 127 w 155"/>
                  <a:gd name="T55" fmla="*/ 158 h 206"/>
                  <a:gd name="T56" fmla="*/ 127 w 155"/>
                  <a:gd name="T57" fmla="*/ 133 h 206"/>
                  <a:gd name="T58" fmla="*/ 111 w 155"/>
                  <a:gd name="T59" fmla="*/ 118 h 206"/>
                  <a:gd name="T60" fmla="*/ 83 w 155"/>
                  <a:gd name="T61" fmla="*/ 109 h 206"/>
                  <a:gd name="T62" fmla="*/ 55 w 155"/>
                  <a:gd name="T63" fmla="*/ 103 h 206"/>
                  <a:gd name="T64" fmla="*/ 31 w 155"/>
                  <a:gd name="T65" fmla="*/ 94 h 206"/>
                  <a:gd name="T66" fmla="*/ 13 w 155"/>
                  <a:gd name="T67" fmla="*/ 79 h 206"/>
                  <a:gd name="T68" fmla="*/ 7 w 155"/>
                  <a:gd name="T69" fmla="*/ 54 h 206"/>
                  <a:gd name="T70" fmla="*/ 15 w 155"/>
                  <a:gd name="T71" fmla="*/ 26 h 206"/>
                  <a:gd name="T72" fmla="*/ 36 w 155"/>
                  <a:gd name="T73" fmla="*/ 9 h 206"/>
                  <a:gd name="T74" fmla="*/ 63 w 155"/>
                  <a:gd name="T7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5" h="206">
                    <a:moveTo>
                      <a:pt x="77" y="0"/>
                    </a:moveTo>
                    <a:lnTo>
                      <a:pt x="94" y="1"/>
                    </a:lnTo>
                    <a:lnTo>
                      <a:pt x="107" y="3"/>
                    </a:lnTo>
                    <a:lnTo>
                      <a:pt x="120" y="8"/>
                    </a:lnTo>
                    <a:lnTo>
                      <a:pt x="130" y="16"/>
                    </a:lnTo>
                    <a:lnTo>
                      <a:pt x="140" y="25"/>
                    </a:lnTo>
                    <a:lnTo>
                      <a:pt x="145" y="38"/>
                    </a:lnTo>
                    <a:lnTo>
                      <a:pt x="149" y="54"/>
                    </a:lnTo>
                    <a:lnTo>
                      <a:pt x="124" y="54"/>
                    </a:lnTo>
                    <a:lnTo>
                      <a:pt x="120" y="41"/>
                    </a:lnTo>
                    <a:lnTo>
                      <a:pt x="112" y="32"/>
                    </a:lnTo>
                    <a:lnTo>
                      <a:pt x="102" y="25"/>
                    </a:lnTo>
                    <a:lnTo>
                      <a:pt x="89" y="23"/>
                    </a:lnTo>
                    <a:lnTo>
                      <a:pt x="75" y="21"/>
                    </a:lnTo>
                    <a:lnTo>
                      <a:pt x="62" y="23"/>
                    </a:lnTo>
                    <a:lnTo>
                      <a:pt x="51" y="25"/>
                    </a:lnTo>
                    <a:lnTo>
                      <a:pt x="40" y="32"/>
                    </a:lnTo>
                    <a:lnTo>
                      <a:pt x="33" y="40"/>
                    </a:lnTo>
                    <a:lnTo>
                      <a:pt x="31" y="53"/>
                    </a:lnTo>
                    <a:lnTo>
                      <a:pt x="33" y="63"/>
                    </a:lnTo>
                    <a:lnTo>
                      <a:pt x="40" y="70"/>
                    </a:lnTo>
                    <a:lnTo>
                      <a:pt x="51" y="76"/>
                    </a:lnTo>
                    <a:lnTo>
                      <a:pt x="65" y="80"/>
                    </a:lnTo>
                    <a:lnTo>
                      <a:pt x="81" y="85"/>
                    </a:lnTo>
                    <a:lnTo>
                      <a:pt x="100" y="90"/>
                    </a:lnTo>
                    <a:lnTo>
                      <a:pt x="121" y="96"/>
                    </a:lnTo>
                    <a:lnTo>
                      <a:pt x="135" y="103"/>
                    </a:lnTo>
                    <a:lnTo>
                      <a:pt x="145" y="114"/>
                    </a:lnTo>
                    <a:lnTo>
                      <a:pt x="152" y="128"/>
                    </a:lnTo>
                    <a:lnTo>
                      <a:pt x="155" y="143"/>
                    </a:lnTo>
                    <a:lnTo>
                      <a:pt x="152" y="160"/>
                    </a:lnTo>
                    <a:lnTo>
                      <a:pt x="145" y="174"/>
                    </a:lnTo>
                    <a:lnTo>
                      <a:pt x="135" y="185"/>
                    </a:lnTo>
                    <a:lnTo>
                      <a:pt x="122" y="195"/>
                    </a:lnTo>
                    <a:lnTo>
                      <a:pt x="107" y="200"/>
                    </a:lnTo>
                    <a:lnTo>
                      <a:pt x="90" y="204"/>
                    </a:lnTo>
                    <a:lnTo>
                      <a:pt x="73" y="206"/>
                    </a:lnTo>
                    <a:lnTo>
                      <a:pt x="59" y="205"/>
                    </a:lnTo>
                    <a:lnTo>
                      <a:pt x="44" y="201"/>
                    </a:lnTo>
                    <a:lnTo>
                      <a:pt x="30" y="196"/>
                    </a:lnTo>
                    <a:lnTo>
                      <a:pt x="18" y="188"/>
                    </a:lnTo>
                    <a:lnTo>
                      <a:pt x="9" y="177"/>
                    </a:lnTo>
                    <a:lnTo>
                      <a:pt x="2" y="163"/>
                    </a:lnTo>
                    <a:lnTo>
                      <a:pt x="0" y="147"/>
                    </a:lnTo>
                    <a:lnTo>
                      <a:pt x="25" y="147"/>
                    </a:lnTo>
                    <a:lnTo>
                      <a:pt x="28" y="160"/>
                    </a:lnTo>
                    <a:lnTo>
                      <a:pt x="33" y="169"/>
                    </a:lnTo>
                    <a:lnTo>
                      <a:pt x="43" y="176"/>
                    </a:lnTo>
                    <a:lnTo>
                      <a:pt x="53" y="181"/>
                    </a:lnTo>
                    <a:lnTo>
                      <a:pt x="66" y="183"/>
                    </a:lnTo>
                    <a:lnTo>
                      <a:pt x="79" y="184"/>
                    </a:lnTo>
                    <a:lnTo>
                      <a:pt x="91" y="183"/>
                    </a:lnTo>
                    <a:lnTo>
                      <a:pt x="103" y="181"/>
                    </a:lnTo>
                    <a:lnTo>
                      <a:pt x="113" y="175"/>
                    </a:lnTo>
                    <a:lnTo>
                      <a:pt x="122" y="168"/>
                    </a:lnTo>
                    <a:lnTo>
                      <a:pt x="127" y="158"/>
                    </a:lnTo>
                    <a:lnTo>
                      <a:pt x="129" y="146"/>
                    </a:lnTo>
                    <a:lnTo>
                      <a:pt x="127" y="133"/>
                    </a:lnTo>
                    <a:lnTo>
                      <a:pt x="120" y="124"/>
                    </a:lnTo>
                    <a:lnTo>
                      <a:pt x="111" y="118"/>
                    </a:lnTo>
                    <a:lnTo>
                      <a:pt x="98" y="114"/>
                    </a:lnTo>
                    <a:lnTo>
                      <a:pt x="83" y="109"/>
                    </a:lnTo>
                    <a:lnTo>
                      <a:pt x="68" y="106"/>
                    </a:lnTo>
                    <a:lnTo>
                      <a:pt x="55" y="103"/>
                    </a:lnTo>
                    <a:lnTo>
                      <a:pt x="43" y="99"/>
                    </a:lnTo>
                    <a:lnTo>
                      <a:pt x="31" y="94"/>
                    </a:lnTo>
                    <a:lnTo>
                      <a:pt x="21" y="87"/>
                    </a:lnTo>
                    <a:lnTo>
                      <a:pt x="13" y="79"/>
                    </a:lnTo>
                    <a:lnTo>
                      <a:pt x="8" y="68"/>
                    </a:lnTo>
                    <a:lnTo>
                      <a:pt x="7" y="54"/>
                    </a:lnTo>
                    <a:lnTo>
                      <a:pt x="8" y="39"/>
                    </a:lnTo>
                    <a:lnTo>
                      <a:pt x="15" y="26"/>
                    </a:lnTo>
                    <a:lnTo>
                      <a:pt x="24" y="16"/>
                    </a:lnTo>
                    <a:lnTo>
                      <a:pt x="36" y="9"/>
                    </a:lnTo>
                    <a:lnTo>
                      <a:pt x="48" y="3"/>
                    </a:lnTo>
                    <a:lnTo>
                      <a:pt x="63" y="1"/>
                    </a:lnTo>
                    <a:lnTo>
                      <a:pt x="77" y="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nvGrpSpPr>
            <p:cNvPr id="555011" name="Group 555010"/>
            <p:cNvGrpSpPr>
              <a:grpSpLocks noChangeAspect="1"/>
            </p:cNvGrpSpPr>
            <p:nvPr userDrawn="1"/>
          </p:nvGrpSpPr>
          <p:grpSpPr>
            <a:xfrm>
              <a:off x="3943351" y="1631951"/>
              <a:ext cx="1544638" cy="428625"/>
              <a:chOff x="3943351" y="1631951"/>
              <a:chExt cx="1544638" cy="428625"/>
            </a:xfrm>
          </p:grpSpPr>
          <p:sp>
            <p:nvSpPr>
              <p:cNvPr id="16" name="Freeform 14"/>
              <p:cNvSpPr>
                <a:spLocks noChangeAspect="1"/>
              </p:cNvSpPr>
              <p:nvPr userDrawn="1"/>
            </p:nvSpPr>
            <p:spPr bwMode="auto">
              <a:xfrm>
                <a:off x="4983163" y="1782763"/>
                <a:ext cx="355600" cy="261938"/>
              </a:xfrm>
              <a:custGeom>
                <a:avLst/>
                <a:gdLst>
                  <a:gd name="T0" fmla="*/ 440 w 673"/>
                  <a:gd name="T1" fmla="*/ 495 h 495"/>
                  <a:gd name="T2" fmla="*/ 333 w 673"/>
                  <a:gd name="T3" fmla="*/ 374 h 495"/>
                  <a:gd name="T4" fmla="*/ 225 w 673"/>
                  <a:gd name="T5" fmla="*/ 495 h 495"/>
                  <a:gd name="T6" fmla="*/ 0 w 673"/>
                  <a:gd name="T7" fmla="*/ 495 h 495"/>
                  <a:gd name="T8" fmla="*/ 220 w 673"/>
                  <a:gd name="T9" fmla="*/ 247 h 495"/>
                  <a:gd name="T10" fmla="*/ 0 w 673"/>
                  <a:gd name="T11" fmla="*/ 0 h 495"/>
                  <a:gd name="T12" fmla="*/ 232 w 673"/>
                  <a:gd name="T13" fmla="*/ 0 h 495"/>
                  <a:gd name="T14" fmla="*/ 341 w 673"/>
                  <a:gd name="T15" fmla="*/ 120 h 495"/>
                  <a:gd name="T16" fmla="*/ 446 w 673"/>
                  <a:gd name="T17" fmla="*/ 0 h 495"/>
                  <a:gd name="T18" fmla="*/ 671 w 673"/>
                  <a:gd name="T19" fmla="*/ 0 h 495"/>
                  <a:gd name="T20" fmla="*/ 452 w 673"/>
                  <a:gd name="T21" fmla="*/ 247 h 495"/>
                  <a:gd name="T22" fmla="*/ 673 w 673"/>
                  <a:gd name="T23" fmla="*/ 495 h 495"/>
                  <a:gd name="T24" fmla="*/ 440 w 673"/>
                  <a:gd name="T25"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495">
                    <a:moveTo>
                      <a:pt x="440" y="495"/>
                    </a:moveTo>
                    <a:lnTo>
                      <a:pt x="333" y="374"/>
                    </a:lnTo>
                    <a:lnTo>
                      <a:pt x="225" y="495"/>
                    </a:lnTo>
                    <a:lnTo>
                      <a:pt x="0" y="495"/>
                    </a:lnTo>
                    <a:lnTo>
                      <a:pt x="220" y="247"/>
                    </a:lnTo>
                    <a:lnTo>
                      <a:pt x="0" y="0"/>
                    </a:lnTo>
                    <a:lnTo>
                      <a:pt x="232" y="0"/>
                    </a:lnTo>
                    <a:lnTo>
                      <a:pt x="341" y="120"/>
                    </a:lnTo>
                    <a:lnTo>
                      <a:pt x="446" y="0"/>
                    </a:lnTo>
                    <a:lnTo>
                      <a:pt x="671" y="0"/>
                    </a:lnTo>
                    <a:lnTo>
                      <a:pt x="452" y="247"/>
                    </a:lnTo>
                    <a:lnTo>
                      <a:pt x="673" y="495"/>
                    </a:lnTo>
                    <a:lnTo>
                      <a:pt x="440" y="495"/>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7" name="Freeform 15"/>
              <p:cNvSpPr>
                <a:spLocks noChangeAspect="1"/>
              </p:cNvSpPr>
              <p:nvPr userDrawn="1"/>
            </p:nvSpPr>
            <p:spPr bwMode="auto">
              <a:xfrm>
                <a:off x="4754563" y="1631951"/>
                <a:ext cx="228600" cy="412750"/>
              </a:xfrm>
              <a:custGeom>
                <a:avLst/>
                <a:gdLst>
                  <a:gd name="T0" fmla="*/ 0 w 433"/>
                  <a:gd name="T1" fmla="*/ 780 h 780"/>
                  <a:gd name="T2" fmla="*/ 0 w 433"/>
                  <a:gd name="T3" fmla="*/ 0 h 780"/>
                  <a:gd name="T4" fmla="*/ 433 w 433"/>
                  <a:gd name="T5" fmla="*/ 0 h 780"/>
                  <a:gd name="T6" fmla="*/ 433 w 433"/>
                  <a:gd name="T7" fmla="*/ 174 h 780"/>
                  <a:gd name="T8" fmla="*/ 184 w 433"/>
                  <a:gd name="T9" fmla="*/ 174 h 780"/>
                  <a:gd name="T10" fmla="*/ 184 w 433"/>
                  <a:gd name="T11" fmla="*/ 285 h 780"/>
                  <a:gd name="T12" fmla="*/ 433 w 433"/>
                  <a:gd name="T13" fmla="*/ 285 h 780"/>
                  <a:gd name="T14" fmla="*/ 433 w 433"/>
                  <a:gd name="T15" fmla="*/ 453 h 780"/>
                  <a:gd name="T16" fmla="*/ 184 w 433"/>
                  <a:gd name="T17" fmla="*/ 453 h 780"/>
                  <a:gd name="T18" fmla="*/ 184 w 433"/>
                  <a:gd name="T19" fmla="*/ 606 h 780"/>
                  <a:gd name="T20" fmla="*/ 433 w 433"/>
                  <a:gd name="T21" fmla="*/ 606 h 780"/>
                  <a:gd name="T22" fmla="*/ 433 w 433"/>
                  <a:gd name="T23" fmla="*/ 780 h 780"/>
                  <a:gd name="T24" fmla="*/ 0 w 433"/>
                  <a:gd name="T25"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3" h="780">
                    <a:moveTo>
                      <a:pt x="0" y="780"/>
                    </a:moveTo>
                    <a:lnTo>
                      <a:pt x="0" y="0"/>
                    </a:lnTo>
                    <a:lnTo>
                      <a:pt x="433" y="0"/>
                    </a:lnTo>
                    <a:lnTo>
                      <a:pt x="433" y="174"/>
                    </a:lnTo>
                    <a:lnTo>
                      <a:pt x="184" y="174"/>
                    </a:lnTo>
                    <a:lnTo>
                      <a:pt x="184" y="285"/>
                    </a:lnTo>
                    <a:lnTo>
                      <a:pt x="433" y="285"/>
                    </a:lnTo>
                    <a:lnTo>
                      <a:pt x="433" y="453"/>
                    </a:lnTo>
                    <a:lnTo>
                      <a:pt x="184" y="453"/>
                    </a:lnTo>
                    <a:lnTo>
                      <a:pt x="184" y="606"/>
                    </a:lnTo>
                    <a:lnTo>
                      <a:pt x="433" y="606"/>
                    </a:lnTo>
                    <a:lnTo>
                      <a:pt x="433" y="780"/>
                    </a:lnTo>
                    <a:lnTo>
                      <a:pt x="0" y="780"/>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55008" name="Freeform 16"/>
              <p:cNvSpPr>
                <a:spLocks noChangeAspect="1" noEditPoints="1"/>
              </p:cNvSpPr>
              <p:nvPr userDrawn="1"/>
            </p:nvSpPr>
            <p:spPr bwMode="auto">
              <a:xfrm>
                <a:off x="3943351" y="1631951"/>
                <a:ext cx="811213" cy="428625"/>
              </a:xfrm>
              <a:custGeom>
                <a:avLst/>
                <a:gdLst>
                  <a:gd name="T0" fmla="*/ 1347 w 1531"/>
                  <a:gd name="T1" fmla="*/ 320 h 808"/>
                  <a:gd name="T2" fmla="*/ 1279 w 1531"/>
                  <a:gd name="T3" fmla="*/ 271 h 808"/>
                  <a:gd name="T4" fmla="*/ 1197 w 1531"/>
                  <a:gd name="T5" fmla="*/ 258 h 808"/>
                  <a:gd name="T6" fmla="*/ 1088 w 1531"/>
                  <a:gd name="T7" fmla="*/ 282 h 808"/>
                  <a:gd name="T8" fmla="*/ 1005 w 1531"/>
                  <a:gd name="T9" fmla="*/ 350 h 808"/>
                  <a:gd name="T10" fmla="*/ 955 w 1531"/>
                  <a:gd name="T11" fmla="*/ 447 h 808"/>
                  <a:gd name="T12" fmla="*/ 900 w 1531"/>
                  <a:gd name="T13" fmla="*/ 344 h 808"/>
                  <a:gd name="T14" fmla="*/ 810 w 1531"/>
                  <a:gd name="T15" fmla="*/ 278 h 808"/>
                  <a:gd name="T16" fmla="*/ 687 w 1531"/>
                  <a:gd name="T17" fmla="*/ 255 h 808"/>
                  <a:gd name="T18" fmla="*/ 557 w 1531"/>
                  <a:gd name="T19" fmla="*/ 281 h 808"/>
                  <a:gd name="T20" fmla="*/ 462 w 1531"/>
                  <a:gd name="T21" fmla="*/ 354 h 808"/>
                  <a:gd name="T22" fmla="*/ 207 w 1531"/>
                  <a:gd name="T23" fmla="*/ 285 h 808"/>
                  <a:gd name="T24" fmla="*/ 461 w 1531"/>
                  <a:gd name="T25" fmla="*/ 0 h 808"/>
                  <a:gd name="T26" fmla="*/ 207 w 1531"/>
                  <a:gd name="T27" fmla="*/ 780 h 808"/>
                  <a:gd name="T28" fmla="*/ 407 w 1531"/>
                  <a:gd name="T29" fmla="*/ 489 h 808"/>
                  <a:gd name="T30" fmla="*/ 416 w 1531"/>
                  <a:gd name="T31" fmla="*/ 613 h 808"/>
                  <a:gd name="T32" fmla="*/ 473 w 1531"/>
                  <a:gd name="T33" fmla="*/ 715 h 808"/>
                  <a:gd name="T34" fmla="*/ 566 w 1531"/>
                  <a:gd name="T35" fmla="*/ 781 h 808"/>
                  <a:gd name="T36" fmla="*/ 687 w 1531"/>
                  <a:gd name="T37" fmla="*/ 806 h 808"/>
                  <a:gd name="T38" fmla="*/ 805 w 1531"/>
                  <a:gd name="T39" fmla="*/ 786 h 808"/>
                  <a:gd name="T40" fmla="*/ 894 w 1531"/>
                  <a:gd name="T41" fmla="*/ 726 h 808"/>
                  <a:gd name="T42" fmla="*/ 954 w 1531"/>
                  <a:gd name="T43" fmla="*/ 629 h 808"/>
                  <a:gd name="T44" fmla="*/ 753 w 1531"/>
                  <a:gd name="T45" fmla="*/ 657 h 808"/>
                  <a:gd name="T46" fmla="*/ 708 w 1531"/>
                  <a:gd name="T47" fmla="*/ 673 h 808"/>
                  <a:gd name="T48" fmla="*/ 642 w 1531"/>
                  <a:gd name="T49" fmla="*/ 663 h 808"/>
                  <a:gd name="T50" fmla="*/ 594 w 1531"/>
                  <a:gd name="T51" fmla="*/ 614 h 808"/>
                  <a:gd name="T52" fmla="*/ 945 w 1531"/>
                  <a:gd name="T53" fmla="*/ 568 h 808"/>
                  <a:gd name="T54" fmla="*/ 981 w 1531"/>
                  <a:gd name="T55" fmla="*/ 676 h 808"/>
                  <a:gd name="T56" fmla="*/ 1055 w 1531"/>
                  <a:gd name="T57" fmla="*/ 761 h 808"/>
                  <a:gd name="T58" fmla="*/ 1158 w 1531"/>
                  <a:gd name="T59" fmla="*/ 806 h 808"/>
                  <a:gd name="T60" fmla="*/ 1257 w 1531"/>
                  <a:gd name="T61" fmla="*/ 799 h 808"/>
                  <a:gd name="T62" fmla="*/ 1328 w 1531"/>
                  <a:gd name="T63" fmla="*/ 753 h 808"/>
                  <a:gd name="T64" fmla="*/ 1349 w 1531"/>
                  <a:gd name="T65" fmla="*/ 780 h 808"/>
                  <a:gd name="T66" fmla="*/ 1349 w 1531"/>
                  <a:gd name="T67" fmla="*/ 0 h 808"/>
                  <a:gd name="T68" fmla="*/ 609 w 1531"/>
                  <a:gd name="T69" fmla="*/ 411 h 808"/>
                  <a:gd name="T70" fmla="*/ 664 w 1531"/>
                  <a:gd name="T71" fmla="*/ 375 h 808"/>
                  <a:gd name="T72" fmla="*/ 734 w 1531"/>
                  <a:gd name="T73" fmla="*/ 383 h 808"/>
                  <a:gd name="T74" fmla="*/ 779 w 1531"/>
                  <a:gd name="T75" fmla="*/ 431 h 808"/>
                  <a:gd name="T76" fmla="*/ 773 w 1531"/>
                  <a:gd name="T77" fmla="*/ 455 h 808"/>
                  <a:gd name="T78" fmla="*/ 689 w 1531"/>
                  <a:gd name="T79" fmla="*/ 455 h 808"/>
                  <a:gd name="T80" fmla="*/ 620 w 1531"/>
                  <a:gd name="T81" fmla="*/ 455 h 808"/>
                  <a:gd name="T82" fmla="*/ 1214 w 1531"/>
                  <a:gd name="T83" fmla="*/ 659 h 808"/>
                  <a:gd name="T84" fmla="*/ 1158 w 1531"/>
                  <a:gd name="T85" fmla="*/ 622 h 808"/>
                  <a:gd name="T86" fmla="*/ 1131 w 1531"/>
                  <a:gd name="T87" fmla="*/ 558 h 808"/>
                  <a:gd name="T88" fmla="*/ 1134 w 1531"/>
                  <a:gd name="T89" fmla="*/ 488 h 808"/>
                  <a:gd name="T90" fmla="*/ 1162 w 1531"/>
                  <a:gd name="T91" fmla="*/ 431 h 808"/>
                  <a:gd name="T92" fmla="*/ 1215 w 1531"/>
                  <a:gd name="T93" fmla="*/ 398 h 808"/>
                  <a:gd name="T94" fmla="*/ 1282 w 1531"/>
                  <a:gd name="T95" fmla="*/ 405 h 808"/>
                  <a:gd name="T96" fmla="*/ 1324 w 1531"/>
                  <a:gd name="T97" fmla="*/ 447 h 808"/>
                  <a:gd name="T98" fmla="*/ 1342 w 1531"/>
                  <a:gd name="T99" fmla="*/ 510 h 808"/>
                  <a:gd name="T100" fmla="*/ 1339 w 1531"/>
                  <a:gd name="T101" fmla="*/ 576 h 808"/>
                  <a:gd name="T102" fmla="*/ 1312 w 1531"/>
                  <a:gd name="T103" fmla="*/ 630 h 808"/>
                  <a:gd name="T104" fmla="*/ 1261 w 1531"/>
                  <a:gd name="T105" fmla="*/ 65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31" h="808">
                    <a:moveTo>
                      <a:pt x="1349" y="0"/>
                    </a:moveTo>
                    <a:lnTo>
                      <a:pt x="1349" y="320"/>
                    </a:lnTo>
                    <a:lnTo>
                      <a:pt x="1347" y="320"/>
                    </a:lnTo>
                    <a:lnTo>
                      <a:pt x="1326" y="299"/>
                    </a:lnTo>
                    <a:lnTo>
                      <a:pt x="1303" y="283"/>
                    </a:lnTo>
                    <a:lnTo>
                      <a:pt x="1279" y="271"/>
                    </a:lnTo>
                    <a:lnTo>
                      <a:pt x="1253" y="263"/>
                    </a:lnTo>
                    <a:lnTo>
                      <a:pt x="1225" y="259"/>
                    </a:lnTo>
                    <a:lnTo>
                      <a:pt x="1197" y="258"/>
                    </a:lnTo>
                    <a:lnTo>
                      <a:pt x="1158" y="260"/>
                    </a:lnTo>
                    <a:lnTo>
                      <a:pt x="1122" y="269"/>
                    </a:lnTo>
                    <a:lnTo>
                      <a:pt x="1088" y="282"/>
                    </a:lnTo>
                    <a:lnTo>
                      <a:pt x="1057" y="300"/>
                    </a:lnTo>
                    <a:lnTo>
                      <a:pt x="1029" y="323"/>
                    </a:lnTo>
                    <a:lnTo>
                      <a:pt x="1005" y="350"/>
                    </a:lnTo>
                    <a:lnTo>
                      <a:pt x="984" y="379"/>
                    </a:lnTo>
                    <a:lnTo>
                      <a:pt x="968" y="411"/>
                    </a:lnTo>
                    <a:lnTo>
                      <a:pt x="955" y="447"/>
                    </a:lnTo>
                    <a:lnTo>
                      <a:pt x="940" y="409"/>
                    </a:lnTo>
                    <a:lnTo>
                      <a:pt x="923" y="374"/>
                    </a:lnTo>
                    <a:lnTo>
                      <a:pt x="900" y="344"/>
                    </a:lnTo>
                    <a:lnTo>
                      <a:pt x="873" y="318"/>
                    </a:lnTo>
                    <a:lnTo>
                      <a:pt x="843" y="296"/>
                    </a:lnTo>
                    <a:lnTo>
                      <a:pt x="810" y="278"/>
                    </a:lnTo>
                    <a:lnTo>
                      <a:pt x="773" y="266"/>
                    </a:lnTo>
                    <a:lnTo>
                      <a:pt x="731" y="258"/>
                    </a:lnTo>
                    <a:lnTo>
                      <a:pt x="687" y="255"/>
                    </a:lnTo>
                    <a:lnTo>
                      <a:pt x="640" y="258"/>
                    </a:lnTo>
                    <a:lnTo>
                      <a:pt x="597" y="267"/>
                    </a:lnTo>
                    <a:lnTo>
                      <a:pt x="557" y="281"/>
                    </a:lnTo>
                    <a:lnTo>
                      <a:pt x="521" y="300"/>
                    </a:lnTo>
                    <a:lnTo>
                      <a:pt x="489" y="326"/>
                    </a:lnTo>
                    <a:lnTo>
                      <a:pt x="462" y="354"/>
                    </a:lnTo>
                    <a:lnTo>
                      <a:pt x="439" y="388"/>
                    </a:lnTo>
                    <a:lnTo>
                      <a:pt x="439" y="285"/>
                    </a:lnTo>
                    <a:lnTo>
                      <a:pt x="207" y="285"/>
                    </a:lnTo>
                    <a:lnTo>
                      <a:pt x="207" y="174"/>
                    </a:lnTo>
                    <a:lnTo>
                      <a:pt x="461" y="174"/>
                    </a:lnTo>
                    <a:lnTo>
                      <a:pt x="461" y="0"/>
                    </a:lnTo>
                    <a:lnTo>
                      <a:pt x="0" y="0"/>
                    </a:lnTo>
                    <a:lnTo>
                      <a:pt x="0" y="780"/>
                    </a:lnTo>
                    <a:lnTo>
                      <a:pt x="207" y="780"/>
                    </a:lnTo>
                    <a:lnTo>
                      <a:pt x="207" y="453"/>
                    </a:lnTo>
                    <a:lnTo>
                      <a:pt x="414" y="453"/>
                    </a:lnTo>
                    <a:lnTo>
                      <a:pt x="407" y="489"/>
                    </a:lnTo>
                    <a:lnTo>
                      <a:pt x="405" y="530"/>
                    </a:lnTo>
                    <a:lnTo>
                      <a:pt x="407" y="573"/>
                    </a:lnTo>
                    <a:lnTo>
                      <a:pt x="416" y="613"/>
                    </a:lnTo>
                    <a:lnTo>
                      <a:pt x="430" y="650"/>
                    </a:lnTo>
                    <a:lnTo>
                      <a:pt x="450" y="685"/>
                    </a:lnTo>
                    <a:lnTo>
                      <a:pt x="473" y="715"/>
                    </a:lnTo>
                    <a:lnTo>
                      <a:pt x="500" y="741"/>
                    </a:lnTo>
                    <a:lnTo>
                      <a:pt x="532" y="764"/>
                    </a:lnTo>
                    <a:lnTo>
                      <a:pt x="566" y="781"/>
                    </a:lnTo>
                    <a:lnTo>
                      <a:pt x="604" y="795"/>
                    </a:lnTo>
                    <a:lnTo>
                      <a:pt x="645" y="803"/>
                    </a:lnTo>
                    <a:lnTo>
                      <a:pt x="687" y="806"/>
                    </a:lnTo>
                    <a:lnTo>
                      <a:pt x="730" y="803"/>
                    </a:lnTo>
                    <a:lnTo>
                      <a:pt x="769" y="796"/>
                    </a:lnTo>
                    <a:lnTo>
                      <a:pt x="805" y="786"/>
                    </a:lnTo>
                    <a:lnTo>
                      <a:pt x="839" y="770"/>
                    </a:lnTo>
                    <a:lnTo>
                      <a:pt x="868" y="750"/>
                    </a:lnTo>
                    <a:lnTo>
                      <a:pt x="894" y="726"/>
                    </a:lnTo>
                    <a:lnTo>
                      <a:pt x="917" y="698"/>
                    </a:lnTo>
                    <a:lnTo>
                      <a:pt x="938" y="666"/>
                    </a:lnTo>
                    <a:lnTo>
                      <a:pt x="954" y="629"/>
                    </a:lnTo>
                    <a:lnTo>
                      <a:pt x="777" y="629"/>
                    </a:lnTo>
                    <a:lnTo>
                      <a:pt x="766" y="644"/>
                    </a:lnTo>
                    <a:lnTo>
                      <a:pt x="753" y="657"/>
                    </a:lnTo>
                    <a:lnTo>
                      <a:pt x="741" y="665"/>
                    </a:lnTo>
                    <a:lnTo>
                      <a:pt x="727" y="670"/>
                    </a:lnTo>
                    <a:lnTo>
                      <a:pt x="708" y="673"/>
                    </a:lnTo>
                    <a:lnTo>
                      <a:pt x="687" y="674"/>
                    </a:lnTo>
                    <a:lnTo>
                      <a:pt x="663" y="671"/>
                    </a:lnTo>
                    <a:lnTo>
                      <a:pt x="642" y="663"/>
                    </a:lnTo>
                    <a:lnTo>
                      <a:pt x="623" y="650"/>
                    </a:lnTo>
                    <a:lnTo>
                      <a:pt x="607" y="634"/>
                    </a:lnTo>
                    <a:lnTo>
                      <a:pt x="594" y="614"/>
                    </a:lnTo>
                    <a:lnTo>
                      <a:pt x="586" y="592"/>
                    </a:lnTo>
                    <a:lnTo>
                      <a:pt x="584" y="568"/>
                    </a:lnTo>
                    <a:lnTo>
                      <a:pt x="945" y="568"/>
                    </a:lnTo>
                    <a:lnTo>
                      <a:pt x="952" y="606"/>
                    </a:lnTo>
                    <a:lnTo>
                      <a:pt x="963" y="643"/>
                    </a:lnTo>
                    <a:lnTo>
                      <a:pt x="981" y="676"/>
                    </a:lnTo>
                    <a:lnTo>
                      <a:pt x="1001" y="709"/>
                    </a:lnTo>
                    <a:lnTo>
                      <a:pt x="1026" y="736"/>
                    </a:lnTo>
                    <a:lnTo>
                      <a:pt x="1055" y="761"/>
                    </a:lnTo>
                    <a:lnTo>
                      <a:pt x="1086" y="780"/>
                    </a:lnTo>
                    <a:lnTo>
                      <a:pt x="1122" y="795"/>
                    </a:lnTo>
                    <a:lnTo>
                      <a:pt x="1158" y="806"/>
                    </a:lnTo>
                    <a:lnTo>
                      <a:pt x="1199" y="808"/>
                    </a:lnTo>
                    <a:lnTo>
                      <a:pt x="1229" y="806"/>
                    </a:lnTo>
                    <a:lnTo>
                      <a:pt x="1257" y="799"/>
                    </a:lnTo>
                    <a:lnTo>
                      <a:pt x="1283" y="787"/>
                    </a:lnTo>
                    <a:lnTo>
                      <a:pt x="1306" y="772"/>
                    </a:lnTo>
                    <a:lnTo>
                      <a:pt x="1328" y="753"/>
                    </a:lnTo>
                    <a:lnTo>
                      <a:pt x="1347" y="730"/>
                    </a:lnTo>
                    <a:lnTo>
                      <a:pt x="1349" y="730"/>
                    </a:lnTo>
                    <a:lnTo>
                      <a:pt x="1349" y="780"/>
                    </a:lnTo>
                    <a:lnTo>
                      <a:pt x="1531" y="780"/>
                    </a:lnTo>
                    <a:lnTo>
                      <a:pt x="1531" y="0"/>
                    </a:lnTo>
                    <a:lnTo>
                      <a:pt x="1349" y="0"/>
                    </a:lnTo>
                    <a:close/>
                    <a:moveTo>
                      <a:pt x="589" y="455"/>
                    </a:moveTo>
                    <a:lnTo>
                      <a:pt x="597" y="432"/>
                    </a:lnTo>
                    <a:lnTo>
                      <a:pt x="609" y="411"/>
                    </a:lnTo>
                    <a:lnTo>
                      <a:pt x="624" y="395"/>
                    </a:lnTo>
                    <a:lnTo>
                      <a:pt x="642" y="383"/>
                    </a:lnTo>
                    <a:lnTo>
                      <a:pt x="664" y="375"/>
                    </a:lnTo>
                    <a:lnTo>
                      <a:pt x="687" y="373"/>
                    </a:lnTo>
                    <a:lnTo>
                      <a:pt x="712" y="375"/>
                    </a:lnTo>
                    <a:lnTo>
                      <a:pt x="734" y="383"/>
                    </a:lnTo>
                    <a:lnTo>
                      <a:pt x="752" y="395"/>
                    </a:lnTo>
                    <a:lnTo>
                      <a:pt x="767" y="411"/>
                    </a:lnTo>
                    <a:lnTo>
                      <a:pt x="779" y="431"/>
                    </a:lnTo>
                    <a:lnTo>
                      <a:pt x="786" y="455"/>
                    </a:lnTo>
                    <a:lnTo>
                      <a:pt x="783" y="455"/>
                    </a:lnTo>
                    <a:lnTo>
                      <a:pt x="773" y="455"/>
                    </a:lnTo>
                    <a:lnTo>
                      <a:pt x="737" y="455"/>
                    </a:lnTo>
                    <a:lnTo>
                      <a:pt x="714" y="455"/>
                    </a:lnTo>
                    <a:lnTo>
                      <a:pt x="689" y="455"/>
                    </a:lnTo>
                    <a:lnTo>
                      <a:pt x="664" y="455"/>
                    </a:lnTo>
                    <a:lnTo>
                      <a:pt x="641" y="455"/>
                    </a:lnTo>
                    <a:lnTo>
                      <a:pt x="620" y="455"/>
                    </a:lnTo>
                    <a:lnTo>
                      <a:pt x="589" y="455"/>
                    </a:lnTo>
                    <a:close/>
                    <a:moveTo>
                      <a:pt x="1238" y="661"/>
                    </a:moveTo>
                    <a:lnTo>
                      <a:pt x="1214" y="659"/>
                    </a:lnTo>
                    <a:lnTo>
                      <a:pt x="1192" y="651"/>
                    </a:lnTo>
                    <a:lnTo>
                      <a:pt x="1173" y="638"/>
                    </a:lnTo>
                    <a:lnTo>
                      <a:pt x="1158" y="622"/>
                    </a:lnTo>
                    <a:lnTo>
                      <a:pt x="1146" y="603"/>
                    </a:lnTo>
                    <a:lnTo>
                      <a:pt x="1137" y="581"/>
                    </a:lnTo>
                    <a:lnTo>
                      <a:pt x="1131" y="558"/>
                    </a:lnTo>
                    <a:lnTo>
                      <a:pt x="1128" y="533"/>
                    </a:lnTo>
                    <a:lnTo>
                      <a:pt x="1130" y="510"/>
                    </a:lnTo>
                    <a:lnTo>
                      <a:pt x="1134" y="488"/>
                    </a:lnTo>
                    <a:lnTo>
                      <a:pt x="1141" y="466"/>
                    </a:lnTo>
                    <a:lnTo>
                      <a:pt x="1150" y="447"/>
                    </a:lnTo>
                    <a:lnTo>
                      <a:pt x="1162" y="431"/>
                    </a:lnTo>
                    <a:lnTo>
                      <a:pt x="1177" y="416"/>
                    </a:lnTo>
                    <a:lnTo>
                      <a:pt x="1194" y="405"/>
                    </a:lnTo>
                    <a:lnTo>
                      <a:pt x="1215" y="398"/>
                    </a:lnTo>
                    <a:lnTo>
                      <a:pt x="1238" y="396"/>
                    </a:lnTo>
                    <a:lnTo>
                      <a:pt x="1261" y="398"/>
                    </a:lnTo>
                    <a:lnTo>
                      <a:pt x="1282" y="405"/>
                    </a:lnTo>
                    <a:lnTo>
                      <a:pt x="1298" y="416"/>
                    </a:lnTo>
                    <a:lnTo>
                      <a:pt x="1313" y="431"/>
                    </a:lnTo>
                    <a:lnTo>
                      <a:pt x="1324" y="447"/>
                    </a:lnTo>
                    <a:lnTo>
                      <a:pt x="1333" y="466"/>
                    </a:lnTo>
                    <a:lnTo>
                      <a:pt x="1339" y="488"/>
                    </a:lnTo>
                    <a:lnTo>
                      <a:pt x="1342" y="510"/>
                    </a:lnTo>
                    <a:lnTo>
                      <a:pt x="1343" y="533"/>
                    </a:lnTo>
                    <a:lnTo>
                      <a:pt x="1342" y="555"/>
                    </a:lnTo>
                    <a:lnTo>
                      <a:pt x="1339" y="576"/>
                    </a:lnTo>
                    <a:lnTo>
                      <a:pt x="1333" y="596"/>
                    </a:lnTo>
                    <a:lnTo>
                      <a:pt x="1324" y="614"/>
                    </a:lnTo>
                    <a:lnTo>
                      <a:pt x="1312" y="630"/>
                    </a:lnTo>
                    <a:lnTo>
                      <a:pt x="1298" y="643"/>
                    </a:lnTo>
                    <a:lnTo>
                      <a:pt x="1281" y="653"/>
                    </a:lnTo>
                    <a:lnTo>
                      <a:pt x="1261" y="659"/>
                    </a:lnTo>
                    <a:lnTo>
                      <a:pt x="1238" y="661"/>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55009" name="Freeform 17"/>
              <p:cNvSpPr>
                <a:spLocks noChangeAspect="1" noEditPoints="1"/>
              </p:cNvSpPr>
              <p:nvPr userDrawn="1"/>
            </p:nvSpPr>
            <p:spPr bwMode="auto">
              <a:xfrm>
                <a:off x="5387976" y="1946276"/>
                <a:ext cx="100013" cy="98425"/>
              </a:xfrm>
              <a:custGeom>
                <a:avLst/>
                <a:gdLst>
                  <a:gd name="T0" fmla="*/ 167 w 188"/>
                  <a:gd name="T1" fmla="*/ 72 h 186"/>
                  <a:gd name="T2" fmla="*/ 149 w 188"/>
                  <a:gd name="T3" fmla="*/ 37 h 186"/>
                  <a:gd name="T4" fmla="*/ 115 w 188"/>
                  <a:gd name="T5" fmla="*/ 19 h 186"/>
                  <a:gd name="T6" fmla="*/ 74 w 188"/>
                  <a:gd name="T7" fmla="*/ 19 h 186"/>
                  <a:gd name="T8" fmla="*/ 39 w 188"/>
                  <a:gd name="T9" fmla="*/ 37 h 186"/>
                  <a:gd name="T10" fmla="*/ 20 w 188"/>
                  <a:gd name="T11" fmla="*/ 72 h 186"/>
                  <a:gd name="T12" fmla="*/ 20 w 188"/>
                  <a:gd name="T13" fmla="*/ 115 h 186"/>
                  <a:gd name="T14" fmla="*/ 39 w 188"/>
                  <a:gd name="T15" fmla="*/ 149 h 186"/>
                  <a:gd name="T16" fmla="*/ 74 w 188"/>
                  <a:gd name="T17" fmla="*/ 169 h 186"/>
                  <a:gd name="T18" fmla="*/ 115 w 188"/>
                  <a:gd name="T19" fmla="*/ 169 h 186"/>
                  <a:gd name="T20" fmla="*/ 149 w 188"/>
                  <a:gd name="T21" fmla="*/ 149 h 186"/>
                  <a:gd name="T22" fmla="*/ 167 w 188"/>
                  <a:gd name="T23" fmla="*/ 115 h 186"/>
                  <a:gd name="T24" fmla="*/ 74 w 188"/>
                  <a:gd name="T25" fmla="*/ 97 h 186"/>
                  <a:gd name="T26" fmla="*/ 57 w 188"/>
                  <a:gd name="T27" fmla="*/ 148 h 186"/>
                  <a:gd name="T28" fmla="*/ 99 w 188"/>
                  <a:gd name="T29" fmla="*/ 36 h 186"/>
                  <a:gd name="T30" fmla="*/ 125 w 188"/>
                  <a:gd name="T31" fmla="*/ 44 h 186"/>
                  <a:gd name="T32" fmla="*/ 134 w 188"/>
                  <a:gd name="T33" fmla="*/ 67 h 186"/>
                  <a:gd name="T34" fmla="*/ 124 w 188"/>
                  <a:gd name="T35" fmla="*/ 87 h 186"/>
                  <a:gd name="T36" fmla="*/ 114 w 188"/>
                  <a:gd name="T37" fmla="*/ 92 h 186"/>
                  <a:gd name="T38" fmla="*/ 127 w 188"/>
                  <a:gd name="T39" fmla="*/ 104 h 186"/>
                  <a:gd name="T40" fmla="*/ 130 w 188"/>
                  <a:gd name="T41" fmla="*/ 126 h 186"/>
                  <a:gd name="T42" fmla="*/ 134 w 188"/>
                  <a:gd name="T43" fmla="*/ 143 h 186"/>
                  <a:gd name="T44" fmla="*/ 116 w 188"/>
                  <a:gd name="T45" fmla="*/ 148 h 186"/>
                  <a:gd name="T46" fmla="*/ 112 w 188"/>
                  <a:gd name="T47" fmla="*/ 124 h 186"/>
                  <a:gd name="T48" fmla="*/ 105 w 188"/>
                  <a:gd name="T49" fmla="*/ 103 h 186"/>
                  <a:gd name="T50" fmla="*/ 90 w 188"/>
                  <a:gd name="T51" fmla="*/ 97 h 186"/>
                  <a:gd name="T52" fmla="*/ 94 w 188"/>
                  <a:gd name="T53" fmla="*/ 83 h 186"/>
                  <a:gd name="T54" fmla="*/ 110 w 188"/>
                  <a:gd name="T55" fmla="*/ 78 h 186"/>
                  <a:gd name="T56" fmla="*/ 115 w 188"/>
                  <a:gd name="T57" fmla="*/ 67 h 186"/>
                  <a:gd name="T58" fmla="*/ 110 w 188"/>
                  <a:gd name="T59" fmla="*/ 56 h 186"/>
                  <a:gd name="T60" fmla="*/ 94 w 188"/>
                  <a:gd name="T61" fmla="*/ 51 h 186"/>
                  <a:gd name="T62" fmla="*/ 74 w 188"/>
                  <a:gd name="T63" fmla="*/ 83 h 186"/>
                  <a:gd name="T64" fmla="*/ 0 w 188"/>
                  <a:gd name="T65" fmla="*/ 94 h 186"/>
                  <a:gd name="T66" fmla="*/ 10 w 188"/>
                  <a:gd name="T67" fmla="*/ 51 h 186"/>
                  <a:gd name="T68" fmla="*/ 35 w 188"/>
                  <a:gd name="T69" fmla="*/ 20 h 186"/>
                  <a:gd name="T70" fmla="*/ 74 w 188"/>
                  <a:gd name="T71" fmla="*/ 3 h 186"/>
                  <a:gd name="T72" fmla="*/ 115 w 188"/>
                  <a:gd name="T73" fmla="*/ 3 h 186"/>
                  <a:gd name="T74" fmla="*/ 152 w 188"/>
                  <a:gd name="T75" fmla="*/ 20 h 186"/>
                  <a:gd name="T76" fmla="*/ 179 w 188"/>
                  <a:gd name="T77" fmla="*/ 51 h 186"/>
                  <a:gd name="T78" fmla="*/ 188 w 188"/>
                  <a:gd name="T79" fmla="*/ 94 h 186"/>
                  <a:gd name="T80" fmla="*/ 179 w 188"/>
                  <a:gd name="T81" fmla="*/ 137 h 186"/>
                  <a:gd name="T82" fmla="*/ 152 w 188"/>
                  <a:gd name="T83" fmla="*/ 168 h 186"/>
                  <a:gd name="T84" fmla="*/ 115 w 188"/>
                  <a:gd name="T85" fmla="*/ 184 h 186"/>
                  <a:gd name="T86" fmla="*/ 74 w 188"/>
                  <a:gd name="T87" fmla="*/ 184 h 186"/>
                  <a:gd name="T88" fmla="*/ 35 w 188"/>
                  <a:gd name="T89" fmla="*/ 168 h 186"/>
                  <a:gd name="T90" fmla="*/ 10 w 188"/>
                  <a:gd name="T91" fmla="*/ 137 h 186"/>
                  <a:gd name="T92" fmla="*/ 0 w 188"/>
                  <a:gd name="T93" fmla="*/ 9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86">
                    <a:moveTo>
                      <a:pt x="171" y="94"/>
                    </a:moveTo>
                    <a:lnTo>
                      <a:pt x="167" y="72"/>
                    </a:lnTo>
                    <a:lnTo>
                      <a:pt x="160" y="53"/>
                    </a:lnTo>
                    <a:lnTo>
                      <a:pt x="149" y="37"/>
                    </a:lnTo>
                    <a:lnTo>
                      <a:pt x="134" y="26"/>
                    </a:lnTo>
                    <a:lnTo>
                      <a:pt x="115" y="19"/>
                    </a:lnTo>
                    <a:lnTo>
                      <a:pt x="94" y="15"/>
                    </a:lnTo>
                    <a:lnTo>
                      <a:pt x="74" y="19"/>
                    </a:lnTo>
                    <a:lnTo>
                      <a:pt x="55" y="26"/>
                    </a:lnTo>
                    <a:lnTo>
                      <a:pt x="39" y="37"/>
                    </a:lnTo>
                    <a:lnTo>
                      <a:pt x="27" y="53"/>
                    </a:lnTo>
                    <a:lnTo>
                      <a:pt x="20" y="72"/>
                    </a:lnTo>
                    <a:lnTo>
                      <a:pt x="18" y="94"/>
                    </a:lnTo>
                    <a:lnTo>
                      <a:pt x="20" y="115"/>
                    </a:lnTo>
                    <a:lnTo>
                      <a:pt x="27" y="134"/>
                    </a:lnTo>
                    <a:lnTo>
                      <a:pt x="39" y="149"/>
                    </a:lnTo>
                    <a:lnTo>
                      <a:pt x="55" y="162"/>
                    </a:lnTo>
                    <a:lnTo>
                      <a:pt x="74" y="169"/>
                    </a:lnTo>
                    <a:lnTo>
                      <a:pt x="94" y="171"/>
                    </a:lnTo>
                    <a:lnTo>
                      <a:pt x="115" y="169"/>
                    </a:lnTo>
                    <a:lnTo>
                      <a:pt x="134" y="162"/>
                    </a:lnTo>
                    <a:lnTo>
                      <a:pt x="149" y="149"/>
                    </a:lnTo>
                    <a:lnTo>
                      <a:pt x="160" y="134"/>
                    </a:lnTo>
                    <a:lnTo>
                      <a:pt x="167" y="115"/>
                    </a:lnTo>
                    <a:lnTo>
                      <a:pt x="171" y="94"/>
                    </a:lnTo>
                    <a:close/>
                    <a:moveTo>
                      <a:pt x="74" y="97"/>
                    </a:moveTo>
                    <a:lnTo>
                      <a:pt x="74" y="148"/>
                    </a:lnTo>
                    <a:lnTo>
                      <a:pt x="57" y="148"/>
                    </a:lnTo>
                    <a:lnTo>
                      <a:pt x="57" y="36"/>
                    </a:lnTo>
                    <a:lnTo>
                      <a:pt x="99" y="36"/>
                    </a:lnTo>
                    <a:lnTo>
                      <a:pt x="114" y="38"/>
                    </a:lnTo>
                    <a:lnTo>
                      <a:pt x="125" y="44"/>
                    </a:lnTo>
                    <a:lnTo>
                      <a:pt x="131" y="53"/>
                    </a:lnTo>
                    <a:lnTo>
                      <a:pt x="134" y="67"/>
                    </a:lnTo>
                    <a:lnTo>
                      <a:pt x="131" y="79"/>
                    </a:lnTo>
                    <a:lnTo>
                      <a:pt x="124" y="87"/>
                    </a:lnTo>
                    <a:lnTo>
                      <a:pt x="114" y="92"/>
                    </a:lnTo>
                    <a:lnTo>
                      <a:pt x="114" y="92"/>
                    </a:lnTo>
                    <a:lnTo>
                      <a:pt x="122" y="95"/>
                    </a:lnTo>
                    <a:lnTo>
                      <a:pt x="127" y="104"/>
                    </a:lnTo>
                    <a:lnTo>
                      <a:pt x="129" y="117"/>
                    </a:lnTo>
                    <a:lnTo>
                      <a:pt x="130" y="126"/>
                    </a:lnTo>
                    <a:lnTo>
                      <a:pt x="131" y="135"/>
                    </a:lnTo>
                    <a:lnTo>
                      <a:pt x="134" y="143"/>
                    </a:lnTo>
                    <a:lnTo>
                      <a:pt x="136" y="148"/>
                    </a:lnTo>
                    <a:lnTo>
                      <a:pt x="116" y="148"/>
                    </a:lnTo>
                    <a:lnTo>
                      <a:pt x="113" y="137"/>
                    </a:lnTo>
                    <a:lnTo>
                      <a:pt x="112" y="124"/>
                    </a:lnTo>
                    <a:lnTo>
                      <a:pt x="109" y="111"/>
                    </a:lnTo>
                    <a:lnTo>
                      <a:pt x="105" y="103"/>
                    </a:lnTo>
                    <a:lnTo>
                      <a:pt x="99" y="98"/>
                    </a:lnTo>
                    <a:lnTo>
                      <a:pt x="90" y="97"/>
                    </a:lnTo>
                    <a:lnTo>
                      <a:pt x="74" y="97"/>
                    </a:lnTo>
                    <a:close/>
                    <a:moveTo>
                      <a:pt x="94" y="83"/>
                    </a:moveTo>
                    <a:lnTo>
                      <a:pt x="105" y="81"/>
                    </a:lnTo>
                    <a:lnTo>
                      <a:pt x="110" y="78"/>
                    </a:lnTo>
                    <a:lnTo>
                      <a:pt x="114" y="73"/>
                    </a:lnTo>
                    <a:lnTo>
                      <a:pt x="115" y="67"/>
                    </a:lnTo>
                    <a:lnTo>
                      <a:pt x="114" y="60"/>
                    </a:lnTo>
                    <a:lnTo>
                      <a:pt x="110" y="56"/>
                    </a:lnTo>
                    <a:lnTo>
                      <a:pt x="105" y="52"/>
                    </a:lnTo>
                    <a:lnTo>
                      <a:pt x="94" y="51"/>
                    </a:lnTo>
                    <a:lnTo>
                      <a:pt x="74" y="51"/>
                    </a:lnTo>
                    <a:lnTo>
                      <a:pt x="74" y="83"/>
                    </a:lnTo>
                    <a:lnTo>
                      <a:pt x="94" y="83"/>
                    </a:lnTo>
                    <a:close/>
                    <a:moveTo>
                      <a:pt x="0" y="94"/>
                    </a:moveTo>
                    <a:lnTo>
                      <a:pt x="2" y="71"/>
                    </a:lnTo>
                    <a:lnTo>
                      <a:pt x="10" y="51"/>
                    </a:lnTo>
                    <a:lnTo>
                      <a:pt x="22" y="34"/>
                    </a:lnTo>
                    <a:lnTo>
                      <a:pt x="35" y="20"/>
                    </a:lnTo>
                    <a:lnTo>
                      <a:pt x="54" y="10"/>
                    </a:lnTo>
                    <a:lnTo>
                      <a:pt x="74" y="3"/>
                    </a:lnTo>
                    <a:lnTo>
                      <a:pt x="94" y="0"/>
                    </a:lnTo>
                    <a:lnTo>
                      <a:pt x="115" y="3"/>
                    </a:lnTo>
                    <a:lnTo>
                      <a:pt x="135" y="10"/>
                    </a:lnTo>
                    <a:lnTo>
                      <a:pt x="152" y="20"/>
                    </a:lnTo>
                    <a:lnTo>
                      <a:pt x="167" y="34"/>
                    </a:lnTo>
                    <a:lnTo>
                      <a:pt x="179" y="51"/>
                    </a:lnTo>
                    <a:lnTo>
                      <a:pt x="186" y="71"/>
                    </a:lnTo>
                    <a:lnTo>
                      <a:pt x="188" y="94"/>
                    </a:lnTo>
                    <a:lnTo>
                      <a:pt x="186" y="116"/>
                    </a:lnTo>
                    <a:lnTo>
                      <a:pt x="179" y="137"/>
                    </a:lnTo>
                    <a:lnTo>
                      <a:pt x="167" y="154"/>
                    </a:lnTo>
                    <a:lnTo>
                      <a:pt x="152" y="168"/>
                    </a:lnTo>
                    <a:lnTo>
                      <a:pt x="135" y="178"/>
                    </a:lnTo>
                    <a:lnTo>
                      <a:pt x="115" y="184"/>
                    </a:lnTo>
                    <a:lnTo>
                      <a:pt x="94" y="186"/>
                    </a:lnTo>
                    <a:lnTo>
                      <a:pt x="74" y="184"/>
                    </a:lnTo>
                    <a:lnTo>
                      <a:pt x="54" y="178"/>
                    </a:lnTo>
                    <a:lnTo>
                      <a:pt x="35" y="168"/>
                    </a:lnTo>
                    <a:lnTo>
                      <a:pt x="22" y="154"/>
                    </a:lnTo>
                    <a:lnTo>
                      <a:pt x="10" y="137"/>
                    </a:lnTo>
                    <a:lnTo>
                      <a:pt x="2" y="116"/>
                    </a:lnTo>
                    <a:lnTo>
                      <a:pt x="0" y="94"/>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spTree>
    <p:extLst>
      <p:ext uri="{BB962C8B-B14F-4D97-AF65-F5344CB8AC3E}">
        <p14:creationId xmlns:p14="http://schemas.microsoft.com/office/powerpoint/2010/main" val="266155756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Column with Header">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976497" y="268112"/>
            <a:ext cx="7253103" cy="917222"/>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8" name="Content Placeholder 10"/>
          <p:cNvSpPr>
            <a:spLocks noGrp="1"/>
          </p:cNvSpPr>
          <p:nvPr>
            <p:ph sz="quarter" idx="16"/>
          </p:nvPr>
        </p:nvSpPr>
        <p:spPr>
          <a:xfrm>
            <a:off x="973667" y="1539875"/>
            <a:ext cx="3429000" cy="3762375"/>
          </a:xfrm>
        </p:spPr>
        <p:txBody>
          <a:bodyPr/>
          <a:lstStyle>
            <a:lvl1pPr marL="0" marR="0" indent="0" algn="l" defTabSz="914400" rtl="0" eaLnBrk="1" fontAlgn="base" latinLnBrk="0" hangingPunct="1">
              <a:lnSpc>
                <a:spcPct val="100000"/>
              </a:lnSpc>
              <a:spcBef>
                <a:spcPts val="1200"/>
              </a:spcBef>
              <a:spcAft>
                <a:spcPct val="0"/>
              </a:spcAft>
              <a:buClrTx/>
              <a:buSzPct val="90000"/>
              <a:buFont typeface="Arial" pitchFamily="34" charset="0"/>
              <a:buNone/>
              <a:tabLst/>
              <a:defRPr/>
            </a:lvl1pPr>
            <a:lvl2pPr>
              <a:defRPr/>
            </a:lvl2pPr>
            <a:lvl3pPr marL="438912">
              <a:defRPr/>
            </a:lvl3pPr>
            <a:lvl4pPr marL="649224">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10"/>
          <p:cNvSpPr>
            <a:spLocks noGrp="1"/>
          </p:cNvSpPr>
          <p:nvPr>
            <p:ph sz="quarter" idx="17"/>
          </p:nvPr>
        </p:nvSpPr>
        <p:spPr>
          <a:xfrm>
            <a:off x="4800600" y="1540365"/>
            <a:ext cx="3429000" cy="3762237"/>
          </a:xfrm>
        </p:spPr>
        <p:txBody>
          <a:bodyPr/>
          <a:lstStyle>
            <a:lvl2pPr>
              <a:defRPr/>
            </a:lvl2pPr>
            <a:lvl3pPr marL="438912">
              <a:defRPr/>
            </a:lvl3pPr>
            <a:lvl4pPr marL="649224">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7"/>
          <p:cNvSpPr>
            <a:spLocks noGrp="1"/>
          </p:cNvSpPr>
          <p:nvPr>
            <p:ph type="dt" sz="half" idx="18"/>
          </p:nvPr>
        </p:nvSpPr>
        <p:spPr/>
        <p:txBody>
          <a:bodyPr/>
          <a:lstStyle/>
          <a:p>
            <a:pPr>
              <a:defRPr/>
            </a:pPr>
            <a:endParaRPr lang="en-US" dirty="0"/>
          </a:p>
        </p:txBody>
      </p:sp>
      <p:sp>
        <p:nvSpPr>
          <p:cNvPr id="9" name="Slide Number Placeholder 8"/>
          <p:cNvSpPr>
            <a:spLocks noGrp="1"/>
          </p:cNvSpPr>
          <p:nvPr>
            <p:ph type="sldNum" sz="quarter" idx="19"/>
          </p:nvPr>
        </p:nvSpPr>
        <p:spPr/>
        <p:txBody>
          <a:bodyPr/>
          <a:lstStyle/>
          <a:p>
            <a:pPr>
              <a:defRPr/>
            </a:pPr>
            <a:fld id="{583AEE58-AB03-4533-B7B8-63113034422E}" type="slidenum">
              <a:rPr lang="en-US"/>
              <a:pPr>
                <a:defRPr/>
              </a:pPr>
              <a:t>‹#›</a:t>
            </a:fld>
            <a:endParaRPr lang="en-US" dirty="0"/>
          </a:p>
        </p:txBody>
      </p:sp>
      <p:sp>
        <p:nvSpPr>
          <p:cNvPr id="10" name="Footer Placeholder 9"/>
          <p:cNvSpPr>
            <a:spLocks noGrp="1"/>
          </p:cNvSpPr>
          <p:nvPr>
            <p:ph type="ftr" sz="quarter" idx="20"/>
          </p:nvPr>
        </p:nvSpPr>
        <p:spPr/>
        <p:txBody>
          <a:bodyPr/>
          <a:lstStyle/>
          <a:p>
            <a:pPr>
              <a:defRPr/>
            </a:pPr>
            <a:endParaRPr dirty="0"/>
          </a:p>
        </p:txBody>
      </p:sp>
      <p:sp>
        <p:nvSpPr>
          <p:cNvPr id="12" name="Text Placeholder 8"/>
          <p:cNvSpPr>
            <a:spLocks noGrp="1"/>
          </p:cNvSpPr>
          <p:nvPr>
            <p:ph type="body" sz="quarter" idx="21"/>
          </p:nvPr>
        </p:nvSpPr>
        <p:spPr>
          <a:xfrm>
            <a:off x="973667" y="1187232"/>
            <a:ext cx="3429000" cy="354013"/>
          </a:xfrm>
        </p:spPr>
        <p:txBody>
          <a:bodyPr/>
          <a:lstStyle>
            <a:lvl1pPr>
              <a:defRPr sz="2200" b="0">
                <a:solidFill>
                  <a:srgbClr val="4D148C"/>
                </a:solidFill>
              </a:defRPr>
            </a:lvl1pPr>
          </a:lstStyle>
          <a:p>
            <a:pPr lvl="0"/>
            <a:r>
              <a:rPr lang="en-US"/>
              <a:t>Click to edit Master text styles</a:t>
            </a:r>
          </a:p>
        </p:txBody>
      </p:sp>
      <p:sp>
        <p:nvSpPr>
          <p:cNvPr id="13" name="Text Placeholder 8"/>
          <p:cNvSpPr>
            <a:spLocks noGrp="1"/>
          </p:cNvSpPr>
          <p:nvPr>
            <p:ph type="body" sz="quarter" idx="22"/>
          </p:nvPr>
        </p:nvSpPr>
        <p:spPr>
          <a:xfrm>
            <a:off x="4800600" y="1186123"/>
            <a:ext cx="3429000" cy="354013"/>
          </a:xfrm>
        </p:spPr>
        <p:txBody>
          <a:bodyPr/>
          <a:lstStyle>
            <a:lvl1pPr>
              <a:defRPr sz="2200" b="0">
                <a:solidFill>
                  <a:srgbClr val="4D148C"/>
                </a:solidFill>
              </a:defRPr>
            </a:lvl1pPr>
          </a:lstStyle>
          <a:p>
            <a:pPr lvl="0"/>
            <a:r>
              <a:rPr lang="en-US"/>
              <a:t>Click to edit Master text styles</a:t>
            </a:r>
          </a:p>
        </p:txBody>
      </p:sp>
    </p:spTree>
    <p:extLst>
      <p:ext uri="{BB962C8B-B14F-4D97-AF65-F5344CB8AC3E}">
        <p14:creationId xmlns:p14="http://schemas.microsoft.com/office/powerpoint/2010/main" val="21229551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152400" y="5867400"/>
            <a:ext cx="1600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endParaRPr>
          </a:p>
        </p:txBody>
      </p:sp>
      <p:sp>
        <p:nvSpPr>
          <p:cNvPr id="3" name="Text Placeholder 3"/>
          <p:cNvSpPr>
            <a:spLocks noGrp="1"/>
          </p:cNvSpPr>
          <p:nvPr>
            <p:ph type="body" sz="quarter" idx="10" hasCustomPrompt="1"/>
          </p:nvPr>
        </p:nvSpPr>
        <p:spPr>
          <a:xfrm>
            <a:off x="914400" y="2834640"/>
            <a:ext cx="7962900" cy="478390"/>
          </a:xfrm>
        </p:spPr>
        <p:txBody>
          <a:bodyPr/>
          <a:lstStyle>
            <a:lvl1pPr algn="l">
              <a:defRPr/>
            </a:lvl1pPr>
          </a:lstStyle>
          <a:p>
            <a:r>
              <a:rPr lang="en-US" sz="2000" dirty="0">
                <a:solidFill>
                  <a:schemeClr val="tx1"/>
                </a:solidFill>
              </a:rPr>
              <a:t>Note to FedEx, this is a formatted blank slide included in Slide Master view.</a:t>
            </a:r>
          </a:p>
        </p:txBody>
      </p:sp>
    </p:spTree>
    <p:extLst>
      <p:ext uri="{BB962C8B-B14F-4D97-AF65-F5344CB8AC3E}">
        <p14:creationId xmlns:p14="http://schemas.microsoft.com/office/powerpoint/2010/main" val="23542830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8" name="Title 1"/>
          <p:cNvSpPr>
            <a:spLocks noGrp="1"/>
          </p:cNvSpPr>
          <p:nvPr>
            <p:ph type="title"/>
          </p:nvPr>
        </p:nvSpPr>
        <p:spPr>
          <a:xfrm>
            <a:off x="976313" y="268288"/>
            <a:ext cx="7250112" cy="917575"/>
          </a:xfrm>
        </p:spPr>
        <p:txBody>
          <a:bodyPr/>
          <a:lstStyle>
            <a:lvl1pPr>
              <a:defRPr b="0" baseline="0">
                <a:solidFill>
                  <a:srgbClr val="4D148C"/>
                </a:solidFill>
              </a:defRPr>
            </a:lvl1pPr>
          </a:lstStyle>
          <a:p>
            <a:r>
              <a:rPr lang="en-US"/>
              <a:t>Click to edit Master title style</a:t>
            </a:r>
            <a:endParaRPr lang="en-US" dirty="0"/>
          </a:p>
        </p:txBody>
      </p:sp>
    </p:spTree>
    <p:extLst>
      <p:ext uri="{BB962C8B-B14F-4D97-AF65-F5344CB8AC3E}">
        <p14:creationId xmlns:p14="http://schemas.microsoft.com/office/powerpoint/2010/main" val="251751630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FX Purple">
    <p:bg>
      <p:bgPr>
        <a:solidFill>
          <a:srgbClr val="4D148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baseline="0">
                <a:solidFill>
                  <a:schemeClr val="bg1"/>
                </a:solidFill>
              </a:defRPr>
            </a:lvl1pPr>
          </a:lstStyle>
          <a:p>
            <a:r>
              <a:rPr lang="en-US"/>
              <a:t>Click to edit Master title style</a:t>
            </a:r>
            <a:endParaRPr lang="en-US" dirty="0"/>
          </a:p>
        </p:txBody>
      </p:sp>
      <p:grpSp>
        <p:nvGrpSpPr>
          <p:cNvPr id="16" name="Group 15"/>
          <p:cNvGrpSpPr>
            <a:grpSpLocks noChangeAspect="1"/>
          </p:cNvGrpSpPr>
          <p:nvPr userDrawn="1"/>
        </p:nvGrpSpPr>
        <p:grpSpPr>
          <a:xfrm>
            <a:off x="228600" y="6072138"/>
            <a:ext cx="1408176" cy="554606"/>
            <a:chOff x="3038476" y="3230563"/>
            <a:chExt cx="1031875" cy="406401"/>
          </a:xfrm>
          <a:solidFill>
            <a:srgbClr val="FFFFFF"/>
          </a:solidFill>
        </p:grpSpPr>
        <p:grpSp>
          <p:nvGrpSpPr>
            <p:cNvPr id="17" name="Group 16"/>
            <p:cNvGrpSpPr>
              <a:grpSpLocks noChangeAspect="1"/>
            </p:cNvGrpSpPr>
            <p:nvPr/>
          </p:nvGrpSpPr>
          <p:grpSpPr>
            <a:xfrm>
              <a:off x="3038476" y="3230563"/>
              <a:ext cx="1031875" cy="279400"/>
              <a:chOff x="3038476" y="3230563"/>
              <a:chExt cx="1031875" cy="279400"/>
            </a:xfrm>
            <a:grpFill/>
          </p:grpSpPr>
          <p:sp>
            <p:nvSpPr>
              <p:cNvPr id="27" name="Freeform 6"/>
              <p:cNvSpPr>
                <a:spLocks noChangeAspect="1" noEditPoints="1"/>
              </p:cNvSpPr>
              <p:nvPr/>
            </p:nvSpPr>
            <p:spPr bwMode="auto">
              <a:xfrm>
                <a:off x="3038476" y="3230563"/>
                <a:ext cx="936625" cy="279400"/>
              </a:xfrm>
              <a:custGeom>
                <a:avLst/>
                <a:gdLst>
                  <a:gd name="T0" fmla="*/ 2047 w 2360"/>
                  <a:gd name="T1" fmla="*/ 326 h 703"/>
                  <a:gd name="T2" fmla="*/ 1733 w 2360"/>
                  <a:gd name="T3" fmla="*/ 176 h 703"/>
                  <a:gd name="T4" fmla="*/ 1174 w 2360"/>
                  <a:gd name="T5" fmla="*/ 277 h 703"/>
                  <a:gd name="T6" fmla="*/ 1092 w 2360"/>
                  <a:gd name="T7" fmla="*/ 228 h 703"/>
                  <a:gd name="T8" fmla="*/ 978 w 2360"/>
                  <a:gd name="T9" fmla="*/ 232 h 703"/>
                  <a:gd name="T10" fmla="*/ 876 w 2360"/>
                  <a:gd name="T11" fmla="*/ 304 h 703"/>
                  <a:gd name="T12" fmla="*/ 821 w 2360"/>
                  <a:gd name="T13" fmla="*/ 355 h 703"/>
                  <a:gd name="T14" fmla="*/ 735 w 2360"/>
                  <a:gd name="T15" fmla="*/ 257 h 703"/>
                  <a:gd name="T16" fmla="*/ 599 w 2360"/>
                  <a:gd name="T17" fmla="*/ 221 h 703"/>
                  <a:gd name="T18" fmla="*/ 454 w 2360"/>
                  <a:gd name="T19" fmla="*/ 261 h 703"/>
                  <a:gd name="T20" fmla="*/ 384 w 2360"/>
                  <a:gd name="T21" fmla="*/ 248 h 703"/>
                  <a:gd name="T22" fmla="*/ 402 w 2360"/>
                  <a:gd name="T23" fmla="*/ 0 h 703"/>
                  <a:gd name="T24" fmla="*/ 181 w 2360"/>
                  <a:gd name="T25" fmla="*/ 393 h 703"/>
                  <a:gd name="T26" fmla="*/ 355 w 2360"/>
                  <a:gd name="T27" fmla="*/ 497 h 703"/>
                  <a:gd name="T28" fmla="*/ 412 w 2360"/>
                  <a:gd name="T29" fmla="*/ 621 h 703"/>
                  <a:gd name="T30" fmla="*/ 527 w 2360"/>
                  <a:gd name="T31" fmla="*/ 691 h 703"/>
                  <a:gd name="T32" fmla="*/ 671 w 2360"/>
                  <a:gd name="T33" fmla="*/ 693 h 703"/>
                  <a:gd name="T34" fmla="*/ 780 w 2360"/>
                  <a:gd name="T35" fmla="*/ 631 h 703"/>
                  <a:gd name="T36" fmla="*/ 678 w 2360"/>
                  <a:gd name="T37" fmla="*/ 547 h 703"/>
                  <a:gd name="T38" fmla="*/ 634 w 2360"/>
                  <a:gd name="T39" fmla="*/ 582 h 703"/>
                  <a:gd name="T40" fmla="*/ 560 w 2360"/>
                  <a:gd name="T41" fmla="*/ 576 h 703"/>
                  <a:gd name="T42" fmla="*/ 511 w 2360"/>
                  <a:gd name="T43" fmla="*/ 514 h 703"/>
                  <a:gd name="T44" fmla="*/ 841 w 2360"/>
                  <a:gd name="T45" fmla="*/ 558 h 703"/>
                  <a:gd name="T46" fmla="*/ 920 w 2360"/>
                  <a:gd name="T47" fmla="*/ 661 h 703"/>
                  <a:gd name="T48" fmla="*/ 1045 w 2360"/>
                  <a:gd name="T49" fmla="*/ 703 h 703"/>
                  <a:gd name="T50" fmla="*/ 1139 w 2360"/>
                  <a:gd name="T51" fmla="*/ 671 h 703"/>
                  <a:gd name="T52" fmla="*/ 1176 w 2360"/>
                  <a:gd name="T53" fmla="*/ 678 h 703"/>
                  <a:gd name="T54" fmla="*/ 2360 w 2360"/>
                  <a:gd name="T55" fmla="*/ 678 h 703"/>
                  <a:gd name="T56" fmla="*/ 531 w 2360"/>
                  <a:gd name="T57" fmla="*/ 357 h 703"/>
                  <a:gd name="T58" fmla="*/ 599 w 2360"/>
                  <a:gd name="T59" fmla="*/ 323 h 703"/>
                  <a:gd name="T60" fmla="*/ 670 w 2360"/>
                  <a:gd name="T61" fmla="*/ 357 h 703"/>
                  <a:gd name="T62" fmla="*/ 674 w 2360"/>
                  <a:gd name="T63" fmla="*/ 395 h 703"/>
                  <a:gd name="T64" fmla="*/ 601 w 2360"/>
                  <a:gd name="T65" fmla="*/ 395 h 703"/>
                  <a:gd name="T66" fmla="*/ 514 w 2360"/>
                  <a:gd name="T67" fmla="*/ 395 h 703"/>
                  <a:gd name="T68" fmla="*/ 1024 w 2360"/>
                  <a:gd name="T69" fmla="*/ 555 h 703"/>
                  <a:gd name="T70" fmla="*/ 986 w 2360"/>
                  <a:gd name="T71" fmla="*/ 484 h 703"/>
                  <a:gd name="T72" fmla="*/ 995 w 2360"/>
                  <a:gd name="T73" fmla="*/ 405 h 703"/>
                  <a:gd name="T74" fmla="*/ 1042 w 2360"/>
                  <a:gd name="T75" fmla="*/ 352 h 703"/>
                  <a:gd name="T76" fmla="*/ 1118 w 2360"/>
                  <a:gd name="T77" fmla="*/ 352 h 703"/>
                  <a:gd name="T78" fmla="*/ 1162 w 2360"/>
                  <a:gd name="T79" fmla="*/ 405 h 703"/>
                  <a:gd name="T80" fmla="*/ 1170 w 2360"/>
                  <a:gd name="T81" fmla="*/ 482 h 703"/>
                  <a:gd name="T82" fmla="*/ 1144 w 2360"/>
                  <a:gd name="T83" fmla="*/ 548 h 703"/>
                  <a:gd name="T84" fmla="*/ 1079 w 2360"/>
                  <a:gd name="T85" fmla="*/ 575 h 703"/>
                  <a:gd name="T86" fmla="*/ 1700 w 2360"/>
                  <a:gd name="T87" fmla="*/ 33 h 703"/>
                  <a:gd name="T88" fmla="*/ 1698 w 2360"/>
                  <a:gd name="T89" fmla="*/ 268 h 703"/>
                  <a:gd name="T90" fmla="*/ 1698 w 2360"/>
                  <a:gd name="T91" fmla="*/ 536 h 703"/>
                  <a:gd name="T92" fmla="*/ 1735 w 2360"/>
                  <a:gd name="T93" fmla="*/ 409 h 703"/>
                  <a:gd name="T94" fmla="*/ 1735 w 2360"/>
                  <a:gd name="T95" fmla="*/ 498 h 703"/>
                  <a:gd name="T96" fmla="*/ 1803 w 2360"/>
                  <a:gd name="T97" fmla="*/ 645 h 703"/>
                  <a:gd name="T98" fmla="*/ 2047 w 2360"/>
                  <a:gd name="T99" fmla="*/ 376 h 703"/>
                  <a:gd name="T100" fmla="*/ 2286 w 2360"/>
                  <a:gd name="T101" fmla="*/ 64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60" h="703">
                    <a:moveTo>
                      <a:pt x="2161" y="455"/>
                    </a:moveTo>
                    <a:lnTo>
                      <a:pt x="2357" y="235"/>
                    </a:lnTo>
                    <a:lnTo>
                      <a:pt x="2127" y="235"/>
                    </a:lnTo>
                    <a:lnTo>
                      <a:pt x="2047" y="326"/>
                    </a:lnTo>
                    <a:lnTo>
                      <a:pt x="1964" y="235"/>
                    </a:lnTo>
                    <a:lnTo>
                      <a:pt x="1526" y="235"/>
                    </a:lnTo>
                    <a:lnTo>
                      <a:pt x="1526" y="176"/>
                    </a:lnTo>
                    <a:lnTo>
                      <a:pt x="1733" y="176"/>
                    </a:lnTo>
                    <a:lnTo>
                      <a:pt x="1733" y="0"/>
                    </a:lnTo>
                    <a:lnTo>
                      <a:pt x="1176" y="0"/>
                    </a:lnTo>
                    <a:lnTo>
                      <a:pt x="1176" y="277"/>
                    </a:lnTo>
                    <a:lnTo>
                      <a:pt x="1174" y="277"/>
                    </a:lnTo>
                    <a:lnTo>
                      <a:pt x="1156" y="259"/>
                    </a:lnTo>
                    <a:lnTo>
                      <a:pt x="1136" y="246"/>
                    </a:lnTo>
                    <a:lnTo>
                      <a:pt x="1115" y="234"/>
                    </a:lnTo>
                    <a:lnTo>
                      <a:pt x="1092" y="228"/>
                    </a:lnTo>
                    <a:lnTo>
                      <a:pt x="1069" y="224"/>
                    </a:lnTo>
                    <a:lnTo>
                      <a:pt x="1044" y="223"/>
                    </a:lnTo>
                    <a:lnTo>
                      <a:pt x="1010" y="225"/>
                    </a:lnTo>
                    <a:lnTo>
                      <a:pt x="978" y="232"/>
                    </a:lnTo>
                    <a:lnTo>
                      <a:pt x="949" y="245"/>
                    </a:lnTo>
                    <a:lnTo>
                      <a:pt x="922" y="261"/>
                    </a:lnTo>
                    <a:lnTo>
                      <a:pt x="897" y="280"/>
                    </a:lnTo>
                    <a:lnTo>
                      <a:pt x="876" y="304"/>
                    </a:lnTo>
                    <a:lnTo>
                      <a:pt x="859" y="330"/>
                    </a:lnTo>
                    <a:lnTo>
                      <a:pt x="844" y="357"/>
                    </a:lnTo>
                    <a:lnTo>
                      <a:pt x="833" y="388"/>
                    </a:lnTo>
                    <a:lnTo>
                      <a:pt x="821" y="355"/>
                    </a:lnTo>
                    <a:lnTo>
                      <a:pt x="804" y="325"/>
                    </a:lnTo>
                    <a:lnTo>
                      <a:pt x="785" y="299"/>
                    </a:lnTo>
                    <a:lnTo>
                      <a:pt x="762" y="275"/>
                    </a:lnTo>
                    <a:lnTo>
                      <a:pt x="735" y="257"/>
                    </a:lnTo>
                    <a:lnTo>
                      <a:pt x="707" y="242"/>
                    </a:lnTo>
                    <a:lnTo>
                      <a:pt x="674" y="230"/>
                    </a:lnTo>
                    <a:lnTo>
                      <a:pt x="638" y="223"/>
                    </a:lnTo>
                    <a:lnTo>
                      <a:pt x="599" y="221"/>
                    </a:lnTo>
                    <a:lnTo>
                      <a:pt x="558" y="223"/>
                    </a:lnTo>
                    <a:lnTo>
                      <a:pt x="521" y="231"/>
                    </a:lnTo>
                    <a:lnTo>
                      <a:pt x="486" y="244"/>
                    </a:lnTo>
                    <a:lnTo>
                      <a:pt x="454" y="261"/>
                    </a:lnTo>
                    <a:lnTo>
                      <a:pt x="427" y="282"/>
                    </a:lnTo>
                    <a:lnTo>
                      <a:pt x="403" y="308"/>
                    </a:lnTo>
                    <a:lnTo>
                      <a:pt x="384" y="337"/>
                    </a:lnTo>
                    <a:lnTo>
                      <a:pt x="384" y="248"/>
                    </a:lnTo>
                    <a:lnTo>
                      <a:pt x="181" y="248"/>
                    </a:lnTo>
                    <a:lnTo>
                      <a:pt x="181" y="150"/>
                    </a:lnTo>
                    <a:lnTo>
                      <a:pt x="402" y="150"/>
                    </a:lnTo>
                    <a:lnTo>
                      <a:pt x="402" y="0"/>
                    </a:lnTo>
                    <a:lnTo>
                      <a:pt x="0" y="0"/>
                    </a:lnTo>
                    <a:lnTo>
                      <a:pt x="0" y="678"/>
                    </a:lnTo>
                    <a:lnTo>
                      <a:pt x="181" y="678"/>
                    </a:lnTo>
                    <a:lnTo>
                      <a:pt x="181" y="393"/>
                    </a:lnTo>
                    <a:lnTo>
                      <a:pt x="361" y="393"/>
                    </a:lnTo>
                    <a:lnTo>
                      <a:pt x="355" y="426"/>
                    </a:lnTo>
                    <a:lnTo>
                      <a:pt x="353" y="460"/>
                    </a:lnTo>
                    <a:lnTo>
                      <a:pt x="355" y="497"/>
                    </a:lnTo>
                    <a:lnTo>
                      <a:pt x="363" y="532"/>
                    </a:lnTo>
                    <a:lnTo>
                      <a:pt x="376" y="565"/>
                    </a:lnTo>
                    <a:lnTo>
                      <a:pt x="392" y="595"/>
                    </a:lnTo>
                    <a:lnTo>
                      <a:pt x="412" y="621"/>
                    </a:lnTo>
                    <a:lnTo>
                      <a:pt x="437" y="645"/>
                    </a:lnTo>
                    <a:lnTo>
                      <a:pt x="464" y="664"/>
                    </a:lnTo>
                    <a:lnTo>
                      <a:pt x="494" y="680"/>
                    </a:lnTo>
                    <a:lnTo>
                      <a:pt x="527" y="691"/>
                    </a:lnTo>
                    <a:lnTo>
                      <a:pt x="562" y="698"/>
                    </a:lnTo>
                    <a:lnTo>
                      <a:pt x="599" y="701"/>
                    </a:lnTo>
                    <a:lnTo>
                      <a:pt x="637" y="699"/>
                    </a:lnTo>
                    <a:lnTo>
                      <a:pt x="671" y="693"/>
                    </a:lnTo>
                    <a:lnTo>
                      <a:pt x="703" y="683"/>
                    </a:lnTo>
                    <a:lnTo>
                      <a:pt x="731" y="669"/>
                    </a:lnTo>
                    <a:lnTo>
                      <a:pt x="757" y="652"/>
                    </a:lnTo>
                    <a:lnTo>
                      <a:pt x="780" y="631"/>
                    </a:lnTo>
                    <a:lnTo>
                      <a:pt x="800" y="606"/>
                    </a:lnTo>
                    <a:lnTo>
                      <a:pt x="817" y="578"/>
                    </a:lnTo>
                    <a:lnTo>
                      <a:pt x="833" y="547"/>
                    </a:lnTo>
                    <a:lnTo>
                      <a:pt x="678" y="547"/>
                    </a:lnTo>
                    <a:lnTo>
                      <a:pt x="668" y="560"/>
                    </a:lnTo>
                    <a:lnTo>
                      <a:pt x="658" y="570"/>
                    </a:lnTo>
                    <a:lnTo>
                      <a:pt x="646" y="577"/>
                    </a:lnTo>
                    <a:lnTo>
                      <a:pt x="634" y="582"/>
                    </a:lnTo>
                    <a:lnTo>
                      <a:pt x="619" y="584"/>
                    </a:lnTo>
                    <a:lnTo>
                      <a:pt x="599" y="585"/>
                    </a:lnTo>
                    <a:lnTo>
                      <a:pt x="579" y="583"/>
                    </a:lnTo>
                    <a:lnTo>
                      <a:pt x="560" y="576"/>
                    </a:lnTo>
                    <a:lnTo>
                      <a:pt x="544" y="565"/>
                    </a:lnTo>
                    <a:lnTo>
                      <a:pt x="529" y="551"/>
                    </a:lnTo>
                    <a:lnTo>
                      <a:pt x="518" y="533"/>
                    </a:lnTo>
                    <a:lnTo>
                      <a:pt x="511" y="514"/>
                    </a:lnTo>
                    <a:lnTo>
                      <a:pt x="509" y="493"/>
                    </a:lnTo>
                    <a:lnTo>
                      <a:pt x="824" y="493"/>
                    </a:lnTo>
                    <a:lnTo>
                      <a:pt x="831" y="526"/>
                    </a:lnTo>
                    <a:lnTo>
                      <a:pt x="841" y="558"/>
                    </a:lnTo>
                    <a:lnTo>
                      <a:pt x="855" y="589"/>
                    </a:lnTo>
                    <a:lnTo>
                      <a:pt x="873" y="615"/>
                    </a:lnTo>
                    <a:lnTo>
                      <a:pt x="894" y="640"/>
                    </a:lnTo>
                    <a:lnTo>
                      <a:pt x="920" y="661"/>
                    </a:lnTo>
                    <a:lnTo>
                      <a:pt x="948" y="679"/>
                    </a:lnTo>
                    <a:lnTo>
                      <a:pt x="977" y="692"/>
                    </a:lnTo>
                    <a:lnTo>
                      <a:pt x="1010" y="700"/>
                    </a:lnTo>
                    <a:lnTo>
                      <a:pt x="1045" y="703"/>
                    </a:lnTo>
                    <a:lnTo>
                      <a:pt x="1071" y="700"/>
                    </a:lnTo>
                    <a:lnTo>
                      <a:pt x="1095" y="695"/>
                    </a:lnTo>
                    <a:lnTo>
                      <a:pt x="1119" y="685"/>
                    </a:lnTo>
                    <a:lnTo>
                      <a:pt x="1139" y="671"/>
                    </a:lnTo>
                    <a:lnTo>
                      <a:pt x="1158" y="654"/>
                    </a:lnTo>
                    <a:lnTo>
                      <a:pt x="1174" y="635"/>
                    </a:lnTo>
                    <a:lnTo>
                      <a:pt x="1176" y="635"/>
                    </a:lnTo>
                    <a:lnTo>
                      <a:pt x="1176" y="678"/>
                    </a:lnTo>
                    <a:lnTo>
                      <a:pt x="1959" y="678"/>
                    </a:lnTo>
                    <a:lnTo>
                      <a:pt x="2040" y="587"/>
                    </a:lnTo>
                    <a:lnTo>
                      <a:pt x="2122" y="678"/>
                    </a:lnTo>
                    <a:lnTo>
                      <a:pt x="2360" y="678"/>
                    </a:lnTo>
                    <a:lnTo>
                      <a:pt x="2161" y="455"/>
                    </a:lnTo>
                    <a:close/>
                    <a:moveTo>
                      <a:pt x="514" y="395"/>
                    </a:moveTo>
                    <a:lnTo>
                      <a:pt x="521" y="375"/>
                    </a:lnTo>
                    <a:lnTo>
                      <a:pt x="531" y="357"/>
                    </a:lnTo>
                    <a:lnTo>
                      <a:pt x="545" y="343"/>
                    </a:lnTo>
                    <a:lnTo>
                      <a:pt x="561" y="333"/>
                    </a:lnTo>
                    <a:lnTo>
                      <a:pt x="580" y="325"/>
                    </a:lnTo>
                    <a:lnTo>
                      <a:pt x="599" y="323"/>
                    </a:lnTo>
                    <a:lnTo>
                      <a:pt x="621" y="325"/>
                    </a:lnTo>
                    <a:lnTo>
                      <a:pt x="640" y="333"/>
                    </a:lnTo>
                    <a:lnTo>
                      <a:pt x="656" y="343"/>
                    </a:lnTo>
                    <a:lnTo>
                      <a:pt x="670" y="357"/>
                    </a:lnTo>
                    <a:lnTo>
                      <a:pt x="679" y="375"/>
                    </a:lnTo>
                    <a:lnTo>
                      <a:pt x="685" y="395"/>
                    </a:lnTo>
                    <a:lnTo>
                      <a:pt x="683" y="395"/>
                    </a:lnTo>
                    <a:lnTo>
                      <a:pt x="674" y="395"/>
                    </a:lnTo>
                    <a:lnTo>
                      <a:pt x="660" y="395"/>
                    </a:lnTo>
                    <a:lnTo>
                      <a:pt x="642" y="395"/>
                    </a:lnTo>
                    <a:lnTo>
                      <a:pt x="623" y="395"/>
                    </a:lnTo>
                    <a:lnTo>
                      <a:pt x="601" y="395"/>
                    </a:lnTo>
                    <a:lnTo>
                      <a:pt x="542" y="395"/>
                    </a:lnTo>
                    <a:lnTo>
                      <a:pt x="527" y="395"/>
                    </a:lnTo>
                    <a:lnTo>
                      <a:pt x="517" y="395"/>
                    </a:lnTo>
                    <a:lnTo>
                      <a:pt x="514" y="395"/>
                    </a:lnTo>
                    <a:close/>
                    <a:moveTo>
                      <a:pt x="1079" y="575"/>
                    </a:moveTo>
                    <a:lnTo>
                      <a:pt x="1058" y="572"/>
                    </a:lnTo>
                    <a:lnTo>
                      <a:pt x="1040" y="565"/>
                    </a:lnTo>
                    <a:lnTo>
                      <a:pt x="1024" y="555"/>
                    </a:lnTo>
                    <a:lnTo>
                      <a:pt x="1010" y="540"/>
                    </a:lnTo>
                    <a:lnTo>
                      <a:pt x="999" y="524"/>
                    </a:lnTo>
                    <a:lnTo>
                      <a:pt x="991" y="505"/>
                    </a:lnTo>
                    <a:lnTo>
                      <a:pt x="986" y="484"/>
                    </a:lnTo>
                    <a:lnTo>
                      <a:pt x="985" y="464"/>
                    </a:lnTo>
                    <a:lnTo>
                      <a:pt x="986" y="443"/>
                    </a:lnTo>
                    <a:lnTo>
                      <a:pt x="989" y="424"/>
                    </a:lnTo>
                    <a:lnTo>
                      <a:pt x="995" y="405"/>
                    </a:lnTo>
                    <a:lnTo>
                      <a:pt x="1003" y="388"/>
                    </a:lnTo>
                    <a:lnTo>
                      <a:pt x="1013" y="374"/>
                    </a:lnTo>
                    <a:lnTo>
                      <a:pt x="1027" y="361"/>
                    </a:lnTo>
                    <a:lnTo>
                      <a:pt x="1042" y="352"/>
                    </a:lnTo>
                    <a:lnTo>
                      <a:pt x="1059" y="346"/>
                    </a:lnTo>
                    <a:lnTo>
                      <a:pt x="1079" y="344"/>
                    </a:lnTo>
                    <a:lnTo>
                      <a:pt x="1099" y="346"/>
                    </a:lnTo>
                    <a:lnTo>
                      <a:pt x="1118" y="352"/>
                    </a:lnTo>
                    <a:lnTo>
                      <a:pt x="1132" y="361"/>
                    </a:lnTo>
                    <a:lnTo>
                      <a:pt x="1145" y="374"/>
                    </a:lnTo>
                    <a:lnTo>
                      <a:pt x="1155" y="388"/>
                    </a:lnTo>
                    <a:lnTo>
                      <a:pt x="1162" y="405"/>
                    </a:lnTo>
                    <a:lnTo>
                      <a:pt x="1167" y="424"/>
                    </a:lnTo>
                    <a:lnTo>
                      <a:pt x="1170" y="443"/>
                    </a:lnTo>
                    <a:lnTo>
                      <a:pt x="1171" y="464"/>
                    </a:lnTo>
                    <a:lnTo>
                      <a:pt x="1170" y="482"/>
                    </a:lnTo>
                    <a:lnTo>
                      <a:pt x="1167" y="501"/>
                    </a:lnTo>
                    <a:lnTo>
                      <a:pt x="1162" y="518"/>
                    </a:lnTo>
                    <a:lnTo>
                      <a:pt x="1154" y="533"/>
                    </a:lnTo>
                    <a:lnTo>
                      <a:pt x="1144" y="548"/>
                    </a:lnTo>
                    <a:lnTo>
                      <a:pt x="1131" y="559"/>
                    </a:lnTo>
                    <a:lnTo>
                      <a:pt x="1117" y="567"/>
                    </a:lnTo>
                    <a:lnTo>
                      <a:pt x="1099" y="573"/>
                    </a:lnTo>
                    <a:lnTo>
                      <a:pt x="1079" y="575"/>
                    </a:lnTo>
                    <a:close/>
                    <a:moveTo>
                      <a:pt x="1698" y="645"/>
                    </a:moveTo>
                    <a:lnTo>
                      <a:pt x="1350" y="645"/>
                    </a:lnTo>
                    <a:lnTo>
                      <a:pt x="1350" y="33"/>
                    </a:lnTo>
                    <a:lnTo>
                      <a:pt x="1700" y="33"/>
                    </a:lnTo>
                    <a:lnTo>
                      <a:pt x="1700" y="143"/>
                    </a:lnTo>
                    <a:lnTo>
                      <a:pt x="1493" y="143"/>
                    </a:lnTo>
                    <a:lnTo>
                      <a:pt x="1493" y="268"/>
                    </a:lnTo>
                    <a:lnTo>
                      <a:pt x="1698" y="268"/>
                    </a:lnTo>
                    <a:lnTo>
                      <a:pt x="1698" y="372"/>
                    </a:lnTo>
                    <a:lnTo>
                      <a:pt x="1491" y="372"/>
                    </a:lnTo>
                    <a:lnTo>
                      <a:pt x="1491" y="536"/>
                    </a:lnTo>
                    <a:lnTo>
                      <a:pt x="1698" y="536"/>
                    </a:lnTo>
                    <a:lnTo>
                      <a:pt x="1698" y="645"/>
                    </a:lnTo>
                    <a:close/>
                    <a:moveTo>
                      <a:pt x="1529" y="498"/>
                    </a:moveTo>
                    <a:lnTo>
                      <a:pt x="1529" y="409"/>
                    </a:lnTo>
                    <a:lnTo>
                      <a:pt x="1735" y="409"/>
                    </a:lnTo>
                    <a:lnTo>
                      <a:pt x="1735" y="247"/>
                    </a:lnTo>
                    <a:lnTo>
                      <a:pt x="1922" y="456"/>
                    </a:lnTo>
                    <a:lnTo>
                      <a:pt x="1735" y="666"/>
                    </a:lnTo>
                    <a:lnTo>
                      <a:pt x="1735" y="498"/>
                    </a:lnTo>
                    <a:lnTo>
                      <a:pt x="1529" y="498"/>
                    </a:lnTo>
                    <a:close/>
                    <a:moveTo>
                      <a:pt x="2040" y="536"/>
                    </a:moveTo>
                    <a:lnTo>
                      <a:pt x="1943" y="645"/>
                    </a:lnTo>
                    <a:lnTo>
                      <a:pt x="1803" y="645"/>
                    </a:lnTo>
                    <a:lnTo>
                      <a:pt x="1971" y="456"/>
                    </a:lnTo>
                    <a:lnTo>
                      <a:pt x="1803" y="268"/>
                    </a:lnTo>
                    <a:lnTo>
                      <a:pt x="1950" y="268"/>
                    </a:lnTo>
                    <a:lnTo>
                      <a:pt x="2047" y="376"/>
                    </a:lnTo>
                    <a:lnTo>
                      <a:pt x="2141" y="268"/>
                    </a:lnTo>
                    <a:lnTo>
                      <a:pt x="2284" y="268"/>
                    </a:lnTo>
                    <a:lnTo>
                      <a:pt x="2117" y="455"/>
                    </a:lnTo>
                    <a:lnTo>
                      <a:pt x="2286" y="645"/>
                    </a:lnTo>
                    <a:lnTo>
                      <a:pt x="2136" y="645"/>
                    </a:lnTo>
                    <a:lnTo>
                      <a:pt x="2040"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8" name="Freeform 7"/>
              <p:cNvSpPr>
                <a:spLocks noChangeAspect="1" noEditPoints="1"/>
              </p:cNvSpPr>
              <p:nvPr/>
            </p:nvSpPr>
            <p:spPr bwMode="auto">
              <a:xfrm>
                <a:off x="4005263" y="3435351"/>
                <a:ext cx="65088" cy="63500"/>
              </a:xfrm>
              <a:custGeom>
                <a:avLst/>
                <a:gdLst>
                  <a:gd name="T0" fmla="*/ 146 w 164"/>
                  <a:gd name="T1" fmla="*/ 62 h 162"/>
                  <a:gd name="T2" fmla="*/ 130 w 164"/>
                  <a:gd name="T3" fmla="*/ 33 h 162"/>
                  <a:gd name="T4" fmla="*/ 100 w 164"/>
                  <a:gd name="T5" fmla="*/ 15 h 162"/>
                  <a:gd name="T6" fmla="*/ 64 w 164"/>
                  <a:gd name="T7" fmla="*/ 15 h 162"/>
                  <a:gd name="T8" fmla="*/ 35 w 164"/>
                  <a:gd name="T9" fmla="*/ 33 h 162"/>
                  <a:gd name="T10" fmla="*/ 18 w 164"/>
                  <a:gd name="T11" fmla="*/ 62 h 162"/>
                  <a:gd name="T12" fmla="*/ 18 w 164"/>
                  <a:gd name="T13" fmla="*/ 100 h 162"/>
                  <a:gd name="T14" fmla="*/ 35 w 164"/>
                  <a:gd name="T15" fmla="*/ 130 h 162"/>
                  <a:gd name="T16" fmla="*/ 64 w 164"/>
                  <a:gd name="T17" fmla="*/ 146 h 162"/>
                  <a:gd name="T18" fmla="*/ 100 w 164"/>
                  <a:gd name="T19" fmla="*/ 146 h 162"/>
                  <a:gd name="T20" fmla="*/ 130 w 164"/>
                  <a:gd name="T21" fmla="*/ 130 h 162"/>
                  <a:gd name="T22" fmla="*/ 146 w 164"/>
                  <a:gd name="T23" fmla="*/ 100 h 162"/>
                  <a:gd name="T24" fmla="*/ 64 w 164"/>
                  <a:gd name="T25" fmla="*/ 85 h 162"/>
                  <a:gd name="T26" fmla="*/ 50 w 164"/>
                  <a:gd name="T27" fmla="*/ 129 h 162"/>
                  <a:gd name="T28" fmla="*/ 86 w 164"/>
                  <a:gd name="T29" fmla="*/ 31 h 162"/>
                  <a:gd name="T30" fmla="*/ 109 w 164"/>
                  <a:gd name="T31" fmla="*/ 38 h 162"/>
                  <a:gd name="T32" fmla="*/ 117 w 164"/>
                  <a:gd name="T33" fmla="*/ 58 h 162"/>
                  <a:gd name="T34" fmla="*/ 108 w 164"/>
                  <a:gd name="T35" fmla="*/ 76 h 162"/>
                  <a:gd name="T36" fmla="*/ 99 w 164"/>
                  <a:gd name="T37" fmla="*/ 80 h 162"/>
                  <a:gd name="T38" fmla="*/ 110 w 164"/>
                  <a:gd name="T39" fmla="*/ 90 h 162"/>
                  <a:gd name="T40" fmla="*/ 114 w 164"/>
                  <a:gd name="T41" fmla="*/ 109 h 162"/>
                  <a:gd name="T42" fmla="*/ 117 w 164"/>
                  <a:gd name="T43" fmla="*/ 125 h 162"/>
                  <a:gd name="T44" fmla="*/ 101 w 164"/>
                  <a:gd name="T45" fmla="*/ 129 h 162"/>
                  <a:gd name="T46" fmla="*/ 97 w 164"/>
                  <a:gd name="T47" fmla="*/ 107 h 162"/>
                  <a:gd name="T48" fmla="*/ 92 w 164"/>
                  <a:gd name="T49" fmla="*/ 89 h 162"/>
                  <a:gd name="T50" fmla="*/ 79 w 164"/>
                  <a:gd name="T51" fmla="*/ 85 h 162"/>
                  <a:gd name="T52" fmla="*/ 83 w 164"/>
                  <a:gd name="T53" fmla="*/ 72 h 162"/>
                  <a:gd name="T54" fmla="*/ 97 w 164"/>
                  <a:gd name="T55" fmla="*/ 67 h 162"/>
                  <a:gd name="T56" fmla="*/ 100 w 164"/>
                  <a:gd name="T57" fmla="*/ 58 h 162"/>
                  <a:gd name="T58" fmla="*/ 97 w 164"/>
                  <a:gd name="T59" fmla="*/ 48 h 162"/>
                  <a:gd name="T60" fmla="*/ 83 w 164"/>
                  <a:gd name="T61" fmla="*/ 44 h 162"/>
                  <a:gd name="T62" fmla="*/ 64 w 164"/>
                  <a:gd name="T63" fmla="*/ 72 h 162"/>
                  <a:gd name="T64" fmla="*/ 0 w 164"/>
                  <a:gd name="T65" fmla="*/ 81 h 162"/>
                  <a:gd name="T66" fmla="*/ 9 w 164"/>
                  <a:gd name="T67" fmla="*/ 44 h 162"/>
                  <a:gd name="T68" fmla="*/ 32 w 164"/>
                  <a:gd name="T69" fmla="*/ 16 h 162"/>
                  <a:gd name="T70" fmla="*/ 64 w 164"/>
                  <a:gd name="T71" fmla="*/ 2 h 162"/>
                  <a:gd name="T72" fmla="*/ 100 w 164"/>
                  <a:gd name="T73" fmla="*/ 2 h 162"/>
                  <a:gd name="T74" fmla="*/ 133 w 164"/>
                  <a:gd name="T75" fmla="*/ 16 h 162"/>
                  <a:gd name="T76" fmla="*/ 156 w 164"/>
                  <a:gd name="T77" fmla="*/ 44 h 162"/>
                  <a:gd name="T78" fmla="*/ 164 w 164"/>
                  <a:gd name="T79" fmla="*/ 81 h 162"/>
                  <a:gd name="T80" fmla="*/ 156 w 164"/>
                  <a:gd name="T81" fmla="*/ 119 h 162"/>
                  <a:gd name="T82" fmla="*/ 133 w 164"/>
                  <a:gd name="T83" fmla="*/ 145 h 162"/>
                  <a:gd name="T84" fmla="*/ 100 w 164"/>
                  <a:gd name="T85" fmla="*/ 160 h 162"/>
                  <a:gd name="T86" fmla="*/ 64 w 164"/>
                  <a:gd name="T87" fmla="*/ 160 h 162"/>
                  <a:gd name="T88" fmla="*/ 32 w 164"/>
                  <a:gd name="T89" fmla="*/ 145 h 162"/>
                  <a:gd name="T90" fmla="*/ 9 w 164"/>
                  <a:gd name="T91" fmla="*/ 119 h 162"/>
                  <a:gd name="T92" fmla="*/ 0 w 164"/>
                  <a:gd name="T93" fmla="*/ 8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2">
                    <a:moveTo>
                      <a:pt x="148" y="81"/>
                    </a:moveTo>
                    <a:lnTo>
                      <a:pt x="146" y="62"/>
                    </a:lnTo>
                    <a:lnTo>
                      <a:pt x="140" y="46"/>
                    </a:lnTo>
                    <a:lnTo>
                      <a:pt x="130" y="33"/>
                    </a:lnTo>
                    <a:lnTo>
                      <a:pt x="117" y="22"/>
                    </a:lnTo>
                    <a:lnTo>
                      <a:pt x="100" y="15"/>
                    </a:lnTo>
                    <a:lnTo>
                      <a:pt x="82" y="13"/>
                    </a:lnTo>
                    <a:lnTo>
                      <a:pt x="64" y="15"/>
                    </a:lnTo>
                    <a:lnTo>
                      <a:pt x="48" y="22"/>
                    </a:lnTo>
                    <a:lnTo>
                      <a:pt x="35" y="33"/>
                    </a:lnTo>
                    <a:lnTo>
                      <a:pt x="24" y="46"/>
                    </a:lnTo>
                    <a:lnTo>
                      <a:pt x="18" y="62"/>
                    </a:lnTo>
                    <a:lnTo>
                      <a:pt x="16" y="81"/>
                    </a:lnTo>
                    <a:lnTo>
                      <a:pt x="18" y="100"/>
                    </a:lnTo>
                    <a:lnTo>
                      <a:pt x="24" y="117"/>
                    </a:lnTo>
                    <a:lnTo>
                      <a:pt x="35" y="130"/>
                    </a:lnTo>
                    <a:lnTo>
                      <a:pt x="48" y="140"/>
                    </a:lnTo>
                    <a:lnTo>
                      <a:pt x="64" y="146"/>
                    </a:lnTo>
                    <a:lnTo>
                      <a:pt x="82" y="149"/>
                    </a:lnTo>
                    <a:lnTo>
                      <a:pt x="100" y="146"/>
                    </a:lnTo>
                    <a:lnTo>
                      <a:pt x="117" y="140"/>
                    </a:lnTo>
                    <a:lnTo>
                      <a:pt x="130" y="130"/>
                    </a:lnTo>
                    <a:lnTo>
                      <a:pt x="140" y="117"/>
                    </a:lnTo>
                    <a:lnTo>
                      <a:pt x="146" y="100"/>
                    </a:lnTo>
                    <a:lnTo>
                      <a:pt x="148" y="81"/>
                    </a:lnTo>
                    <a:close/>
                    <a:moveTo>
                      <a:pt x="64" y="85"/>
                    </a:moveTo>
                    <a:lnTo>
                      <a:pt x="64" y="129"/>
                    </a:lnTo>
                    <a:lnTo>
                      <a:pt x="50" y="129"/>
                    </a:lnTo>
                    <a:lnTo>
                      <a:pt x="50" y="31"/>
                    </a:lnTo>
                    <a:lnTo>
                      <a:pt x="86" y="31"/>
                    </a:lnTo>
                    <a:lnTo>
                      <a:pt x="99" y="33"/>
                    </a:lnTo>
                    <a:lnTo>
                      <a:pt x="109" y="38"/>
                    </a:lnTo>
                    <a:lnTo>
                      <a:pt x="115" y="46"/>
                    </a:lnTo>
                    <a:lnTo>
                      <a:pt x="117" y="58"/>
                    </a:lnTo>
                    <a:lnTo>
                      <a:pt x="115" y="68"/>
                    </a:lnTo>
                    <a:lnTo>
                      <a:pt x="108" y="76"/>
                    </a:lnTo>
                    <a:lnTo>
                      <a:pt x="99" y="79"/>
                    </a:lnTo>
                    <a:lnTo>
                      <a:pt x="99" y="80"/>
                    </a:lnTo>
                    <a:lnTo>
                      <a:pt x="106" y="83"/>
                    </a:lnTo>
                    <a:lnTo>
                      <a:pt x="110" y="90"/>
                    </a:lnTo>
                    <a:lnTo>
                      <a:pt x="113" y="101"/>
                    </a:lnTo>
                    <a:lnTo>
                      <a:pt x="114" y="109"/>
                    </a:lnTo>
                    <a:lnTo>
                      <a:pt x="115" y="118"/>
                    </a:lnTo>
                    <a:lnTo>
                      <a:pt x="117" y="125"/>
                    </a:lnTo>
                    <a:lnTo>
                      <a:pt x="119" y="129"/>
                    </a:lnTo>
                    <a:lnTo>
                      <a:pt x="101" y="129"/>
                    </a:lnTo>
                    <a:lnTo>
                      <a:pt x="99" y="119"/>
                    </a:lnTo>
                    <a:lnTo>
                      <a:pt x="97" y="107"/>
                    </a:lnTo>
                    <a:lnTo>
                      <a:pt x="95" y="96"/>
                    </a:lnTo>
                    <a:lnTo>
                      <a:pt x="92" y="89"/>
                    </a:lnTo>
                    <a:lnTo>
                      <a:pt x="87" y="86"/>
                    </a:lnTo>
                    <a:lnTo>
                      <a:pt x="79" y="85"/>
                    </a:lnTo>
                    <a:lnTo>
                      <a:pt x="64" y="85"/>
                    </a:lnTo>
                    <a:close/>
                    <a:moveTo>
                      <a:pt x="83" y="72"/>
                    </a:moveTo>
                    <a:lnTo>
                      <a:pt x="91" y="71"/>
                    </a:lnTo>
                    <a:lnTo>
                      <a:pt x="97" y="67"/>
                    </a:lnTo>
                    <a:lnTo>
                      <a:pt x="99" y="63"/>
                    </a:lnTo>
                    <a:lnTo>
                      <a:pt x="100" y="58"/>
                    </a:lnTo>
                    <a:lnTo>
                      <a:pt x="99" y="52"/>
                    </a:lnTo>
                    <a:lnTo>
                      <a:pt x="97" y="48"/>
                    </a:lnTo>
                    <a:lnTo>
                      <a:pt x="91" y="45"/>
                    </a:lnTo>
                    <a:lnTo>
                      <a:pt x="83" y="44"/>
                    </a:lnTo>
                    <a:lnTo>
                      <a:pt x="64" y="44"/>
                    </a:lnTo>
                    <a:lnTo>
                      <a:pt x="64" y="72"/>
                    </a:lnTo>
                    <a:lnTo>
                      <a:pt x="83" y="72"/>
                    </a:lnTo>
                    <a:close/>
                    <a:moveTo>
                      <a:pt x="0" y="81"/>
                    </a:moveTo>
                    <a:lnTo>
                      <a:pt x="3" y="61"/>
                    </a:lnTo>
                    <a:lnTo>
                      <a:pt x="9" y="44"/>
                    </a:lnTo>
                    <a:lnTo>
                      <a:pt x="18" y="29"/>
                    </a:lnTo>
                    <a:lnTo>
                      <a:pt x="32" y="16"/>
                    </a:lnTo>
                    <a:lnTo>
                      <a:pt x="47" y="8"/>
                    </a:lnTo>
                    <a:lnTo>
                      <a:pt x="64" y="2"/>
                    </a:lnTo>
                    <a:lnTo>
                      <a:pt x="82" y="0"/>
                    </a:lnTo>
                    <a:lnTo>
                      <a:pt x="100" y="2"/>
                    </a:lnTo>
                    <a:lnTo>
                      <a:pt x="118" y="8"/>
                    </a:lnTo>
                    <a:lnTo>
                      <a:pt x="133" y="16"/>
                    </a:lnTo>
                    <a:lnTo>
                      <a:pt x="145" y="29"/>
                    </a:lnTo>
                    <a:lnTo>
                      <a:pt x="156" y="44"/>
                    </a:lnTo>
                    <a:lnTo>
                      <a:pt x="162" y="61"/>
                    </a:lnTo>
                    <a:lnTo>
                      <a:pt x="164" y="81"/>
                    </a:lnTo>
                    <a:lnTo>
                      <a:pt x="162" y="101"/>
                    </a:lnTo>
                    <a:lnTo>
                      <a:pt x="156" y="119"/>
                    </a:lnTo>
                    <a:lnTo>
                      <a:pt x="145" y="133"/>
                    </a:lnTo>
                    <a:lnTo>
                      <a:pt x="133" y="145"/>
                    </a:lnTo>
                    <a:lnTo>
                      <a:pt x="118" y="154"/>
                    </a:lnTo>
                    <a:lnTo>
                      <a:pt x="100" y="160"/>
                    </a:lnTo>
                    <a:lnTo>
                      <a:pt x="82" y="162"/>
                    </a:lnTo>
                    <a:lnTo>
                      <a:pt x="64" y="160"/>
                    </a:lnTo>
                    <a:lnTo>
                      <a:pt x="47" y="154"/>
                    </a:lnTo>
                    <a:lnTo>
                      <a:pt x="32" y="145"/>
                    </a:lnTo>
                    <a:lnTo>
                      <a:pt x="18" y="133"/>
                    </a:lnTo>
                    <a:lnTo>
                      <a:pt x="9" y="119"/>
                    </a:lnTo>
                    <a:lnTo>
                      <a:pt x="3" y="101"/>
                    </a:lnTo>
                    <a:lnTo>
                      <a:pt x="0" y="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nvGrpSpPr>
            <p:cNvPr id="18" name="Group 17"/>
            <p:cNvGrpSpPr>
              <a:grpSpLocks noChangeAspect="1"/>
            </p:cNvGrpSpPr>
            <p:nvPr/>
          </p:nvGrpSpPr>
          <p:grpSpPr>
            <a:xfrm>
              <a:off x="3568701" y="3535363"/>
              <a:ext cx="450850" cy="101601"/>
              <a:chOff x="3568701" y="3535363"/>
              <a:chExt cx="450850" cy="101601"/>
            </a:xfrm>
            <a:grpFill/>
          </p:grpSpPr>
          <p:sp>
            <p:nvSpPr>
              <p:cNvPr id="19" name="Freeform 8"/>
              <p:cNvSpPr>
                <a:spLocks noChangeAspect="1"/>
              </p:cNvSpPr>
              <p:nvPr/>
            </p:nvSpPr>
            <p:spPr bwMode="auto">
              <a:xfrm>
                <a:off x="3568701" y="3535363"/>
                <a:ext cx="65088" cy="101600"/>
              </a:xfrm>
              <a:custGeom>
                <a:avLst/>
                <a:gdLst>
                  <a:gd name="T0" fmla="*/ 54 w 167"/>
                  <a:gd name="T1" fmla="*/ 251 h 253"/>
                  <a:gd name="T2" fmla="*/ 22 w 167"/>
                  <a:gd name="T3" fmla="*/ 233 h 253"/>
                  <a:gd name="T4" fmla="*/ 3 w 167"/>
                  <a:gd name="T5" fmla="*/ 203 h 253"/>
                  <a:gd name="T6" fmla="*/ 24 w 167"/>
                  <a:gd name="T7" fmla="*/ 184 h 253"/>
                  <a:gd name="T8" fmla="*/ 30 w 167"/>
                  <a:gd name="T9" fmla="*/ 211 h 253"/>
                  <a:gd name="T10" fmla="*/ 48 w 167"/>
                  <a:gd name="T11" fmla="*/ 225 h 253"/>
                  <a:gd name="T12" fmla="*/ 71 w 167"/>
                  <a:gd name="T13" fmla="*/ 232 h 253"/>
                  <a:gd name="T14" fmla="*/ 99 w 167"/>
                  <a:gd name="T15" fmla="*/ 231 h 253"/>
                  <a:gd name="T16" fmla="*/ 124 w 167"/>
                  <a:gd name="T17" fmla="*/ 221 h 253"/>
                  <a:gd name="T18" fmla="*/ 141 w 167"/>
                  <a:gd name="T19" fmla="*/ 200 h 253"/>
                  <a:gd name="T20" fmla="*/ 142 w 167"/>
                  <a:gd name="T21" fmla="*/ 173 h 253"/>
                  <a:gd name="T22" fmla="*/ 127 w 167"/>
                  <a:gd name="T23" fmla="*/ 154 h 253"/>
                  <a:gd name="T24" fmla="*/ 106 w 167"/>
                  <a:gd name="T25" fmla="*/ 143 h 253"/>
                  <a:gd name="T26" fmla="*/ 77 w 167"/>
                  <a:gd name="T27" fmla="*/ 134 h 253"/>
                  <a:gd name="T28" fmla="*/ 48 w 167"/>
                  <a:gd name="T29" fmla="*/ 123 h 253"/>
                  <a:gd name="T30" fmla="*/ 23 w 167"/>
                  <a:gd name="T31" fmla="*/ 106 h 253"/>
                  <a:gd name="T32" fmla="*/ 8 w 167"/>
                  <a:gd name="T33" fmla="*/ 81 h 253"/>
                  <a:gd name="T34" fmla="*/ 9 w 167"/>
                  <a:gd name="T35" fmla="*/ 48 h 253"/>
                  <a:gd name="T36" fmla="*/ 24 w 167"/>
                  <a:gd name="T37" fmla="*/ 21 h 253"/>
                  <a:gd name="T38" fmla="*/ 52 w 167"/>
                  <a:gd name="T39" fmla="*/ 5 h 253"/>
                  <a:gd name="T40" fmla="*/ 83 w 167"/>
                  <a:gd name="T41" fmla="*/ 0 h 253"/>
                  <a:gd name="T42" fmla="*/ 109 w 167"/>
                  <a:gd name="T43" fmla="*/ 2 h 253"/>
                  <a:gd name="T44" fmla="*/ 134 w 167"/>
                  <a:gd name="T45" fmla="*/ 11 h 253"/>
                  <a:gd name="T46" fmla="*/ 153 w 167"/>
                  <a:gd name="T47" fmla="*/ 28 h 253"/>
                  <a:gd name="T48" fmla="*/ 163 w 167"/>
                  <a:gd name="T49" fmla="*/ 57 h 253"/>
                  <a:gd name="T50" fmla="*/ 137 w 167"/>
                  <a:gd name="T51" fmla="*/ 44 h 253"/>
                  <a:gd name="T52" fmla="*/ 121 w 167"/>
                  <a:gd name="T53" fmla="*/ 27 h 253"/>
                  <a:gd name="T54" fmla="*/ 99 w 167"/>
                  <a:gd name="T55" fmla="*/ 20 h 253"/>
                  <a:gd name="T56" fmla="*/ 73 w 167"/>
                  <a:gd name="T57" fmla="*/ 20 h 253"/>
                  <a:gd name="T58" fmla="*/ 49 w 167"/>
                  <a:gd name="T59" fmla="*/ 29 h 253"/>
                  <a:gd name="T60" fmla="*/ 32 w 167"/>
                  <a:gd name="T61" fmla="*/ 49 h 253"/>
                  <a:gd name="T62" fmla="*/ 31 w 167"/>
                  <a:gd name="T63" fmla="*/ 75 h 253"/>
                  <a:gd name="T64" fmla="*/ 45 w 167"/>
                  <a:gd name="T65" fmla="*/ 95 h 253"/>
                  <a:gd name="T66" fmla="*/ 70 w 167"/>
                  <a:gd name="T67" fmla="*/ 107 h 253"/>
                  <a:gd name="T68" fmla="*/ 99 w 167"/>
                  <a:gd name="T69" fmla="*/ 117 h 253"/>
                  <a:gd name="T70" fmla="*/ 127 w 167"/>
                  <a:gd name="T71" fmla="*/ 128 h 253"/>
                  <a:gd name="T72" fmla="*/ 151 w 167"/>
                  <a:gd name="T73" fmla="*/ 143 h 253"/>
                  <a:gd name="T74" fmla="*/ 165 w 167"/>
                  <a:gd name="T75" fmla="*/ 168 h 253"/>
                  <a:gd name="T76" fmla="*/ 165 w 167"/>
                  <a:gd name="T77" fmla="*/ 201 h 253"/>
                  <a:gd name="T78" fmla="*/ 150 w 167"/>
                  <a:gd name="T79" fmla="*/ 229 h 253"/>
                  <a:gd name="T80" fmla="*/ 124 w 167"/>
                  <a:gd name="T81" fmla="*/ 244 h 253"/>
                  <a:gd name="T82" fmla="*/ 91 w 167"/>
                  <a:gd name="T83" fmla="*/ 25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53">
                    <a:moveTo>
                      <a:pt x="73" y="253"/>
                    </a:moveTo>
                    <a:lnTo>
                      <a:pt x="54" y="251"/>
                    </a:lnTo>
                    <a:lnTo>
                      <a:pt x="37" y="244"/>
                    </a:lnTo>
                    <a:lnTo>
                      <a:pt x="22" y="233"/>
                    </a:lnTo>
                    <a:lnTo>
                      <a:pt x="11" y="220"/>
                    </a:lnTo>
                    <a:lnTo>
                      <a:pt x="3" y="203"/>
                    </a:lnTo>
                    <a:lnTo>
                      <a:pt x="0" y="184"/>
                    </a:lnTo>
                    <a:lnTo>
                      <a:pt x="24" y="184"/>
                    </a:lnTo>
                    <a:lnTo>
                      <a:pt x="26" y="198"/>
                    </a:lnTo>
                    <a:lnTo>
                      <a:pt x="30" y="211"/>
                    </a:lnTo>
                    <a:lnTo>
                      <a:pt x="38" y="219"/>
                    </a:lnTo>
                    <a:lnTo>
                      <a:pt x="48" y="225"/>
                    </a:lnTo>
                    <a:lnTo>
                      <a:pt x="59" y="229"/>
                    </a:lnTo>
                    <a:lnTo>
                      <a:pt x="71" y="232"/>
                    </a:lnTo>
                    <a:lnTo>
                      <a:pt x="84" y="232"/>
                    </a:lnTo>
                    <a:lnTo>
                      <a:pt x="99" y="231"/>
                    </a:lnTo>
                    <a:lnTo>
                      <a:pt x="112" y="227"/>
                    </a:lnTo>
                    <a:lnTo>
                      <a:pt x="124" y="221"/>
                    </a:lnTo>
                    <a:lnTo>
                      <a:pt x="135" y="212"/>
                    </a:lnTo>
                    <a:lnTo>
                      <a:pt x="141" y="200"/>
                    </a:lnTo>
                    <a:lnTo>
                      <a:pt x="144" y="186"/>
                    </a:lnTo>
                    <a:lnTo>
                      <a:pt x="142" y="173"/>
                    </a:lnTo>
                    <a:lnTo>
                      <a:pt x="136" y="163"/>
                    </a:lnTo>
                    <a:lnTo>
                      <a:pt x="127" y="154"/>
                    </a:lnTo>
                    <a:lnTo>
                      <a:pt x="117" y="148"/>
                    </a:lnTo>
                    <a:lnTo>
                      <a:pt x="106" y="143"/>
                    </a:lnTo>
                    <a:lnTo>
                      <a:pt x="92" y="139"/>
                    </a:lnTo>
                    <a:lnTo>
                      <a:pt x="77" y="134"/>
                    </a:lnTo>
                    <a:lnTo>
                      <a:pt x="62" y="129"/>
                    </a:lnTo>
                    <a:lnTo>
                      <a:pt x="48" y="123"/>
                    </a:lnTo>
                    <a:lnTo>
                      <a:pt x="34" y="115"/>
                    </a:lnTo>
                    <a:lnTo>
                      <a:pt x="23" y="106"/>
                    </a:lnTo>
                    <a:lnTo>
                      <a:pt x="14" y="95"/>
                    </a:lnTo>
                    <a:lnTo>
                      <a:pt x="8" y="81"/>
                    </a:lnTo>
                    <a:lnTo>
                      <a:pt x="5" y="65"/>
                    </a:lnTo>
                    <a:lnTo>
                      <a:pt x="9" y="48"/>
                    </a:lnTo>
                    <a:lnTo>
                      <a:pt x="15" y="34"/>
                    </a:lnTo>
                    <a:lnTo>
                      <a:pt x="24" y="21"/>
                    </a:lnTo>
                    <a:lnTo>
                      <a:pt x="37" y="12"/>
                    </a:lnTo>
                    <a:lnTo>
                      <a:pt x="52" y="5"/>
                    </a:lnTo>
                    <a:lnTo>
                      <a:pt x="67" y="1"/>
                    </a:lnTo>
                    <a:lnTo>
                      <a:pt x="83" y="0"/>
                    </a:lnTo>
                    <a:lnTo>
                      <a:pt x="96" y="0"/>
                    </a:lnTo>
                    <a:lnTo>
                      <a:pt x="109" y="2"/>
                    </a:lnTo>
                    <a:lnTo>
                      <a:pt x="121" y="5"/>
                    </a:lnTo>
                    <a:lnTo>
                      <a:pt x="134" y="11"/>
                    </a:lnTo>
                    <a:lnTo>
                      <a:pt x="144" y="18"/>
                    </a:lnTo>
                    <a:lnTo>
                      <a:pt x="153" y="28"/>
                    </a:lnTo>
                    <a:lnTo>
                      <a:pt x="159" y="42"/>
                    </a:lnTo>
                    <a:lnTo>
                      <a:pt x="163" y="57"/>
                    </a:lnTo>
                    <a:lnTo>
                      <a:pt x="139" y="57"/>
                    </a:lnTo>
                    <a:lnTo>
                      <a:pt x="137" y="44"/>
                    </a:lnTo>
                    <a:lnTo>
                      <a:pt x="131" y="35"/>
                    </a:lnTo>
                    <a:lnTo>
                      <a:pt x="121" y="27"/>
                    </a:lnTo>
                    <a:lnTo>
                      <a:pt x="111" y="22"/>
                    </a:lnTo>
                    <a:lnTo>
                      <a:pt x="99" y="20"/>
                    </a:lnTo>
                    <a:lnTo>
                      <a:pt x="86" y="19"/>
                    </a:lnTo>
                    <a:lnTo>
                      <a:pt x="73" y="20"/>
                    </a:lnTo>
                    <a:lnTo>
                      <a:pt x="60" y="24"/>
                    </a:lnTo>
                    <a:lnTo>
                      <a:pt x="49" y="29"/>
                    </a:lnTo>
                    <a:lnTo>
                      <a:pt x="38" y="38"/>
                    </a:lnTo>
                    <a:lnTo>
                      <a:pt x="32" y="49"/>
                    </a:lnTo>
                    <a:lnTo>
                      <a:pt x="29" y="62"/>
                    </a:lnTo>
                    <a:lnTo>
                      <a:pt x="31" y="75"/>
                    </a:lnTo>
                    <a:lnTo>
                      <a:pt x="37" y="86"/>
                    </a:lnTo>
                    <a:lnTo>
                      <a:pt x="45" y="95"/>
                    </a:lnTo>
                    <a:lnTo>
                      <a:pt x="57" y="102"/>
                    </a:lnTo>
                    <a:lnTo>
                      <a:pt x="70" y="107"/>
                    </a:lnTo>
                    <a:lnTo>
                      <a:pt x="83" y="112"/>
                    </a:lnTo>
                    <a:lnTo>
                      <a:pt x="99" y="117"/>
                    </a:lnTo>
                    <a:lnTo>
                      <a:pt x="113" y="123"/>
                    </a:lnTo>
                    <a:lnTo>
                      <a:pt x="127" y="128"/>
                    </a:lnTo>
                    <a:lnTo>
                      <a:pt x="140" y="135"/>
                    </a:lnTo>
                    <a:lnTo>
                      <a:pt x="151" y="143"/>
                    </a:lnTo>
                    <a:lnTo>
                      <a:pt x="159" y="154"/>
                    </a:lnTo>
                    <a:lnTo>
                      <a:pt x="165" y="168"/>
                    </a:lnTo>
                    <a:lnTo>
                      <a:pt x="167" y="184"/>
                    </a:lnTo>
                    <a:lnTo>
                      <a:pt x="165" y="201"/>
                    </a:lnTo>
                    <a:lnTo>
                      <a:pt x="159" y="217"/>
                    </a:lnTo>
                    <a:lnTo>
                      <a:pt x="150" y="229"/>
                    </a:lnTo>
                    <a:lnTo>
                      <a:pt x="139" y="238"/>
                    </a:lnTo>
                    <a:lnTo>
                      <a:pt x="124" y="244"/>
                    </a:lnTo>
                    <a:lnTo>
                      <a:pt x="108" y="250"/>
                    </a:lnTo>
                    <a:lnTo>
                      <a:pt x="91" y="252"/>
                    </a:lnTo>
                    <a:lnTo>
                      <a:pt x="73" y="25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0" name="Freeform 9"/>
              <p:cNvSpPr>
                <a:spLocks noChangeAspect="1" noEditPoints="1"/>
              </p:cNvSpPr>
              <p:nvPr/>
            </p:nvSpPr>
            <p:spPr bwMode="auto">
              <a:xfrm>
                <a:off x="3643313" y="3565526"/>
                <a:ext cx="60325" cy="71438"/>
              </a:xfrm>
              <a:custGeom>
                <a:avLst/>
                <a:gdLst>
                  <a:gd name="T0" fmla="*/ 22 w 153"/>
                  <a:gd name="T1" fmla="*/ 95 h 180"/>
                  <a:gd name="T2" fmla="*/ 23 w 153"/>
                  <a:gd name="T3" fmla="*/ 110 h 180"/>
                  <a:gd name="T4" fmla="*/ 27 w 153"/>
                  <a:gd name="T5" fmla="*/ 123 h 180"/>
                  <a:gd name="T6" fmla="*/ 32 w 153"/>
                  <a:gd name="T7" fmla="*/ 137 h 180"/>
                  <a:gd name="T8" fmla="*/ 40 w 153"/>
                  <a:gd name="T9" fmla="*/ 147 h 180"/>
                  <a:gd name="T10" fmla="*/ 50 w 153"/>
                  <a:gd name="T11" fmla="*/ 154 h 180"/>
                  <a:gd name="T12" fmla="*/ 64 w 153"/>
                  <a:gd name="T13" fmla="*/ 159 h 180"/>
                  <a:gd name="T14" fmla="*/ 80 w 153"/>
                  <a:gd name="T15" fmla="*/ 161 h 180"/>
                  <a:gd name="T16" fmla="*/ 97 w 153"/>
                  <a:gd name="T17" fmla="*/ 158 h 180"/>
                  <a:gd name="T18" fmla="*/ 112 w 153"/>
                  <a:gd name="T19" fmla="*/ 150 h 180"/>
                  <a:gd name="T20" fmla="*/ 123 w 153"/>
                  <a:gd name="T21" fmla="*/ 137 h 180"/>
                  <a:gd name="T22" fmla="*/ 129 w 153"/>
                  <a:gd name="T23" fmla="*/ 121 h 180"/>
                  <a:gd name="T24" fmla="*/ 151 w 153"/>
                  <a:gd name="T25" fmla="*/ 121 h 180"/>
                  <a:gd name="T26" fmla="*/ 144 w 153"/>
                  <a:gd name="T27" fmla="*/ 140 h 180"/>
                  <a:gd name="T28" fmla="*/ 135 w 153"/>
                  <a:gd name="T29" fmla="*/ 154 h 180"/>
                  <a:gd name="T30" fmla="*/ 123 w 153"/>
                  <a:gd name="T31" fmla="*/ 165 h 180"/>
                  <a:gd name="T32" fmla="*/ 110 w 153"/>
                  <a:gd name="T33" fmla="*/ 173 h 180"/>
                  <a:gd name="T34" fmla="*/ 93 w 153"/>
                  <a:gd name="T35" fmla="*/ 179 h 180"/>
                  <a:gd name="T36" fmla="*/ 74 w 153"/>
                  <a:gd name="T37" fmla="*/ 180 h 180"/>
                  <a:gd name="T38" fmla="*/ 56 w 153"/>
                  <a:gd name="T39" fmla="*/ 178 h 180"/>
                  <a:gd name="T40" fmla="*/ 41 w 153"/>
                  <a:gd name="T41" fmla="*/ 172 h 180"/>
                  <a:gd name="T42" fmla="*/ 28 w 153"/>
                  <a:gd name="T43" fmla="*/ 163 h 180"/>
                  <a:gd name="T44" fmla="*/ 17 w 153"/>
                  <a:gd name="T45" fmla="*/ 152 h 180"/>
                  <a:gd name="T46" fmla="*/ 9 w 153"/>
                  <a:gd name="T47" fmla="*/ 139 h 180"/>
                  <a:gd name="T48" fmla="*/ 4 w 153"/>
                  <a:gd name="T49" fmla="*/ 123 h 180"/>
                  <a:gd name="T50" fmla="*/ 1 w 153"/>
                  <a:gd name="T51" fmla="*/ 107 h 180"/>
                  <a:gd name="T52" fmla="*/ 0 w 153"/>
                  <a:gd name="T53" fmla="*/ 91 h 180"/>
                  <a:gd name="T54" fmla="*/ 1 w 153"/>
                  <a:gd name="T55" fmla="*/ 73 h 180"/>
                  <a:gd name="T56" fmla="*/ 4 w 153"/>
                  <a:gd name="T57" fmla="*/ 57 h 180"/>
                  <a:gd name="T58" fmla="*/ 10 w 153"/>
                  <a:gd name="T59" fmla="*/ 41 h 180"/>
                  <a:gd name="T60" fmla="*/ 18 w 153"/>
                  <a:gd name="T61" fmla="*/ 28 h 180"/>
                  <a:gd name="T62" fmla="*/ 29 w 153"/>
                  <a:gd name="T63" fmla="*/ 17 h 180"/>
                  <a:gd name="T64" fmla="*/ 42 w 153"/>
                  <a:gd name="T65" fmla="*/ 8 h 180"/>
                  <a:gd name="T66" fmla="*/ 57 w 153"/>
                  <a:gd name="T67" fmla="*/ 2 h 180"/>
                  <a:gd name="T68" fmla="*/ 75 w 153"/>
                  <a:gd name="T69" fmla="*/ 0 h 180"/>
                  <a:gd name="T70" fmla="*/ 94 w 153"/>
                  <a:gd name="T71" fmla="*/ 2 h 180"/>
                  <a:gd name="T72" fmla="*/ 111 w 153"/>
                  <a:gd name="T73" fmla="*/ 8 h 180"/>
                  <a:gd name="T74" fmla="*/ 124 w 153"/>
                  <a:gd name="T75" fmla="*/ 17 h 180"/>
                  <a:gd name="T76" fmla="*/ 135 w 153"/>
                  <a:gd name="T77" fmla="*/ 28 h 180"/>
                  <a:gd name="T78" fmla="*/ 143 w 153"/>
                  <a:gd name="T79" fmla="*/ 41 h 180"/>
                  <a:gd name="T80" fmla="*/ 149 w 153"/>
                  <a:gd name="T81" fmla="*/ 58 h 180"/>
                  <a:gd name="T82" fmla="*/ 152 w 153"/>
                  <a:gd name="T83" fmla="*/ 75 h 180"/>
                  <a:gd name="T84" fmla="*/ 153 w 153"/>
                  <a:gd name="T85" fmla="*/ 95 h 180"/>
                  <a:gd name="T86" fmla="*/ 22 w 153"/>
                  <a:gd name="T87" fmla="*/ 95 h 180"/>
                  <a:gd name="T88" fmla="*/ 130 w 153"/>
                  <a:gd name="T89" fmla="*/ 76 h 180"/>
                  <a:gd name="T90" fmla="*/ 128 w 153"/>
                  <a:gd name="T91" fmla="*/ 61 h 180"/>
                  <a:gd name="T92" fmla="*/ 123 w 153"/>
                  <a:gd name="T93" fmla="*/ 47 h 180"/>
                  <a:gd name="T94" fmla="*/ 115 w 153"/>
                  <a:gd name="T95" fmla="*/ 35 h 180"/>
                  <a:gd name="T96" fmla="*/ 105 w 153"/>
                  <a:gd name="T97" fmla="*/ 26 h 180"/>
                  <a:gd name="T98" fmla="*/ 91 w 153"/>
                  <a:gd name="T99" fmla="*/ 21 h 180"/>
                  <a:gd name="T100" fmla="*/ 76 w 153"/>
                  <a:gd name="T101" fmla="*/ 19 h 180"/>
                  <a:gd name="T102" fmla="*/ 61 w 153"/>
                  <a:gd name="T103" fmla="*/ 21 h 180"/>
                  <a:gd name="T104" fmla="*/ 47 w 153"/>
                  <a:gd name="T105" fmla="*/ 27 h 180"/>
                  <a:gd name="T106" fmla="*/ 38 w 153"/>
                  <a:gd name="T107" fmla="*/ 36 h 180"/>
                  <a:gd name="T108" fmla="*/ 30 w 153"/>
                  <a:gd name="T109" fmla="*/ 49 h 180"/>
                  <a:gd name="T110" fmla="*/ 25 w 153"/>
                  <a:gd name="T111" fmla="*/ 62 h 180"/>
                  <a:gd name="T112" fmla="*/ 23 w 153"/>
                  <a:gd name="T113" fmla="*/ 76 h 180"/>
                  <a:gd name="T114" fmla="*/ 130 w 153"/>
                  <a:gd name="T11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80">
                    <a:moveTo>
                      <a:pt x="22" y="95"/>
                    </a:moveTo>
                    <a:lnTo>
                      <a:pt x="23" y="110"/>
                    </a:lnTo>
                    <a:lnTo>
                      <a:pt x="27" y="123"/>
                    </a:lnTo>
                    <a:lnTo>
                      <a:pt x="32" y="137"/>
                    </a:lnTo>
                    <a:lnTo>
                      <a:pt x="40" y="147"/>
                    </a:lnTo>
                    <a:lnTo>
                      <a:pt x="50" y="154"/>
                    </a:lnTo>
                    <a:lnTo>
                      <a:pt x="64" y="159"/>
                    </a:lnTo>
                    <a:lnTo>
                      <a:pt x="80" y="161"/>
                    </a:lnTo>
                    <a:lnTo>
                      <a:pt x="97" y="158"/>
                    </a:lnTo>
                    <a:lnTo>
                      <a:pt x="112" y="150"/>
                    </a:lnTo>
                    <a:lnTo>
                      <a:pt x="123" y="137"/>
                    </a:lnTo>
                    <a:lnTo>
                      <a:pt x="129" y="121"/>
                    </a:lnTo>
                    <a:lnTo>
                      <a:pt x="151" y="121"/>
                    </a:lnTo>
                    <a:lnTo>
                      <a:pt x="144" y="140"/>
                    </a:lnTo>
                    <a:lnTo>
                      <a:pt x="135" y="154"/>
                    </a:lnTo>
                    <a:lnTo>
                      <a:pt x="123" y="165"/>
                    </a:lnTo>
                    <a:lnTo>
                      <a:pt x="110" y="173"/>
                    </a:lnTo>
                    <a:lnTo>
                      <a:pt x="93" y="179"/>
                    </a:lnTo>
                    <a:lnTo>
                      <a:pt x="74" y="180"/>
                    </a:lnTo>
                    <a:lnTo>
                      <a:pt x="56" y="178"/>
                    </a:lnTo>
                    <a:lnTo>
                      <a:pt x="41" y="172"/>
                    </a:lnTo>
                    <a:lnTo>
                      <a:pt x="28" y="163"/>
                    </a:lnTo>
                    <a:lnTo>
                      <a:pt x="17" y="152"/>
                    </a:lnTo>
                    <a:lnTo>
                      <a:pt x="9" y="139"/>
                    </a:lnTo>
                    <a:lnTo>
                      <a:pt x="4" y="123"/>
                    </a:lnTo>
                    <a:lnTo>
                      <a:pt x="1" y="107"/>
                    </a:lnTo>
                    <a:lnTo>
                      <a:pt x="0" y="91"/>
                    </a:lnTo>
                    <a:lnTo>
                      <a:pt x="1" y="73"/>
                    </a:lnTo>
                    <a:lnTo>
                      <a:pt x="4" y="57"/>
                    </a:lnTo>
                    <a:lnTo>
                      <a:pt x="10" y="41"/>
                    </a:lnTo>
                    <a:lnTo>
                      <a:pt x="18" y="28"/>
                    </a:lnTo>
                    <a:lnTo>
                      <a:pt x="29" y="17"/>
                    </a:lnTo>
                    <a:lnTo>
                      <a:pt x="42" y="8"/>
                    </a:lnTo>
                    <a:lnTo>
                      <a:pt x="57" y="2"/>
                    </a:lnTo>
                    <a:lnTo>
                      <a:pt x="75" y="0"/>
                    </a:lnTo>
                    <a:lnTo>
                      <a:pt x="94" y="2"/>
                    </a:lnTo>
                    <a:lnTo>
                      <a:pt x="111" y="8"/>
                    </a:lnTo>
                    <a:lnTo>
                      <a:pt x="124" y="17"/>
                    </a:lnTo>
                    <a:lnTo>
                      <a:pt x="135" y="28"/>
                    </a:lnTo>
                    <a:lnTo>
                      <a:pt x="143" y="41"/>
                    </a:lnTo>
                    <a:lnTo>
                      <a:pt x="149" y="58"/>
                    </a:lnTo>
                    <a:lnTo>
                      <a:pt x="152" y="75"/>
                    </a:lnTo>
                    <a:lnTo>
                      <a:pt x="153" y="95"/>
                    </a:lnTo>
                    <a:lnTo>
                      <a:pt x="22" y="95"/>
                    </a:lnTo>
                    <a:close/>
                    <a:moveTo>
                      <a:pt x="130" y="76"/>
                    </a:moveTo>
                    <a:lnTo>
                      <a:pt x="128" y="61"/>
                    </a:lnTo>
                    <a:lnTo>
                      <a:pt x="123" y="47"/>
                    </a:lnTo>
                    <a:lnTo>
                      <a:pt x="115" y="35"/>
                    </a:lnTo>
                    <a:lnTo>
                      <a:pt x="105" y="26"/>
                    </a:lnTo>
                    <a:lnTo>
                      <a:pt x="91" y="21"/>
                    </a:lnTo>
                    <a:lnTo>
                      <a:pt x="76" y="19"/>
                    </a:lnTo>
                    <a:lnTo>
                      <a:pt x="61" y="21"/>
                    </a:lnTo>
                    <a:lnTo>
                      <a:pt x="47" y="27"/>
                    </a:lnTo>
                    <a:lnTo>
                      <a:pt x="38" y="36"/>
                    </a:lnTo>
                    <a:lnTo>
                      <a:pt x="30" y="49"/>
                    </a:lnTo>
                    <a:lnTo>
                      <a:pt x="25" y="62"/>
                    </a:lnTo>
                    <a:lnTo>
                      <a:pt x="23" y="76"/>
                    </a:lnTo>
                    <a:lnTo>
                      <a:pt x="130"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1" name="Freeform 10"/>
              <p:cNvSpPr>
                <a:spLocks noChangeAspect="1"/>
              </p:cNvSpPr>
              <p:nvPr/>
            </p:nvSpPr>
            <p:spPr bwMode="auto">
              <a:xfrm>
                <a:off x="3713163" y="3565526"/>
                <a:ext cx="31750" cy="68263"/>
              </a:xfrm>
              <a:custGeom>
                <a:avLst/>
                <a:gdLst>
                  <a:gd name="T0" fmla="*/ 22 w 81"/>
                  <a:gd name="T1" fmla="*/ 174 h 174"/>
                  <a:gd name="T2" fmla="*/ 2 w 81"/>
                  <a:gd name="T3" fmla="*/ 174 h 174"/>
                  <a:gd name="T4" fmla="*/ 2 w 81"/>
                  <a:gd name="T5" fmla="*/ 43 h 174"/>
                  <a:gd name="T6" fmla="*/ 1 w 81"/>
                  <a:gd name="T7" fmla="*/ 24 h 174"/>
                  <a:gd name="T8" fmla="*/ 0 w 81"/>
                  <a:gd name="T9" fmla="*/ 6 h 174"/>
                  <a:gd name="T10" fmla="*/ 22 w 81"/>
                  <a:gd name="T11" fmla="*/ 6 h 174"/>
                  <a:gd name="T12" fmla="*/ 22 w 81"/>
                  <a:gd name="T13" fmla="*/ 30 h 174"/>
                  <a:gd name="T14" fmla="*/ 23 w 81"/>
                  <a:gd name="T15" fmla="*/ 30 h 174"/>
                  <a:gd name="T16" fmla="*/ 29 w 81"/>
                  <a:gd name="T17" fmla="*/ 19 h 174"/>
                  <a:gd name="T18" fmla="*/ 38 w 81"/>
                  <a:gd name="T19" fmla="*/ 10 h 174"/>
                  <a:gd name="T20" fmla="*/ 49 w 81"/>
                  <a:gd name="T21" fmla="*/ 2 h 174"/>
                  <a:gd name="T22" fmla="*/ 61 w 81"/>
                  <a:gd name="T23" fmla="*/ 0 h 174"/>
                  <a:gd name="T24" fmla="*/ 81 w 81"/>
                  <a:gd name="T25" fmla="*/ 0 h 174"/>
                  <a:gd name="T26" fmla="*/ 81 w 81"/>
                  <a:gd name="T27" fmla="*/ 20 h 174"/>
                  <a:gd name="T28" fmla="*/ 75 w 81"/>
                  <a:gd name="T29" fmla="*/ 20 h 174"/>
                  <a:gd name="T30" fmla="*/ 69 w 81"/>
                  <a:gd name="T31" fmla="*/ 19 h 174"/>
                  <a:gd name="T32" fmla="*/ 55 w 81"/>
                  <a:gd name="T33" fmla="*/ 21 h 174"/>
                  <a:gd name="T34" fmla="*/ 43 w 81"/>
                  <a:gd name="T35" fmla="*/ 26 h 174"/>
                  <a:gd name="T36" fmla="*/ 34 w 81"/>
                  <a:gd name="T37" fmla="*/ 34 h 174"/>
                  <a:gd name="T38" fmla="*/ 28 w 81"/>
                  <a:gd name="T39" fmla="*/ 44 h 174"/>
                  <a:gd name="T40" fmla="*/ 24 w 81"/>
                  <a:gd name="T41" fmla="*/ 58 h 174"/>
                  <a:gd name="T42" fmla="*/ 22 w 81"/>
                  <a:gd name="T43" fmla="*/ 73 h 174"/>
                  <a:gd name="T44" fmla="*/ 22 w 81"/>
                  <a:gd name="T4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74">
                    <a:moveTo>
                      <a:pt x="22" y="174"/>
                    </a:moveTo>
                    <a:lnTo>
                      <a:pt x="2" y="174"/>
                    </a:lnTo>
                    <a:lnTo>
                      <a:pt x="2" y="43"/>
                    </a:lnTo>
                    <a:lnTo>
                      <a:pt x="1" y="24"/>
                    </a:lnTo>
                    <a:lnTo>
                      <a:pt x="0" y="6"/>
                    </a:lnTo>
                    <a:lnTo>
                      <a:pt x="22" y="6"/>
                    </a:lnTo>
                    <a:lnTo>
                      <a:pt x="22" y="30"/>
                    </a:lnTo>
                    <a:lnTo>
                      <a:pt x="23" y="30"/>
                    </a:lnTo>
                    <a:lnTo>
                      <a:pt x="29" y="19"/>
                    </a:lnTo>
                    <a:lnTo>
                      <a:pt x="38" y="10"/>
                    </a:lnTo>
                    <a:lnTo>
                      <a:pt x="49" y="2"/>
                    </a:lnTo>
                    <a:lnTo>
                      <a:pt x="61" y="0"/>
                    </a:lnTo>
                    <a:lnTo>
                      <a:pt x="81" y="0"/>
                    </a:lnTo>
                    <a:lnTo>
                      <a:pt x="81" y="20"/>
                    </a:lnTo>
                    <a:lnTo>
                      <a:pt x="75" y="20"/>
                    </a:lnTo>
                    <a:lnTo>
                      <a:pt x="69" y="19"/>
                    </a:lnTo>
                    <a:lnTo>
                      <a:pt x="55" y="21"/>
                    </a:lnTo>
                    <a:lnTo>
                      <a:pt x="43" y="26"/>
                    </a:lnTo>
                    <a:lnTo>
                      <a:pt x="34" y="34"/>
                    </a:lnTo>
                    <a:lnTo>
                      <a:pt x="28" y="44"/>
                    </a:lnTo>
                    <a:lnTo>
                      <a:pt x="24" y="58"/>
                    </a:lnTo>
                    <a:lnTo>
                      <a:pt x="22" y="73"/>
                    </a:lnTo>
                    <a:lnTo>
                      <a:pt x="22" y="1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2" name="Freeform 11"/>
              <p:cNvSpPr>
                <a:spLocks noChangeAspect="1"/>
              </p:cNvSpPr>
              <p:nvPr/>
            </p:nvSpPr>
            <p:spPr bwMode="auto">
              <a:xfrm>
                <a:off x="3749676" y="3567113"/>
                <a:ext cx="61913" cy="66675"/>
              </a:xfrm>
              <a:custGeom>
                <a:avLst/>
                <a:gdLst>
                  <a:gd name="T0" fmla="*/ 22 w 159"/>
                  <a:gd name="T1" fmla="*/ 0 h 168"/>
                  <a:gd name="T2" fmla="*/ 81 w 159"/>
                  <a:gd name="T3" fmla="*/ 141 h 168"/>
                  <a:gd name="T4" fmla="*/ 137 w 159"/>
                  <a:gd name="T5" fmla="*/ 0 h 168"/>
                  <a:gd name="T6" fmla="*/ 159 w 159"/>
                  <a:gd name="T7" fmla="*/ 0 h 168"/>
                  <a:gd name="T8" fmla="*/ 92 w 159"/>
                  <a:gd name="T9" fmla="*/ 168 h 168"/>
                  <a:gd name="T10" fmla="*/ 69 w 159"/>
                  <a:gd name="T11" fmla="*/ 168 h 168"/>
                  <a:gd name="T12" fmla="*/ 0 w 159"/>
                  <a:gd name="T13" fmla="*/ 0 h 168"/>
                  <a:gd name="T14" fmla="*/ 22 w 159"/>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68">
                    <a:moveTo>
                      <a:pt x="22" y="0"/>
                    </a:moveTo>
                    <a:lnTo>
                      <a:pt x="81" y="141"/>
                    </a:lnTo>
                    <a:lnTo>
                      <a:pt x="137" y="0"/>
                    </a:lnTo>
                    <a:lnTo>
                      <a:pt x="159" y="0"/>
                    </a:lnTo>
                    <a:lnTo>
                      <a:pt x="92" y="168"/>
                    </a:lnTo>
                    <a:lnTo>
                      <a:pt x="69" y="168"/>
                    </a:lnTo>
                    <a:lnTo>
                      <a:pt x="0"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3" name="Freeform 12"/>
              <p:cNvSpPr>
                <a:spLocks noChangeAspect="1" noEditPoints="1"/>
              </p:cNvSpPr>
              <p:nvPr/>
            </p:nvSpPr>
            <p:spPr bwMode="auto">
              <a:xfrm>
                <a:off x="3817938" y="3536951"/>
                <a:ext cx="9525" cy="96838"/>
              </a:xfrm>
              <a:custGeom>
                <a:avLst/>
                <a:gdLst>
                  <a:gd name="T0" fmla="*/ 24 w 24"/>
                  <a:gd name="T1" fmla="*/ 25 h 243"/>
                  <a:gd name="T2" fmla="*/ 0 w 24"/>
                  <a:gd name="T3" fmla="*/ 25 h 243"/>
                  <a:gd name="T4" fmla="*/ 0 w 24"/>
                  <a:gd name="T5" fmla="*/ 0 h 243"/>
                  <a:gd name="T6" fmla="*/ 24 w 24"/>
                  <a:gd name="T7" fmla="*/ 0 h 243"/>
                  <a:gd name="T8" fmla="*/ 24 w 24"/>
                  <a:gd name="T9" fmla="*/ 25 h 243"/>
                  <a:gd name="T10" fmla="*/ 23 w 24"/>
                  <a:gd name="T11" fmla="*/ 75 h 243"/>
                  <a:gd name="T12" fmla="*/ 23 w 24"/>
                  <a:gd name="T13" fmla="*/ 243 h 243"/>
                  <a:gd name="T14" fmla="*/ 2 w 24"/>
                  <a:gd name="T15" fmla="*/ 243 h 243"/>
                  <a:gd name="T16" fmla="*/ 2 w 24"/>
                  <a:gd name="T17" fmla="*/ 75 h 243"/>
                  <a:gd name="T18" fmla="*/ 23 w 24"/>
                  <a:gd name="T19" fmla="*/ 7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3">
                    <a:moveTo>
                      <a:pt x="24" y="25"/>
                    </a:moveTo>
                    <a:lnTo>
                      <a:pt x="0" y="25"/>
                    </a:lnTo>
                    <a:lnTo>
                      <a:pt x="0" y="0"/>
                    </a:lnTo>
                    <a:lnTo>
                      <a:pt x="24" y="0"/>
                    </a:lnTo>
                    <a:lnTo>
                      <a:pt x="24" y="25"/>
                    </a:lnTo>
                    <a:close/>
                    <a:moveTo>
                      <a:pt x="23" y="75"/>
                    </a:moveTo>
                    <a:lnTo>
                      <a:pt x="23" y="243"/>
                    </a:lnTo>
                    <a:lnTo>
                      <a:pt x="2" y="243"/>
                    </a:lnTo>
                    <a:lnTo>
                      <a:pt x="2" y="75"/>
                    </a:lnTo>
                    <a:lnTo>
                      <a:pt x="23" y="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4" name="Freeform 13"/>
              <p:cNvSpPr>
                <a:spLocks noChangeAspect="1"/>
              </p:cNvSpPr>
              <p:nvPr/>
            </p:nvSpPr>
            <p:spPr bwMode="auto">
              <a:xfrm>
                <a:off x="3836988" y="3565526"/>
                <a:ext cx="55563" cy="71438"/>
              </a:xfrm>
              <a:custGeom>
                <a:avLst/>
                <a:gdLst>
                  <a:gd name="T0" fmla="*/ 119 w 141"/>
                  <a:gd name="T1" fmla="*/ 58 h 180"/>
                  <a:gd name="T2" fmla="*/ 116 w 141"/>
                  <a:gd name="T3" fmla="*/ 43 h 180"/>
                  <a:gd name="T4" fmla="*/ 110 w 141"/>
                  <a:gd name="T5" fmla="*/ 32 h 180"/>
                  <a:gd name="T6" fmla="*/ 101 w 141"/>
                  <a:gd name="T7" fmla="*/ 25 h 180"/>
                  <a:gd name="T8" fmla="*/ 88 w 141"/>
                  <a:gd name="T9" fmla="*/ 21 h 180"/>
                  <a:gd name="T10" fmla="*/ 73 w 141"/>
                  <a:gd name="T11" fmla="*/ 19 h 180"/>
                  <a:gd name="T12" fmla="*/ 59 w 141"/>
                  <a:gd name="T13" fmla="*/ 22 h 180"/>
                  <a:gd name="T14" fmla="*/ 46 w 141"/>
                  <a:gd name="T15" fmla="*/ 29 h 180"/>
                  <a:gd name="T16" fmla="*/ 36 w 141"/>
                  <a:gd name="T17" fmla="*/ 40 h 180"/>
                  <a:gd name="T18" fmla="*/ 29 w 141"/>
                  <a:gd name="T19" fmla="*/ 55 h 180"/>
                  <a:gd name="T20" fmla="*/ 24 w 141"/>
                  <a:gd name="T21" fmla="*/ 71 h 180"/>
                  <a:gd name="T22" fmla="*/ 23 w 141"/>
                  <a:gd name="T23" fmla="*/ 90 h 180"/>
                  <a:gd name="T24" fmla="*/ 24 w 141"/>
                  <a:gd name="T25" fmla="*/ 109 h 180"/>
                  <a:gd name="T26" fmla="*/ 29 w 141"/>
                  <a:gd name="T27" fmla="*/ 125 h 180"/>
                  <a:gd name="T28" fmla="*/ 36 w 141"/>
                  <a:gd name="T29" fmla="*/ 140 h 180"/>
                  <a:gd name="T30" fmla="*/ 46 w 141"/>
                  <a:gd name="T31" fmla="*/ 151 h 180"/>
                  <a:gd name="T32" fmla="*/ 59 w 141"/>
                  <a:gd name="T33" fmla="*/ 159 h 180"/>
                  <a:gd name="T34" fmla="*/ 73 w 141"/>
                  <a:gd name="T35" fmla="*/ 161 h 180"/>
                  <a:gd name="T36" fmla="*/ 87 w 141"/>
                  <a:gd name="T37" fmla="*/ 159 h 180"/>
                  <a:gd name="T38" fmla="*/ 100 w 141"/>
                  <a:gd name="T39" fmla="*/ 154 h 180"/>
                  <a:gd name="T40" fmla="*/ 110 w 141"/>
                  <a:gd name="T41" fmla="*/ 146 h 180"/>
                  <a:gd name="T42" fmla="*/ 116 w 141"/>
                  <a:gd name="T43" fmla="*/ 135 h 180"/>
                  <a:gd name="T44" fmla="*/ 119 w 141"/>
                  <a:gd name="T45" fmla="*/ 122 h 180"/>
                  <a:gd name="T46" fmla="*/ 141 w 141"/>
                  <a:gd name="T47" fmla="*/ 122 h 180"/>
                  <a:gd name="T48" fmla="*/ 137 w 141"/>
                  <a:gd name="T49" fmla="*/ 140 h 180"/>
                  <a:gd name="T50" fmla="*/ 130 w 141"/>
                  <a:gd name="T51" fmla="*/ 154 h 180"/>
                  <a:gd name="T52" fmla="*/ 120 w 141"/>
                  <a:gd name="T53" fmla="*/ 165 h 180"/>
                  <a:gd name="T54" fmla="*/ 108 w 141"/>
                  <a:gd name="T55" fmla="*/ 173 h 180"/>
                  <a:gd name="T56" fmla="*/ 92 w 141"/>
                  <a:gd name="T57" fmla="*/ 179 h 180"/>
                  <a:gd name="T58" fmla="*/ 75 w 141"/>
                  <a:gd name="T59" fmla="*/ 180 h 180"/>
                  <a:gd name="T60" fmla="*/ 58 w 141"/>
                  <a:gd name="T61" fmla="*/ 178 h 180"/>
                  <a:gd name="T62" fmla="*/ 42 w 141"/>
                  <a:gd name="T63" fmla="*/ 172 h 180"/>
                  <a:gd name="T64" fmla="*/ 29 w 141"/>
                  <a:gd name="T65" fmla="*/ 163 h 180"/>
                  <a:gd name="T66" fmla="*/ 19 w 141"/>
                  <a:gd name="T67" fmla="*/ 152 h 180"/>
                  <a:gd name="T68" fmla="*/ 10 w 141"/>
                  <a:gd name="T69" fmla="*/ 139 h 180"/>
                  <a:gd name="T70" fmla="*/ 5 w 141"/>
                  <a:gd name="T71" fmla="*/ 123 h 180"/>
                  <a:gd name="T72" fmla="*/ 1 w 141"/>
                  <a:gd name="T73" fmla="*/ 107 h 180"/>
                  <a:gd name="T74" fmla="*/ 0 w 141"/>
                  <a:gd name="T75" fmla="*/ 91 h 180"/>
                  <a:gd name="T76" fmla="*/ 2 w 141"/>
                  <a:gd name="T77" fmla="*/ 73 h 180"/>
                  <a:gd name="T78" fmla="*/ 5 w 141"/>
                  <a:gd name="T79" fmla="*/ 57 h 180"/>
                  <a:gd name="T80" fmla="*/ 11 w 141"/>
                  <a:gd name="T81" fmla="*/ 41 h 180"/>
                  <a:gd name="T82" fmla="*/ 20 w 141"/>
                  <a:gd name="T83" fmla="*/ 28 h 180"/>
                  <a:gd name="T84" fmla="*/ 30 w 141"/>
                  <a:gd name="T85" fmla="*/ 17 h 180"/>
                  <a:gd name="T86" fmla="*/ 43 w 141"/>
                  <a:gd name="T87" fmla="*/ 8 h 180"/>
                  <a:gd name="T88" fmla="*/ 59 w 141"/>
                  <a:gd name="T89" fmla="*/ 2 h 180"/>
                  <a:gd name="T90" fmla="*/ 76 w 141"/>
                  <a:gd name="T91" fmla="*/ 0 h 180"/>
                  <a:gd name="T92" fmla="*/ 92 w 141"/>
                  <a:gd name="T93" fmla="*/ 2 h 180"/>
                  <a:gd name="T94" fmla="*/ 108 w 141"/>
                  <a:gd name="T95" fmla="*/ 8 h 180"/>
                  <a:gd name="T96" fmla="*/ 121 w 141"/>
                  <a:gd name="T97" fmla="*/ 16 h 180"/>
                  <a:gd name="T98" fmla="*/ 131 w 141"/>
                  <a:gd name="T99" fmla="*/ 27 h 180"/>
                  <a:gd name="T100" fmla="*/ 138 w 141"/>
                  <a:gd name="T101" fmla="*/ 40 h 180"/>
                  <a:gd name="T102" fmla="*/ 141 w 141"/>
                  <a:gd name="T103" fmla="*/ 58 h 180"/>
                  <a:gd name="T104" fmla="*/ 119 w 141"/>
                  <a:gd name="T105" fmla="*/ 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180">
                    <a:moveTo>
                      <a:pt x="119" y="58"/>
                    </a:moveTo>
                    <a:lnTo>
                      <a:pt x="116" y="43"/>
                    </a:lnTo>
                    <a:lnTo>
                      <a:pt x="110" y="32"/>
                    </a:lnTo>
                    <a:lnTo>
                      <a:pt x="101" y="25"/>
                    </a:lnTo>
                    <a:lnTo>
                      <a:pt x="88" y="21"/>
                    </a:lnTo>
                    <a:lnTo>
                      <a:pt x="73" y="19"/>
                    </a:lnTo>
                    <a:lnTo>
                      <a:pt x="59" y="22"/>
                    </a:lnTo>
                    <a:lnTo>
                      <a:pt x="46" y="29"/>
                    </a:lnTo>
                    <a:lnTo>
                      <a:pt x="36" y="40"/>
                    </a:lnTo>
                    <a:lnTo>
                      <a:pt x="29" y="55"/>
                    </a:lnTo>
                    <a:lnTo>
                      <a:pt x="24" y="71"/>
                    </a:lnTo>
                    <a:lnTo>
                      <a:pt x="23" y="90"/>
                    </a:lnTo>
                    <a:lnTo>
                      <a:pt x="24" y="109"/>
                    </a:lnTo>
                    <a:lnTo>
                      <a:pt x="29" y="125"/>
                    </a:lnTo>
                    <a:lnTo>
                      <a:pt x="36" y="140"/>
                    </a:lnTo>
                    <a:lnTo>
                      <a:pt x="46" y="151"/>
                    </a:lnTo>
                    <a:lnTo>
                      <a:pt x="59" y="159"/>
                    </a:lnTo>
                    <a:lnTo>
                      <a:pt x="73" y="161"/>
                    </a:lnTo>
                    <a:lnTo>
                      <a:pt x="87" y="159"/>
                    </a:lnTo>
                    <a:lnTo>
                      <a:pt x="100" y="154"/>
                    </a:lnTo>
                    <a:lnTo>
                      <a:pt x="110" y="146"/>
                    </a:lnTo>
                    <a:lnTo>
                      <a:pt x="116" y="135"/>
                    </a:lnTo>
                    <a:lnTo>
                      <a:pt x="119" y="122"/>
                    </a:lnTo>
                    <a:lnTo>
                      <a:pt x="141" y="122"/>
                    </a:lnTo>
                    <a:lnTo>
                      <a:pt x="137" y="140"/>
                    </a:lnTo>
                    <a:lnTo>
                      <a:pt x="130" y="154"/>
                    </a:lnTo>
                    <a:lnTo>
                      <a:pt x="120" y="165"/>
                    </a:lnTo>
                    <a:lnTo>
                      <a:pt x="108" y="173"/>
                    </a:lnTo>
                    <a:lnTo>
                      <a:pt x="92" y="179"/>
                    </a:lnTo>
                    <a:lnTo>
                      <a:pt x="75" y="180"/>
                    </a:lnTo>
                    <a:lnTo>
                      <a:pt x="58" y="178"/>
                    </a:lnTo>
                    <a:lnTo>
                      <a:pt x="42" y="172"/>
                    </a:lnTo>
                    <a:lnTo>
                      <a:pt x="29" y="163"/>
                    </a:lnTo>
                    <a:lnTo>
                      <a:pt x="19" y="152"/>
                    </a:lnTo>
                    <a:lnTo>
                      <a:pt x="10" y="139"/>
                    </a:lnTo>
                    <a:lnTo>
                      <a:pt x="5" y="123"/>
                    </a:lnTo>
                    <a:lnTo>
                      <a:pt x="1" y="107"/>
                    </a:lnTo>
                    <a:lnTo>
                      <a:pt x="0" y="91"/>
                    </a:lnTo>
                    <a:lnTo>
                      <a:pt x="2" y="73"/>
                    </a:lnTo>
                    <a:lnTo>
                      <a:pt x="5" y="57"/>
                    </a:lnTo>
                    <a:lnTo>
                      <a:pt x="11" y="41"/>
                    </a:lnTo>
                    <a:lnTo>
                      <a:pt x="20" y="28"/>
                    </a:lnTo>
                    <a:lnTo>
                      <a:pt x="30" y="17"/>
                    </a:lnTo>
                    <a:lnTo>
                      <a:pt x="43" y="8"/>
                    </a:lnTo>
                    <a:lnTo>
                      <a:pt x="59" y="2"/>
                    </a:lnTo>
                    <a:lnTo>
                      <a:pt x="76" y="0"/>
                    </a:lnTo>
                    <a:lnTo>
                      <a:pt x="92" y="2"/>
                    </a:lnTo>
                    <a:lnTo>
                      <a:pt x="108" y="8"/>
                    </a:lnTo>
                    <a:lnTo>
                      <a:pt x="121" y="16"/>
                    </a:lnTo>
                    <a:lnTo>
                      <a:pt x="131" y="27"/>
                    </a:lnTo>
                    <a:lnTo>
                      <a:pt x="138" y="40"/>
                    </a:lnTo>
                    <a:lnTo>
                      <a:pt x="141" y="58"/>
                    </a:lnTo>
                    <a:lnTo>
                      <a:pt x="119" y="5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5" name="Freeform 14"/>
              <p:cNvSpPr>
                <a:spLocks noChangeAspect="1" noEditPoints="1"/>
              </p:cNvSpPr>
              <p:nvPr/>
            </p:nvSpPr>
            <p:spPr bwMode="auto">
              <a:xfrm>
                <a:off x="3900488" y="3565526"/>
                <a:ext cx="60325" cy="71438"/>
              </a:xfrm>
              <a:custGeom>
                <a:avLst/>
                <a:gdLst>
                  <a:gd name="T0" fmla="*/ 22 w 153"/>
                  <a:gd name="T1" fmla="*/ 95 h 180"/>
                  <a:gd name="T2" fmla="*/ 23 w 153"/>
                  <a:gd name="T3" fmla="*/ 110 h 180"/>
                  <a:gd name="T4" fmla="*/ 27 w 153"/>
                  <a:gd name="T5" fmla="*/ 123 h 180"/>
                  <a:gd name="T6" fmla="*/ 32 w 153"/>
                  <a:gd name="T7" fmla="*/ 137 h 180"/>
                  <a:gd name="T8" fmla="*/ 40 w 153"/>
                  <a:gd name="T9" fmla="*/ 147 h 180"/>
                  <a:gd name="T10" fmla="*/ 51 w 153"/>
                  <a:gd name="T11" fmla="*/ 154 h 180"/>
                  <a:gd name="T12" fmla="*/ 65 w 153"/>
                  <a:gd name="T13" fmla="*/ 159 h 180"/>
                  <a:gd name="T14" fmla="*/ 81 w 153"/>
                  <a:gd name="T15" fmla="*/ 161 h 180"/>
                  <a:gd name="T16" fmla="*/ 98 w 153"/>
                  <a:gd name="T17" fmla="*/ 158 h 180"/>
                  <a:gd name="T18" fmla="*/ 112 w 153"/>
                  <a:gd name="T19" fmla="*/ 150 h 180"/>
                  <a:gd name="T20" fmla="*/ 123 w 153"/>
                  <a:gd name="T21" fmla="*/ 137 h 180"/>
                  <a:gd name="T22" fmla="*/ 129 w 153"/>
                  <a:gd name="T23" fmla="*/ 121 h 180"/>
                  <a:gd name="T24" fmla="*/ 151 w 153"/>
                  <a:gd name="T25" fmla="*/ 121 h 180"/>
                  <a:gd name="T26" fmla="*/ 145 w 153"/>
                  <a:gd name="T27" fmla="*/ 140 h 180"/>
                  <a:gd name="T28" fmla="*/ 136 w 153"/>
                  <a:gd name="T29" fmla="*/ 154 h 180"/>
                  <a:gd name="T30" fmla="*/ 124 w 153"/>
                  <a:gd name="T31" fmla="*/ 165 h 180"/>
                  <a:gd name="T32" fmla="*/ 110 w 153"/>
                  <a:gd name="T33" fmla="*/ 173 h 180"/>
                  <a:gd name="T34" fmla="*/ 93 w 153"/>
                  <a:gd name="T35" fmla="*/ 179 h 180"/>
                  <a:gd name="T36" fmla="*/ 74 w 153"/>
                  <a:gd name="T37" fmla="*/ 180 h 180"/>
                  <a:gd name="T38" fmla="*/ 57 w 153"/>
                  <a:gd name="T39" fmla="*/ 178 h 180"/>
                  <a:gd name="T40" fmla="*/ 41 w 153"/>
                  <a:gd name="T41" fmla="*/ 172 h 180"/>
                  <a:gd name="T42" fmla="*/ 29 w 153"/>
                  <a:gd name="T43" fmla="*/ 163 h 180"/>
                  <a:gd name="T44" fmla="*/ 19 w 153"/>
                  <a:gd name="T45" fmla="*/ 152 h 180"/>
                  <a:gd name="T46" fmla="*/ 10 w 153"/>
                  <a:gd name="T47" fmla="*/ 139 h 180"/>
                  <a:gd name="T48" fmla="*/ 4 w 153"/>
                  <a:gd name="T49" fmla="*/ 123 h 180"/>
                  <a:gd name="T50" fmla="*/ 1 w 153"/>
                  <a:gd name="T51" fmla="*/ 107 h 180"/>
                  <a:gd name="T52" fmla="*/ 0 w 153"/>
                  <a:gd name="T53" fmla="*/ 91 h 180"/>
                  <a:gd name="T54" fmla="*/ 1 w 153"/>
                  <a:gd name="T55" fmla="*/ 73 h 180"/>
                  <a:gd name="T56" fmla="*/ 4 w 153"/>
                  <a:gd name="T57" fmla="*/ 57 h 180"/>
                  <a:gd name="T58" fmla="*/ 10 w 153"/>
                  <a:gd name="T59" fmla="*/ 41 h 180"/>
                  <a:gd name="T60" fmla="*/ 19 w 153"/>
                  <a:gd name="T61" fmla="*/ 28 h 180"/>
                  <a:gd name="T62" fmla="*/ 30 w 153"/>
                  <a:gd name="T63" fmla="*/ 17 h 180"/>
                  <a:gd name="T64" fmla="*/ 42 w 153"/>
                  <a:gd name="T65" fmla="*/ 8 h 180"/>
                  <a:gd name="T66" fmla="*/ 58 w 153"/>
                  <a:gd name="T67" fmla="*/ 2 h 180"/>
                  <a:gd name="T68" fmla="*/ 76 w 153"/>
                  <a:gd name="T69" fmla="*/ 0 h 180"/>
                  <a:gd name="T70" fmla="*/ 96 w 153"/>
                  <a:gd name="T71" fmla="*/ 2 h 180"/>
                  <a:gd name="T72" fmla="*/ 112 w 153"/>
                  <a:gd name="T73" fmla="*/ 8 h 180"/>
                  <a:gd name="T74" fmla="*/ 125 w 153"/>
                  <a:gd name="T75" fmla="*/ 17 h 180"/>
                  <a:gd name="T76" fmla="*/ 136 w 153"/>
                  <a:gd name="T77" fmla="*/ 28 h 180"/>
                  <a:gd name="T78" fmla="*/ 144 w 153"/>
                  <a:gd name="T79" fmla="*/ 41 h 180"/>
                  <a:gd name="T80" fmla="*/ 149 w 153"/>
                  <a:gd name="T81" fmla="*/ 58 h 180"/>
                  <a:gd name="T82" fmla="*/ 152 w 153"/>
                  <a:gd name="T83" fmla="*/ 75 h 180"/>
                  <a:gd name="T84" fmla="*/ 153 w 153"/>
                  <a:gd name="T85" fmla="*/ 95 h 180"/>
                  <a:gd name="T86" fmla="*/ 22 w 153"/>
                  <a:gd name="T87" fmla="*/ 95 h 180"/>
                  <a:gd name="T88" fmla="*/ 131 w 153"/>
                  <a:gd name="T89" fmla="*/ 76 h 180"/>
                  <a:gd name="T90" fmla="*/ 128 w 153"/>
                  <a:gd name="T91" fmla="*/ 61 h 180"/>
                  <a:gd name="T92" fmla="*/ 123 w 153"/>
                  <a:gd name="T93" fmla="*/ 47 h 180"/>
                  <a:gd name="T94" fmla="*/ 116 w 153"/>
                  <a:gd name="T95" fmla="*/ 35 h 180"/>
                  <a:gd name="T96" fmla="*/ 106 w 153"/>
                  <a:gd name="T97" fmla="*/ 26 h 180"/>
                  <a:gd name="T98" fmla="*/ 92 w 153"/>
                  <a:gd name="T99" fmla="*/ 21 h 180"/>
                  <a:gd name="T100" fmla="*/ 76 w 153"/>
                  <a:gd name="T101" fmla="*/ 19 h 180"/>
                  <a:gd name="T102" fmla="*/ 61 w 153"/>
                  <a:gd name="T103" fmla="*/ 21 h 180"/>
                  <a:gd name="T104" fmla="*/ 48 w 153"/>
                  <a:gd name="T105" fmla="*/ 27 h 180"/>
                  <a:gd name="T106" fmla="*/ 38 w 153"/>
                  <a:gd name="T107" fmla="*/ 36 h 180"/>
                  <a:gd name="T108" fmla="*/ 30 w 153"/>
                  <a:gd name="T109" fmla="*/ 49 h 180"/>
                  <a:gd name="T110" fmla="*/ 25 w 153"/>
                  <a:gd name="T111" fmla="*/ 62 h 180"/>
                  <a:gd name="T112" fmla="*/ 23 w 153"/>
                  <a:gd name="T113" fmla="*/ 76 h 180"/>
                  <a:gd name="T114" fmla="*/ 131 w 153"/>
                  <a:gd name="T11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80">
                    <a:moveTo>
                      <a:pt x="22" y="95"/>
                    </a:moveTo>
                    <a:lnTo>
                      <a:pt x="23" y="110"/>
                    </a:lnTo>
                    <a:lnTo>
                      <a:pt x="27" y="123"/>
                    </a:lnTo>
                    <a:lnTo>
                      <a:pt x="32" y="137"/>
                    </a:lnTo>
                    <a:lnTo>
                      <a:pt x="40" y="147"/>
                    </a:lnTo>
                    <a:lnTo>
                      <a:pt x="51" y="154"/>
                    </a:lnTo>
                    <a:lnTo>
                      <a:pt x="65" y="159"/>
                    </a:lnTo>
                    <a:lnTo>
                      <a:pt x="81" y="161"/>
                    </a:lnTo>
                    <a:lnTo>
                      <a:pt x="98" y="158"/>
                    </a:lnTo>
                    <a:lnTo>
                      <a:pt x="112" y="150"/>
                    </a:lnTo>
                    <a:lnTo>
                      <a:pt x="123" y="137"/>
                    </a:lnTo>
                    <a:lnTo>
                      <a:pt x="129" y="121"/>
                    </a:lnTo>
                    <a:lnTo>
                      <a:pt x="151" y="121"/>
                    </a:lnTo>
                    <a:lnTo>
                      <a:pt x="145" y="140"/>
                    </a:lnTo>
                    <a:lnTo>
                      <a:pt x="136" y="154"/>
                    </a:lnTo>
                    <a:lnTo>
                      <a:pt x="124" y="165"/>
                    </a:lnTo>
                    <a:lnTo>
                      <a:pt x="110" y="173"/>
                    </a:lnTo>
                    <a:lnTo>
                      <a:pt x="93" y="179"/>
                    </a:lnTo>
                    <a:lnTo>
                      <a:pt x="74" y="180"/>
                    </a:lnTo>
                    <a:lnTo>
                      <a:pt x="57" y="178"/>
                    </a:lnTo>
                    <a:lnTo>
                      <a:pt x="41" y="172"/>
                    </a:lnTo>
                    <a:lnTo>
                      <a:pt x="29" y="163"/>
                    </a:lnTo>
                    <a:lnTo>
                      <a:pt x="19" y="152"/>
                    </a:lnTo>
                    <a:lnTo>
                      <a:pt x="10" y="139"/>
                    </a:lnTo>
                    <a:lnTo>
                      <a:pt x="4" y="123"/>
                    </a:lnTo>
                    <a:lnTo>
                      <a:pt x="1" y="107"/>
                    </a:lnTo>
                    <a:lnTo>
                      <a:pt x="0" y="91"/>
                    </a:lnTo>
                    <a:lnTo>
                      <a:pt x="1" y="73"/>
                    </a:lnTo>
                    <a:lnTo>
                      <a:pt x="4" y="57"/>
                    </a:lnTo>
                    <a:lnTo>
                      <a:pt x="10" y="41"/>
                    </a:lnTo>
                    <a:lnTo>
                      <a:pt x="19" y="28"/>
                    </a:lnTo>
                    <a:lnTo>
                      <a:pt x="30" y="17"/>
                    </a:lnTo>
                    <a:lnTo>
                      <a:pt x="42" y="8"/>
                    </a:lnTo>
                    <a:lnTo>
                      <a:pt x="58" y="2"/>
                    </a:lnTo>
                    <a:lnTo>
                      <a:pt x="76" y="0"/>
                    </a:lnTo>
                    <a:lnTo>
                      <a:pt x="96" y="2"/>
                    </a:lnTo>
                    <a:lnTo>
                      <a:pt x="112" y="8"/>
                    </a:lnTo>
                    <a:lnTo>
                      <a:pt x="125" y="17"/>
                    </a:lnTo>
                    <a:lnTo>
                      <a:pt x="136" y="28"/>
                    </a:lnTo>
                    <a:lnTo>
                      <a:pt x="144" y="41"/>
                    </a:lnTo>
                    <a:lnTo>
                      <a:pt x="149" y="58"/>
                    </a:lnTo>
                    <a:lnTo>
                      <a:pt x="152" y="75"/>
                    </a:lnTo>
                    <a:lnTo>
                      <a:pt x="153" y="95"/>
                    </a:lnTo>
                    <a:lnTo>
                      <a:pt x="22" y="95"/>
                    </a:lnTo>
                    <a:close/>
                    <a:moveTo>
                      <a:pt x="131" y="76"/>
                    </a:moveTo>
                    <a:lnTo>
                      <a:pt x="128" y="61"/>
                    </a:lnTo>
                    <a:lnTo>
                      <a:pt x="123" y="47"/>
                    </a:lnTo>
                    <a:lnTo>
                      <a:pt x="116" y="35"/>
                    </a:lnTo>
                    <a:lnTo>
                      <a:pt x="106" y="26"/>
                    </a:lnTo>
                    <a:lnTo>
                      <a:pt x="92" y="21"/>
                    </a:lnTo>
                    <a:lnTo>
                      <a:pt x="76" y="19"/>
                    </a:lnTo>
                    <a:lnTo>
                      <a:pt x="61" y="21"/>
                    </a:lnTo>
                    <a:lnTo>
                      <a:pt x="48" y="27"/>
                    </a:lnTo>
                    <a:lnTo>
                      <a:pt x="38" y="36"/>
                    </a:lnTo>
                    <a:lnTo>
                      <a:pt x="30" y="49"/>
                    </a:lnTo>
                    <a:lnTo>
                      <a:pt x="25" y="62"/>
                    </a:lnTo>
                    <a:lnTo>
                      <a:pt x="23" y="76"/>
                    </a:lnTo>
                    <a:lnTo>
                      <a:pt x="131"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6" name="Freeform 15"/>
              <p:cNvSpPr>
                <a:spLocks noChangeAspect="1"/>
              </p:cNvSpPr>
              <p:nvPr/>
            </p:nvSpPr>
            <p:spPr bwMode="auto">
              <a:xfrm>
                <a:off x="3965576" y="3565526"/>
                <a:ext cx="53975" cy="71438"/>
              </a:xfrm>
              <a:custGeom>
                <a:avLst/>
                <a:gdLst>
                  <a:gd name="T0" fmla="*/ 84 w 136"/>
                  <a:gd name="T1" fmla="*/ 1 h 180"/>
                  <a:gd name="T2" fmla="*/ 110 w 136"/>
                  <a:gd name="T3" fmla="*/ 11 h 180"/>
                  <a:gd name="T4" fmla="*/ 126 w 136"/>
                  <a:gd name="T5" fmla="*/ 31 h 180"/>
                  <a:gd name="T6" fmla="*/ 108 w 136"/>
                  <a:gd name="T7" fmla="*/ 48 h 180"/>
                  <a:gd name="T8" fmla="*/ 99 w 136"/>
                  <a:gd name="T9" fmla="*/ 28 h 180"/>
                  <a:gd name="T10" fmla="*/ 78 w 136"/>
                  <a:gd name="T11" fmla="*/ 20 h 180"/>
                  <a:gd name="T12" fmla="*/ 55 w 136"/>
                  <a:gd name="T13" fmla="*/ 20 h 180"/>
                  <a:gd name="T14" fmla="*/ 36 w 136"/>
                  <a:gd name="T15" fmla="*/ 28 h 180"/>
                  <a:gd name="T16" fmla="*/ 28 w 136"/>
                  <a:gd name="T17" fmla="*/ 47 h 180"/>
                  <a:gd name="T18" fmla="*/ 36 w 136"/>
                  <a:gd name="T19" fmla="*/ 62 h 180"/>
                  <a:gd name="T20" fmla="*/ 57 w 136"/>
                  <a:gd name="T21" fmla="*/ 71 h 180"/>
                  <a:gd name="T22" fmla="*/ 88 w 136"/>
                  <a:gd name="T23" fmla="*/ 79 h 180"/>
                  <a:gd name="T24" fmla="*/ 119 w 136"/>
                  <a:gd name="T25" fmla="*/ 92 h 180"/>
                  <a:gd name="T26" fmla="*/ 134 w 136"/>
                  <a:gd name="T27" fmla="*/ 111 h 180"/>
                  <a:gd name="T28" fmla="*/ 134 w 136"/>
                  <a:gd name="T29" fmla="*/ 140 h 180"/>
                  <a:gd name="T30" fmla="*/ 119 w 136"/>
                  <a:gd name="T31" fmla="*/ 162 h 180"/>
                  <a:gd name="T32" fmla="*/ 94 w 136"/>
                  <a:gd name="T33" fmla="*/ 176 h 180"/>
                  <a:gd name="T34" fmla="*/ 64 w 136"/>
                  <a:gd name="T35" fmla="*/ 180 h 180"/>
                  <a:gd name="T36" fmla="*/ 39 w 136"/>
                  <a:gd name="T37" fmla="*/ 177 h 180"/>
                  <a:gd name="T38" fmla="*/ 17 w 136"/>
                  <a:gd name="T39" fmla="*/ 164 h 180"/>
                  <a:gd name="T40" fmla="*/ 2 w 136"/>
                  <a:gd name="T41" fmla="*/ 143 h 180"/>
                  <a:gd name="T42" fmla="*/ 23 w 136"/>
                  <a:gd name="T43" fmla="*/ 128 h 180"/>
                  <a:gd name="T44" fmla="*/ 30 w 136"/>
                  <a:gd name="T45" fmla="*/ 148 h 180"/>
                  <a:gd name="T46" fmla="*/ 47 w 136"/>
                  <a:gd name="T47" fmla="*/ 158 h 180"/>
                  <a:gd name="T48" fmla="*/ 69 w 136"/>
                  <a:gd name="T49" fmla="*/ 161 h 180"/>
                  <a:gd name="T50" fmla="*/ 90 w 136"/>
                  <a:gd name="T51" fmla="*/ 158 h 180"/>
                  <a:gd name="T52" fmla="*/ 107 w 136"/>
                  <a:gd name="T53" fmla="*/ 147 h 180"/>
                  <a:gd name="T54" fmla="*/ 114 w 136"/>
                  <a:gd name="T55" fmla="*/ 127 h 180"/>
                  <a:gd name="T56" fmla="*/ 106 w 136"/>
                  <a:gd name="T57" fmla="*/ 109 h 180"/>
                  <a:gd name="T58" fmla="*/ 85 w 136"/>
                  <a:gd name="T59" fmla="*/ 100 h 180"/>
                  <a:gd name="T60" fmla="*/ 60 w 136"/>
                  <a:gd name="T61" fmla="*/ 94 h 180"/>
                  <a:gd name="T62" fmla="*/ 37 w 136"/>
                  <a:gd name="T63" fmla="*/ 86 h 180"/>
                  <a:gd name="T64" fmla="*/ 19 w 136"/>
                  <a:gd name="T65" fmla="*/ 76 h 180"/>
                  <a:gd name="T66" fmla="*/ 7 w 136"/>
                  <a:gd name="T67" fmla="*/ 60 h 180"/>
                  <a:gd name="T68" fmla="*/ 8 w 136"/>
                  <a:gd name="T69" fmla="*/ 34 h 180"/>
                  <a:gd name="T70" fmla="*/ 21 w 136"/>
                  <a:gd name="T71" fmla="*/ 15 h 180"/>
                  <a:gd name="T72" fmla="*/ 43 w 136"/>
                  <a:gd name="T73" fmla="*/ 4 h 180"/>
                  <a:gd name="T74" fmla="*/ 68 w 136"/>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80">
                    <a:moveTo>
                      <a:pt x="68" y="0"/>
                    </a:moveTo>
                    <a:lnTo>
                      <a:pt x="84" y="1"/>
                    </a:lnTo>
                    <a:lnTo>
                      <a:pt x="98" y="5"/>
                    </a:lnTo>
                    <a:lnTo>
                      <a:pt x="110" y="11"/>
                    </a:lnTo>
                    <a:lnTo>
                      <a:pt x="120" y="19"/>
                    </a:lnTo>
                    <a:lnTo>
                      <a:pt x="126" y="31"/>
                    </a:lnTo>
                    <a:lnTo>
                      <a:pt x="130" y="48"/>
                    </a:lnTo>
                    <a:lnTo>
                      <a:pt x="108" y="48"/>
                    </a:lnTo>
                    <a:lnTo>
                      <a:pt x="105" y="36"/>
                    </a:lnTo>
                    <a:lnTo>
                      <a:pt x="99" y="28"/>
                    </a:lnTo>
                    <a:lnTo>
                      <a:pt x="89" y="23"/>
                    </a:lnTo>
                    <a:lnTo>
                      <a:pt x="78" y="20"/>
                    </a:lnTo>
                    <a:lnTo>
                      <a:pt x="66" y="19"/>
                    </a:lnTo>
                    <a:lnTo>
                      <a:pt x="55" y="20"/>
                    </a:lnTo>
                    <a:lnTo>
                      <a:pt x="44" y="23"/>
                    </a:lnTo>
                    <a:lnTo>
                      <a:pt x="36" y="28"/>
                    </a:lnTo>
                    <a:lnTo>
                      <a:pt x="30" y="36"/>
                    </a:lnTo>
                    <a:lnTo>
                      <a:pt x="28" y="47"/>
                    </a:lnTo>
                    <a:lnTo>
                      <a:pt x="30" y="56"/>
                    </a:lnTo>
                    <a:lnTo>
                      <a:pt x="36" y="62"/>
                    </a:lnTo>
                    <a:lnTo>
                      <a:pt x="44" y="67"/>
                    </a:lnTo>
                    <a:lnTo>
                      <a:pt x="57" y="71"/>
                    </a:lnTo>
                    <a:lnTo>
                      <a:pt x="71" y="74"/>
                    </a:lnTo>
                    <a:lnTo>
                      <a:pt x="88" y="79"/>
                    </a:lnTo>
                    <a:lnTo>
                      <a:pt x="107" y="85"/>
                    </a:lnTo>
                    <a:lnTo>
                      <a:pt x="119" y="92"/>
                    </a:lnTo>
                    <a:lnTo>
                      <a:pt x="127" y="100"/>
                    </a:lnTo>
                    <a:lnTo>
                      <a:pt x="134" y="111"/>
                    </a:lnTo>
                    <a:lnTo>
                      <a:pt x="136" y="124"/>
                    </a:lnTo>
                    <a:lnTo>
                      <a:pt x="134" y="140"/>
                    </a:lnTo>
                    <a:lnTo>
                      <a:pt x="127" y="152"/>
                    </a:lnTo>
                    <a:lnTo>
                      <a:pt x="119" y="162"/>
                    </a:lnTo>
                    <a:lnTo>
                      <a:pt x="107" y="170"/>
                    </a:lnTo>
                    <a:lnTo>
                      <a:pt x="94" y="176"/>
                    </a:lnTo>
                    <a:lnTo>
                      <a:pt x="79" y="179"/>
                    </a:lnTo>
                    <a:lnTo>
                      <a:pt x="64" y="180"/>
                    </a:lnTo>
                    <a:lnTo>
                      <a:pt x="52" y="179"/>
                    </a:lnTo>
                    <a:lnTo>
                      <a:pt x="39" y="177"/>
                    </a:lnTo>
                    <a:lnTo>
                      <a:pt x="27" y="171"/>
                    </a:lnTo>
                    <a:lnTo>
                      <a:pt x="17" y="164"/>
                    </a:lnTo>
                    <a:lnTo>
                      <a:pt x="8" y="155"/>
                    </a:lnTo>
                    <a:lnTo>
                      <a:pt x="2" y="143"/>
                    </a:lnTo>
                    <a:lnTo>
                      <a:pt x="0" y="128"/>
                    </a:lnTo>
                    <a:lnTo>
                      <a:pt x="23" y="128"/>
                    </a:lnTo>
                    <a:lnTo>
                      <a:pt x="25" y="140"/>
                    </a:lnTo>
                    <a:lnTo>
                      <a:pt x="30" y="148"/>
                    </a:lnTo>
                    <a:lnTo>
                      <a:pt x="38" y="154"/>
                    </a:lnTo>
                    <a:lnTo>
                      <a:pt x="47" y="158"/>
                    </a:lnTo>
                    <a:lnTo>
                      <a:pt x="58" y="160"/>
                    </a:lnTo>
                    <a:lnTo>
                      <a:pt x="69" y="161"/>
                    </a:lnTo>
                    <a:lnTo>
                      <a:pt x="80" y="160"/>
                    </a:lnTo>
                    <a:lnTo>
                      <a:pt x="90" y="158"/>
                    </a:lnTo>
                    <a:lnTo>
                      <a:pt x="100" y="153"/>
                    </a:lnTo>
                    <a:lnTo>
                      <a:pt x="107" y="147"/>
                    </a:lnTo>
                    <a:lnTo>
                      <a:pt x="112" y="139"/>
                    </a:lnTo>
                    <a:lnTo>
                      <a:pt x="114" y="127"/>
                    </a:lnTo>
                    <a:lnTo>
                      <a:pt x="111" y="117"/>
                    </a:lnTo>
                    <a:lnTo>
                      <a:pt x="106" y="109"/>
                    </a:lnTo>
                    <a:lnTo>
                      <a:pt x="97" y="104"/>
                    </a:lnTo>
                    <a:lnTo>
                      <a:pt x="85" y="100"/>
                    </a:lnTo>
                    <a:lnTo>
                      <a:pt x="73" y="96"/>
                    </a:lnTo>
                    <a:lnTo>
                      <a:pt x="60" y="94"/>
                    </a:lnTo>
                    <a:lnTo>
                      <a:pt x="48" y="91"/>
                    </a:lnTo>
                    <a:lnTo>
                      <a:pt x="37" y="86"/>
                    </a:lnTo>
                    <a:lnTo>
                      <a:pt x="28" y="82"/>
                    </a:lnTo>
                    <a:lnTo>
                      <a:pt x="19" y="76"/>
                    </a:lnTo>
                    <a:lnTo>
                      <a:pt x="13" y="69"/>
                    </a:lnTo>
                    <a:lnTo>
                      <a:pt x="7" y="60"/>
                    </a:lnTo>
                    <a:lnTo>
                      <a:pt x="6" y="48"/>
                    </a:lnTo>
                    <a:lnTo>
                      <a:pt x="8" y="34"/>
                    </a:lnTo>
                    <a:lnTo>
                      <a:pt x="14" y="23"/>
                    </a:lnTo>
                    <a:lnTo>
                      <a:pt x="21" y="15"/>
                    </a:lnTo>
                    <a:lnTo>
                      <a:pt x="31" y="8"/>
                    </a:lnTo>
                    <a:lnTo>
                      <a:pt x="43" y="4"/>
                    </a:lnTo>
                    <a:lnTo>
                      <a:pt x="56" y="1"/>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spTree>
    <p:extLst>
      <p:ext uri="{BB962C8B-B14F-4D97-AF65-F5344CB8AC3E}">
        <p14:creationId xmlns:p14="http://schemas.microsoft.com/office/powerpoint/2010/main" val="290648986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FX Orange">
    <p:bg>
      <p:bgPr>
        <a:solidFill>
          <a:schemeClr val="accent2"/>
        </a:solidFill>
        <a:effectLst/>
      </p:bgPr>
    </p:bg>
    <p:spTree>
      <p:nvGrpSpPr>
        <p:cNvPr id="1" name=""/>
        <p:cNvGrpSpPr/>
        <p:nvPr/>
      </p:nvGrpSpPr>
      <p:grpSpPr>
        <a:xfrm>
          <a:off x="0" y="0"/>
          <a:ext cx="0" cy="0"/>
          <a:chOff x="0" y="0"/>
          <a:chExt cx="0" cy="0"/>
        </a:xfrm>
      </p:grpSpPr>
      <p:sp>
        <p:nvSpPr>
          <p:cNvPr id="20" name="Title 1"/>
          <p:cNvSpPr>
            <a:spLocks noGrp="1"/>
          </p:cNvSpPr>
          <p:nvPr>
            <p:ph type="title"/>
          </p:nvPr>
        </p:nvSpPr>
        <p:spPr>
          <a:xfrm>
            <a:off x="976497" y="268112"/>
            <a:ext cx="7250282" cy="917222"/>
          </a:xfrm>
        </p:spPr>
        <p:txBody>
          <a:bodyPr/>
          <a:lstStyle>
            <a:lvl1pPr>
              <a:defRPr b="0">
                <a:solidFill>
                  <a:schemeClr val="bg1"/>
                </a:solidFill>
              </a:defRPr>
            </a:lvl1pPr>
          </a:lstStyle>
          <a:p>
            <a:r>
              <a:rPr lang="en-US"/>
              <a:t>Click to edit Master title style</a:t>
            </a:r>
            <a:endParaRPr lang="en-US" dirty="0"/>
          </a:p>
        </p:txBody>
      </p:sp>
      <p:grpSp>
        <p:nvGrpSpPr>
          <p:cNvPr id="39" name="Group 38"/>
          <p:cNvGrpSpPr>
            <a:grpSpLocks noChangeAspect="1"/>
          </p:cNvGrpSpPr>
          <p:nvPr userDrawn="1"/>
        </p:nvGrpSpPr>
        <p:grpSpPr>
          <a:xfrm>
            <a:off x="228600" y="6072138"/>
            <a:ext cx="1408176" cy="554606"/>
            <a:chOff x="3038476" y="3230563"/>
            <a:chExt cx="1031875" cy="406401"/>
          </a:xfrm>
          <a:solidFill>
            <a:srgbClr val="FFFFFF"/>
          </a:solidFill>
        </p:grpSpPr>
        <p:grpSp>
          <p:nvGrpSpPr>
            <p:cNvPr id="40" name="Group 39"/>
            <p:cNvGrpSpPr>
              <a:grpSpLocks noChangeAspect="1"/>
            </p:cNvGrpSpPr>
            <p:nvPr/>
          </p:nvGrpSpPr>
          <p:grpSpPr>
            <a:xfrm>
              <a:off x="3038476" y="3230563"/>
              <a:ext cx="1031875" cy="279400"/>
              <a:chOff x="3038476" y="3230563"/>
              <a:chExt cx="1031875" cy="279400"/>
            </a:xfrm>
            <a:grpFill/>
          </p:grpSpPr>
          <p:sp>
            <p:nvSpPr>
              <p:cNvPr id="50" name="Freeform 6"/>
              <p:cNvSpPr>
                <a:spLocks noChangeAspect="1" noEditPoints="1"/>
              </p:cNvSpPr>
              <p:nvPr/>
            </p:nvSpPr>
            <p:spPr bwMode="auto">
              <a:xfrm>
                <a:off x="3038476" y="3230563"/>
                <a:ext cx="936625" cy="279400"/>
              </a:xfrm>
              <a:custGeom>
                <a:avLst/>
                <a:gdLst>
                  <a:gd name="T0" fmla="*/ 2047 w 2360"/>
                  <a:gd name="T1" fmla="*/ 326 h 703"/>
                  <a:gd name="T2" fmla="*/ 1733 w 2360"/>
                  <a:gd name="T3" fmla="*/ 176 h 703"/>
                  <a:gd name="T4" fmla="*/ 1174 w 2360"/>
                  <a:gd name="T5" fmla="*/ 277 h 703"/>
                  <a:gd name="T6" fmla="*/ 1092 w 2360"/>
                  <a:gd name="T7" fmla="*/ 228 h 703"/>
                  <a:gd name="T8" fmla="*/ 978 w 2360"/>
                  <a:gd name="T9" fmla="*/ 232 h 703"/>
                  <a:gd name="T10" fmla="*/ 876 w 2360"/>
                  <a:gd name="T11" fmla="*/ 304 h 703"/>
                  <a:gd name="T12" fmla="*/ 821 w 2360"/>
                  <a:gd name="T13" fmla="*/ 355 h 703"/>
                  <a:gd name="T14" fmla="*/ 735 w 2360"/>
                  <a:gd name="T15" fmla="*/ 257 h 703"/>
                  <a:gd name="T16" fmla="*/ 599 w 2360"/>
                  <a:gd name="T17" fmla="*/ 221 h 703"/>
                  <a:gd name="T18" fmla="*/ 454 w 2360"/>
                  <a:gd name="T19" fmla="*/ 261 h 703"/>
                  <a:gd name="T20" fmla="*/ 384 w 2360"/>
                  <a:gd name="T21" fmla="*/ 248 h 703"/>
                  <a:gd name="T22" fmla="*/ 402 w 2360"/>
                  <a:gd name="T23" fmla="*/ 0 h 703"/>
                  <a:gd name="T24" fmla="*/ 181 w 2360"/>
                  <a:gd name="T25" fmla="*/ 393 h 703"/>
                  <a:gd name="T26" fmla="*/ 355 w 2360"/>
                  <a:gd name="T27" fmla="*/ 497 h 703"/>
                  <a:gd name="T28" fmla="*/ 412 w 2360"/>
                  <a:gd name="T29" fmla="*/ 621 h 703"/>
                  <a:gd name="T30" fmla="*/ 527 w 2360"/>
                  <a:gd name="T31" fmla="*/ 691 h 703"/>
                  <a:gd name="T32" fmla="*/ 671 w 2360"/>
                  <a:gd name="T33" fmla="*/ 693 h 703"/>
                  <a:gd name="T34" fmla="*/ 780 w 2360"/>
                  <a:gd name="T35" fmla="*/ 631 h 703"/>
                  <a:gd name="T36" fmla="*/ 678 w 2360"/>
                  <a:gd name="T37" fmla="*/ 547 h 703"/>
                  <a:gd name="T38" fmla="*/ 634 w 2360"/>
                  <a:gd name="T39" fmla="*/ 582 h 703"/>
                  <a:gd name="T40" fmla="*/ 560 w 2360"/>
                  <a:gd name="T41" fmla="*/ 576 h 703"/>
                  <a:gd name="T42" fmla="*/ 511 w 2360"/>
                  <a:gd name="T43" fmla="*/ 514 h 703"/>
                  <a:gd name="T44" fmla="*/ 841 w 2360"/>
                  <a:gd name="T45" fmla="*/ 558 h 703"/>
                  <a:gd name="T46" fmla="*/ 920 w 2360"/>
                  <a:gd name="T47" fmla="*/ 661 h 703"/>
                  <a:gd name="T48" fmla="*/ 1045 w 2360"/>
                  <a:gd name="T49" fmla="*/ 703 h 703"/>
                  <a:gd name="T50" fmla="*/ 1139 w 2360"/>
                  <a:gd name="T51" fmla="*/ 671 h 703"/>
                  <a:gd name="T52" fmla="*/ 1176 w 2360"/>
                  <a:gd name="T53" fmla="*/ 678 h 703"/>
                  <a:gd name="T54" fmla="*/ 2360 w 2360"/>
                  <a:gd name="T55" fmla="*/ 678 h 703"/>
                  <a:gd name="T56" fmla="*/ 531 w 2360"/>
                  <a:gd name="T57" fmla="*/ 357 h 703"/>
                  <a:gd name="T58" fmla="*/ 599 w 2360"/>
                  <a:gd name="T59" fmla="*/ 323 h 703"/>
                  <a:gd name="T60" fmla="*/ 670 w 2360"/>
                  <a:gd name="T61" fmla="*/ 357 h 703"/>
                  <a:gd name="T62" fmla="*/ 674 w 2360"/>
                  <a:gd name="T63" fmla="*/ 395 h 703"/>
                  <a:gd name="T64" fmla="*/ 601 w 2360"/>
                  <a:gd name="T65" fmla="*/ 395 h 703"/>
                  <a:gd name="T66" fmla="*/ 514 w 2360"/>
                  <a:gd name="T67" fmla="*/ 395 h 703"/>
                  <a:gd name="T68" fmla="*/ 1024 w 2360"/>
                  <a:gd name="T69" fmla="*/ 555 h 703"/>
                  <a:gd name="T70" fmla="*/ 986 w 2360"/>
                  <a:gd name="T71" fmla="*/ 484 h 703"/>
                  <a:gd name="T72" fmla="*/ 995 w 2360"/>
                  <a:gd name="T73" fmla="*/ 405 h 703"/>
                  <a:gd name="T74" fmla="*/ 1042 w 2360"/>
                  <a:gd name="T75" fmla="*/ 352 h 703"/>
                  <a:gd name="T76" fmla="*/ 1118 w 2360"/>
                  <a:gd name="T77" fmla="*/ 352 h 703"/>
                  <a:gd name="T78" fmla="*/ 1162 w 2360"/>
                  <a:gd name="T79" fmla="*/ 405 h 703"/>
                  <a:gd name="T80" fmla="*/ 1170 w 2360"/>
                  <a:gd name="T81" fmla="*/ 482 h 703"/>
                  <a:gd name="T82" fmla="*/ 1144 w 2360"/>
                  <a:gd name="T83" fmla="*/ 548 h 703"/>
                  <a:gd name="T84" fmla="*/ 1079 w 2360"/>
                  <a:gd name="T85" fmla="*/ 575 h 703"/>
                  <a:gd name="T86" fmla="*/ 1700 w 2360"/>
                  <a:gd name="T87" fmla="*/ 33 h 703"/>
                  <a:gd name="T88" fmla="*/ 1698 w 2360"/>
                  <a:gd name="T89" fmla="*/ 268 h 703"/>
                  <a:gd name="T90" fmla="*/ 1698 w 2360"/>
                  <a:gd name="T91" fmla="*/ 536 h 703"/>
                  <a:gd name="T92" fmla="*/ 1735 w 2360"/>
                  <a:gd name="T93" fmla="*/ 409 h 703"/>
                  <a:gd name="T94" fmla="*/ 1735 w 2360"/>
                  <a:gd name="T95" fmla="*/ 498 h 703"/>
                  <a:gd name="T96" fmla="*/ 1803 w 2360"/>
                  <a:gd name="T97" fmla="*/ 645 h 703"/>
                  <a:gd name="T98" fmla="*/ 2047 w 2360"/>
                  <a:gd name="T99" fmla="*/ 376 h 703"/>
                  <a:gd name="T100" fmla="*/ 2286 w 2360"/>
                  <a:gd name="T101" fmla="*/ 64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60" h="703">
                    <a:moveTo>
                      <a:pt x="2161" y="455"/>
                    </a:moveTo>
                    <a:lnTo>
                      <a:pt x="2357" y="235"/>
                    </a:lnTo>
                    <a:lnTo>
                      <a:pt x="2127" y="235"/>
                    </a:lnTo>
                    <a:lnTo>
                      <a:pt x="2047" y="326"/>
                    </a:lnTo>
                    <a:lnTo>
                      <a:pt x="1964" y="235"/>
                    </a:lnTo>
                    <a:lnTo>
                      <a:pt x="1526" y="235"/>
                    </a:lnTo>
                    <a:lnTo>
                      <a:pt x="1526" y="176"/>
                    </a:lnTo>
                    <a:lnTo>
                      <a:pt x="1733" y="176"/>
                    </a:lnTo>
                    <a:lnTo>
                      <a:pt x="1733" y="0"/>
                    </a:lnTo>
                    <a:lnTo>
                      <a:pt x="1176" y="0"/>
                    </a:lnTo>
                    <a:lnTo>
                      <a:pt x="1176" y="277"/>
                    </a:lnTo>
                    <a:lnTo>
                      <a:pt x="1174" y="277"/>
                    </a:lnTo>
                    <a:lnTo>
                      <a:pt x="1156" y="259"/>
                    </a:lnTo>
                    <a:lnTo>
                      <a:pt x="1136" y="246"/>
                    </a:lnTo>
                    <a:lnTo>
                      <a:pt x="1115" y="234"/>
                    </a:lnTo>
                    <a:lnTo>
                      <a:pt x="1092" y="228"/>
                    </a:lnTo>
                    <a:lnTo>
                      <a:pt x="1069" y="224"/>
                    </a:lnTo>
                    <a:lnTo>
                      <a:pt x="1044" y="223"/>
                    </a:lnTo>
                    <a:lnTo>
                      <a:pt x="1010" y="225"/>
                    </a:lnTo>
                    <a:lnTo>
                      <a:pt x="978" y="232"/>
                    </a:lnTo>
                    <a:lnTo>
                      <a:pt x="949" y="245"/>
                    </a:lnTo>
                    <a:lnTo>
                      <a:pt x="922" y="261"/>
                    </a:lnTo>
                    <a:lnTo>
                      <a:pt x="897" y="280"/>
                    </a:lnTo>
                    <a:lnTo>
                      <a:pt x="876" y="304"/>
                    </a:lnTo>
                    <a:lnTo>
                      <a:pt x="859" y="330"/>
                    </a:lnTo>
                    <a:lnTo>
                      <a:pt x="844" y="357"/>
                    </a:lnTo>
                    <a:lnTo>
                      <a:pt x="833" y="388"/>
                    </a:lnTo>
                    <a:lnTo>
                      <a:pt x="821" y="355"/>
                    </a:lnTo>
                    <a:lnTo>
                      <a:pt x="804" y="325"/>
                    </a:lnTo>
                    <a:lnTo>
                      <a:pt x="785" y="299"/>
                    </a:lnTo>
                    <a:lnTo>
                      <a:pt x="762" y="275"/>
                    </a:lnTo>
                    <a:lnTo>
                      <a:pt x="735" y="257"/>
                    </a:lnTo>
                    <a:lnTo>
                      <a:pt x="707" y="242"/>
                    </a:lnTo>
                    <a:lnTo>
                      <a:pt x="674" y="230"/>
                    </a:lnTo>
                    <a:lnTo>
                      <a:pt x="638" y="223"/>
                    </a:lnTo>
                    <a:lnTo>
                      <a:pt x="599" y="221"/>
                    </a:lnTo>
                    <a:lnTo>
                      <a:pt x="558" y="223"/>
                    </a:lnTo>
                    <a:lnTo>
                      <a:pt x="521" y="231"/>
                    </a:lnTo>
                    <a:lnTo>
                      <a:pt x="486" y="244"/>
                    </a:lnTo>
                    <a:lnTo>
                      <a:pt x="454" y="261"/>
                    </a:lnTo>
                    <a:lnTo>
                      <a:pt x="427" y="282"/>
                    </a:lnTo>
                    <a:lnTo>
                      <a:pt x="403" y="308"/>
                    </a:lnTo>
                    <a:lnTo>
                      <a:pt x="384" y="337"/>
                    </a:lnTo>
                    <a:lnTo>
                      <a:pt x="384" y="248"/>
                    </a:lnTo>
                    <a:lnTo>
                      <a:pt x="181" y="248"/>
                    </a:lnTo>
                    <a:lnTo>
                      <a:pt x="181" y="150"/>
                    </a:lnTo>
                    <a:lnTo>
                      <a:pt x="402" y="150"/>
                    </a:lnTo>
                    <a:lnTo>
                      <a:pt x="402" y="0"/>
                    </a:lnTo>
                    <a:lnTo>
                      <a:pt x="0" y="0"/>
                    </a:lnTo>
                    <a:lnTo>
                      <a:pt x="0" y="678"/>
                    </a:lnTo>
                    <a:lnTo>
                      <a:pt x="181" y="678"/>
                    </a:lnTo>
                    <a:lnTo>
                      <a:pt x="181" y="393"/>
                    </a:lnTo>
                    <a:lnTo>
                      <a:pt x="361" y="393"/>
                    </a:lnTo>
                    <a:lnTo>
                      <a:pt x="355" y="426"/>
                    </a:lnTo>
                    <a:lnTo>
                      <a:pt x="353" y="460"/>
                    </a:lnTo>
                    <a:lnTo>
                      <a:pt x="355" y="497"/>
                    </a:lnTo>
                    <a:lnTo>
                      <a:pt x="363" y="532"/>
                    </a:lnTo>
                    <a:lnTo>
                      <a:pt x="376" y="565"/>
                    </a:lnTo>
                    <a:lnTo>
                      <a:pt x="392" y="595"/>
                    </a:lnTo>
                    <a:lnTo>
                      <a:pt x="412" y="621"/>
                    </a:lnTo>
                    <a:lnTo>
                      <a:pt x="437" y="645"/>
                    </a:lnTo>
                    <a:lnTo>
                      <a:pt x="464" y="664"/>
                    </a:lnTo>
                    <a:lnTo>
                      <a:pt x="494" y="680"/>
                    </a:lnTo>
                    <a:lnTo>
                      <a:pt x="527" y="691"/>
                    </a:lnTo>
                    <a:lnTo>
                      <a:pt x="562" y="698"/>
                    </a:lnTo>
                    <a:lnTo>
                      <a:pt x="599" y="701"/>
                    </a:lnTo>
                    <a:lnTo>
                      <a:pt x="637" y="699"/>
                    </a:lnTo>
                    <a:lnTo>
                      <a:pt x="671" y="693"/>
                    </a:lnTo>
                    <a:lnTo>
                      <a:pt x="703" y="683"/>
                    </a:lnTo>
                    <a:lnTo>
                      <a:pt x="731" y="669"/>
                    </a:lnTo>
                    <a:lnTo>
                      <a:pt x="757" y="652"/>
                    </a:lnTo>
                    <a:lnTo>
                      <a:pt x="780" y="631"/>
                    </a:lnTo>
                    <a:lnTo>
                      <a:pt x="800" y="606"/>
                    </a:lnTo>
                    <a:lnTo>
                      <a:pt x="817" y="578"/>
                    </a:lnTo>
                    <a:lnTo>
                      <a:pt x="833" y="547"/>
                    </a:lnTo>
                    <a:lnTo>
                      <a:pt x="678" y="547"/>
                    </a:lnTo>
                    <a:lnTo>
                      <a:pt x="668" y="560"/>
                    </a:lnTo>
                    <a:lnTo>
                      <a:pt x="658" y="570"/>
                    </a:lnTo>
                    <a:lnTo>
                      <a:pt x="646" y="577"/>
                    </a:lnTo>
                    <a:lnTo>
                      <a:pt x="634" y="582"/>
                    </a:lnTo>
                    <a:lnTo>
                      <a:pt x="619" y="584"/>
                    </a:lnTo>
                    <a:lnTo>
                      <a:pt x="599" y="585"/>
                    </a:lnTo>
                    <a:lnTo>
                      <a:pt x="579" y="583"/>
                    </a:lnTo>
                    <a:lnTo>
                      <a:pt x="560" y="576"/>
                    </a:lnTo>
                    <a:lnTo>
                      <a:pt x="544" y="565"/>
                    </a:lnTo>
                    <a:lnTo>
                      <a:pt x="529" y="551"/>
                    </a:lnTo>
                    <a:lnTo>
                      <a:pt x="518" y="533"/>
                    </a:lnTo>
                    <a:lnTo>
                      <a:pt x="511" y="514"/>
                    </a:lnTo>
                    <a:lnTo>
                      <a:pt x="509" y="493"/>
                    </a:lnTo>
                    <a:lnTo>
                      <a:pt x="824" y="493"/>
                    </a:lnTo>
                    <a:lnTo>
                      <a:pt x="831" y="526"/>
                    </a:lnTo>
                    <a:lnTo>
                      <a:pt x="841" y="558"/>
                    </a:lnTo>
                    <a:lnTo>
                      <a:pt x="855" y="589"/>
                    </a:lnTo>
                    <a:lnTo>
                      <a:pt x="873" y="615"/>
                    </a:lnTo>
                    <a:lnTo>
                      <a:pt x="894" y="640"/>
                    </a:lnTo>
                    <a:lnTo>
                      <a:pt x="920" y="661"/>
                    </a:lnTo>
                    <a:lnTo>
                      <a:pt x="948" y="679"/>
                    </a:lnTo>
                    <a:lnTo>
                      <a:pt x="977" y="692"/>
                    </a:lnTo>
                    <a:lnTo>
                      <a:pt x="1010" y="700"/>
                    </a:lnTo>
                    <a:lnTo>
                      <a:pt x="1045" y="703"/>
                    </a:lnTo>
                    <a:lnTo>
                      <a:pt x="1071" y="700"/>
                    </a:lnTo>
                    <a:lnTo>
                      <a:pt x="1095" y="695"/>
                    </a:lnTo>
                    <a:lnTo>
                      <a:pt x="1119" y="685"/>
                    </a:lnTo>
                    <a:lnTo>
                      <a:pt x="1139" y="671"/>
                    </a:lnTo>
                    <a:lnTo>
                      <a:pt x="1158" y="654"/>
                    </a:lnTo>
                    <a:lnTo>
                      <a:pt x="1174" y="635"/>
                    </a:lnTo>
                    <a:lnTo>
                      <a:pt x="1176" y="635"/>
                    </a:lnTo>
                    <a:lnTo>
                      <a:pt x="1176" y="678"/>
                    </a:lnTo>
                    <a:lnTo>
                      <a:pt x="1959" y="678"/>
                    </a:lnTo>
                    <a:lnTo>
                      <a:pt x="2040" y="587"/>
                    </a:lnTo>
                    <a:lnTo>
                      <a:pt x="2122" y="678"/>
                    </a:lnTo>
                    <a:lnTo>
                      <a:pt x="2360" y="678"/>
                    </a:lnTo>
                    <a:lnTo>
                      <a:pt x="2161" y="455"/>
                    </a:lnTo>
                    <a:close/>
                    <a:moveTo>
                      <a:pt x="514" y="395"/>
                    </a:moveTo>
                    <a:lnTo>
                      <a:pt x="521" y="375"/>
                    </a:lnTo>
                    <a:lnTo>
                      <a:pt x="531" y="357"/>
                    </a:lnTo>
                    <a:lnTo>
                      <a:pt x="545" y="343"/>
                    </a:lnTo>
                    <a:lnTo>
                      <a:pt x="561" y="333"/>
                    </a:lnTo>
                    <a:lnTo>
                      <a:pt x="580" y="325"/>
                    </a:lnTo>
                    <a:lnTo>
                      <a:pt x="599" y="323"/>
                    </a:lnTo>
                    <a:lnTo>
                      <a:pt x="621" y="325"/>
                    </a:lnTo>
                    <a:lnTo>
                      <a:pt x="640" y="333"/>
                    </a:lnTo>
                    <a:lnTo>
                      <a:pt x="656" y="343"/>
                    </a:lnTo>
                    <a:lnTo>
                      <a:pt x="670" y="357"/>
                    </a:lnTo>
                    <a:lnTo>
                      <a:pt x="679" y="375"/>
                    </a:lnTo>
                    <a:lnTo>
                      <a:pt x="685" y="395"/>
                    </a:lnTo>
                    <a:lnTo>
                      <a:pt x="683" y="395"/>
                    </a:lnTo>
                    <a:lnTo>
                      <a:pt x="674" y="395"/>
                    </a:lnTo>
                    <a:lnTo>
                      <a:pt x="660" y="395"/>
                    </a:lnTo>
                    <a:lnTo>
                      <a:pt x="642" y="395"/>
                    </a:lnTo>
                    <a:lnTo>
                      <a:pt x="623" y="395"/>
                    </a:lnTo>
                    <a:lnTo>
                      <a:pt x="601" y="395"/>
                    </a:lnTo>
                    <a:lnTo>
                      <a:pt x="542" y="395"/>
                    </a:lnTo>
                    <a:lnTo>
                      <a:pt x="527" y="395"/>
                    </a:lnTo>
                    <a:lnTo>
                      <a:pt x="517" y="395"/>
                    </a:lnTo>
                    <a:lnTo>
                      <a:pt x="514" y="395"/>
                    </a:lnTo>
                    <a:close/>
                    <a:moveTo>
                      <a:pt x="1079" y="575"/>
                    </a:moveTo>
                    <a:lnTo>
                      <a:pt x="1058" y="572"/>
                    </a:lnTo>
                    <a:lnTo>
                      <a:pt x="1040" y="565"/>
                    </a:lnTo>
                    <a:lnTo>
                      <a:pt x="1024" y="555"/>
                    </a:lnTo>
                    <a:lnTo>
                      <a:pt x="1010" y="540"/>
                    </a:lnTo>
                    <a:lnTo>
                      <a:pt x="999" y="524"/>
                    </a:lnTo>
                    <a:lnTo>
                      <a:pt x="991" y="505"/>
                    </a:lnTo>
                    <a:lnTo>
                      <a:pt x="986" y="484"/>
                    </a:lnTo>
                    <a:lnTo>
                      <a:pt x="985" y="464"/>
                    </a:lnTo>
                    <a:lnTo>
                      <a:pt x="986" y="443"/>
                    </a:lnTo>
                    <a:lnTo>
                      <a:pt x="989" y="424"/>
                    </a:lnTo>
                    <a:lnTo>
                      <a:pt x="995" y="405"/>
                    </a:lnTo>
                    <a:lnTo>
                      <a:pt x="1003" y="388"/>
                    </a:lnTo>
                    <a:lnTo>
                      <a:pt x="1013" y="374"/>
                    </a:lnTo>
                    <a:lnTo>
                      <a:pt x="1027" y="361"/>
                    </a:lnTo>
                    <a:lnTo>
                      <a:pt x="1042" y="352"/>
                    </a:lnTo>
                    <a:lnTo>
                      <a:pt x="1059" y="346"/>
                    </a:lnTo>
                    <a:lnTo>
                      <a:pt x="1079" y="344"/>
                    </a:lnTo>
                    <a:lnTo>
                      <a:pt x="1099" y="346"/>
                    </a:lnTo>
                    <a:lnTo>
                      <a:pt x="1118" y="352"/>
                    </a:lnTo>
                    <a:lnTo>
                      <a:pt x="1132" y="361"/>
                    </a:lnTo>
                    <a:lnTo>
                      <a:pt x="1145" y="374"/>
                    </a:lnTo>
                    <a:lnTo>
                      <a:pt x="1155" y="388"/>
                    </a:lnTo>
                    <a:lnTo>
                      <a:pt x="1162" y="405"/>
                    </a:lnTo>
                    <a:lnTo>
                      <a:pt x="1167" y="424"/>
                    </a:lnTo>
                    <a:lnTo>
                      <a:pt x="1170" y="443"/>
                    </a:lnTo>
                    <a:lnTo>
                      <a:pt x="1171" y="464"/>
                    </a:lnTo>
                    <a:lnTo>
                      <a:pt x="1170" y="482"/>
                    </a:lnTo>
                    <a:lnTo>
                      <a:pt x="1167" y="501"/>
                    </a:lnTo>
                    <a:lnTo>
                      <a:pt x="1162" y="518"/>
                    </a:lnTo>
                    <a:lnTo>
                      <a:pt x="1154" y="533"/>
                    </a:lnTo>
                    <a:lnTo>
                      <a:pt x="1144" y="548"/>
                    </a:lnTo>
                    <a:lnTo>
                      <a:pt x="1131" y="559"/>
                    </a:lnTo>
                    <a:lnTo>
                      <a:pt x="1117" y="567"/>
                    </a:lnTo>
                    <a:lnTo>
                      <a:pt x="1099" y="573"/>
                    </a:lnTo>
                    <a:lnTo>
                      <a:pt x="1079" y="575"/>
                    </a:lnTo>
                    <a:close/>
                    <a:moveTo>
                      <a:pt x="1698" y="645"/>
                    </a:moveTo>
                    <a:lnTo>
                      <a:pt x="1350" y="645"/>
                    </a:lnTo>
                    <a:lnTo>
                      <a:pt x="1350" y="33"/>
                    </a:lnTo>
                    <a:lnTo>
                      <a:pt x="1700" y="33"/>
                    </a:lnTo>
                    <a:lnTo>
                      <a:pt x="1700" y="143"/>
                    </a:lnTo>
                    <a:lnTo>
                      <a:pt x="1493" y="143"/>
                    </a:lnTo>
                    <a:lnTo>
                      <a:pt x="1493" y="268"/>
                    </a:lnTo>
                    <a:lnTo>
                      <a:pt x="1698" y="268"/>
                    </a:lnTo>
                    <a:lnTo>
                      <a:pt x="1698" y="372"/>
                    </a:lnTo>
                    <a:lnTo>
                      <a:pt x="1491" y="372"/>
                    </a:lnTo>
                    <a:lnTo>
                      <a:pt x="1491" y="536"/>
                    </a:lnTo>
                    <a:lnTo>
                      <a:pt x="1698" y="536"/>
                    </a:lnTo>
                    <a:lnTo>
                      <a:pt x="1698" y="645"/>
                    </a:lnTo>
                    <a:close/>
                    <a:moveTo>
                      <a:pt x="1529" y="498"/>
                    </a:moveTo>
                    <a:lnTo>
                      <a:pt x="1529" y="409"/>
                    </a:lnTo>
                    <a:lnTo>
                      <a:pt x="1735" y="409"/>
                    </a:lnTo>
                    <a:lnTo>
                      <a:pt x="1735" y="247"/>
                    </a:lnTo>
                    <a:lnTo>
                      <a:pt x="1922" y="456"/>
                    </a:lnTo>
                    <a:lnTo>
                      <a:pt x="1735" y="666"/>
                    </a:lnTo>
                    <a:lnTo>
                      <a:pt x="1735" y="498"/>
                    </a:lnTo>
                    <a:lnTo>
                      <a:pt x="1529" y="498"/>
                    </a:lnTo>
                    <a:close/>
                    <a:moveTo>
                      <a:pt x="2040" y="536"/>
                    </a:moveTo>
                    <a:lnTo>
                      <a:pt x="1943" y="645"/>
                    </a:lnTo>
                    <a:lnTo>
                      <a:pt x="1803" y="645"/>
                    </a:lnTo>
                    <a:lnTo>
                      <a:pt x="1971" y="456"/>
                    </a:lnTo>
                    <a:lnTo>
                      <a:pt x="1803" y="268"/>
                    </a:lnTo>
                    <a:lnTo>
                      <a:pt x="1950" y="268"/>
                    </a:lnTo>
                    <a:lnTo>
                      <a:pt x="2047" y="376"/>
                    </a:lnTo>
                    <a:lnTo>
                      <a:pt x="2141" y="268"/>
                    </a:lnTo>
                    <a:lnTo>
                      <a:pt x="2284" y="268"/>
                    </a:lnTo>
                    <a:lnTo>
                      <a:pt x="2117" y="455"/>
                    </a:lnTo>
                    <a:lnTo>
                      <a:pt x="2286" y="645"/>
                    </a:lnTo>
                    <a:lnTo>
                      <a:pt x="2136" y="645"/>
                    </a:lnTo>
                    <a:lnTo>
                      <a:pt x="2040"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1" name="Freeform 7"/>
              <p:cNvSpPr>
                <a:spLocks noChangeAspect="1" noEditPoints="1"/>
              </p:cNvSpPr>
              <p:nvPr/>
            </p:nvSpPr>
            <p:spPr bwMode="auto">
              <a:xfrm>
                <a:off x="4005263" y="3435351"/>
                <a:ext cx="65088" cy="63500"/>
              </a:xfrm>
              <a:custGeom>
                <a:avLst/>
                <a:gdLst>
                  <a:gd name="T0" fmla="*/ 146 w 164"/>
                  <a:gd name="T1" fmla="*/ 62 h 162"/>
                  <a:gd name="T2" fmla="*/ 130 w 164"/>
                  <a:gd name="T3" fmla="*/ 33 h 162"/>
                  <a:gd name="T4" fmla="*/ 100 w 164"/>
                  <a:gd name="T5" fmla="*/ 15 h 162"/>
                  <a:gd name="T6" fmla="*/ 64 w 164"/>
                  <a:gd name="T7" fmla="*/ 15 h 162"/>
                  <a:gd name="T8" fmla="*/ 35 w 164"/>
                  <a:gd name="T9" fmla="*/ 33 h 162"/>
                  <a:gd name="T10" fmla="*/ 18 w 164"/>
                  <a:gd name="T11" fmla="*/ 62 h 162"/>
                  <a:gd name="T12" fmla="*/ 18 w 164"/>
                  <a:gd name="T13" fmla="*/ 100 h 162"/>
                  <a:gd name="T14" fmla="*/ 35 w 164"/>
                  <a:gd name="T15" fmla="*/ 130 h 162"/>
                  <a:gd name="T16" fmla="*/ 64 w 164"/>
                  <a:gd name="T17" fmla="*/ 146 h 162"/>
                  <a:gd name="T18" fmla="*/ 100 w 164"/>
                  <a:gd name="T19" fmla="*/ 146 h 162"/>
                  <a:gd name="T20" fmla="*/ 130 w 164"/>
                  <a:gd name="T21" fmla="*/ 130 h 162"/>
                  <a:gd name="T22" fmla="*/ 146 w 164"/>
                  <a:gd name="T23" fmla="*/ 100 h 162"/>
                  <a:gd name="T24" fmla="*/ 64 w 164"/>
                  <a:gd name="T25" fmla="*/ 85 h 162"/>
                  <a:gd name="T26" fmla="*/ 50 w 164"/>
                  <a:gd name="T27" fmla="*/ 129 h 162"/>
                  <a:gd name="T28" fmla="*/ 86 w 164"/>
                  <a:gd name="T29" fmla="*/ 31 h 162"/>
                  <a:gd name="T30" fmla="*/ 109 w 164"/>
                  <a:gd name="T31" fmla="*/ 38 h 162"/>
                  <a:gd name="T32" fmla="*/ 117 w 164"/>
                  <a:gd name="T33" fmla="*/ 58 h 162"/>
                  <a:gd name="T34" fmla="*/ 108 w 164"/>
                  <a:gd name="T35" fmla="*/ 76 h 162"/>
                  <a:gd name="T36" fmla="*/ 99 w 164"/>
                  <a:gd name="T37" fmla="*/ 80 h 162"/>
                  <a:gd name="T38" fmla="*/ 110 w 164"/>
                  <a:gd name="T39" fmla="*/ 90 h 162"/>
                  <a:gd name="T40" fmla="*/ 114 w 164"/>
                  <a:gd name="T41" fmla="*/ 109 h 162"/>
                  <a:gd name="T42" fmla="*/ 117 w 164"/>
                  <a:gd name="T43" fmla="*/ 125 h 162"/>
                  <a:gd name="T44" fmla="*/ 101 w 164"/>
                  <a:gd name="T45" fmla="*/ 129 h 162"/>
                  <a:gd name="T46" fmla="*/ 97 w 164"/>
                  <a:gd name="T47" fmla="*/ 107 h 162"/>
                  <a:gd name="T48" fmla="*/ 92 w 164"/>
                  <a:gd name="T49" fmla="*/ 89 h 162"/>
                  <a:gd name="T50" fmla="*/ 79 w 164"/>
                  <a:gd name="T51" fmla="*/ 85 h 162"/>
                  <a:gd name="T52" fmla="*/ 83 w 164"/>
                  <a:gd name="T53" fmla="*/ 72 h 162"/>
                  <a:gd name="T54" fmla="*/ 97 w 164"/>
                  <a:gd name="T55" fmla="*/ 67 h 162"/>
                  <a:gd name="T56" fmla="*/ 100 w 164"/>
                  <a:gd name="T57" fmla="*/ 58 h 162"/>
                  <a:gd name="T58" fmla="*/ 97 w 164"/>
                  <a:gd name="T59" fmla="*/ 48 h 162"/>
                  <a:gd name="T60" fmla="*/ 83 w 164"/>
                  <a:gd name="T61" fmla="*/ 44 h 162"/>
                  <a:gd name="T62" fmla="*/ 64 w 164"/>
                  <a:gd name="T63" fmla="*/ 72 h 162"/>
                  <a:gd name="T64" fmla="*/ 0 w 164"/>
                  <a:gd name="T65" fmla="*/ 81 h 162"/>
                  <a:gd name="T66" fmla="*/ 9 w 164"/>
                  <a:gd name="T67" fmla="*/ 44 h 162"/>
                  <a:gd name="T68" fmla="*/ 32 w 164"/>
                  <a:gd name="T69" fmla="*/ 16 h 162"/>
                  <a:gd name="T70" fmla="*/ 64 w 164"/>
                  <a:gd name="T71" fmla="*/ 2 h 162"/>
                  <a:gd name="T72" fmla="*/ 100 w 164"/>
                  <a:gd name="T73" fmla="*/ 2 h 162"/>
                  <a:gd name="T74" fmla="*/ 133 w 164"/>
                  <a:gd name="T75" fmla="*/ 16 h 162"/>
                  <a:gd name="T76" fmla="*/ 156 w 164"/>
                  <a:gd name="T77" fmla="*/ 44 h 162"/>
                  <a:gd name="T78" fmla="*/ 164 w 164"/>
                  <a:gd name="T79" fmla="*/ 81 h 162"/>
                  <a:gd name="T80" fmla="*/ 156 w 164"/>
                  <a:gd name="T81" fmla="*/ 119 h 162"/>
                  <a:gd name="T82" fmla="*/ 133 w 164"/>
                  <a:gd name="T83" fmla="*/ 145 h 162"/>
                  <a:gd name="T84" fmla="*/ 100 w 164"/>
                  <a:gd name="T85" fmla="*/ 160 h 162"/>
                  <a:gd name="T86" fmla="*/ 64 w 164"/>
                  <a:gd name="T87" fmla="*/ 160 h 162"/>
                  <a:gd name="T88" fmla="*/ 32 w 164"/>
                  <a:gd name="T89" fmla="*/ 145 h 162"/>
                  <a:gd name="T90" fmla="*/ 9 w 164"/>
                  <a:gd name="T91" fmla="*/ 119 h 162"/>
                  <a:gd name="T92" fmla="*/ 0 w 164"/>
                  <a:gd name="T93" fmla="*/ 8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2">
                    <a:moveTo>
                      <a:pt x="148" y="81"/>
                    </a:moveTo>
                    <a:lnTo>
                      <a:pt x="146" y="62"/>
                    </a:lnTo>
                    <a:lnTo>
                      <a:pt x="140" y="46"/>
                    </a:lnTo>
                    <a:lnTo>
                      <a:pt x="130" y="33"/>
                    </a:lnTo>
                    <a:lnTo>
                      <a:pt x="117" y="22"/>
                    </a:lnTo>
                    <a:lnTo>
                      <a:pt x="100" y="15"/>
                    </a:lnTo>
                    <a:lnTo>
                      <a:pt x="82" y="13"/>
                    </a:lnTo>
                    <a:lnTo>
                      <a:pt x="64" y="15"/>
                    </a:lnTo>
                    <a:lnTo>
                      <a:pt x="48" y="22"/>
                    </a:lnTo>
                    <a:lnTo>
                      <a:pt x="35" y="33"/>
                    </a:lnTo>
                    <a:lnTo>
                      <a:pt x="24" y="46"/>
                    </a:lnTo>
                    <a:lnTo>
                      <a:pt x="18" y="62"/>
                    </a:lnTo>
                    <a:lnTo>
                      <a:pt x="16" y="81"/>
                    </a:lnTo>
                    <a:lnTo>
                      <a:pt x="18" y="100"/>
                    </a:lnTo>
                    <a:lnTo>
                      <a:pt x="24" y="117"/>
                    </a:lnTo>
                    <a:lnTo>
                      <a:pt x="35" y="130"/>
                    </a:lnTo>
                    <a:lnTo>
                      <a:pt x="48" y="140"/>
                    </a:lnTo>
                    <a:lnTo>
                      <a:pt x="64" y="146"/>
                    </a:lnTo>
                    <a:lnTo>
                      <a:pt x="82" y="149"/>
                    </a:lnTo>
                    <a:lnTo>
                      <a:pt x="100" y="146"/>
                    </a:lnTo>
                    <a:lnTo>
                      <a:pt x="117" y="140"/>
                    </a:lnTo>
                    <a:lnTo>
                      <a:pt x="130" y="130"/>
                    </a:lnTo>
                    <a:lnTo>
                      <a:pt x="140" y="117"/>
                    </a:lnTo>
                    <a:lnTo>
                      <a:pt x="146" y="100"/>
                    </a:lnTo>
                    <a:lnTo>
                      <a:pt x="148" y="81"/>
                    </a:lnTo>
                    <a:close/>
                    <a:moveTo>
                      <a:pt x="64" y="85"/>
                    </a:moveTo>
                    <a:lnTo>
                      <a:pt x="64" y="129"/>
                    </a:lnTo>
                    <a:lnTo>
                      <a:pt x="50" y="129"/>
                    </a:lnTo>
                    <a:lnTo>
                      <a:pt x="50" y="31"/>
                    </a:lnTo>
                    <a:lnTo>
                      <a:pt x="86" y="31"/>
                    </a:lnTo>
                    <a:lnTo>
                      <a:pt x="99" y="33"/>
                    </a:lnTo>
                    <a:lnTo>
                      <a:pt x="109" y="38"/>
                    </a:lnTo>
                    <a:lnTo>
                      <a:pt x="115" y="46"/>
                    </a:lnTo>
                    <a:lnTo>
                      <a:pt x="117" y="58"/>
                    </a:lnTo>
                    <a:lnTo>
                      <a:pt x="115" y="68"/>
                    </a:lnTo>
                    <a:lnTo>
                      <a:pt x="108" y="76"/>
                    </a:lnTo>
                    <a:lnTo>
                      <a:pt x="99" y="79"/>
                    </a:lnTo>
                    <a:lnTo>
                      <a:pt x="99" y="80"/>
                    </a:lnTo>
                    <a:lnTo>
                      <a:pt x="106" y="83"/>
                    </a:lnTo>
                    <a:lnTo>
                      <a:pt x="110" y="90"/>
                    </a:lnTo>
                    <a:lnTo>
                      <a:pt x="113" y="101"/>
                    </a:lnTo>
                    <a:lnTo>
                      <a:pt x="114" y="109"/>
                    </a:lnTo>
                    <a:lnTo>
                      <a:pt x="115" y="118"/>
                    </a:lnTo>
                    <a:lnTo>
                      <a:pt x="117" y="125"/>
                    </a:lnTo>
                    <a:lnTo>
                      <a:pt x="119" y="129"/>
                    </a:lnTo>
                    <a:lnTo>
                      <a:pt x="101" y="129"/>
                    </a:lnTo>
                    <a:lnTo>
                      <a:pt x="99" y="119"/>
                    </a:lnTo>
                    <a:lnTo>
                      <a:pt x="97" y="107"/>
                    </a:lnTo>
                    <a:lnTo>
                      <a:pt x="95" y="96"/>
                    </a:lnTo>
                    <a:lnTo>
                      <a:pt x="92" y="89"/>
                    </a:lnTo>
                    <a:lnTo>
                      <a:pt x="87" y="86"/>
                    </a:lnTo>
                    <a:lnTo>
                      <a:pt x="79" y="85"/>
                    </a:lnTo>
                    <a:lnTo>
                      <a:pt x="64" y="85"/>
                    </a:lnTo>
                    <a:close/>
                    <a:moveTo>
                      <a:pt x="83" y="72"/>
                    </a:moveTo>
                    <a:lnTo>
                      <a:pt x="91" y="71"/>
                    </a:lnTo>
                    <a:lnTo>
                      <a:pt x="97" y="67"/>
                    </a:lnTo>
                    <a:lnTo>
                      <a:pt x="99" y="63"/>
                    </a:lnTo>
                    <a:lnTo>
                      <a:pt x="100" y="58"/>
                    </a:lnTo>
                    <a:lnTo>
                      <a:pt x="99" y="52"/>
                    </a:lnTo>
                    <a:lnTo>
                      <a:pt x="97" y="48"/>
                    </a:lnTo>
                    <a:lnTo>
                      <a:pt x="91" y="45"/>
                    </a:lnTo>
                    <a:lnTo>
                      <a:pt x="83" y="44"/>
                    </a:lnTo>
                    <a:lnTo>
                      <a:pt x="64" y="44"/>
                    </a:lnTo>
                    <a:lnTo>
                      <a:pt x="64" y="72"/>
                    </a:lnTo>
                    <a:lnTo>
                      <a:pt x="83" y="72"/>
                    </a:lnTo>
                    <a:close/>
                    <a:moveTo>
                      <a:pt x="0" y="81"/>
                    </a:moveTo>
                    <a:lnTo>
                      <a:pt x="3" y="61"/>
                    </a:lnTo>
                    <a:lnTo>
                      <a:pt x="9" y="44"/>
                    </a:lnTo>
                    <a:lnTo>
                      <a:pt x="18" y="29"/>
                    </a:lnTo>
                    <a:lnTo>
                      <a:pt x="32" y="16"/>
                    </a:lnTo>
                    <a:lnTo>
                      <a:pt x="47" y="8"/>
                    </a:lnTo>
                    <a:lnTo>
                      <a:pt x="64" y="2"/>
                    </a:lnTo>
                    <a:lnTo>
                      <a:pt x="82" y="0"/>
                    </a:lnTo>
                    <a:lnTo>
                      <a:pt x="100" y="2"/>
                    </a:lnTo>
                    <a:lnTo>
                      <a:pt x="118" y="8"/>
                    </a:lnTo>
                    <a:lnTo>
                      <a:pt x="133" y="16"/>
                    </a:lnTo>
                    <a:lnTo>
                      <a:pt x="145" y="29"/>
                    </a:lnTo>
                    <a:lnTo>
                      <a:pt x="156" y="44"/>
                    </a:lnTo>
                    <a:lnTo>
                      <a:pt x="162" y="61"/>
                    </a:lnTo>
                    <a:lnTo>
                      <a:pt x="164" y="81"/>
                    </a:lnTo>
                    <a:lnTo>
                      <a:pt x="162" y="101"/>
                    </a:lnTo>
                    <a:lnTo>
                      <a:pt x="156" y="119"/>
                    </a:lnTo>
                    <a:lnTo>
                      <a:pt x="145" y="133"/>
                    </a:lnTo>
                    <a:lnTo>
                      <a:pt x="133" y="145"/>
                    </a:lnTo>
                    <a:lnTo>
                      <a:pt x="118" y="154"/>
                    </a:lnTo>
                    <a:lnTo>
                      <a:pt x="100" y="160"/>
                    </a:lnTo>
                    <a:lnTo>
                      <a:pt x="82" y="162"/>
                    </a:lnTo>
                    <a:lnTo>
                      <a:pt x="64" y="160"/>
                    </a:lnTo>
                    <a:lnTo>
                      <a:pt x="47" y="154"/>
                    </a:lnTo>
                    <a:lnTo>
                      <a:pt x="32" y="145"/>
                    </a:lnTo>
                    <a:lnTo>
                      <a:pt x="18" y="133"/>
                    </a:lnTo>
                    <a:lnTo>
                      <a:pt x="9" y="119"/>
                    </a:lnTo>
                    <a:lnTo>
                      <a:pt x="3" y="101"/>
                    </a:lnTo>
                    <a:lnTo>
                      <a:pt x="0" y="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nvGrpSpPr>
            <p:cNvPr id="41" name="Group 40"/>
            <p:cNvGrpSpPr>
              <a:grpSpLocks noChangeAspect="1"/>
            </p:cNvGrpSpPr>
            <p:nvPr/>
          </p:nvGrpSpPr>
          <p:grpSpPr>
            <a:xfrm>
              <a:off x="3568701" y="3535363"/>
              <a:ext cx="450850" cy="101601"/>
              <a:chOff x="3568701" y="3535363"/>
              <a:chExt cx="450850" cy="101601"/>
            </a:xfrm>
            <a:grpFill/>
          </p:grpSpPr>
          <p:sp>
            <p:nvSpPr>
              <p:cNvPr id="42" name="Freeform 8"/>
              <p:cNvSpPr>
                <a:spLocks noChangeAspect="1"/>
              </p:cNvSpPr>
              <p:nvPr/>
            </p:nvSpPr>
            <p:spPr bwMode="auto">
              <a:xfrm>
                <a:off x="3568701" y="3535363"/>
                <a:ext cx="65088" cy="101600"/>
              </a:xfrm>
              <a:custGeom>
                <a:avLst/>
                <a:gdLst>
                  <a:gd name="T0" fmla="*/ 54 w 167"/>
                  <a:gd name="T1" fmla="*/ 251 h 253"/>
                  <a:gd name="T2" fmla="*/ 22 w 167"/>
                  <a:gd name="T3" fmla="*/ 233 h 253"/>
                  <a:gd name="T4" fmla="*/ 3 w 167"/>
                  <a:gd name="T5" fmla="*/ 203 h 253"/>
                  <a:gd name="T6" fmla="*/ 24 w 167"/>
                  <a:gd name="T7" fmla="*/ 184 h 253"/>
                  <a:gd name="T8" fmla="*/ 30 w 167"/>
                  <a:gd name="T9" fmla="*/ 211 h 253"/>
                  <a:gd name="T10" fmla="*/ 48 w 167"/>
                  <a:gd name="T11" fmla="*/ 225 h 253"/>
                  <a:gd name="T12" fmla="*/ 71 w 167"/>
                  <a:gd name="T13" fmla="*/ 232 h 253"/>
                  <a:gd name="T14" fmla="*/ 99 w 167"/>
                  <a:gd name="T15" fmla="*/ 231 h 253"/>
                  <a:gd name="T16" fmla="*/ 124 w 167"/>
                  <a:gd name="T17" fmla="*/ 221 h 253"/>
                  <a:gd name="T18" fmla="*/ 141 w 167"/>
                  <a:gd name="T19" fmla="*/ 200 h 253"/>
                  <a:gd name="T20" fmla="*/ 142 w 167"/>
                  <a:gd name="T21" fmla="*/ 173 h 253"/>
                  <a:gd name="T22" fmla="*/ 127 w 167"/>
                  <a:gd name="T23" fmla="*/ 154 h 253"/>
                  <a:gd name="T24" fmla="*/ 106 w 167"/>
                  <a:gd name="T25" fmla="*/ 143 h 253"/>
                  <a:gd name="T26" fmla="*/ 77 w 167"/>
                  <a:gd name="T27" fmla="*/ 134 h 253"/>
                  <a:gd name="T28" fmla="*/ 48 w 167"/>
                  <a:gd name="T29" fmla="*/ 123 h 253"/>
                  <a:gd name="T30" fmla="*/ 23 w 167"/>
                  <a:gd name="T31" fmla="*/ 106 h 253"/>
                  <a:gd name="T32" fmla="*/ 8 w 167"/>
                  <a:gd name="T33" fmla="*/ 81 h 253"/>
                  <a:gd name="T34" fmla="*/ 9 w 167"/>
                  <a:gd name="T35" fmla="*/ 48 h 253"/>
                  <a:gd name="T36" fmla="*/ 24 w 167"/>
                  <a:gd name="T37" fmla="*/ 21 h 253"/>
                  <a:gd name="T38" fmla="*/ 52 w 167"/>
                  <a:gd name="T39" fmla="*/ 5 h 253"/>
                  <a:gd name="T40" fmla="*/ 83 w 167"/>
                  <a:gd name="T41" fmla="*/ 0 h 253"/>
                  <a:gd name="T42" fmla="*/ 109 w 167"/>
                  <a:gd name="T43" fmla="*/ 2 h 253"/>
                  <a:gd name="T44" fmla="*/ 134 w 167"/>
                  <a:gd name="T45" fmla="*/ 11 h 253"/>
                  <a:gd name="T46" fmla="*/ 153 w 167"/>
                  <a:gd name="T47" fmla="*/ 28 h 253"/>
                  <a:gd name="T48" fmla="*/ 163 w 167"/>
                  <a:gd name="T49" fmla="*/ 57 h 253"/>
                  <a:gd name="T50" fmla="*/ 137 w 167"/>
                  <a:gd name="T51" fmla="*/ 44 h 253"/>
                  <a:gd name="T52" fmla="*/ 121 w 167"/>
                  <a:gd name="T53" fmla="*/ 27 h 253"/>
                  <a:gd name="T54" fmla="*/ 99 w 167"/>
                  <a:gd name="T55" fmla="*/ 20 h 253"/>
                  <a:gd name="T56" fmla="*/ 73 w 167"/>
                  <a:gd name="T57" fmla="*/ 20 h 253"/>
                  <a:gd name="T58" fmla="*/ 49 w 167"/>
                  <a:gd name="T59" fmla="*/ 29 h 253"/>
                  <a:gd name="T60" fmla="*/ 32 w 167"/>
                  <a:gd name="T61" fmla="*/ 49 h 253"/>
                  <a:gd name="T62" fmla="*/ 31 w 167"/>
                  <a:gd name="T63" fmla="*/ 75 h 253"/>
                  <a:gd name="T64" fmla="*/ 45 w 167"/>
                  <a:gd name="T65" fmla="*/ 95 h 253"/>
                  <a:gd name="T66" fmla="*/ 70 w 167"/>
                  <a:gd name="T67" fmla="*/ 107 h 253"/>
                  <a:gd name="T68" fmla="*/ 99 w 167"/>
                  <a:gd name="T69" fmla="*/ 117 h 253"/>
                  <a:gd name="T70" fmla="*/ 127 w 167"/>
                  <a:gd name="T71" fmla="*/ 128 h 253"/>
                  <a:gd name="T72" fmla="*/ 151 w 167"/>
                  <a:gd name="T73" fmla="*/ 143 h 253"/>
                  <a:gd name="T74" fmla="*/ 165 w 167"/>
                  <a:gd name="T75" fmla="*/ 168 h 253"/>
                  <a:gd name="T76" fmla="*/ 165 w 167"/>
                  <a:gd name="T77" fmla="*/ 201 h 253"/>
                  <a:gd name="T78" fmla="*/ 150 w 167"/>
                  <a:gd name="T79" fmla="*/ 229 h 253"/>
                  <a:gd name="T80" fmla="*/ 124 w 167"/>
                  <a:gd name="T81" fmla="*/ 244 h 253"/>
                  <a:gd name="T82" fmla="*/ 91 w 167"/>
                  <a:gd name="T83" fmla="*/ 25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53">
                    <a:moveTo>
                      <a:pt x="73" y="253"/>
                    </a:moveTo>
                    <a:lnTo>
                      <a:pt x="54" y="251"/>
                    </a:lnTo>
                    <a:lnTo>
                      <a:pt x="37" y="244"/>
                    </a:lnTo>
                    <a:lnTo>
                      <a:pt x="22" y="233"/>
                    </a:lnTo>
                    <a:lnTo>
                      <a:pt x="11" y="220"/>
                    </a:lnTo>
                    <a:lnTo>
                      <a:pt x="3" y="203"/>
                    </a:lnTo>
                    <a:lnTo>
                      <a:pt x="0" y="184"/>
                    </a:lnTo>
                    <a:lnTo>
                      <a:pt x="24" y="184"/>
                    </a:lnTo>
                    <a:lnTo>
                      <a:pt x="26" y="198"/>
                    </a:lnTo>
                    <a:lnTo>
                      <a:pt x="30" y="211"/>
                    </a:lnTo>
                    <a:lnTo>
                      <a:pt x="38" y="219"/>
                    </a:lnTo>
                    <a:lnTo>
                      <a:pt x="48" y="225"/>
                    </a:lnTo>
                    <a:lnTo>
                      <a:pt x="59" y="229"/>
                    </a:lnTo>
                    <a:lnTo>
                      <a:pt x="71" y="232"/>
                    </a:lnTo>
                    <a:lnTo>
                      <a:pt x="84" y="232"/>
                    </a:lnTo>
                    <a:lnTo>
                      <a:pt x="99" y="231"/>
                    </a:lnTo>
                    <a:lnTo>
                      <a:pt x="112" y="227"/>
                    </a:lnTo>
                    <a:lnTo>
                      <a:pt x="124" y="221"/>
                    </a:lnTo>
                    <a:lnTo>
                      <a:pt x="135" y="212"/>
                    </a:lnTo>
                    <a:lnTo>
                      <a:pt x="141" y="200"/>
                    </a:lnTo>
                    <a:lnTo>
                      <a:pt x="144" y="186"/>
                    </a:lnTo>
                    <a:lnTo>
                      <a:pt x="142" y="173"/>
                    </a:lnTo>
                    <a:lnTo>
                      <a:pt x="136" y="163"/>
                    </a:lnTo>
                    <a:lnTo>
                      <a:pt x="127" y="154"/>
                    </a:lnTo>
                    <a:lnTo>
                      <a:pt x="117" y="148"/>
                    </a:lnTo>
                    <a:lnTo>
                      <a:pt x="106" y="143"/>
                    </a:lnTo>
                    <a:lnTo>
                      <a:pt x="92" y="139"/>
                    </a:lnTo>
                    <a:lnTo>
                      <a:pt x="77" y="134"/>
                    </a:lnTo>
                    <a:lnTo>
                      <a:pt x="62" y="129"/>
                    </a:lnTo>
                    <a:lnTo>
                      <a:pt x="48" y="123"/>
                    </a:lnTo>
                    <a:lnTo>
                      <a:pt x="34" y="115"/>
                    </a:lnTo>
                    <a:lnTo>
                      <a:pt x="23" y="106"/>
                    </a:lnTo>
                    <a:lnTo>
                      <a:pt x="14" y="95"/>
                    </a:lnTo>
                    <a:lnTo>
                      <a:pt x="8" y="81"/>
                    </a:lnTo>
                    <a:lnTo>
                      <a:pt x="5" y="65"/>
                    </a:lnTo>
                    <a:lnTo>
                      <a:pt x="9" y="48"/>
                    </a:lnTo>
                    <a:lnTo>
                      <a:pt x="15" y="34"/>
                    </a:lnTo>
                    <a:lnTo>
                      <a:pt x="24" y="21"/>
                    </a:lnTo>
                    <a:lnTo>
                      <a:pt x="37" y="12"/>
                    </a:lnTo>
                    <a:lnTo>
                      <a:pt x="52" y="5"/>
                    </a:lnTo>
                    <a:lnTo>
                      <a:pt x="67" y="1"/>
                    </a:lnTo>
                    <a:lnTo>
                      <a:pt x="83" y="0"/>
                    </a:lnTo>
                    <a:lnTo>
                      <a:pt x="96" y="0"/>
                    </a:lnTo>
                    <a:lnTo>
                      <a:pt x="109" y="2"/>
                    </a:lnTo>
                    <a:lnTo>
                      <a:pt x="121" y="5"/>
                    </a:lnTo>
                    <a:lnTo>
                      <a:pt x="134" y="11"/>
                    </a:lnTo>
                    <a:lnTo>
                      <a:pt x="144" y="18"/>
                    </a:lnTo>
                    <a:lnTo>
                      <a:pt x="153" y="28"/>
                    </a:lnTo>
                    <a:lnTo>
                      <a:pt x="159" y="42"/>
                    </a:lnTo>
                    <a:lnTo>
                      <a:pt x="163" y="57"/>
                    </a:lnTo>
                    <a:lnTo>
                      <a:pt x="139" y="57"/>
                    </a:lnTo>
                    <a:lnTo>
                      <a:pt x="137" y="44"/>
                    </a:lnTo>
                    <a:lnTo>
                      <a:pt x="131" y="35"/>
                    </a:lnTo>
                    <a:lnTo>
                      <a:pt x="121" y="27"/>
                    </a:lnTo>
                    <a:lnTo>
                      <a:pt x="111" y="22"/>
                    </a:lnTo>
                    <a:lnTo>
                      <a:pt x="99" y="20"/>
                    </a:lnTo>
                    <a:lnTo>
                      <a:pt x="86" y="19"/>
                    </a:lnTo>
                    <a:lnTo>
                      <a:pt x="73" y="20"/>
                    </a:lnTo>
                    <a:lnTo>
                      <a:pt x="60" y="24"/>
                    </a:lnTo>
                    <a:lnTo>
                      <a:pt x="49" y="29"/>
                    </a:lnTo>
                    <a:lnTo>
                      <a:pt x="38" y="38"/>
                    </a:lnTo>
                    <a:lnTo>
                      <a:pt x="32" y="49"/>
                    </a:lnTo>
                    <a:lnTo>
                      <a:pt x="29" y="62"/>
                    </a:lnTo>
                    <a:lnTo>
                      <a:pt x="31" y="75"/>
                    </a:lnTo>
                    <a:lnTo>
                      <a:pt x="37" y="86"/>
                    </a:lnTo>
                    <a:lnTo>
                      <a:pt x="45" y="95"/>
                    </a:lnTo>
                    <a:lnTo>
                      <a:pt x="57" y="102"/>
                    </a:lnTo>
                    <a:lnTo>
                      <a:pt x="70" y="107"/>
                    </a:lnTo>
                    <a:lnTo>
                      <a:pt x="83" y="112"/>
                    </a:lnTo>
                    <a:lnTo>
                      <a:pt x="99" y="117"/>
                    </a:lnTo>
                    <a:lnTo>
                      <a:pt x="113" y="123"/>
                    </a:lnTo>
                    <a:lnTo>
                      <a:pt x="127" y="128"/>
                    </a:lnTo>
                    <a:lnTo>
                      <a:pt x="140" y="135"/>
                    </a:lnTo>
                    <a:lnTo>
                      <a:pt x="151" y="143"/>
                    </a:lnTo>
                    <a:lnTo>
                      <a:pt x="159" y="154"/>
                    </a:lnTo>
                    <a:lnTo>
                      <a:pt x="165" y="168"/>
                    </a:lnTo>
                    <a:lnTo>
                      <a:pt x="167" y="184"/>
                    </a:lnTo>
                    <a:lnTo>
                      <a:pt x="165" y="201"/>
                    </a:lnTo>
                    <a:lnTo>
                      <a:pt x="159" y="217"/>
                    </a:lnTo>
                    <a:lnTo>
                      <a:pt x="150" y="229"/>
                    </a:lnTo>
                    <a:lnTo>
                      <a:pt x="139" y="238"/>
                    </a:lnTo>
                    <a:lnTo>
                      <a:pt x="124" y="244"/>
                    </a:lnTo>
                    <a:lnTo>
                      <a:pt x="108" y="250"/>
                    </a:lnTo>
                    <a:lnTo>
                      <a:pt x="91" y="252"/>
                    </a:lnTo>
                    <a:lnTo>
                      <a:pt x="73" y="25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3" name="Freeform 9"/>
              <p:cNvSpPr>
                <a:spLocks noChangeAspect="1" noEditPoints="1"/>
              </p:cNvSpPr>
              <p:nvPr/>
            </p:nvSpPr>
            <p:spPr bwMode="auto">
              <a:xfrm>
                <a:off x="3643313" y="3565526"/>
                <a:ext cx="60325" cy="71438"/>
              </a:xfrm>
              <a:custGeom>
                <a:avLst/>
                <a:gdLst>
                  <a:gd name="T0" fmla="*/ 22 w 153"/>
                  <a:gd name="T1" fmla="*/ 95 h 180"/>
                  <a:gd name="T2" fmla="*/ 23 w 153"/>
                  <a:gd name="T3" fmla="*/ 110 h 180"/>
                  <a:gd name="T4" fmla="*/ 27 w 153"/>
                  <a:gd name="T5" fmla="*/ 123 h 180"/>
                  <a:gd name="T6" fmla="*/ 32 w 153"/>
                  <a:gd name="T7" fmla="*/ 137 h 180"/>
                  <a:gd name="T8" fmla="*/ 40 w 153"/>
                  <a:gd name="T9" fmla="*/ 147 h 180"/>
                  <a:gd name="T10" fmla="*/ 50 w 153"/>
                  <a:gd name="T11" fmla="*/ 154 h 180"/>
                  <a:gd name="T12" fmla="*/ 64 w 153"/>
                  <a:gd name="T13" fmla="*/ 159 h 180"/>
                  <a:gd name="T14" fmla="*/ 80 w 153"/>
                  <a:gd name="T15" fmla="*/ 161 h 180"/>
                  <a:gd name="T16" fmla="*/ 97 w 153"/>
                  <a:gd name="T17" fmla="*/ 158 h 180"/>
                  <a:gd name="T18" fmla="*/ 112 w 153"/>
                  <a:gd name="T19" fmla="*/ 150 h 180"/>
                  <a:gd name="T20" fmla="*/ 123 w 153"/>
                  <a:gd name="T21" fmla="*/ 137 h 180"/>
                  <a:gd name="T22" fmla="*/ 129 w 153"/>
                  <a:gd name="T23" fmla="*/ 121 h 180"/>
                  <a:gd name="T24" fmla="*/ 151 w 153"/>
                  <a:gd name="T25" fmla="*/ 121 h 180"/>
                  <a:gd name="T26" fmla="*/ 144 w 153"/>
                  <a:gd name="T27" fmla="*/ 140 h 180"/>
                  <a:gd name="T28" fmla="*/ 135 w 153"/>
                  <a:gd name="T29" fmla="*/ 154 h 180"/>
                  <a:gd name="T30" fmla="*/ 123 w 153"/>
                  <a:gd name="T31" fmla="*/ 165 h 180"/>
                  <a:gd name="T32" fmla="*/ 110 w 153"/>
                  <a:gd name="T33" fmla="*/ 173 h 180"/>
                  <a:gd name="T34" fmla="*/ 93 w 153"/>
                  <a:gd name="T35" fmla="*/ 179 h 180"/>
                  <a:gd name="T36" fmla="*/ 74 w 153"/>
                  <a:gd name="T37" fmla="*/ 180 h 180"/>
                  <a:gd name="T38" fmla="*/ 56 w 153"/>
                  <a:gd name="T39" fmla="*/ 178 h 180"/>
                  <a:gd name="T40" fmla="*/ 41 w 153"/>
                  <a:gd name="T41" fmla="*/ 172 h 180"/>
                  <a:gd name="T42" fmla="*/ 28 w 153"/>
                  <a:gd name="T43" fmla="*/ 163 h 180"/>
                  <a:gd name="T44" fmla="*/ 17 w 153"/>
                  <a:gd name="T45" fmla="*/ 152 h 180"/>
                  <a:gd name="T46" fmla="*/ 9 w 153"/>
                  <a:gd name="T47" fmla="*/ 139 h 180"/>
                  <a:gd name="T48" fmla="*/ 4 w 153"/>
                  <a:gd name="T49" fmla="*/ 123 h 180"/>
                  <a:gd name="T50" fmla="*/ 1 w 153"/>
                  <a:gd name="T51" fmla="*/ 107 h 180"/>
                  <a:gd name="T52" fmla="*/ 0 w 153"/>
                  <a:gd name="T53" fmla="*/ 91 h 180"/>
                  <a:gd name="T54" fmla="*/ 1 w 153"/>
                  <a:gd name="T55" fmla="*/ 73 h 180"/>
                  <a:gd name="T56" fmla="*/ 4 w 153"/>
                  <a:gd name="T57" fmla="*/ 57 h 180"/>
                  <a:gd name="T58" fmla="*/ 10 w 153"/>
                  <a:gd name="T59" fmla="*/ 41 h 180"/>
                  <a:gd name="T60" fmla="*/ 18 w 153"/>
                  <a:gd name="T61" fmla="*/ 28 h 180"/>
                  <a:gd name="T62" fmla="*/ 29 w 153"/>
                  <a:gd name="T63" fmla="*/ 17 h 180"/>
                  <a:gd name="T64" fmla="*/ 42 w 153"/>
                  <a:gd name="T65" fmla="*/ 8 h 180"/>
                  <a:gd name="T66" fmla="*/ 57 w 153"/>
                  <a:gd name="T67" fmla="*/ 2 h 180"/>
                  <a:gd name="T68" fmla="*/ 75 w 153"/>
                  <a:gd name="T69" fmla="*/ 0 h 180"/>
                  <a:gd name="T70" fmla="*/ 94 w 153"/>
                  <a:gd name="T71" fmla="*/ 2 h 180"/>
                  <a:gd name="T72" fmla="*/ 111 w 153"/>
                  <a:gd name="T73" fmla="*/ 8 h 180"/>
                  <a:gd name="T74" fmla="*/ 124 w 153"/>
                  <a:gd name="T75" fmla="*/ 17 h 180"/>
                  <a:gd name="T76" fmla="*/ 135 w 153"/>
                  <a:gd name="T77" fmla="*/ 28 h 180"/>
                  <a:gd name="T78" fmla="*/ 143 w 153"/>
                  <a:gd name="T79" fmla="*/ 41 h 180"/>
                  <a:gd name="T80" fmla="*/ 149 w 153"/>
                  <a:gd name="T81" fmla="*/ 58 h 180"/>
                  <a:gd name="T82" fmla="*/ 152 w 153"/>
                  <a:gd name="T83" fmla="*/ 75 h 180"/>
                  <a:gd name="T84" fmla="*/ 153 w 153"/>
                  <a:gd name="T85" fmla="*/ 95 h 180"/>
                  <a:gd name="T86" fmla="*/ 22 w 153"/>
                  <a:gd name="T87" fmla="*/ 95 h 180"/>
                  <a:gd name="T88" fmla="*/ 130 w 153"/>
                  <a:gd name="T89" fmla="*/ 76 h 180"/>
                  <a:gd name="T90" fmla="*/ 128 w 153"/>
                  <a:gd name="T91" fmla="*/ 61 h 180"/>
                  <a:gd name="T92" fmla="*/ 123 w 153"/>
                  <a:gd name="T93" fmla="*/ 47 h 180"/>
                  <a:gd name="T94" fmla="*/ 115 w 153"/>
                  <a:gd name="T95" fmla="*/ 35 h 180"/>
                  <a:gd name="T96" fmla="*/ 105 w 153"/>
                  <a:gd name="T97" fmla="*/ 26 h 180"/>
                  <a:gd name="T98" fmla="*/ 91 w 153"/>
                  <a:gd name="T99" fmla="*/ 21 h 180"/>
                  <a:gd name="T100" fmla="*/ 76 w 153"/>
                  <a:gd name="T101" fmla="*/ 19 h 180"/>
                  <a:gd name="T102" fmla="*/ 61 w 153"/>
                  <a:gd name="T103" fmla="*/ 21 h 180"/>
                  <a:gd name="T104" fmla="*/ 47 w 153"/>
                  <a:gd name="T105" fmla="*/ 27 h 180"/>
                  <a:gd name="T106" fmla="*/ 38 w 153"/>
                  <a:gd name="T107" fmla="*/ 36 h 180"/>
                  <a:gd name="T108" fmla="*/ 30 w 153"/>
                  <a:gd name="T109" fmla="*/ 49 h 180"/>
                  <a:gd name="T110" fmla="*/ 25 w 153"/>
                  <a:gd name="T111" fmla="*/ 62 h 180"/>
                  <a:gd name="T112" fmla="*/ 23 w 153"/>
                  <a:gd name="T113" fmla="*/ 76 h 180"/>
                  <a:gd name="T114" fmla="*/ 130 w 153"/>
                  <a:gd name="T11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80">
                    <a:moveTo>
                      <a:pt x="22" y="95"/>
                    </a:moveTo>
                    <a:lnTo>
                      <a:pt x="23" y="110"/>
                    </a:lnTo>
                    <a:lnTo>
                      <a:pt x="27" y="123"/>
                    </a:lnTo>
                    <a:lnTo>
                      <a:pt x="32" y="137"/>
                    </a:lnTo>
                    <a:lnTo>
                      <a:pt x="40" y="147"/>
                    </a:lnTo>
                    <a:lnTo>
                      <a:pt x="50" y="154"/>
                    </a:lnTo>
                    <a:lnTo>
                      <a:pt x="64" y="159"/>
                    </a:lnTo>
                    <a:lnTo>
                      <a:pt x="80" y="161"/>
                    </a:lnTo>
                    <a:lnTo>
                      <a:pt x="97" y="158"/>
                    </a:lnTo>
                    <a:lnTo>
                      <a:pt x="112" y="150"/>
                    </a:lnTo>
                    <a:lnTo>
                      <a:pt x="123" y="137"/>
                    </a:lnTo>
                    <a:lnTo>
                      <a:pt x="129" y="121"/>
                    </a:lnTo>
                    <a:lnTo>
                      <a:pt x="151" y="121"/>
                    </a:lnTo>
                    <a:lnTo>
                      <a:pt x="144" y="140"/>
                    </a:lnTo>
                    <a:lnTo>
                      <a:pt x="135" y="154"/>
                    </a:lnTo>
                    <a:lnTo>
                      <a:pt x="123" y="165"/>
                    </a:lnTo>
                    <a:lnTo>
                      <a:pt x="110" y="173"/>
                    </a:lnTo>
                    <a:lnTo>
                      <a:pt x="93" y="179"/>
                    </a:lnTo>
                    <a:lnTo>
                      <a:pt x="74" y="180"/>
                    </a:lnTo>
                    <a:lnTo>
                      <a:pt x="56" y="178"/>
                    </a:lnTo>
                    <a:lnTo>
                      <a:pt x="41" y="172"/>
                    </a:lnTo>
                    <a:lnTo>
                      <a:pt x="28" y="163"/>
                    </a:lnTo>
                    <a:lnTo>
                      <a:pt x="17" y="152"/>
                    </a:lnTo>
                    <a:lnTo>
                      <a:pt x="9" y="139"/>
                    </a:lnTo>
                    <a:lnTo>
                      <a:pt x="4" y="123"/>
                    </a:lnTo>
                    <a:lnTo>
                      <a:pt x="1" y="107"/>
                    </a:lnTo>
                    <a:lnTo>
                      <a:pt x="0" y="91"/>
                    </a:lnTo>
                    <a:lnTo>
                      <a:pt x="1" y="73"/>
                    </a:lnTo>
                    <a:lnTo>
                      <a:pt x="4" y="57"/>
                    </a:lnTo>
                    <a:lnTo>
                      <a:pt x="10" y="41"/>
                    </a:lnTo>
                    <a:lnTo>
                      <a:pt x="18" y="28"/>
                    </a:lnTo>
                    <a:lnTo>
                      <a:pt x="29" y="17"/>
                    </a:lnTo>
                    <a:lnTo>
                      <a:pt x="42" y="8"/>
                    </a:lnTo>
                    <a:lnTo>
                      <a:pt x="57" y="2"/>
                    </a:lnTo>
                    <a:lnTo>
                      <a:pt x="75" y="0"/>
                    </a:lnTo>
                    <a:lnTo>
                      <a:pt x="94" y="2"/>
                    </a:lnTo>
                    <a:lnTo>
                      <a:pt x="111" y="8"/>
                    </a:lnTo>
                    <a:lnTo>
                      <a:pt x="124" y="17"/>
                    </a:lnTo>
                    <a:lnTo>
                      <a:pt x="135" y="28"/>
                    </a:lnTo>
                    <a:lnTo>
                      <a:pt x="143" y="41"/>
                    </a:lnTo>
                    <a:lnTo>
                      <a:pt x="149" y="58"/>
                    </a:lnTo>
                    <a:lnTo>
                      <a:pt x="152" y="75"/>
                    </a:lnTo>
                    <a:lnTo>
                      <a:pt x="153" y="95"/>
                    </a:lnTo>
                    <a:lnTo>
                      <a:pt x="22" y="95"/>
                    </a:lnTo>
                    <a:close/>
                    <a:moveTo>
                      <a:pt x="130" y="76"/>
                    </a:moveTo>
                    <a:lnTo>
                      <a:pt x="128" y="61"/>
                    </a:lnTo>
                    <a:lnTo>
                      <a:pt x="123" y="47"/>
                    </a:lnTo>
                    <a:lnTo>
                      <a:pt x="115" y="35"/>
                    </a:lnTo>
                    <a:lnTo>
                      <a:pt x="105" y="26"/>
                    </a:lnTo>
                    <a:lnTo>
                      <a:pt x="91" y="21"/>
                    </a:lnTo>
                    <a:lnTo>
                      <a:pt x="76" y="19"/>
                    </a:lnTo>
                    <a:lnTo>
                      <a:pt x="61" y="21"/>
                    </a:lnTo>
                    <a:lnTo>
                      <a:pt x="47" y="27"/>
                    </a:lnTo>
                    <a:lnTo>
                      <a:pt x="38" y="36"/>
                    </a:lnTo>
                    <a:lnTo>
                      <a:pt x="30" y="49"/>
                    </a:lnTo>
                    <a:lnTo>
                      <a:pt x="25" y="62"/>
                    </a:lnTo>
                    <a:lnTo>
                      <a:pt x="23" y="76"/>
                    </a:lnTo>
                    <a:lnTo>
                      <a:pt x="130"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4" name="Freeform 10"/>
              <p:cNvSpPr>
                <a:spLocks noChangeAspect="1"/>
              </p:cNvSpPr>
              <p:nvPr/>
            </p:nvSpPr>
            <p:spPr bwMode="auto">
              <a:xfrm>
                <a:off x="3713163" y="3565526"/>
                <a:ext cx="31750" cy="68263"/>
              </a:xfrm>
              <a:custGeom>
                <a:avLst/>
                <a:gdLst>
                  <a:gd name="T0" fmla="*/ 22 w 81"/>
                  <a:gd name="T1" fmla="*/ 174 h 174"/>
                  <a:gd name="T2" fmla="*/ 2 w 81"/>
                  <a:gd name="T3" fmla="*/ 174 h 174"/>
                  <a:gd name="T4" fmla="*/ 2 w 81"/>
                  <a:gd name="T5" fmla="*/ 43 h 174"/>
                  <a:gd name="T6" fmla="*/ 1 w 81"/>
                  <a:gd name="T7" fmla="*/ 24 h 174"/>
                  <a:gd name="T8" fmla="*/ 0 w 81"/>
                  <a:gd name="T9" fmla="*/ 6 h 174"/>
                  <a:gd name="T10" fmla="*/ 22 w 81"/>
                  <a:gd name="T11" fmla="*/ 6 h 174"/>
                  <a:gd name="T12" fmla="*/ 22 w 81"/>
                  <a:gd name="T13" fmla="*/ 30 h 174"/>
                  <a:gd name="T14" fmla="*/ 23 w 81"/>
                  <a:gd name="T15" fmla="*/ 30 h 174"/>
                  <a:gd name="T16" fmla="*/ 29 w 81"/>
                  <a:gd name="T17" fmla="*/ 19 h 174"/>
                  <a:gd name="T18" fmla="*/ 38 w 81"/>
                  <a:gd name="T19" fmla="*/ 10 h 174"/>
                  <a:gd name="T20" fmla="*/ 49 w 81"/>
                  <a:gd name="T21" fmla="*/ 2 h 174"/>
                  <a:gd name="T22" fmla="*/ 61 w 81"/>
                  <a:gd name="T23" fmla="*/ 0 h 174"/>
                  <a:gd name="T24" fmla="*/ 81 w 81"/>
                  <a:gd name="T25" fmla="*/ 0 h 174"/>
                  <a:gd name="T26" fmla="*/ 81 w 81"/>
                  <a:gd name="T27" fmla="*/ 20 h 174"/>
                  <a:gd name="T28" fmla="*/ 75 w 81"/>
                  <a:gd name="T29" fmla="*/ 20 h 174"/>
                  <a:gd name="T30" fmla="*/ 69 w 81"/>
                  <a:gd name="T31" fmla="*/ 19 h 174"/>
                  <a:gd name="T32" fmla="*/ 55 w 81"/>
                  <a:gd name="T33" fmla="*/ 21 h 174"/>
                  <a:gd name="T34" fmla="*/ 43 w 81"/>
                  <a:gd name="T35" fmla="*/ 26 h 174"/>
                  <a:gd name="T36" fmla="*/ 34 w 81"/>
                  <a:gd name="T37" fmla="*/ 34 h 174"/>
                  <a:gd name="T38" fmla="*/ 28 w 81"/>
                  <a:gd name="T39" fmla="*/ 44 h 174"/>
                  <a:gd name="T40" fmla="*/ 24 w 81"/>
                  <a:gd name="T41" fmla="*/ 58 h 174"/>
                  <a:gd name="T42" fmla="*/ 22 w 81"/>
                  <a:gd name="T43" fmla="*/ 73 h 174"/>
                  <a:gd name="T44" fmla="*/ 22 w 81"/>
                  <a:gd name="T4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74">
                    <a:moveTo>
                      <a:pt x="22" y="174"/>
                    </a:moveTo>
                    <a:lnTo>
                      <a:pt x="2" y="174"/>
                    </a:lnTo>
                    <a:lnTo>
                      <a:pt x="2" y="43"/>
                    </a:lnTo>
                    <a:lnTo>
                      <a:pt x="1" y="24"/>
                    </a:lnTo>
                    <a:lnTo>
                      <a:pt x="0" y="6"/>
                    </a:lnTo>
                    <a:lnTo>
                      <a:pt x="22" y="6"/>
                    </a:lnTo>
                    <a:lnTo>
                      <a:pt x="22" y="30"/>
                    </a:lnTo>
                    <a:lnTo>
                      <a:pt x="23" y="30"/>
                    </a:lnTo>
                    <a:lnTo>
                      <a:pt x="29" y="19"/>
                    </a:lnTo>
                    <a:lnTo>
                      <a:pt x="38" y="10"/>
                    </a:lnTo>
                    <a:lnTo>
                      <a:pt x="49" y="2"/>
                    </a:lnTo>
                    <a:lnTo>
                      <a:pt x="61" y="0"/>
                    </a:lnTo>
                    <a:lnTo>
                      <a:pt x="81" y="0"/>
                    </a:lnTo>
                    <a:lnTo>
                      <a:pt x="81" y="20"/>
                    </a:lnTo>
                    <a:lnTo>
                      <a:pt x="75" y="20"/>
                    </a:lnTo>
                    <a:lnTo>
                      <a:pt x="69" y="19"/>
                    </a:lnTo>
                    <a:lnTo>
                      <a:pt x="55" y="21"/>
                    </a:lnTo>
                    <a:lnTo>
                      <a:pt x="43" y="26"/>
                    </a:lnTo>
                    <a:lnTo>
                      <a:pt x="34" y="34"/>
                    </a:lnTo>
                    <a:lnTo>
                      <a:pt x="28" y="44"/>
                    </a:lnTo>
                    <a:lnTo>
                      <a:pt x="24" y="58"/>
                    </a:lnTo>
                    <a:lnTo>
                      <a:pt x="22" y="73"/>
                    </a:lnTo>
                    <a:lnTo>
                      <a:pt x="22" y="1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5" name="Freeform 11"/>
              <p:cNvSpPr>
                <a:spLocks noChangeAspect="1"/>
              </p:cNvSpPr>
              <p:nvPr/>
            </p:nvSpPr>
            <p:spPr bwMode="auto">
              <a:xfrm>
                <a:off x="3749676" y="3567113"/>
                <a:ext cx="61913" cy="66675"/>
              </a:xfrm>
              <a:custGeom>
                <a:avLst/>
                <a:gdLst>
                  <a:gd name="T0" fmla="*/ 22 w 159"/>
                  <a:gd name="T1" fmla="*/ 0 h 168"/>
                  <a:gd name="T2" fmla="*/ 81 w 159"/>
                  <a:gd name="T3" fmla="*/ 141 h 168"/>
                  <a:gd name="T4" fmla="*/ 137 w 159"/>
                  <a:gd name="T5" fmla="*/ 0 h 168"/>
                  <a:gd name="T6" fmla="*/ 159 w 159"/>
                  <a:gd name="T7" fmla="*/ 0 h 168"/>
                  <a:gd name="T8" fmla="*/ 92 w 159"/>
                  <a:gd name="T9" fmla="*/ 168 h 168"/>
                  <a:gd name="T10" fmla="*/ 69 w 159"/>
                  <a:gd name="T11" fmla="*/ 168 h 168"/>
                  <a:gd name="T12" fmla="*/ 0 w 159"/>
                  <a:gd name="T13" fmla="*/ 0 h 168"/>
                  <a:gd name="T14" fmla="*/ 22 w 159"/>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68">
                    <a:moveTo>
                      <a:pt x="22" y="0"/>
                    </a:moveTo>
                    <a:lnTo>
                      <a:pt x="81" y="141"/>
                    </a:lnTo>
                    <a:lnTo>
                      <a:pt x="137" y="0"/>
                    </a:lnTo>
                    <a:lnTo>
                      <a:pt x="159" y="0"/>
                    </a:lnTo>
                    <a:lnTo>
                      <a:pt x="92" y="168"/>
                    </a:lnTo>
                    <a:lnTo>
                      <a:pt x="69" y="168"/>
                    </a:lnTo>
                    <a:lnTo>
                      <a:pt x="0"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6" name="Freeform 12"/>
              <p:cNvSpPr>
                <a:spLocks noChangeAspect="1" noEditPoints="1"/>
              </p:cNvSpPr>
              <p:nvPr/>
            </p:nvSpPr>
            <p:spPr bwMode="auto">
              <a:xfrm>
                <a:off x="3817938" y="3536951"/>
                <a:ext cx="9525" cy="96838"/>
              </a:xfrm>
              <a:custGeom>
                <a:avLst/>
                <a:gdLst>
                  <a:gd name="T0" fmla="*/ 24 w 24"/>
                  <a:gd name="T1" fmla="*/ 25 h 243"/>
                  <a:gd name="T2" fmla="*/ 0 w 24"/>
                  <a:gd name="T3" fmla="*/ 25 h 243"/>
                  <a:gd name="T4" fmla="*/ 0 w 24"/>
                  <a:gd name="T5" fmla="*/ 0 h 243"/>
                  <a:gd name="T6" fmla="*/ 24 w 24"/>
                  <a:gd name="T7" fmla="*/ 0 h 243"/>
                  <a:gd name="T8" fmla="*/ 24 w 24"/>
                  <a:gd name="T9" fmla="*/ 25 h 243"/>
                  <a:gd name="T10" fmla="*/ 23 w 24"/>
                  <a:gd name="T11" fmla="*/ 75 h 243"/>
                  <a:gd name="T12" fmla="*/ 23 w 24"/>
                  <a:gd name="T13" fmla="*/ 243 h 243"/>
                  <a:gd name="T14" fmla="*/ 2 w 24"/>
                  <a:gd name="T15" fmla="*/ 243 h 243"/>
                  <a:gd name="T16" fmla="*/ 2 w 24"/>
                  <a:gd name="T17" fmla="*/ 75 h 243"/>
                  <a:gd name="T18" fmla="*/ 23 w 24"/>
                  <a:gd name="T19" fmla="*/ 7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3">
                    <a:moveTo>
                      <a:pt x="24" y="25"/>
                    </a:moveTo>
                    <a:lnTo>
                      <a:pt x="0" y="25"/>
                    </a:lnTo>
                    <a:lnTo>
                      <a:pt x="0" y="0"/>
                    </a:lnTo>
                    <a:lnTo>
                      <a:pt x="24" y="0"/>
                    </a:lnTo>
                    <a:lnTo>
                      <a:pt x="24" y="25"/>
                    </a:lnTo>
                    <a:close/>
                    <a:moveTo>
                      <a:pt x="23" y="75"/>
                    </a:moveTo>
                    <a:lnTo>
                      <a:pt x="23" y="243"/>
                    </a:lnTo>
                    <a:lnTo>
                      <a:pt x="2" y="243"/>
                    </a:lnTo>
                    <a:lnTo>
                      <a:pt x="2" y="75"/>
                    </a:lnTo>
                    <a:lnTo>
                      <a:pt x="23" y="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7" name="Freeform 13"/>
              <p:cNvSpPr>
                <a:spLocks noChangeAspect="1"/>
              </p:cNvSpPr>
              <p:nvPr/>
            </p:nvSpPr>
            <p:spPr bwMode="auto">
              <a:xfrm>
                <a:off x="3836988" y="3565526"/>
                <a:ext cx="55563" cy="71438"/>
              </a:xfrm>
              <a:custGeom>
                <a:avLst/>
                <a:gdLst>
                  <a:gd name="T0" fmla="*/ 119 w 141"/>
                  <a:gd name="T1" fmla="*/ 58 h 180"/>
                  <a:gd name="T2" fmla="*/ 116 w 141"/>
                  <a:gd name="T3" fmla="*/ 43 h 180"/>
                  <a:gd name="T4" fmla="*/ 110 w 141"/>
                  <a:gd name="T5" fmla="*/ 32 h 180"/>
                  <a:gd name="T6" fmla="*/ 101 w 141"/>
                  <a:gd name="T7" fmla="*/ 25 h 180"/>
                  <a:gd name="T8" fmla="*/ 88 w 141"/>
                  <a:gd name="T9" fmla="*/ 21 h 180"/>
                  <a:gd name="T10" fmla="*/ 73 w 141"/>
                  <a:gd name="T11" fmla="*/ 19 h 180"/>
                  <a:gd name="T12" fmla="*/ 59 w 141"/>
                  <a:gd name="T13" fmla="*/ 22 h 180"/>
                  <a:gd name="T14" fmla="*/ 46 w 141"/>
                  <a:gd name="T15" fmla="*/ 29 h 180"/>
                  <a:gd name="T16" fmla="*/ 36 w 141"/>
                  <a:gd name="T17" fmla="*/ 40 h 180"/>
                  <a:gd name="T18" fmla="*/ 29 w 141"/>
                  <a:gd name="T19" fmla="*/ 55 h 180"/>
                  <a:gd name="T20" fmla="*/ 24 w 141"/>
                  <a:gd name="T21" fmla="*/ 71 h 180"/>
                  <a:gd name="T22" fmla="*/ 23 w 141"/>
                  <a:gd name="T23" fmla="*/ 90 h 180"/>
                  <a:gd name="T24" fmla="*/ 24 w 141"/>
                  <a:gd name="T25" fmla="*/ 109 h 180"/>
                  <a:gd name="T26" fmla="*/ 29 w 141"/>
                  <a:gd name="T27" fmla="*/ 125 h 180"/>
                  <a:gd name="T28" fmla="*/ 36 w 141"/>
                  <a:gd name="T29" fmla="*/ 140 h 180"/>
                  <a:gd name="T30" fmla="*/ 46 w 141"/>
                  <a:gd name="T31" fmla="*/ 151 h 180"/>
                  <a:gd name="T32" fmla="*/ 59 w 141"/>
                  <a:gd name="T33" fmla="*/ 159 h 180"/>
                  <a:gd name="T34" fmla="*/ 73 w 141"/>
                  <a:gd name="T35" fmla="*/ 161 h 180"/>
                  <a:gd name="T36" fmla="*/ 87 w 141"/>
                  <a:gd name="T37" fmla="*/ 159 h 180"/>
                  <a:gd name="T38" fmla="*/ 100 w 141"/>
                  <a:gd name="T39" fmla="*/ 154 h 180"/>
                  <a:gd name="T40" fmla="*/ 110 w 141"/>
                  <a:gd name="T41" fmla="*/ 146 h 180"/>
                  <a:gd name="T42" fmla="*/ 116 w 141"/>
                  <a:gd name="T43" fmla="*/ 135 h 180"/>
                  <a:gd name="T44" fmla="*/ 119 w 141"/>
                  <a:gd name="T45" fmla="*/ 122 h 180"/>
                  <a:gd name="T46" fmla="*/ 141 w 141"/>
                  <a:gd name="T47" fmla="*/ 122 h 180"/>
                  <a:gd name="T48" fmla="*/ 137 w 141"/>
                  <a:gd name="T49" fmla="*/ 140 h 180"/>
                  <a:gd name="T50" fmla="*/ 130 w 141"/>
                  <a:gd name="T51" fmla="*/ 154 h 180"/>
                  <a:gd name="T52" fmla="*/ 120 w 141"/>
                  <a:gd name="T53" fmla="*/ 165 h 180"/>
                  <a:gd name="T54" fmla="*/ 108 w 141"/>
                  <a:gd name="T55" fmla="*/ 173 h 180"/>
                  <a:gd name="T56" fmla="*/ 92 w 141"/>
                  <a:gd name="T57" fmla="*/ 179 h 180"/>
                  <a:gd name="T58" fmla="*/ 75 w 141"/>
                  <a:gd name="T59" fmla="*/ 180 h 180"/>
                  <a:gd name="T60" fmla="*/ 58 w 141"/>
                  <a:gd name="T61" fmla="*/ 178 h 180"/>
                  <a:gd name="T62" fmla="*/ 42 w 141"/>
                  <a:gd name="T63" fmla="*/ 172 h 180"/>
                  <a:gd name="T64" fmla="*/ 29 w 141"/>
                  <a:gd name="T65" fmla="*/ 163 h 180"/>
                  <a:gd name="T66" fmla="*/ 19 w 141"/>
                  <a:gd name="T67" fmla="*/ 152 h 180"/>
                  <a:gd name="T68" fmla="*/ 10 w 141"/>
                  <a:gd name="T69" fmla="*/ 139 h 180"/>
                  <a:gd name="T70" fmla="*/ 5 w 141"/>
                  <a:gd name="T71" fmla="*/ 123 h 180"/>
                  <a:gd name="T72" fmla="*/ 1 w 141"/>
                  <a:gd name="T73" fmla="*/ 107 h 180"/>
                  <a:gd name="T74" fmla="*/ 0 w 141"/>
                  <a:gd name="T75" fmla="*/ 91 h 180"/>
                  <a:gd name="T76" fmla="*/ 2 w 141"/>
                  <a:gd name="T77" fmla="*/ 73 h 180"/>
                  <a:gd name="T78" fmla="*/ 5 w 141"/>
                  <a:gd name="T79" fmla="*/ 57 h 180"/>
                  <a:gd name="T80" fmla="*/ 11 w 141"/>
                  <a:gd name="T81" fmla="*/ 41 h 180"/>
                  <a:gd name="T82" fmla="*/ 20 w 141"/>
                  <a:gd name="T83" fmla="*/ 28 h 180"/>
                  <a:gd name="T84" fmla="*/ 30 w 141"/>
                  <a:gd name="T85" fmla="*/ 17 h 180"/>
                  <a:gd name="T86" fmla="*/ 43 w 141"/>
                  <a:gd name="T87" fmla="*/ 8 h 180"/>
                  <a:gd name="T88" fmla="*/ 59 w 141"/>
                  <a:gd name="T89" fmla="*/ 2 h 180"/>
                  <a:gd name="T90" fmla="*/ 76 w 141"/>
                  <a:gd name="T91" fmla="*/ 0 h 180"/>
                  <a:gd name="T92" fmla="*/ 92 w 141"/>
                  <a:gd name="T93" fmla="*/ 2 h 180"/>
                  <a:gd name="T94" fmla="*/ 108 w 141"/>
                  <a:gd name="T95" fmla="*/ 8 h 180"/>
                  <a:gd name="T96" fmla="*/ 121 w 141"/>
                  <a:gd name="T97" fmla="*/ 16 h 180"/>
                  <a:gd name="T98" fmla="*/ 131 w 141"/>
                  <a:gd name="T99" fmla="*/ 27 h 180"/>
                  <a:gd name="T100" fmla="*/ 138 w 141"/>
                  <a:gd name="T101" fmla="*/ 40 h 180"/>
                  <a:gd name="T102" fmla="*/ 141 w 141"/>
                  <a:gd name="T103" fmla="*/ 58 h 180"/>
                  <a:gd name="T104" fmla="*/ 119 w 141"/>
                  <a:gd name="T105" fmla="*/ 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180">
                    <a:moveTo>
                      <a:pt x="119" y="58"/>
                    </a:moveTo>
                    <a:lnTo>
                      <a:pt x="116" y="43"/>
                    </a:lnTo>
                    <a:lnTo>
                      <a:pt x="110" y="32"/>
                    </a:lnTo>
                    <a:lnTo>
                      <a:pt x="101" y="25"/>
                    </a:lnTo>
                    <a:lnTo>
                      <a:pt x="88" y="21"/>
                    </a:lnTo>
                    <a:lnTo>
                      <a:pt x="73" y="19"/>
                    </a:lnTo>
                    <a:lnTo>
                      <a:pt x="59" y="22"/>
                    </a:lnTo>
                    <a:lnTo>
                      <a:pt x="46" y="29"/>
                    </a:lnTo>
                    <a:lnTo>
                      <a:pt x="36" y="40"/>
                    </a:lnTo>
                    <a:lnTo>
                      <a:pt x="29" y="55"/>
                    </a:lnTo>
                    <a:lnTo>
                      <a:pt x="24" y="71"/>
                    </a:lnTo>
                    <a:lnTo>
                      <a:pt x="23" y="90"/>
                    </a:lnTo>
                    <a:lnTo>
                      <a:pt x="24" y="109"/>
                    </a:lnTo>
                    <a:lnTo>
                      <a:pt x="29" y="125"/>
                    </a:lnTo>
                    <a:lnTo>
                      <a:pt x="36" y="140"/>
                    </a:lnTo>
                    <a:lnTo>
                      <a:pt x="46" y="151"/>
                    </a:lnTo>
                    <a:lnTo>
                      <a:pt x="59" y="159"/>
                    </a:lnTo>
                    <a:lnTo>
                      <a:pt x="73" y="161"/>
                    </a:lnTo>
                    <a:lnTo>
                      <a:pt x="87" y="159"/>
                    </a:lnTo>
                    <a:lnTo>
                      <a:pt x="100" y="154"/>
                    </a:lnTo>
                    <a:lnTo>
                      <a:pt x="110" y="146"/>
                    </a:lnTo>
                    <a:lnTo>
                      <a:pt x="116" y="135"/>
                    </a:lnTo>
                    <a:lnTo>
                      <a:pt x="119" y="122"/>
                    </a:lnTo>
                    <a:lnTo>
                      <a:pt x="141" y="122"/>
                    </a:lnTo>
                    <a:lnTo>
                      <a:pt x="137" y="140"/>
                    </a:lnTo>
                    <a:lnTo>
                      <a:pt x="130" y="154"/>
                    </a:lnTo>
                    <a:lnTo>
                      <a:pt x="120" y="165"/>
                    </a:lnTo>
                    <a:lnTo>
                      <a:pt x="108" y="173"/>
                    </a:lnTo>
                    <a:lnTo>
                      <a:pt x="92" y="179"/>
                    </a:lnTo>
                    <a:lnTo>
                      <a:pt x="75" y="180"/>
                    </a:lnTo>
                    <a:lnTo>
                      <a:pt x="58" y="178"/>
                    </a:lnTo>
                    <a:lnTo>
                      <a:pt x="42" y="172"/>
                    </a:lnTo>
                    <a:lnTo>
                      <a:pt x="29" y="163"/>
                    </a:lnTo>
                    <a:lnTo>
                      <a:pt x="19" y="152"/>
                    </a:lnTo>
                    <a:lnTo>
                      <a:pt x="10" y="139"/>
                    </a:lnTo>
                    <a:lnTo>
                      <a:pt x="5" y="123"/>
                    </a:lnTo>
                    <a:lnTo>
                      <a:pt x="1" y="107"/>
                    </a:lnTo>
                    <a:lnTo>
                      <a:pt x="0" y="91"/>
                    </a:lnTo>
                    <a:lnTo>
                      <a:pt x="2" y="73"/>
                    </a:lnTo>
                    <a:lnTo>
                      <a:pt x="5" y="57"/>
                    </a:lnTo>
                    <a:lnTo>
                      <a:pt x="11" y="41"/>
                    </a:lnTo>
                    <a:lnTo>
                      <a:pt x="20" y="28"/>
                    </a:lnTo>
                    <a:lnTo>
                      <a:pt x="30" y="17"/>
                    </a:lnTo>
                    <a:lnTo>
                      <a:pt x="43" y="8"/>
                    </a:lnTo>
                    <a:lnTo>
                      <a:pt x="59" y="2"/>
                    </a:lnTo>
                    <a:lnTo>
                      <a:pt x="76" y="0"/>
                    </a:lnTo>
                    <a:lnTo>
                      <a:pt x="92" y="2"/>
                    </a:lnTo>
                    <a:lnTo>
                      <a:pt x="108" y="8"/>
                    </a:lnTo>
                    <a:lnTo>
                      <a:pt x="121" y="16"/>
                    </a:lnTo>
                    <a:lnTo>
                      <a:pt x="131" y="27"/>
                    </a:lnTo>
                    <a:lnTo>
                      <a:pt x="138" y="40"/>
                    </a:lnTo>
                    <a:lnTo>
                      <a:pt x="141" y="58"/>
                    </a:lnTo>
                    <a:lnTo>
                      <a:pt x="119" y="5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8" name="Freeform 14"/>
              <p:cNvSpPr>
                <a:spLocks noChangeAspect="1" noEditPoints="1"/>
              </p:cNvSpPr>
              <p:nvPr/>
            </p:nvSpPr>
            <p:spPr bwMode="auto">
              <a:xfrm>
                <a:off x="3900488" y="3565526"/>
                <a:ext cx="60325" cy="71438"/>
              </a:xfrm>
              <a:custGeom>
                <a:avLst/>
                <a:gdLst>
                  <a:gd name="T0" fmla="*/ 22 w 153"/>
                  <a:gd name="T1" fmla="*/ 95 h 180"/>
                  <a:gd name="T2" fmla="*/ 23 w 153"/>
                  <a:gd name="T3" fmla="*/ 110 h 180"/>
                  <a:gd name="T4" fmla="*/ 27 w 153"/>
                  <a:gd name="T5" fmla="*/ 123 h 180"/>
                  <a:gd name="T6" fmla="*/ 32 w 153"/>
                  <a:gd name="T7" fmla="*/ 137 h 180"/>
                  <a:gd name="T8" fmla="*/ 40 w 153"/>
                  <a:gd name="T9" fmla="*/ 147 h 180"/>
                  <a:gd name="T10" fmla="*/ 51 w 153"/>
                  <a:gd name="T11" fmla="*/ 154 h 180"/>
                  <a:gd name="T12" fmla="*/ 65 w 153"/>
                  <a:gd name="T13" fmla="*/ 159 h 180"/>
                  <a:gd name="T14" fmla="*/ 81 w 153"/>
                  <a:gd name="T15" fmla="*/ 161 h 180"/>
                  <a:gd name="T16" fmla="*/ 98 w 153"/>
                  <a:gd name="T17" fmla="*/ 158 h 180"/>
                  <a:gd name="T18" fmla="*/ 112 w 153"/>
                  <a:gd name="T19" fmla="*/ 150 h 180"/>
                  <a:gd name="T20" fmla="*/ 123 w 153"/>
                  <a:gd name="T21" fmla="*/ 137 h 180"/>
                  <a:gd name="T22" fmla="*/ 129 w 153"/>
                  <a:gd name="T23" fmla="*/ 121 h 180"/>
                  <a:gd name="T24" fmla="*/ 151 w 153"/>
                  <a:gd name="T25" fmla="*/ 121 h 180"/>
                  <a:gd name="T26" fmla="*/ 145 w 153"/>
                  <a:gd name="T27" fmla="*/ 140 h 180"/>
                  <a:gd name="T28" fmla="*/ 136 w 153"/>
                  <a:gd name="T29" fmla="*/ 154 h 180"/>
                  <a:gd name="T30" fmla="*/ 124 w 153"/>
                  <a:gd name="T31" fmla="*/ 165 h 180"/>
                  <a:gd name="T32" fmla="*/ 110 w 153"/>
                  <a:gd name="T33" fmla="*/ 173 h 180"/>
                  <a:gd name="T34" fmla="*/ 93 w 153"/>
                  <a:gd name="T35" fmla="*/ 179 h 180"/>
                  <a:gd name="T36" fmla="*/ 74 w 153"/>
                  <a:gd name="T37" fmla="*/ 180 h 180"/>
                  <a:gd name="T38" fmla="*/ 57 w 153"/>
                  <a:gd name="T39" fmla="*/ 178 h 180"/>
                  <a:gd name="T40" fmla="*/ 41 w 153"/>
                  <a:gd name="T41" fmla="*/ 172 h 180"/>
                  <a:gd name="T42" fmla="*/ 29 w 153"/>
                  <a:gd name="T43" fmla="*/ 163 h 180"/>
                  <a:gd name="T44" fmla="*/ 19 w 153"/>
                  <a:gd name="T45" fmla="*/ 152 h 180"/>
                  <a:gd name="T46" fmla="*/ 10 w 153"/>
                  <a:gd name="T47" fmla="*/ 139 h 180"/>
                  <a:gd name="T48" fmla="*/ 4 w 153"/>
                  <a:gd name="T49" fmla="*/ 123 h 180"/>
                  <a:gd name="T50" fmla="*/ 1 w 153"/>
                  <a:gd name="T51" fmla="*/ 107 h 180"/>
                  <a:gd name="T52" fmla="*/ 0 w 153"/>
                  <a:gd name="T53" fmla="*/ 91 h 180"/>
                  <a:gd name="T54" fmla="*/ 1 w 153"/>
                  <a:gd name="T55" fmla="*/ 73 h 180"/>
                  <a:gd name="T56" fmla="*/ 4 w 153"/>
                  <a:gd name="T57" fmla="*/ 57 h 180"/>
                  <a:gd name="T58" fmla="*/ 10 w 153"/>
                  <a:gd name="T59" fmla="*/ 41 h 180"/>
                  <a:gd name="T60" fmla="*/ 19 w 153"/>
                  <a:gd name="T61" fmla="*/ 28 h 180"/>
                  <a:gd name="T62" fmla="*/ 30 w 153"/>
                  <a:gd name="T63" fmla="*/ 17 h 180"/>
                  <a:gd name="T64" fmla="*/ 42 w 153"/>
                  <a:gd name="T65" fmla="*/ 8 h 180"/>
                  <a:gd name="T66" fmla="*/ 58 w 153"/>
                  <a:gd name="T67" fmla="*/ 2 h 180"/>
                  <a:gd name="T68" fmla="*/ 76 w 153"/>
                  <a:gd name="T69" fmla="*/ 0 h 180"/>
                  <a:gd name="T70" fmla="*/ 96 w 153"/>
                  <a:gd name="T71" fmla="*/ 2 h 180"/>
                  <a:gd name="T72" fmla="*/ 112 w 153"/>
                  <a:gd name="T73" fmla="*/ 8 h 180"/>
                  <a:gd name="T74" fmla="*/ 125 w 153"/>
                  <a:gd name="T75" fmla="*/ 17 h 180"/>
                  <a:gd name="T76" fmla="*/ 136 w 153"/>
                  <a:gd name="T77" fmla="*/ 28 h 180"/>
                  <a:gd name="T78" fmla="*/ 144 w 153"/>
                  <a:gd name="T79" fmla="*/ 41 h 180"/>
                  <a:gd name="T80" fmla="*/ 149 w 153"/>
                  <a:gd name="T81" fmla="*/ 58 h 180"/>
                  <a:gd name="T82" fmla="*/ 152 w 153"/>
                  <a:gd name="T83" fmla="*/ 75 h 180"/>
                  <a:gd name="T84" fmla="*/ 153 w 153"/>
                  <a:gd name="T85" fmla="*/ 95 h 180"/>
                  <a:gd name="T86" fmla="*/ 22 w 153"/>
                  <a:gd name="T87" fmla="*/ 95 h 180"/>
                  <a:gd name="T88" fmla="*/ 131 w 153"/>
                  <a:gd name="T89" fmla="*/ 76 h 180"/>
                  <a:gd name="T90" fmla="*/ 128 w 153"/>
                  <a:gd name="T91" fmla="*/ 61 h 180"/>
                  <a:gd name="T92" fmla="*/ 123 w 153"/>
                  <a:gd name="T93" fmla="*/ 47 h 180"/>
                  <a:gd name="T94" fmla="*/ 116 w 153"/>
                  <a:gd name="T95" fmla="*/ 35 h 180"/>
                  <a:gd name="T96" fmla="*/ 106 w 153"/>
                  <a:gd name="T97" fmla="*/ 26 h 180"/>
                  <a:gd name="T98" fmla="*/ 92 w 153"/>
                  <a:gd name="T99" fmla="*/ 21 h 180"/>
                  <a:gd name="T100" fmla="*/ 76 w 153"/>
                  <a:gd name="T101" fmla="*/ 19 h 180"/>
                  <a:gd name="T102" fmla="*/ 61 w 153"/>
                  <a:gd name="T103" fmla="*/ 21 h 180"/>
                  <a:gd name="T104" fmla="*/ 48 w 153"/>
                  <a:gd name="T105" fmla="*/ 27 h 180"/>
                  <a:gd name="T106" fmla="*/ 38 w 153"/>
                  <a:gd name="T107" fmla="*/ 36 h 180"/>
                  <a:gd name="T108" fmla="*/ 30 w 153"/>
                  <a:gd name="T109" fmla="*/ 49 h 180"/>
                  <a:gd name="T110" fmla="*/ 25 w 153"/>
                  <a:gd name="T111" fmla="*/ 62 h 180"/>
                  <a:gd name="T112" fmla="*/ 23 w 153"/>
                  <a:gd name="T113" fmla="*/ 76 h 180"/>
                  <a:gd name="T114" fmla="*/ 131 w 153"/>
                  <a:gd name="T11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80">
                    <a:moveTo>
                      <a:pt x="22" y="95"/>
                    </a:moveTo>
                    <a:lnTo>
                      <a:pt x="23" y="110"/>
                    </a:lnTo>
                    <a:lnTo>
                      <a:pt x="27" y="123"/>
                    </a:lnTo>
                    <a:lnTo>
                      <a:pt x="32" y="137"/>
                    </a:lnTo>
                    <a:lnTo>
                      <a:pt x="40" y="147"/>
                    </a:lnTo>
                    <a:lnTo>
                      <a:pt x="51" y="154"/>
                    </a:lnTo>
                    <a:lnTo>
                      <a:pt x="65" y="159"/>
                    </a:lnTo>
                    <a:lnTo>
                      <a:pt x="81" y="161"/>
                    </a:lnTo>
                    <a:lnTo>
                      <a:pt x="98" y="158"/>
                    </a:lnTo>
                    <a:lnTo>
                      <a:pt x="112" y="150"/>
                    </a:lnTo>
                    <a:lnTo>
                      <a:pt x="123" y="137"/>
                    </a:lnTo>
                    <a:lnTo>
                      <a:pt x="129" y="121"/>
                    </a:lnTo>
                    <a:lnTo>
                      <a:pt x="151" y="121"/>
                    </a:lnTo>
                    <a:lnTo>
                      <a:pt x="145" y="140"/>
                    </a:lnTo>
                    <a:lnTo>
                      <a:pt x="136" y="154"/>
                    </a:lnTo>
                    <a:lnTo>
                      <a:pt x="124" y="165"/>
                    </a:lnTo>
                    <a:lnTo>
                      <a:pt x="110" y="173"/>
                    </a:lnTo>
                    <a:lnTo>
                      <a:pt x="93" y="179"/>
                    </a:lnTo>
                    <a:lnTo>
                      <a:pt x="74" y="180"/>
                    </a:lnTo>
                    <a:lnTo>
                      <a:pt x="57" y="178"/>
                    </a:lnTo>
                    <a:lnTo>
                      <a:pt x="41" y="172"/>
                    </a:lnTo>
                    <a:lnTo>
                      <a:pt x="29" y="163"/>
                    </a:lnTo>
                    <a:lnTo>
                      <a:pt x="19" y="152"/>
                    </a:lnTo>
                    <a:lnTo>
                      <a:pt x="10" y="139"/>
                    </a:lnTo>
                    <a:lnTo>
                      <a:pt x="4" y="123"/>
                    </a:lnTo>
                    <a:lnTo>
                      <a:pt x="1" y="107"/>
                    </a:lnTo>
                    <a:lnTo>
                      <a:pt x="0" y="91"/>
                    </a:lnTo>
                    <a:lnTo>
                      <a:pt x="1" y="73"/>
                    </a:lnTo>
                    <a:lnTo>
                      <a:pt x="4" y="57"/>
                    </a:lnTo>
                    <a:lnTo>
                      <a:pt x="10" y="41"/>
                    </a:lnTo>
                    <a:lnTo>
                      <a:pt x="19" y="28"/>
                    </a:lnTo>
                    <a:lnTo>
                      <a:pt x="30" y="17"/>
                    </a:lnTo>
                    <a:lnTo>
                      <a:pt x="42" y="8"/>
                    </a:lnTo>
                    <a:lnTo>
                      <a:pt x="58" y="2"/>
                    </a:lnTo>
                    <a:lnTo>
                      <a:pt x="76" y="0"/>
                    </a:lnTo>
                    <a:lnTo>
                      <a:pt x="96" y="2"/>
                    </a:lnTo>
                    <a:lnTo>
                      <a:pt x="112" y="8"/>
                    </a:lnTo>
                    <a:lnTo>
                      <a:pt x="125" y="17"/>
                    </a:lnTo>
                    <a:lnTo>
                      <a:pt x="136" y="28"/>
                    </a:lnTo>
                    <a:lnTo>
                      <a:pt x="144" y="41"/>
                    </a:lnTo>
                    <a:lnTo>
                      <a:pt x="149" y="58"/>
                    </a:lnTo>
                    <a:lnTo>
                      <a:pt x="152" y="75"/>
                    </a:lnTo>
                    <a:lnTo>
                      <a:pt x="153" y="95"/>
                    </a:lnTo>
                    <a:lnTo>
                      <a:pt x="22" y="95"/>
                    </a:lnTo>
                    <a:close/>
                    <a:moveTo>
                      <a:pt x="131" y="76"/>
                    </a:moveTo>
                    <a:lnTo>
                      <a:pt x="128" y="61"/>
                    </a:lnTo>
                    <a:lnTo>
                      <a:pt x="123" y="47"/>
                    </a:lnTo>
                    <a:lnTo>
                      <a:pt x="116" y="35"/>
                    </a:lnTo>
                    <a:lnTo>
                      <a:pt x="106" y="26"/>
                    </a:lnTo>
                    <a:lnTo>
                      <a:pt x="92" y="21"/>
                    </a:lnTo>
                    <a:lnTo>
                      <a:pt x="76" y="19"/>
                    </a:lnTo>
                    <a:lnTo>
                      <a:pt x="61" y="21"/>
                    </a:lnTo>
                    <a:lnTo>
                      <a:pt x="48" y="27"/>
                    </a:lnTo>
                    <a:lnTo>
                      <a:pt x="38" y="36"/>
                    </a:lnTo>
                    <a:lnTo>
                      <a:pt x="30" y="49"/>
                    </a:lnTo>
                    <a:lnTo>
                      <a:pt x="25" y="62"/>
                    </a:lnTo>
                    <a:lnTo>
                      <a:pt x="23" y="76"/>
                    </a:lnTo>
                    <a:lnTo>
                      <a:pt x="131"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9" name="Freeform 15"/>
              <p:cNvSpPr>
                <a:spLocks noChangeAspect="1"/>
              </p:cNvSpPr>
              <p:nvPr/>
            </p:nvSpPr>
            <p:spPr bwMode="auto">
              <a:xfrm>
                <a:off x="3965576" y="3565526"/>
                <a:ext cx="53975" cy="71438"/>
              </a:xfrm>
              <a:custGeom>
                <a:avLst/>
                <a:gdLst>
                  <a:gd name="T0" fmla="*/ 84 w 136"/>
                  <a:gd name="T1" fmla="*/ 1 h 180"/>
                  <a:gd name="T2" fmla="*/ 110 w 136"/>
                  <a:gd name="T3" fmla="*/ 11 h 180"/>
                  <a:gd name="T4" fmla="*/ 126 w 136"/>
                  <a:gd name="T5" fmla="*/ 31 h 180"/>
                  <a:gd name="T6" fmla="*/ 108 w 136"/>
                  <a:gd name="T7" fmla="*/ 48 h 180"/>
                  <a:gd name="T8" fmla="*/ 99 w 136"/>
                  <a:gd name="T9" fmla="*/ 28 h 180"/>
                  <a:gd name="T10" fmla="*/ 78 w 136"/>
                  <a:gd name="T11" fmla="*/ 20 h 180"/>
                  <a:gd name="T12" fmla="*/ 55 w 136"/>
                  <a:gd name="T13" fmla="*/ 20 h 180"/>
                  <a:gd name="T14" fmla="*/ 36 w 136"/>
                  <a:gd name="T15" fmla="*/ 28 h 180"/>
                  <a:gd name="T16" fmla="*/ 28 w 136"/>
                  <a:gd name="T17" fmla="*/ 47 h 180"/>
                  <a:gd name="T18" fmla="*/ 36 w 136"/>
                  <a:gd name="T19" fmla="*/ 62 h 180"/>
                  <a:gd name="T20" fmla="*/ 57 w 136"/>
                  <a:gd name="T21" fmla="*/ 71 h 180"/>
                  <a:gd name="T22" fmla="*/ 88 w 136"/>
                  <a:gd name="T23" fmla="*/ 79 h 180"/>
                  <a:gd name="T24" fmla="*/ 119 w 136"/>
                  <a:gd name="T25" fmla="*/ 92 h 180"/>
                  <a:gd name="T26" fmla="*/ 134 w 136"/>
                  <a:gd name="T27" fmla="*/ 111 h 180"/>
                  <a:gd name="T28" fmla="*/ 134 w 136"/>
                  <a:gd name="T29" fmla="*/ 140 h 180"/>
                  <a:gd name="T30" fmla="*/ 119 w 136"/>
                  <a:gd name="T31" fmla="*/ 162 h 180"/>
                  <a:gd name="T32" fmla="*/ 94 w 136"/>
                  <a:gd name="T33" fmla="*/ 176 h 180"/>
                  <a:gd name="T34" fmla="*/ 64 w 136"/>
                  <a:gd name="T35" fmla="*/ 180 h 180"/>
                  <a:gd name="T36" fmla="*/ 39 w 136"/>
                  <a:gd name="T37" fmla="*/ 177 h 180"/>
                  <a:gd name="T38" fmla="*/ 17 w 136"/>
                  <a:gd name="T39" fmla="*/ 164 h 180"/>
                  <a:gd name="T40" fmla="*/ 2 w 136"/>
                  <a:gd name="T41" fmla="*/ 143 h 180"/>
                  <a:gd name="T42" fmla="*/ 23 w 136"/>
                  <a:gd name="T43" fmla="*/ 128 h 180"/>
                  <a:gd name="T44" fmla="*/ 30 w 136"/>
                  <a:gd name="T45" fmla="*/ 148 h 180"/>
                  <a:gd name="T46" fmla="*/ 47 w 136"/>
                  <a:gd name="T47" fmla="*/ 158 h 180"/>
                  <a:gd name="T48" fmla="*/ 69 w 136"/>
                  <a:gd name="T49" fmla="*/ 161 h 180"/>
                  <a:gd name="T50" fmla="*/ 90 w 136"/>
                  <a:gd name="T51" fmla="*/ 158 h 180"/>
                  <a:gd name="T52" fmla="*/ 107 w 136"/>
                  <a:gd name="T53" fmla="*/ 147 h 180"/>
                  <a:gd name="T54" fmla="*/ 114 w 136"/>
                  <a:gd name="T55" fmla="*/ 127 h 180"/>
                  <a:gd name="T56" fmla="*/ 106 w 136"/>
                  <a:gd name="T57" fmla="*/ 109 h 180"/>
                  <a:gd name="T58" fmla="*/ 85 w 136"/>
                  <a:gd name="T59" fmla="*/ 100 h 180"/>
                  <a:gd name="T60" fmla="*/ 60 w 136"/>
                  <a:gd name="T61" fmla="*/ 94 h 180"/>
                  <a:gd name="T62" fmla="*/ 37 w 136"/>
                  <a:gd name="T63" fmla="*/ 86 h 180"/>
                  <a:gd name="T64" fmla="*/ 19 w 136"/>
                  <a:gd name="T65" fmla="*/ 76 h 180"/>
                  <a:gd name="T66" fmla="*/ 7 w 136"/>
                  <a:gd name="T67" fmla="*/ 60 h 180"/>
                  <a:gd name="T68" fmla="*/ 8 w 136"/>
                  <a:gd name="T69" fmla="*/ 34 h 180"/>
                  <a:gd name="T70" fmla="*/ 21 w 136"/>
                  <a:gd name="T71" fmla="*/ 15 h 180"/>
                  <a:gd name="T72" fmla="*/ 43 w 136"/>
                  <a:gd name="T73" fmla="*/ 4 h 180"/>
                  <a:gd name="T74" fmla="*/ 68 w 136"/>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80">
                    <a:moveTo>
                      <a:pt x="68" y="0"/>
                    </a:moveTo>
                    <a:lnTo>
                      <a:pt x="84" y="1"/>
                    </a:lnTo>
                    <a:lnTo>
                      <a:pt x="98" y="5"/>
                    </a:lnTo>
                    <a:lnTo>
                      <a:pt x="110" y="11"/>
                    </a:lnTo>
                    <a:lnTo>
                      <a:pt x="120" y="19"/>
                    </a:lnTo>
                    <a:lnTo>
                      <a:pt x="126" y="31"/>
                    </a:lnTo>
                    <a:lnTo>
                      <a:pt x="130" y="48"/>
                    </a:lnTo>
                    <a:lnTo>
                      <a:pt x="108" y="48"/>
                    </a:lnTo>
                    <a:lnTo>
                      <a:pt x="105" y="36"/>
                    </a:lnTo>
                    <a:lnTo>
                      <a:pt x="99" y="28"/>
                    </a:lnTo>
                    <a:lnTo>
                      <a:pt x="89" y="23"/>
                    </a:lnTo>
                    <a:lnTo>
                      <a:pt x="78" y="20"/>
                    </a:lnTo>
                    <a:lnTo>
                      <a:pt x="66" y="19"/>
                    </a:lnTo>
                    <a:lnTo>
                      <a:pt x="55" y="20"/>
                    </a:lnTo>
                    <a:lnTo>
                      <a:pt x="44" y="23"/>
                    </a:lnTo>
                    <a:lnTo>
                      <a:pt x="36" y="28"/>
                    </a:lnTo>
                    <a:lnTo>
                      <a:pt x="30" y="36"/>
                    </a:lnTo>
                    <a:lnTo>
                      <a:pt x="28" y="47"/>
                    </a:lnTo>
                    <a:lnTo>
                      <a:pt x="30" y="56"/>
                    </a:lnTo>
                    <a:lnTo>
                      <a:pt x="36" y="62"/>
                    </a:lnTo>
                    <a:lnTo>
                      <a:pt x="44" y="67"/>
                    </a:lnTo>
                    <a:lnTo>
                      <a:pt x="57" y="71"/>
                    </a:lnTo>
                    <a:lnTo>
                      <a:pt x="71" y="74"/>
                    </a:lnTo>
                    <a:lnTo>
                      <a:pt x="88" y="79"/>
                    </a:lnTo>
                    <a:lnTo>
                      <a:pt x="107" y="85"/>
                    </a:lnTo>
                    <a:lnTo>
                      <a:pt x="119" y="92"/>
                    </a:lnTo>
                    <a:lnTo>
                      <a:pt x="127" y="100"/>
                    </a:lnTo>
                    <a:lnTo>
                      <a:pt x="134" y="111"/>
                    </a:lnTo>
                    <a:lnTo>
                      <a:pt x="136" y="124"/>
                    </a:lnTo>
                    <a:lnTo>
                      <a:pt x="134" y="140"/>
                    </a:lnTo>
                    <a:lnTo>
                      <a:pt x="127" y="152"/>
                    </a:lnTo>
                    <a:lnTo>
                      <a:pt x="119" y="162"/>
                    </a:lnTo>
                    <a:lnTo>
                      <a:pt x="107" y="170"/>
                    </a:lnTo>
                    <a:lnTo>
                      <a:pt x="94" y="176"/>
                    </a:lnTo>
                    <a:lnTo>
                      <a:pt x="79" y="179"/>
                    </a:lnTo>
                    <a:lnTo>
                      <a:pt x="64" y="180"/>
                    </a:lnTo>
                    <a:lnTo>
                      <a:pt x="52" y="179"/>
                    </a:lnTo>
                    <a:lnTo>
                      <a:pt x="39" y="177"/>
                    </a:lnTo>
                    <a:lnTo>
                      <a:pt x="27" y="171"/>
                    </a:lnTo>
                    <a:lnTo>
                      <a:pt x="17" y="164"/>
                    </a:lnTo>
                    <a:lnTo>
                      <a:pt x="8" y="155"/>
                    </a:lnTo>
                    <a:lnTo>
                      <a:pt x="2" y="143"/>
                    </a:lnTo>
                    <a:lnTo>
                      <a:pt x="0" y="128"/>
                    </a:lnTo>
                    <a:lnTo>
                      <a:pt x="23" y="128"/>
                    </a:lnTo>
                    <a:lnTo>
                      <a:pt x="25" y="140"/>
                    </a:lnTo>
                    <a:lnTo>
                      <a:pt x="30" y="148"/>
                    </a:lnTo>
                    <a:lnTo>
                      <a:pt x="38" y="154"/>
                    </a:lnTo>
                    <a:lnTo>
                      <a:pt x="47" y="158"/>
                    </a:lnTo>
                    <a:lnTo>
                      <a:pt x="58" y="160"/>
                    </a:lnTo>
                    <a:lnTo>
                      <a:pt x="69" y="161"/>
                    </a:lnTo>
                    <a:lnTo>
                      <a:pt x="80" y="160"/>
                    </a:lnTo>
                    <a:lnTo>
                      <a:pt x="90" y="158"/>
                    </a:lnTo>
                    <a:lnTo>
                      <a:pt x="100" y="153"/>
                    </a:lnTo>
                    <a:lnTo>
                      <a:pt x="107" y="147"/>
                    </a:lnTo>
                    <a:lnTo>
                      <a:pt x="112" y="139"/>
                    </a:lnTo>
                    <a:lnTo>
                      <a:pt x="114" y="127"/>
                    </a:lnTo>
                    <a:lnTo>
                      <a:pt x="111" y="117"/>
                    </a:lnTo>
                    <a:lnTo>
                      <a:pt x="106" y="109"/>
                    </a:lnTo>
                    <a:lnTo>
                      <a:pt x="97" y="104"/>
                    </a:lnTo>
                    <a:lnTo>
                      <a:pt x="85" y="100"/>
                    </a:lnTo>
                    <a:lnTo>
                      <a:pt x="73" y="96"/>
                    </a:lnTo>
                    <a:lnTo>
                      <a:pt x="60" y="94"/>
                    </a:lnTo>
                    <a:lnTo>
                      <a:pt x="48" y="91"/>
                    </a:lnTo>
                    <a:lnTo>
                      <a:pt x="37" y="86"/>
                    </a:lnTo>
                    <a:lnTo>
                      <a:pt x="28" y="82"/>
                    </a:lnTo>
                    <a:lnTo>
                      <a:pt x="19" y="76"/>
                    </a:lnTo>
                    <a:lnTo>
                      <a:pt x="13" y="69"/>
                    </a:lnTo>
                    <a:lnTo>
                      <a:pt x="7" y="60"/>
                    </a:lnTo>
                    <a:lnTo>
                      <a:pt x="6" y="48"/>
                    </a:lnTo>
                    <a:lnTo>
                      <a:pt x="8" y="34"/>
                    </a:lnTo>
                    <a:lnTo>
                      <a:pt x="14" y="23"/>
                    </a:lnTo>
                    <a:lnTo>
                      <a:pt x="21" y="15"/>
                    </a:lnTo>
                    <a:lnTo>
                      <a:pt x="31" y="8"/>
                    </a:lnTo>
                    <a:lnTo>
                      <a:pt x="43" y="4"/>
                    </a:lnTo>
                    <a:lnTo>
                      <a:pt x="56" y="1"/>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spTree>
    <p:extLst>
      <p:ext uri="{BB962C8B-B14F-4D97-AF65-F5344CB8AC3E}">
        <p14:creationId xmlns:p14="http://schemas.microsoft.com/office/powerpoint/2010/main" val="386308166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D138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p:txBody>
          <a:bodyPr lIns="0" tIns="0" rIns="0" bIns="0"/>
          <a:lstStyle>
            <a:lvl1pPr>
              <a:defRPr sz="1400" b="0" i="0">
                <a:solidFill>
                  <a:srgbClr val="ACAEB1"/>
                </a:solidFill>
                <a:latin typeface="Arial Narrow"/>
                <a:cs typeface="Arial Narrow"/>
              </a:defRPr>
            </a:lvl1pPr>
          </a:lstStyle>
          <a:p>
            <a:pPr marL="25400">
              <a:lnSpc>
                <a:spcPct val="100000"/>
              </a:lnSpc>
              <a:spcBef>
                <a:spcPts val="10"/>
              </a:spcBef>
            </a:pPr>
            <a:fld id="{81D60167-4931-47E6-BA6A-407CBD079E47}" type="slidenum">
              <a:rPr dirty="0"/>
              <a:t>‹#›</a:t>
            </a:fld>
            <a:endParaRPr dirty="0"/>
          </a:p>
        </p:txBody>
      </p:sp>
    </p:spTree>
    <p:extLst>
      <p:ext uri="{BB962C8B-B14F-4D97-AF65-F5344CB8AC3E}">
        <p14:creationId xmlns:p14="http://schemas.microsoft.com/office/powerpoint/2010/main" val="258388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3D554B0-2427-4970-B491-79AA64B147D0}"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6375F-2700-497A-9E31-EB9E55809DAA}" type="slidenum">
              <a:rPr lang="en-US" smtClean="0"/>
              <a:t>‹#›</a:t>
            </a:fld>
            <a:endParaRPr lang="en-US"/>
          </a:p>
        </p:txBody>
      </p:sp>
    </p:spTree>
    <p:extLst>
      <p:ext uri="{BB962C8B-B14F-4D97-AF65-F5344CB8AC3E}">
        <p14:creationId xmlns:p14="http://schemas.microsoft.com/office/powerpoint/2010/main" val="271373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555016" name="Rectangle 8"/>
          <p:cNvSpPr>
            <a:spLocks noGrp="1" noChangeArrowheads="1"/>
          </p:cNvSpPr>
          <p:nvPr>
            <p:ph type="ctrTitle" sz="quarter" hasCustomPrompt="1"/>
          </p:nvPr>
        </p:nvSpPr>
        <p:spPr>
          <a:xfrm>
            <a:off x="2259896" y="3323219"/>
            <a:ext cx="6370638" cy="1218795"/>
          </a:xfrm>
        </p:spPr>
        <p:txBody>
          <a:bodyPr>
            <a:spAutoFit/>
          </a:bodyPr>
          <a:lstStyle>
            <a:lvl1pPr algn="l">
              <a:defRPr sz="4400" baseline="0">
                <a:solidFill>
                  <a:srgbClr val="4D148C"/>
                </a:solidFill>
              </a:defRPr>
            </a:lvl1pPr>
          </a:lstStyle>
          <a:p>
            <a:r>
              <a:rPr lang="en-US" dirty="0"/>
              <a:t>Click to add presentation title</a:t>
            </a:r>
          </a:p>
        </p:txBody>
      </p:sp>
      <p:sp>
        <p:nvSpPr>
          <p:cNvPr id="555017" name="Rectangle 9"/>
          <p:cNvSpPr>
            <a:spLocks noGrp="1" noChangeArrowheads="1"/>
          </p:cNvSpPr>
          <p:nvPr>
            <p:ph type="subTitle" sz="quarter" idx="1" hasCustomPrompt="1"/>
          </p:nvPr>
        </p:nvSpPr>
        <p:spPr>
          <a:xfrm>
            <a:off x="2274005" y="4682067"/>
            <a:ext cx="6361995" cy="637822"/>
          </a:xfrm>
        </p:spPr>
        <p:txBody>
          <a:bodyPr>
            <a:noAutofit/>
          </a:bodyPr>
          <a:lstStyle>
            <a:lvl1pPr marL="0" marR="0" indent="0" algn="l" defTabSz="914400" rtl="0" eaLnBrk="1" fontAlgn="auto" latinLnBrk="0" hangingPunct="1">
              <a:lnSpc>
                <a:spcPct val="80000"/>
              </a:lnSpc>
              <a:spcBef>
                <a:spcPct val="25000"/>
              </a:spcBef>
              <a:spcAft>
                <a:spcPts val="0"/>
              </a:spcAft>
              <a:buClrTx/>
              <a:buSzPct val="90000"/>
              <a:buFontTx/>
              <a:buNone/>
              <a:tabLst/>
              <a:defRPr sz="2000" baseline="0">
                <a:solidFill>
                  <a:schemeClr val="tx1"/>
                </a:solidFill>
              </a:defRPr>
            </a:lvl1pPr>
          </a:lstStyle>
          <a:p>
            <a:r>
              <a:rPr lang="en-US" dirty="0"/>
              <a:t>Click to add Author/Department/Subtitle</a:t>
            </a:r>
          </a:p>
        </p:txBody>
      </p:sp>
      <p:sp>
        <p:nvSpPr>
          <p:cNvPr id="8" name="Text Placeholder 7"/>
          <p:cNvSpPr>
            <a:spLocks noGrp="1"/>
          </p:cNvSpPr>
          <p:nvPr>
            <p:ph type="body" sz="quarter" idx="12" hasCustomPrompt="1"/>
          </p:nvPr>
        </p:nvSpPr>
        <p:spPr>
          <a:xfrm>
            <a:off x="2271889" y="5333824"/>
            <a:ext cx="6364111" cy="310620"/>
          </a:xfrm>
        </p:spPr>
        <p:txBody>
          <a:bodyPr/>
          <a:lstStyle>
            <a:lvl1pPr>
              <a:tabLst/>
              <a:defRPr sz="1800" b="0"/>
            </a:lvl1pPr>
          </a:lstStyle>
          <a:p>
            <a:pPr lvl="0"/>
            <a:r>
              <a:rPr lang="en-US" dirty="0"/>
              <a:t>Click to add Date</a:t>
            </a:r>
          </a:p>
        </p:txBody>
      </p:sp>
      <p:grpSp>
        <p:nvGrpSpPr>
          <p:cNvPr id="555012" name="Group 555011"/>
          <p:cNvGrpSpPr>
            <a:grpSpLocks noChangeAspect="1"/>
          </p:cNvGrpSpPr>
          <p:nvPr userDrawn="1"/>
        </p:nvGrpSpPr>
        <p:grpSpPr>
          <a:xfrm rot="16200000">
            <a:off x="-437633" y="2839180"/>
            <a:ext cx="3127248" cy="1259898"/>
            <a:chOff x="3943351" y="1631951"/>
            <a:chExt cx="1544638" cy="622300"/>
          </a:xfrm>
        </p:grpSpPr>
        <p:grpSp>
          <p:nvGrpSpPr>
            <p:cNvPr id="555010" name="Group 555009"/>
            <p:cNvGrpSpPr>
              <a:grpSpLocks noChangeAspect="1"/>
            </p:cNvGrpSpPr>
            <p:nvPr userDrawn="1"/>
          </p:nvGrpSpPr>
          <p:grpSpPr>
            <a:xfrm>
              <a:off x="4745038" y="2100263"/>
              <a:ext cx="690563" cy="153988"/>
              <a:chOff x="4745038" y="2100263"/>
              <a:chExt cx="690563" cy="153988"/>
            </a:xfrm>
          </p:grpSpPr>
          <p:sp>
            <p:nvSpPr>
              <p:cNvPr id="7" name="Freeform 6"/>
              <p:cNvSpPr>
                <a:spLocks noChangeAspect="1"/>
              </p:cNvSpPr>
              <p:nvPr userDrawn="1"/>
            </p:nvSpPr>
            <p:spPr bwMode="auto">
              <a:xfrm>
                <a:off x="4745038" y="2100263"/>
                <a:ext cx="101600" cy="153988"/>
              </a:xfrm>
              <a:custGeom>
                <a:avLst/>
                <a:gdLst>
                  <a:gd name="T0" fmla="*/ 61 w 192"/>
                  <a:gd name="T1" fmla="*/ 289 h 292"/>
                  <a:gd name="T2" fmla="*/ 25 w 192"/>
                  <a:gd name="T3" fmla="*/ 269 h 292"/>
                  <a:gd name="T4" fmla="*/ 4 w 192"/>
                  <a:gd name="T5" fmla="*/ 234 h 292"/>
                  <a:gd name="T6" fmla="*/ 27 w 192"/>
                  <a:gd name="T7" fmla="*/ 212 h 292"/>
                  <a:gd name="T8" fmla="*/ 35 w 192"/>
                  <a:gd name="T9" fmla="*/ 242 h 292"/>
                  <a:gd name="T10" fmla="*/ 54 w 192"/>
                  <a:gd name="T11" fmla="*/ 260 h 292"/>
                  <a:gd name="T12" fmla="*/ 81 w 192"/>
                  <a:gd name="T13" fmla="*/ 268 h 292"/>
                  <a:gd name="T14" fmla="*/ 113 w 192"/>
                  <a:gd name="T15" fmla="*/ 267 h 292"/>
                  <a:gd name="T16" fmla="*/ 142 w 192"/>
                  <a:gd name="T17" fmla="*/ 255 h 292"/>
                  <a:gd name="T18" fmla="*/ 162 w 192"/>
                  <a:gd name="T19" fmla="*/ 231 h 292"/>
                  <a:gd name="T20" fmla="*/ 162 w 192"/>
                  <a:gd name="T21" fmla="*/ 200 h 292"/>
                  <a:gd name="T22" fmla="*/ 147 w 192"/>
                  <a:gd name="T23" fmla="*/ 178 h 292"/>
                  <a:gd name="T24" fmla="*/ 120 w 192"/>
                  <a:gd name="T25" fmla="*/ 166 h 292"/>
                  <a:gd name="T26" fmla="*/ 88 w 192"/>
                  <a:gd name="T27" fmla="*/ 156 h 292"/>
                  <a:gd name="T28" fmla="*/ 54 w 192"/>
                  <a:gd name="T29" fmla="*/ 142 h 292"/>
                  <a:gd name="T30" fmla="*/ 25 w 192"/>
                  <a:gd name="T31" fmla="*/ 122 h 292"/>
                  <a:gd name="T32" fmla="*/ 9 w 192"/>
                  <a:gd name="T33" fmla="*/ 95 h 292"/>
                  <a:gd name="T34" fmla="*/ 9 w 192"/>
                  <a:gd name="T35" fmla="*/ 57 h 292"/>
                  <a:gd name="T36" fmla="*/ 28 w 192"/>
                  <a:gd name="T37" fmla="*/ 26 h 292"/>
                  <a:gd name="T38" fmla="*/ 59 w 192"/>
                  <a:gd name="T39" fmla="*/ 7 h 292"/>
                  <a:gd name="T40" fmla="*/ 96 w 192"/>
                  <a:gd name="T41" fmla="*/ 0 h 292"/>
                  <a:gd name="T42" fmla="*/ 125 w 192"/>
                  <a:gd name="T43" fmla="*/ 4 h 292"/>
                  <a:gd name="T44" fmla="*/ 152 w 192"/>
                  <a:gd name="T45" fmla="*/ 14 h 292"/>
                  <a:gd name="T46" fmla="*/ 174 w 192"/>
                  <a:gd name="T47" fmla="*/ 34 h 292"/>
                  <a:gd name="T48" fmla="*/ 186 w 192"/>
                  <a:gd name="T49" fmla="*/ 67 h 292"/>
                  <a:gd name="T50" fmla="*/ 157 w 192"/>
                  <a:gd name="T51" fmla="*/ 54 h 292"/>
                  <a:gd name="T52" fmla="*/ 144 w 192"/>
                  <a:gd name="T53" fmla="*/ 36 h 292"/>
                  <a:gd name="T54" fmla="*/ 122 w 192"/>
                  <a:gd name="T55" fmla="*/ 27 h 292"/>
                  <a:gd name="T56" fmla="*/ 98 w 192"/>
                  <a:gd name="T57" fmla="*/ 24 h 292"/>
                  <a:gd name="T58" fmla="*/ 68 w 192"/>
                  <a:gd name="T59" fmla="*/ 29 h 292"/>
                  <a:gd name="T60" fmla="*/ 44 w 192"/>
                  <a:gd name="T61" fmla="*/ 45 h 292"/>
                  <a:gd name="T62" fmla="*/ 34 w 192"/>
                  <a:gd name="T63" fmla="*/ 73 h 292"/>
                  <a:gd name="T64" fmla="*/ 42 w 192"/>
                  <a:gd name="T65" fmla="*/ 101 h 292"/>
                  <a:gd name="T66" fmla="*/ 65 w 192"/>
                  <a:gd name="T67" fmla="*/ 118 h 292"/>
                  <a:gd name="T68" fmla="*/ 96 w 192"/>
                  <a:gd name="T69" fmla="*/ 131 h 292"/>
                  <a:gd name="T70" fmla="*/ 129 w 192"/>
                  <a:gd name="T71" fmla="*/ 142 h 292"/>
                  <a:gd name="T72" fmla="*/ 161 w 192"/>
                  <a:gd name="T73" fmla="*/ 156 h 292"/>
                  <a:gd name="T74" fmla="*/ 182 w 192"/>
                  <a:gd name="T75" fmla="*/ 178 h 292"/>
                  <a:gd name="T76" fmla="*/ 192 w 192"/>
                  <a:gd name="T77" fmla="*/ 212 h 292"/>
                  <a:gd name="T78" fmla="*/ 182 w 192"/>
                  <a:gd name="T79" fmla="*/ 251 h 292"/>
                  <a:gd name="T80" fmla="*/ 158 w 192"/>
                  <a:gd name="T81" fmla="*/ 275 h 292"/>
                  <a:gd name="T82" fmla="*/ 124 w 192"/>
                  <a:gd name="T83" fmla="*/ 287 h 292"/>
                  <a:gd name="T84" fmla="*/ 83 w 192"/>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 h="292">
                    <a:moveTo>
                      <a:pt x="83" y="292"/>
                    </a:moveTo>
                    <a:lnTo>
                      <a:pt x="61" y="289"/>
                    </a:lnTo>
                    <a:lnTo>
                      <a:pt x="42" y="282"/>
                    </a:lnTo>
                    <a:lnTo>
                      <a:pt x="25" y="269"/>
                    </a:lnTo>
                    <a:lnTo>
                      <a:pt x="12" y="254"/>
                    </a:lnTo>
                    <a:lnTo>
                      <a:pt x="4" y="234"/>
                    </a:lnTo>
                    <a:lnTo>
                      <a:pt x="0" y="212"/>
                    </a:lnTo>
                    <a:lnTo>
                      <a:pt x="27" y="212"/>
                    </a:lnTo>
                    <a:lnTo>
                      <a:pt x="29" y="230"/>
                    </a:lnTo>
                    <a:lnTo>
                      <a:pt x="35" y="242"/>
                    </a:lnTo>
                    <a:lnTo>
                      <a:pt x="43" y="253"/>
                    </a:lnTo>
                    <a:lnTo>
                      <a:pt x="54" y="260"/>
                    </a:lnTo>
                    <a:lnTo>
                      <a:pt x="67" y="264"/>
                    </a:lnTo>
                    <a:lnTo>
                      <a:pt x="81" y="268"/>
                    </a:lnTo>
                    <a:lnTo>
                      <a:pt x="97" y="268"/>
                    </a:lnTo>
                    <a:lnTo>
                      <a:pt x="113" y="267"/>
                    </a:lnTo>
                    <a:lnTo>
                      <a:pt x="128" y="262"/>
                    </a:lnTo>
                    <a:lnTo>
                      <a:pt x="142" y="255"/>
                    </a:lnTo>
                    <a:lnTo>
                      <a:pt x="154" y="245"/>
                    </a:lnTo>
                    <a:lnTo>
                      <a:pt x="162" y="231"/>
                    </a:lnTo>
                    <a:lnTo>
                      <a:pt x="164" y="215"/>
                    </a:lnTo>
                    <a:lnTo>
                      <a:pt x="162" y="200"/>
                    </a:lnTo>
                    <a:lnTo>
                      <a:pt x="156" y="187"/>
                    </a:lnTo>
                    <a:lnTo>
                      <a:pt x="147" y="178"/>
                    </a:lnTo>
                    <a:lnTo>
                      <a:pt x="134" y="171"/>
                    </a:lnTo>
                    <a:lnTo>
                      <a:pt x="120" y="166"/>
                    </a:lnTo>
                    <a:lnTo>
                      <a:pt x="105" y="161"/>
                    </a:lnTo>
                    <a:lnTo>
                      <a:pt x="88" y="156"/>
                    </a:lnTo>
                    <a:lnTo>
                      <a:pt x="70" y="149"/>
                    </a:lnTo>
                    <a:lnTo>
                      <a:pt x="54" y="142"/>
                    </a:lnTo>
                    <a:lnTo>
                      <a:pt x="39" y="133"/>
                    </a:lnTo>
                    <a:lnTo>
                      <a:pt x="25" y="122"/>
                    </a:lnTo>
                    <a:lnTo>
                      <a:pt x="15" y="110"/>
                    </a:lnTo>
                    <a:lnTo>
                      <a:pt x="9" y="95"/>
                    </a:lnTo>
                    <a:lnTo>
                      <a:pt x="6" y="76"/>
                    </a:lnTo>
                    <a:lnTo>
                      <a:pt x="9" y="57"/>
                    </a:lnTo>
                    <a:lnTo>
                      <a:pt x="16" y="39"/>
                    </a:lnTo>
                    <a:lnTo>
                      <a:pt x="28" y="26"/>
                    </a:lnTo>
                    <a:lnTo>
                      <a:pt x="42" y="15"/>
                    </a:lnTo>
                    <a:lnTo>
                      <a:pt x="59" y="7"/>
                    </a:lnTo>
                    <a:lnTo>
                      <a:pt x="76" y="2"/>
                    </a:lnTo>
                    <a:lnTo>
                      <a:pt x="96" y="0"/>
                    </a:lnTo>
                    <a:lnTo>
                      <a:pt x="110" y="1"/>
                    </a:lnTo>
                    <a:lnTo>
                      <a:pt x="125" y="4"/>
                    </a:lnTo>
                    <a:lnTo>
                      <a:pt x="139" y="7"/>
                    </a:lnTo>
                    <a:lnTo>
                      <a:pt x="152" y="14"/>
                    </a:lnTo>
                    <a:lnTo>
                      <a:pt x="164" y="22"/>
                    </a:lnTo>
                    <a:lnTo>
                      <a:pt x="174" y="34"/>
                    </a:lnTo>
                    <a:lnTo>
                      <a:pt x="182" y="49"/>
                    </a:lnTo>
                    <a:lnTo>
                      <a:pt x="186" y="67"/>
                    </a:lnTo>
                    <a:lnTo>
                      <a:pt x="159" y="67"/>
                    </a:lnTo>
                    <a:lnTo>
                      <a:pt x="157" y="54"/>
                    </a:lnTo>
                    <a:lnTo>
                      <a:pt x="151" y="44"/>
                    </a:lnTo>
                    <a:lnTo>
                      <a:pt x="144" y="36"/>
                    </a:lnTo>
                    <a:lnTo>
                      <a:pt x="134" y="30"/>
                    </a:lnTo>
                    <a:lnTo>
                      <a:pt x="122" y="27"/>
                    </a:lnTo>
                    <a:lnTo>
                      <a:pt x="111" y="24"/>
                    </a:lnTo>
                    <a:lnTo>
                      <a:pt x="98" y="24"/>
                    </a:lnTo>
                    <a:lnTo>
                      <a:pt x="83" y="26"/>
                    </a:lnTo>
                    <a:lnTo>
                      <a:pt x="68" y="29"/>
                    </a:lnTo>
                    <a:lnTo>
                      <a:pt x="55" y="36"/>
                    </a:lnTo>
                    <a:lnTo>
                      <a:pt x="44" y="45"/>
                    </a:lnTo>
                    <a:lnTo>
                      <a:pt x="36" y="57"/>
                    </a:lnTo>
                    <a:lnTo>
                      <a:pt x="34" y="73"/>
                    </a:lnTo>
                    <a:lnTo>
                      <a:pt x="36" y="88"/>
                    </a:lnTo>
                    <a:lnTo>
                      <a:pt x="42" y="101"/>
                    </a:lnTo>
                    <a:lnTo>
                      <a:pt x="52" y="110"/>
                    </a:lnTo>
                    <a:lnTo>
                      <a:pt x="65" y="118"/>
                    </a:lnTo>
                    <a:lnTo>
                      <a:pt x="80" y="125"/>
                    </a:lnTo>
                    <a:lnTo>
                      <a:pt x="96" y="131"/>
                    </a:lnTo>
                    <a:lnTo>
                      <a:pt x="112" y="136"/>
                    </a:lnTo>
                    <a:lnTo>
                      <a:pt x="129" y="142"/>
                    </a:lnTo>
                    <a:lnTo>
                      <a:pt x="146" y="148"/>
                    </a:lnTo>
                    <a:lnTo>
                      <a:pt x="161" y="156"/>
                    </a:lnTo>
                    <a:lnTo>
                      <a:pt x="173" y="166"/>
                    </a:lnTo>
                    <a:lnTo>
                      <a:pt x="182" y="178"/>
                    </a:lnTo>
                    <a:lnTo>
                      <a:pt x="189" y="194"/>
                    </a:lnTo>
                    <a:lnTo>
                      <a:pt x="192" y="212"/>
                    </a:lnTo>
                    <a:lnTo>
                      <a:pt x="189" y="233"/>
                    </a:lnTo>
                    <a:lnTo>
                      <a:pt x="182" y="251"/>
                    </a:lnTo>
                    <a:lnTo>
                      <a:pt x="172" y="264"/>
                    </a:lnTo>
                    <a:lnTo>
                      <a:pt x="158" y="275"/>
                    </a:lnTo>
                    <a:lnTo>
                      <a:pt x="142" y="283"/>
                    </a:lnTo>
                    <a:lnTo>
                      <a:pt x="124" y="287"/>
                    </a:lnTo>
                    <a:lnTo>
                      <a:pt x="104" y="291"/>
                    </a:lnTo>
                    <a:lnTo>
                      <a:pt x="83" y="292"/>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9" name="Freeform 7"/>
              <p:cNvSpPr>
                <a:spLocks noChangeAspect="1" noEditPoints="1"/>
              </p:cNvSpPr>
              <p:nvPr userDrawn="1"/>
            </p:nvSpPr>
            <p:spPr bwMode="auto">
              <a:xfrm>
                <a:off x="4859338" y="2146301"/>
                <a:ext cx="92075" cy="107950"/>
              </a:xfrm>
              <a:custGeom>
                <a:avLst/>
                <a:gdLst>
                  <a:gd name="T0" fmla="*/ 25 w 175"/>
                  <a:gd name="T1" fmla="*/ 108 h 206"/>
                  <a:gd name="T2" fmla="*/ 27 w 175"/>
                  <a:gd name="T3" fmla="*/ 125 h 206"/>
                  <a:gd name="T4" fmla="*/ 30 w 175"/>
                  <a:gd name="T5" fmla="*/ 141 h 206"/>
                  <a:gd name="T6" fmla="*/ 37 w 175"/>
                  <a:gd name="T7" fmla="*/ 155 h 206"/>
                  <a:gd name="T8" fmla="*/ 46 w 175"/>
                  <a:gd name="T9" fmla="*/ 167 h 206"/>
                  <a:gd name="T10" fmla="*/ 58 w 175"/>
                  <a:gd name="T11" fmla="*/ 176 h 206"/>
                  <a:gd name="T12" fmla="*/ 74 w 175"/>
                  <a:gd name="T13" fmla="*/ 182 h 206"/>
                  <a:gd name="T14" fmla="*/ 92 w 175"/>
                  <a:gd name="T15" fmla="*/ 184 h 206"/>
                  <a:gd name="T16" fmla="*/ 112 w 175"/>
                  <a:gd name="T17" fmla="*/ 181 h 206"/>
                  <a:gd name="T18" fmla="*/ 128 w 175"/>
                  <a:gd name="T19" fmla="*/ 171 h 206"/>
                  <a:gd name="T20" fmla="*/ 141 w 175"/>
                  <a:gd name="T21" fmla="*/ 156 h 206"/>
                  <a:gd name="T22" fmla="*/ 149 w 175"/>
                  <a:gd name="T23" fmla="*/ 138 h 206"/>
                  <a:gd name="T24" fmla="*/ 173 w 175"/>
                  <a:gd name="T25" fmla="*/ 138 h 206"/>
                  <a:gd name="T26" fmla="*/ 165 w 175"/>
                  <a:gd name="T27" fmla="*/ 159 h 206"/>
                  <a:gd name="T28" fmla="*/ 155 w 175"/>
                  <a:gd name="T29" fmla="*/ 176 h 206"/>
                  <a:gd name="T30" fmla="*/ 142 w 175"/>
                  <a:gd name="T31" fmla="*/ 189 h 206"/>
                  <a:gd name="T32" fmla="*/ 126 w 175"/>
                  <a:gd name="T33" fmla="*/ 198 h 206"/>
                  <a:gd name="T34" fmla="*/ 107 w 175"/>
                  <a:gd name="T35" fmla="*/ 204 h 206"/>
                  <a:gd name="T36" fmla="*/ 85 w 175"/>
                  <a:gd name="T37" fmla="*/ 206 h 206"/>
                  <a:gd name="T38" fmla="*/ 65 w 175"/>
                  <a:gd name="T39" fmla="*/ 204 h 206"/>
                  <a:gd name="T40" fmla="*/ 47 w 175"/>
                  <a:gd name="T41" fmla="*/ 197 h 206"/>
                  <a:gd name="T42" fmla="*/ 32 w 175"/>
                  <a:gd name="T43" fmla="*/ 186 h 206"/>
                  <a:gd name="T44" fmla="*/ 21 w 175"/>
                  <a:gd name="T45" fmla="*/ 174 h 206"/>
                  <a:gd name="T46" fmla="*/ 12 w 175"/>
                  <a:gd name="T47" fmla="*/ 159 h 206"/>
                  <a:gd name="T48" fmla="*/ 5 w 175"/>
                  <a:gd name="T49" fmla="*/ 141 h 206"/>
                  <a:gd name="T50" fmla="*/ 1 w 175"/>
                  <a:gd name="T51" fmla="*/ 122 h 206"/>
                  <a:gd name="T52" fmla="*/ 0 w 175"/>
                  <a:gd name="T53" fmla="*/ 102 h 206"/>
                  <a:gd name="T54" fmla="*/ 1 w 175"/>
                  <a:gd name="T55" fmla="*/ 83 h 206"/>
                  <a:gd name="T56" fmla="*/ 6 w 175"/>
                  <a:gd name="T57" fmla="*/ 64 h 206"/>
                  <a:gd name="T58" fmla="*/ 12 w 175"/>
                  <a:gd name="T59" fmla="*/ 47 h 206"/>
                  <a:gd name="T60" fmla="*/ 22 w 175"/>
                  <a:gd name="T61" fmla="*/ 32 h 206"/>
                  <a:gd name="T62" fmla="*/ 33 w 175"/>
                  <a:gd name="T63" fmla="*/ 18 h 206"/>
                  <a:gd name="T64" fmla="*/ 48 w 175"/>
                  <a:gd name="T65" fmla="*/ 9 h 206"/>
                  <a:gd name="T66" fmla="*/ 66 w 175"/>
                  <a:gd name="T67" fmla="*/ 2 h 206"/>
                  <a:gd name="T68" fmla="*/ 87 w 175"/>
                  <a:gd name="T69" fmla="*/ 0 h 206"/>
                  <a:gd name="T70" fmla="*/ 108 w 175"/>
                  <a:gd name="T71" fmla="*/ 2 h 206"/>
                  <a:gd name="T72" fmla="*/ 128 w 175"/>
                  <a:gd name="T73" fmla="*/ 8 h 206"/>
                  <a:gd name="T74" fmla="*/ 143 w 175"/>
                  <a:gd name="T75" fmla="*/ 18 h 206"/>
                  <a:gd name="T76" fmla="*/ 155 w 175"/>
                  <a:gd name="T77" fmla="*/ 31 h 206"/>
                  <a:gd name="T78" fmla="*/ 164 w 175"/>
                  <a:gd name="T79" fmla="*/ 47 h 206"/>
                  <a:gd name="T80" fmla="*/ 171 w 175"/>
                  <a:gd name="T81" fmla="*/ 65 h 206"/>
                  <a:gd name="T82" fmla="*/ 174 w 175"/>
                  <a:gd name="T83" fmla="*/ 86 h 206"/>
                  <a:gd name="T84" fmla="*/ 175 w 175"/>
                  <a:gd name="T85" fmla="*/ 108 h 206"/>
                  <a:gd name="T86" fmla="*/ 25 w 175"/>
                  <a:gd name="T87" fmla="*/ 108 h 206"/>
                  <a:gd name="T88" fmla="*/ 150 w 175"/>
                  <a:gd name="T89" fmla="*/ 87 h 206"/>
                  <a:gd name="T90" fmla="*/ 147 w 175"/>
                  <a:gd name="T91" fmla="*/ 69 h 206"/>
                  <a:gd name="T92" fmla="*/ 141 w 175"/>
                  <a:gd name="T93" fmla="*/ 53 h 206"/>
                  <a:gd name="T94" fmla="*/ 133 w 175"/>
                  <a:gd name="T95" fmla="*/ 40 h 206"/>
                  <a:gd name="T96" fmla="*/ 120 w 175"/>
                  <a:gd name="T97" fmla="*/ 30 h 206"/>
                  <a:gd name="T98" fmla="*/ 105 w 175"/>
                  <a:gd name="T99" fmla="*/ 24 h 206"/>
                  <a:gd name="T100" fmla="*/ 87 w 175"/>
                  <a:gd name="T101" fmla="*/ 21 h 206"/>
                  <a:gd name="T102" fmla="*/ 69 w 175"/>
                  <a:gd name="T103" fmla="*/ 24 h 206"/>
                  <a:gd name="T104" fmla="*/ 55 w 175"/>
                  <a:gd name="T105" fmla="*/ 31 h 206"/>
                  <a:gd name="T106" fmla="*/ 43 w 175"/>
                  <a:gd name="T107" fmla="*/ 41 h 206"/>
                  <a:gd name="T108" fmla="*/ 35 w 175"/>
                  <a:gd name="T109" fmla="*/ 55 h 206"/>
                  <a:gd name="T110" fmla="*/ 29 w 175"/>
                  <a:gd name="T111" fmla="*/ 70 h 206"/>
                  <a:gd name="T112" fmla="*/ 25 w 175"/>
                  <a:gd name="T113" fmla="*/ 87 h 206"/>
                  <a:gd name="T114" fmla="*/ 150 w 175"/>
                  <a:gd name="T115" fmla="*/ 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5" h="206">
                    <a:moveTo>
                      <a:pt x="25" y="108"/>
                    </a:moveTo>
                    <a:lnTo>
                      <a:pt x="27" y="125"/>
                    </a:lnTo>
                    <a:lnTo>
                      <a:pt x="30" y="141"/>
                    </a:lnTo>
                    <a:lnTo>
                      <a:pt x="37" y="155"/>
                    </a:lnTo>
                    <a:lnTo>
                      <a:pt x="46" y="167"/>
                    </a:lnTo>
                    <a:lnTo>
                      <a:pt x="58" y="176"/>
                    </a:lnTo>
                    <a:lnTo>
                      <a:pt x="74" y="182"/>
                    </a:lnTo>
                    <a:lnTo>
                      <a:pt x="92" y="184"/>
                    </a:lnTo>
                    <a:lnTo>
                      <a:pt x="112" y="181"/>
                    </a:lnTo>
                    <a:lnTo>
                      <a:pt x="128" y="171"/>
                    </a:lnTo>
                    <a:lnTo>
                      <a:pt x="141" y="156"/>
                    </a:lnTo>
                    <a:lnTo>
                      <a:pt x="149" y="138"/>
                    </a:lnTo>
                    <a:lnTo>
                      <a:pt x="173" y="138"/>
                    </a:lnTo>
                    <a:lnTo>
                      <a:pt x="165" y="159"/>
                    </a:lnTo>
                    <a:lnTo>
                      <a:pt x="155" y="176"/>
                    </a:lnTo>
                    <a:lnTo>
                      <a:pt x="142" y="189"/>
                    </a:lnTo>
                    <a:lnTo>
                      <a:pt x="126" y="198"/>
                    </a:lnTo>
                    <a:lnTo>
                      <a:pt x="107" y="204"/>
                    </a:lnTo>
                    <a:lnTo>
                      <a:pt x="85" y="206"/>
                    </a:lnTo>
                    <a:lnTo>
                      <a:pt x="65" y="204"/>
                    </a:lnTo>
                    <a:lnTo>
                      <a:pt x="47" y="197"/>
                    </a:lnTo>
                    <a:lnTo>
                      <a:pt x="32" y="186"/>
                    </a:lnTo>
                    <a:lnTo>
                      <a:pt x="21" y="174"/>
                    </a:lnTo>
                    <a:lnTo>
                      <a:pt x="12" y="159"/>
                    </a:lnTo>
                    <a:lnTo>
                      <a:pt x="5" y="141"/>
                    </a:lnTo>
                    <a:lnTo>
                      <a:pt x="1" y="122"/>
                    </a:lnTo>
                    <a:lnTo>
                      <a:pt x="0" y="102"/>
                    </a:lnTo>
                    <a:lnTo>
                      <a:pt x="1" y="83"/>
                    </a:lnTo>
                    <a:lnTo>
                      <a:pt x="6" y="64"/>
                    </a:lnTo>
                    <a:lnTo>
                      <a:pt x="12" y="47"/>
                    </a:lnTo>
                    <a:lnTo>
                      <a:pt x="22" y="32"/>
                    </a:lnTo>
                    <a:lnTo>
                      <a:pt x="33" y="18"/>
                    </a:lnTo>
                    <a:lnTo>
                      <a:pt x="48" y="9"/>
                    </a:lnTo>
                    <a:lnTo>
                      <a:pt x="66" y="2"/>
                    </a:lnTo>
                    <a:lnTo>
                      <a:pt x="87" y="0"/>
                    </a:lnTo>
                    <a:lnTo>
                      <a:pt x="108" y="2"/>
                    </a:lnTo>
                    <a:lnTo>
                      <a:pt x="128" y="8"/>
                    </a:lnTo>
                    <a:lnTo>
                      <a:pt x="143" y="18"/>
                    </a:lnTo>
                    <a:lnTo>
                      <a:pt x="155" y="31"/>
                    </a:lnTo>
                    <a:lnTo>
                      <a:pt x="164" y="47"/>
                    </a:lnTo>
                    <a:lnTo>
                      <a:pt x="171" y="65"/>
                    </a:lnTo>
                    <a:lnTo>
                      <a:pt x="174" y="86"/>
                    </a:lnTo>
                    <a:lnTo>
                      <a:pt x="175" y="108"/>
                    </a:lnTo>
                    <a:lnTo>
                      <a:pt x="25" y="108"/>
                    </a:lnTo>
                    <a:close/>
                    <a:moveTo>
                      <a:pt x="150" y="87"/>
                    </a:moveTo>
                    <a:lnTo>
                      <a:pt x="147" y="69"/>
                    </a:lnTo>
                    <a:lnTo>
                      <a:pt x="141" y="53"/>
                    </a:lnTo>
                    <a:lnTo>
                      <a:pt x="133" y="40"/>
                    </a:lnTo>
                    <a:lnTo>
                      <a:pt x="120" y="30"/>
                    </a:lnTo>
                    <a:lnTo>
                      <a:pt x="105" y="24"/>
                    </a:lnTo>
                    <a:lnTo>
                      <a:pt x="87" y="21"/>
                    </a:lnTo>
                    <a:lnTo>
                      <a:pt x="69" y="24"/>
                    </a:lnTo>
                    <a:lnTo>
                      <a:pt x="55" y="31"/>
                    </a:lnTo>
                    <a:lnTo>
                      <a:pt x="43" y="41"/>
                    </a:lnTo>
                    <a:lnTo>
                      <a:pt x="35" y="55"/>
                    </a:lnTo>
                    <a:lnTo>
                      <a:pt x="29" y="70"/>
                    </a:lnTo>
                    <a:lnTo>
                      <a:pt x="25" y="87"/>
                    </a:lnTo>
                    <a:lnTo>
                      <a:pt x="150" y="87"/>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0" name="Freeform 8"/>
              <p:cNvSpPr>
                <a:spLocks noChangeAspect="1"/>
              </p:cNvSpPr>
              <p:nvPr userDrawn="1"/>
            </p:nvSpPr>
            <p:spPr bwMode="auto">
              <a:xfrm>
                <a:off x="4967288" y="2146301"/>
                <a:ext cx="49213" cy="104775"/>
              </a:xfrm>
              <a:custGeom>
                <a:avLst/>
                <a:gdLst>
                  <a:gd name="T0" fmla="*/ 25 w 93"/>
                  <a:gd name="T1" fmla="*/ 200 h 200"/>
                  <a:gd name="T2" fmla="*/ 1 w 93"/>
                  <a:gd name="T3" fmla="*/ 200 h 200"/>
                  <a:gd name="T4" fmla="*/ 1 w 93"/>
                  <a:gd name="T5" fmla="*/ 49 h 200"/>
                  <a:gd name="T6" fmla="*/ 1 w 93"/>
                  <a:gd name="T7" fmla="*/ 27 h 200"/>
                  <a:gd name="T8" fmla="*/ 0 w 93"/>
                  <a:gd name="T9" fmla="*/ 5 h 200"/>
                  <a:gd name="T10" fmla="*/ 23 w 93"/>
                  <a:gd name="T11" fmla="*/ 5 h 200"/>
                  <a:gd name="T12" fmla="*/ 25 w 93"/>
                  <a:gd name="T13" fmla="*/ 34 h 200"/>
                  <a:gd name="T14" fmla="*/ 26 w 93"/>
                  <a:gd name="T15" fmla="*/ 34 h 200"/>
                  <a:gd name="T16" fmla="*/ 33 w 93"/>
                  <a:gd name="T17" fmla="*/ 20 h 200"/>
                  <a:gd name="T18" fmla="*/ 43 w 93"/>
                  <a:gd name="T19" fmla="*/ 10 h 200"/>
                  <a:gd name="T20" fmla="*/ 56 w 93"/>
                  <a:gd name="T21" fmla="*/ 3 h 200"/>
                  <a:gd name="T22" fmla="*/ 70 w 93"/>
                  <a:gd name="T23" fmla="*/ 0 h 200"/>
                  <a:gd name="T24" fmla="*/ 93 w 93"/>
                  <a:gd name="T25" fmla="*/ 1 h 200"/>
                  <a:gd name="T26" fmla="*/ 93 w 93"/>
                  <a:gd name="T27" fmla="*/ 23 h 200"/>
                  <a:gd name="T28" fmla="*/ 86 w 93"/>
                  <a:gd name="T29" fmla="*/ 21 h 200"/>
                  <a:gd name="T30" fmla="*/ 79 w 93"/>
                  <a:gd name="T31" fmla="*/ 21 h 200"/>
                  <a:gd name="T32" fmla="*/ 63 w 93"/>
                  <a:gd name="T33" fmla="*/ 23 h 200"/>
                  <a:gd name="T34" fmla="*/ 49 w 93"/>
                  <a:gd name="T35" fmla="*/ 28 h 200"/>
                  <a:gd name="T36" fmla="*/ 40 w 93"/>
                  <a:gd name="T37" fmla="*/ 38 h 200"/>
                  <a:gd name="T38" fmla="*/ 31 w 93"/>
                  <a:gd name="T39" fmla="*/ 50 h 200"/>
                  <a:gd name="T40" fmla="*/ 27 w 93"/>
                  <a:gd name="T41" fmla="*/ 65 h 200"/>
                  <a:gd name="T42" fmla="*/ 25 w 93"/>
                  <a:gd name="T43" fmla="*/ 83 h 200"/>
                  <a:gd name="T44" fmla="*/ 25 w 93"/>
                  <a:gd name="T4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200">
                    <a:moveTo>
                      <a:pt x="25" y="200"/>
                    </a:moveTo>
                    <a:lnTo>
                      <a:pt x="1" y="200"/>
                    </a:lnTo>
                    <a:lnTo>
                      <a:pt x="1" y="49"/>
                    </a:lnTo>
                    <a:lnTo>
                      <a:pt x="1" y="27"/>
                    </a:lnTo>
                    <a:lnTo>
                      <a:pt x="0" y="5"/>
                    </a:lnTo>
                    <a:lnTo>
                      <a:pt x="23" y="5"/>
                    </a:lnTo>
                    <a:lnTo>
                      <a:pt x="25" y="34"/>
                    </a:lnTo>
                    <a:lnTo>
                      <a:pt x="26" y="34"/>
                    </a:lnTo>
                    <a:lnTo>
                      <a:pt x="33" y="20"/>
                    </a:lnTo>
                    <a:lnTo>
                      <a:pt x="43" y="10"/>
                    </a:lnTo>
                    <a:lnTo>
                      <a:pt x="56" y="3"/>
                    </a:lnTo>
                    <a:lnTo>
                      <a:pt x="70" y="0"/>
                    </a:lnTo>
                    <a:lnTo>
                      <a:pt x="93" y="1"/>
                    </a:lnTo>
                    <a:lnTo>
                      <a:pt x="93" y="23"/>
                    </a:lnTo>
                    <a:lnTo>
                      <a:pt x="86" y="21"/>
                    </a:lnTo>
                    <a:lnTo>
                      <a:pt x="79" y="21"/>
                    </a:lnTo>
                    <a:lnTo>
                      <a:pt x="63" y="23"/>
                    </a:lnTo>
                    <a:lnTo>
                      <a:pt x="49" y="28"/>
                    </a:lnTo>
                    <a:lnTo>
                      <a:pt x="40" y="38"/>
                    </a:lnTo>
                    <a:lnTo>
                      <a:pt x="31" y="50"/>
                    </a:lnTo>
                    <a:lnTo>
                      <a:pt x="27" y="65"/>
                    </a:lnTo>
                    <a:lnTo>
                      <a:pt x="25" y="83"/>
                    </a:lnTo>
                    <a:lnTo>
                      <a:pt x="25" y="20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1" name="Freeform 9"/>
              <p:cNvSpPr>
                <a:spLocks noChangeAspect="1"/>
              </p:cNvSpPr>
              <p:nvPr userDrawn="1"/>
            </p:nvSpPr>
            <p:spPr bwMode="auto">
              <a:xfrm>
                <a:off x="5021263" y="2147888"/>
                <a:ext cx="96838" cy="103188"/>
              </a:xfrm>
              <a:custGeom>
                <a:avLst/>
                <a:gdLst>
                  <a:gd name="T0" fmla="*/ 25 w 182"/>
                  <a:gd name="T1" fmla="*/ 0 h 195"/>
                  <a:gd name="T2" fmla="*/ 92 w 182"/>
                  <a:gd name="T3" fmla="*/ 163 h 195"/>
                  <a:gd name="T4" fmla="*/ 157 w 182"/>
                  <a:gd name="T5" fmla="*/ 0 h 195"/>
                  <a:gd name="T6" fmla="*/ 182 w 182"/>
                  <a:gd name="T7" fmla="*/ 0 h 195"/>
                  <a:gd name="T8" fmla="*/ 106 w 182"/>
                  <a:gd name="T9" fmla="*/ 195 h 195"/>
                  <a:gd name="T10" fmla="*/ 80 w 182"/>
                  <a:gd name="T11" fmla="*/ 195 h 195"/>
                  <a:gd name="T12" fmla="*/ 0 w 182"/>
                  <a:gd name="T13" fmla="*/ 0 h 195"/>
                  <a:gd name="T14" fmla="*/ 25 w 182"/>
                  <a:gd name="T15" fmla="*/ 0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195">
                    <a:moveTo>
                      <a:pt x="25" y="0"/>
                    </a:moveTo>
                    <a:lnTo>
                      <a:pt x="92" y="163"/>
                    </a:lnTo>
                    <a:lnTo>
                      <a:pt x="157" y="0"/>
                    </a:lnTo>
                    <a:lnTo>
                      <a:pt x="182" y="0"/>
                    </a:lnTo>
                    <a:lnTo>
                      <a:pt x="106" y="195"/>
                    </a:lnTo>
                    <a:lnTo>
                      <a:pt x="80" y="195"/>
                    </a:lnTo>
                    <a:lnTo>
                      <a:pt x="0" y="0"/>
                    </a:lnTo>
                    <a:lnTo>
                      <a:pt x="25" y="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2" name="Freeform 10"/>
              <p:cNvSpPr>
                <a:spLocks noChangeAspect="1" noEditPoints="1"/>
              </p:cNvSpPr>
              <p:nvPr userDrawn="1"/>
            </p:nvSpPr>
            <p:spPr bwMode="auto">
              <a:xfrm>
                <a:off x="5127626" y="2103438"/>
                <a:ext cx="14288" cy="147638"/>
              </a:xfrm>
              <a:custGeom>
                <a:avLst/>
                <a:gdLst>
                  <a:gd name="T0" fmla="*/ 28 w 28"/>
                  <a:gd name="T1" fmla="*/ 30 h 280"/>
                  <a:gd name="T2" fmla="*/ 0 w 28"/>
                  <a:gd name="T3" fmla="*/ 30 h 280"/>
                  <a:gd name="T4" fmla="*/ 0 w 28"/>
                  <a:gd name="T5" fmla="*/ 0 h 280"/>
                  <a:gd name="T6" fmla="*/ 28 w 28"/>
                  <a:gd name="T7" fmla="*/ 0 h 280"/>
                  <a:gd name="T8" fmla="*/ 28 w 28"/>
                  <a:gd name="T9" fmla="*/ 30 h 280"/>
                  <a:gd name="T10" fmla="*/ 25 w 28"/>
                  <a:gd name="T11" fmla="*/ 85 h 280"/>
                  <a:gd name="T12" fmla="*/ 25 w 28"/>
                  <a:gd name="T13" fmla="*/ 280 h 280"/>
                  <a:gd name="T14" fmla="*/ 2 w 28"/>
                  <a:gd name="T15" fmla="*/ 280 h 280"/>
                  <a:gd name="T16" fmla="*/ 2 w 28"/>
                  <a:gd name="T17" fmla="*/ 85 h 280"/>
                  <a:gd name="T18" fmla="*/ 25 w 28"/>
                  <a:gd name="T19" fmla="*/ 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0">
                    <a:moveTo>
                      <a:pt x="28" y="30"/>
                    </a:moveTo>
                    <a:lnTo>
                      <a:pt x="0" y="30"/>
                    </a:lnTo>
                    <a:lnTo>
                      <a:pt x="0" y="0"/>
                    </a:lnTo>
                    <a:lnTo>
                      <a:pt x="28" y="0"/>
                    </a:lnTo>
                    <a:lnTo>
                      <a:pt x="28" y="30"/>
                    </a:lnTo>
                    <a:close/>
                    <a:moveTo>
                      <a:pt x="25" y="85"/>
                    </a:moveTo>
                    <a:lnTo>
                      <a:pt x="25" y="280"/>
                    </a:lnTo>
                    <a:lnTo>
                      <a:pt x="2" y="280"/>
                    </a:lnTo>
                    <a:lnTo>
                      <a:pt x="2" y="85"/>
                    </a:lnTo>
                    <a:lnTo>
                      <a:pt x="25" y="85"/>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3" name="Freeform 11"/>
              <p:cNvSpPr>
                <a:spLocks noChangeAspect="1"/>
              </p:cNvSpPr>
              <p:nvPr userDrawn="1"/>
            </p:nvSpPr>
            <p:spPr bwMode="auto">
              <a:xfrm>
                <a:off x="5156201" y="2146301"/>
                <a:ext cx="85725" cy="107950"/>
              </a:xfrm>
              <a:custGeom>
                <a:avLst/>
                <a:gdLst>
                  <a:gd name="T0" fmla="*/ 136 w 162"/>
                  <a:gd name="T1" fmla="*/ 65 h 206"/>
                  <a:gd name="T2" fmla="*/ 133 w 162"/>
                  <a:gd name="T3" fmla="*/ 49 h 206"/>
                  <a:gd name="T4" fmla="*/ 126 w 162"/>
                  <a:gd name="T5" fmla="*/ 36 h 206"/>
                  <a:gd name="T6" fmla="*/ 116 w 162"/>
                  <a:gd name="T7" fmla="*/ 28 h 206"/>
                  <a:gd name="T8" fmla="*/ 101 w 162"/>
                  <a:gd name="T9" fmla="*/ 23 h 206"/>
                  <a:gd name="T10" fmla="*/ 83 w 162"/>
                  <a:gd name="T11" fmla="*/ 21 h 206"/>
                  <a:gd name="T12" fmla="*/ 67 w 162"/>
                  <a:gd name="T13" fmla="*/ 24 h 206"/>
                  <a:gd name="T14" fmla="*/ 52 w 162"/>
                  <a:gd name="T15" fmla="*/ 32 h 206"/>
                  <a:gd name="T16" fmla="*/ 42 w 162"/>
                  <a:gd name="T17" fmla="*/ 45 h 206"/>
                  <a:gd name="T18" fmla="*/ 32 w 162"/>
                  <a:gd name="T19" fmla="*/ 62 h 206"/>
                  <a:gd name="T20" fmla="*/ 28 w 162"/>
                  <a:gd name="T21" fmla="*/ 81 h 206"/>
                  <a:gd name="T22" fmla="*/ 25 w 162"/>
                  <a:gd name="T23" fmla="*/ 102 h 206"/>
                  <a:gd name="T24" fmla="*/ 28 w 162"/>
                  <a:gd name="T25" fmla="*/ 124 h 206"/>
                  <a:gd name="T26" fmla="*/ 32 w 162"/>
                  <a:gd name="T27" fmla="*/ 144 h 206"/>
                  <a:gd name="T28" fmla="*/ 42 w 162"/>
                  <a:gd name="T29" fmla="*/ 160 h 206"/>
                  <a:gd name="T30" fmla="*/ 52 w 162"/>
                  <a:gd name="T31" fmla="*/ 173 h 206"/>
                  <a:gd name="T32" fmla="*/ 67 w 162"/>
                  <a:gd name="T33" fmla="*/ 182 h 206"/>
                  <a:gd name="T34" fmla="*/ 83 w 162"/>
                  <a:gd name="T35" fmla="*/ 184 h 206"/>
                  <a:gd name="T36" fmla="*/ 101 w 162"/>
                  <a:gd name="T37" fmla="*/ 182 h 206"/>
                  <a:gd name="T38" fmla="*/ 114 w 162"/>
                  <a:gd name="T39" fmla="*/ 176 h 206"/>
                  <a:gd name="T40" fmla="*/ 126 w 162"/>
                  <a:gd name="T41" fmla="*/ 167 h 206"/>
                  <a:gd name="T42" fmla="*/ 133 w 162"/>
                  <a:gd name="T43" fmla="*/ 154 h 206"/>
                  <a:gd name="T44" fmla="*/ 136 w 162"/>
                  <a:gd name="T45" fmla="*/ 139 h 206"/>
                  <a:gd name="T46" fmla="*/ 162 w 162"/>
                  <a:gd name="T47" fmla="*/ 139 h 206"/>
                  <a:gd name="T48" fmla="*/ 157 w 162"/>
                  <a:gd name="T49" fmla="*/ 160 h 206"/>
                  <a:gd name="T50" fmla="*/ 149 w 162"/>
                  <a:gd name="T51" fmla="*/ 176 h 206"/>
                  <a:gd name="T52" fmla="*/ 137 w 162"/>
                  <a:gd name="T53" fmla="*/ 189 h 206"/>
                  <a:gd name="T54" fmla="*/ 124 w 162"/>
                  <a:gd name="T55" fmla="*/ 198 h 206"/>
                  <a:gd name="T56" fmla="*/ 106 w 162"/>
                  <a:gd name="T57" fmla="*/ 204 h 206"/>
                  <a:gd name="T58" fmla="*/ 86 w 162"/>
                  <a:gd name="T59" fmla="*/ 206 h 206"/>
                  <a:gd name="T60" fmla="*/ 65 w 162"/>
                  <a:gd name="T61" fmla="*/ 204 h 206"/>
                  <a:gd name="T62" fmla="*/ 47 w 162"/>
                  <a:gd name="T63" fmla="*/ 197 h 206"/>
                  <a:gd name="T64" fmla="*/ 34 w 162"/>
                  <a:gd name="T65" fmla="*/ 186 h 206"/>
                  <a:gd name="T66" fmla="*/ 21 w 162"/>
                  <a:gd name="T67" fmla="*/ 174 h 206"/>
                  <a:gd name="T68" fmla="*/ 12 w 162"/>
                  <a:gd name="T69" fmla="*/ 159 h 206"/>
                  <a:gd name="T70" fmla="*/ 6 w 162"/>
                  <a:gd name="T71" fmla="*/ 141 h 206"/>
                  <a:gd name="T72" fmla="*/ 1 w 162"/>
                  <a:gd name="T73" fmla="*/ 122 h 206"/>
                  <a:gd name="T74" fmla="*/ 0 w 162"/>
                  <a:gd name="T75" fmla="*/ 102 h 206"/>
                  <a:gd name="T76" fmla="*/ 1 w 162"/>
                  <a:gd name="T77" fmla="*/ 83 h 206"/>
                  <a:gd name="T78" fmla="*/ 6 w 162"/>
                  <a:gd name="T79" fmla="*/ 64 h 206"/>
                  <a:gd name="T80" fmla="*/ 13 w 162"/>
                  <a:gd name="T81" fmla="*/ 47 h 206"/>
                  <a:gd name="T82" fmla="*/ 22 w 162"/>
                  <a:gd name="T83" fmla="*/ 32 h 206"/>
                  <a:gd name="T84" fmla="*/ 35 w 162"/>
                  <a:gd name="T85" fmla="*/ 18 h 206"/>
                  <a:gd name="T86" fmla="*/ 50 w 162"/>
                  <a:gd name="T87" fmla="*/ 9 h 206"/>
                  <a:gd name="T88" fmla="*/ 67 w 162"/>
                  <a:gd name="T89" fmla="*/ 2 h 206"/>
                  <a:gd name="T90" fmla="*/ 87 w 162"/>
                  <a:gd name="T91" fmla="*/ 0 h 206"/>
                  <a:gd name="T92" fmla="*/ 106 w 162"/>
                  <a:gd name="T93" fmla="*/ 2 h 206"/>
                  <a:gd name="T94" fmla="*/ 124 w 162"/>
                  <a:gd name="T95" fmla="*/ 8 h 206"/>
                  <a:gd name="T96" fmla="*/ 139 w 162"/>
                  <a:gd name="T97" fmla="*/ 17 h 206"/>
                  <a:gd name="T98" fmla="*/ 150 w 162"/>
                  <a:gd name="T99" fmla="*/ 30 h 206"/>
                  <a:gd name="T100" fmla="*/ 158 w 162"/>
                  <a:gd name="T101" fmla="*/ 46 h 206"/>
                  <a:gd name="T102" fmla="*/ 162 w 162"/>
                  <a:gd name="T103" fmla="*/ 65 h 206"/>
                  <a:gd name="T104" fmla="*/ 136 w 162"/>
                  <a:gd name="T105" fmla="*/ 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 h="206">
                    <a:moveTo>
                      <a:pt x="136" y="65"/>
                    </a:moveTo>
                    <a:lnTo>
                      <a:pt x="133" y="49"/>
                    </a:lnTo>
                    <a:lnTo>
                      <a:pt x="126" y="36"/>
                    </a:lnTo>
                    <a:lnTo>
                      <a:pt x="116" y="28"/>
                    </a:lnTo>
                    <a:lnTo>
                      <a:pt x="101" y="23"/>
                    </a:lnTo>
                    <a:lnTo>
                      <a:pt x="83" y="21"/>
                    </a:lnTo>
                    <a:lnTo>
                      <a:pt x="67" y="24"/>
                    </a:lnTo>
                    <a:lnTo>
                      <a:pt x="52" y="32"/>
                    </a:lnTo>
                    <a:lnTo>
                      <a:pt x="42" y="45"/>
                    </a:lnTo>
                    <a:lnTo>
                      <a:pt x="32" y="62"/>
                    </a:lnTo>
                    <a:lnTo>
                      <a:pt x="28" y="81"/>
                    </a:lnTo>
                    <a:lnTo>
                      <a:pt x="25" y="102"/>
                    </a:lnTo>
                    <a:lnTo>
                      <a:pt x="28" y="124"/>
                    </a:lnTo>
                    <a:lnTo>
                      <a:pt x="32" y="144"/>
                    </a:lnTo>
                    <a:lnTo>
                      <a:pt x="42" y="160"/>
                    </a:lnTo>
                    <a:lnTo>
                      <a:pt x="52" y="173"/>
                    </a:lnTo>
                    <a:lnTo>
                      <a:pt x="67" y="182"/>
                    </a:lnTo>
                    <a:lnTo>
                      <a:pt x="83" y="184"/>
                    </a:lnTo>
                    <a:lnTo>
                      <a:pt x="101" y="182"/>
                    </a:lnTo>
                    <a:lnTo>
                      <a:pt x="114" y="176"/>
                    </a:lnTo>
                    <a:lnTo>
                      <a:pt x="126" y="167"/>
                    </a:lnTo>
                    <a:lnTo>
                      <a:pt x="133" y="154"/>
                    </a:lnTo>
                    <a:lnTo>
                      <a:pt x="136" y="139"/>
                    </a:lnTo>
                    <a:lnTo>
                      <a:pt x="162" y="139"/>
                    </a:lnTo>
                    <a:lnTo>
                      <a:pt x="157" y="160"/>
                    </a:lnTo>
                    <a:lnTo>
                      <a:pt x="149" y="176"/>
                    </a:lnTo>
                    <a:lnTo>
                      <a:pt x="137" y="189"/>
                    </a:lnTo>
                    <a:lnTo>
                      <a:pt x="124" y="198"/>
                    </a:lnTo>
                    <a:lnTo>
                      <a:pt x="106" y="204"/>
                    </a:lnTo>
                    <a:lnTo>
                      <a:pt x="86" y="206"/>
                    </a:lnTo>
                    <a:lnTo>
                      <a:pt x="65" y="204"/>
                    </a:lnTo>
                    <a:lnTo>
                      <a:pt x="47" y="197"/>
                    </a:lnTo>
                    <a:lnTo>
                      <a:pt x="34" y="186"/>
                    </a:lnTo>
                    <a:lnTo>
                      <a:pt x="21" y="174"/>
                    </a:lnTo>
                    <a:lnTo>
                      <a:pt x="12" y="159"/>
                    </a:lnTo>
                    <a:lnTo>
                      <a:pt x="6" y="141"/>
                    </a:lnTo>
                    <a:lnTo>
                      <a:pt x="1" y="122"/>
                    </a:lnTo>
                    <a:lnTo>
                      <a:pt x="0" y="102"/>
                    </a:lnTo>
                    <a:lnTo>
                      <a:pt x="1" y="83"/>
                    </a:lnTo>
                    <a:lnTo>
                      <a:pt x="6" y="64"/>
                    </a:lnTo>
                    <a:lnTo>
                      <a:pt x="13" y="47"/>
                    </a:lnTo>
                    <a:lnTo>
                      <a:pt x="22" y="32"/>
                    </a:lnTo>
                    <a:lnTo>
                      <a:pt x="35" y="18"/>
                    </a:lnTo>
                    <a:lnTo>
                      <a:pt x="50" y="9"/>
                    </a:lnTo>
                    <a:lnTo>
                      <a:pt x="67" y="2"/>
                    </a:lnTo>
                    <a:lnTo>
                      <a:pt x="87" y="0"/>
                    </a:lnTo>
                    <a:lnTo>
                      <a:pt x="106" y="2"/>
                    </a:lnTo>
                    <a:lnTo>
                      <a:pt x="124" y="8"/>
                    </a:lnTo>
                    <a:lnTo>
                      <a:pt x="139" y="17"/>
                    </a:lnTo>
                    <a:lnTo>
                      <a:pt x="150" y="30"/>
                    </a:lnTo>
                    <a:lnTo>
                      <a:pt x="158" y="46"/>
                    </a:lnTo>
                    <a:lnTo>
                      <a:pt x="162" y="65"/>
                    </a:lnTo>
                    <a:lnTo>
                      <a:pt x="136" y="65"/>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4" name="Freeform 12"/>
              <p:cNvSpPr>
                <a:spLocks noChangeAspect="1" noEditPoints="1"/>
              </p:cNvSpPr>
              <p:nvPr userDrawn="1"/>
            </p:nvSpPr>
            <p:spPr bwMode="auto">
              <a:xfrm>
                <a:off x="5254626" y="2146301"/>
                <a:ext cx="92075" cy="107950"/>
              </a:xfrm>
              <a:custGeom>
                <a:avLst/>
                <a:gdLst>
                  <a:gd name="T0" fmla="*/ 24 w 174"/>
                  <a:gd name="T1" fmla="*/ 108 h 206"/>
                  <a:gd name="T2" fmla="*/ 26 w 174"/>
                  <a:gd name="T3" fmla="*/ 125 h 206"/>
                  <a:gd name="T4" fmla="*/ 30 w 174"/>
                  <a:gd name="T5" fmla="*/ 141 h 206"/>
                  <a:gd name="T6" fmla="*/ 37 w 174"/>
                  <a:gd name="T7" fmla="*/ 155 h 206"/>
                  <a:gd name="T8" fmla="*/ 46 w 174"/>
                  <a:gd name="T9" fmla="*/ 167 h 206"/>
                  <a:gd name="T10" fmla="*/ 58 w 174"/>
                  <a:gd name="T11" fmla="*/ 176 h 206"/>
                  <a:gd name="T12" fmla="*/ 74 w 174"/>
                  <a:gd name="T13" fmla="*/ 182 h 206"/>
                  <a:gd name="T14" fmla="*/ 92 w 174"/>
                  <a:gd name="T15" fmla="*/ 184 h 206"/>
                  <a:gd name="T16" fmla="*/ 112 w 174"/>
                  <a:gd name="T17" fmla="*/ 181 h 206"/>
                  <a:gd name="T18" fmla="*/ 128 w 174"/>
                  <a:gd name="T19" fmla="*/ 171 h 206"/>
                  <a:gd name="T20" fmla="*/ 141 w 174"/>
                  <a:gd name="T21" fmla="*/ 156 h 206"/>
                  <a:gd name="T22" fmla="*/ 148 w 174"/>
                  <a:gd name="T23" fmla="*/ 138 h 206"/>
                  <a:gd name="T24" fmla="*/ 172 w 174"/>
                  <a:gd name="T25" fmla="*/ 138 h 206"/>
                  <a:gd name="T26" fmla="*/ 165 w 174"/>
                  <a:gd name="T27" fmla="*/ 159 h 206"/>
                  <a:gd name="T28" fmla="*/ 155 w 174"/>
                  <a:gd name="T29" fmla="*/ 176 h 206"/>
                  <a:gd name="T30" fmla="*/ 142 w 174"/>
                  <a:gd name="T31" fmla="*/ 189 h 206"/>
                  <a:gd name="T32" fmla="*/ 126 w 174"/>
                  <a:gd name="T33" fmla="*/ 198 h 206"/>
                  <a:gd name="T34" fmla="*/ 106 w 174"/>
                  <a:gd name="T35" fmla="*/ 204 h 206"/>
                  <a:gd name="T36" fmla="*/ 84 w 174"/>
                  <a:gd name="T37" fmla="*/ 206 h 206"/>
                  <a:gd name="T38" fmla="*/ 64 w 174"/>
                  <a:gd name="T39" fmla="*/ 204 h 206"/>
                  <a:gd name="T40" fmla="*/ 47 w 174"/>
                  <a:gd name="T41" fmla="*/ 197 h 206"/>
                  <a:gd name="T42" fmla="*/ 32 w 174"/>
                  <a:gd name="T43" fmla="*/ 186 h 206"/>
                  <a:gd name="T44" fmla="*/ 21 w 174"/>
                  <a:gd name="T45" fmla="*/ 174 h 206"/>
                  <a:gd name="T46" fmla="*/ 11 w 174"/>
                  <a:gd name="T47" fmla="*/ 159 h 206"/>
                  <a:gd name="T48" fmla="*/ 4 w 174"/>
                  <a:gd name="T49" fmla="*/ 141 h 206"/>
                  <a:gd name="T50" fmla="*/ 1 w 174"/>
                  <a:gd name="T51" fmla="*/ 122 h 206"/>
                  <a:gd name="T52" fmla="*/ 0 w 174"/>
                  <a:gd name="T53" fmla="*/ 102 h 206"/>
                  <a:gd name="T54" fmla="*/ 1 w 174"/>
                  <a:gd name="T55" fmla="*/ 83 h 206"/>
                  <a:gd name="T56" fmla="*/ 4 w 174"/>
                  <a:gd name="T57" fmla="*/ 64 h 206"/>
                  <a:gd name="T58" fmla="*/ 11 w 174"/>
                  <a:gd name="T59" fmla="*/ 47 h 206"/>
                  <a:gd name="T60" fmla="*/ 21 w 174"/>
                  <a:gd name="T61" fmla="*/ 32 h 206"/>
                  <a:gd name="T62" fmla="*/ 33 w 174"/>
                  <a:gd name="T63" fmla="*/ 18 h 206"/>
                  <a:gd name="T64" fmla="*/ 48 w 174"/>
                  <a:gd name="T65" fmla="*/ 9 h 206"/>
                  <a:gd name="T66" fmla="*/ 66 w 174"/>
                  <a:gd name="T67" fmla="*/ 2 h 206"/>
                  <a:gd name="T68" fmla="*/ 86 w 174"/>
                  <a:gd name="T69" fmla="*/ 0 h 206"/>
                  <a:gd name="T70" fmla="*/ 108 w 174"/>
                  <a:gd name="T71" fmla="*/ 2 h 206"/>
                  <a:gd name="T72" fmla="*/ 127 w 174"/>
                  <a:gd name="T73" fmla="*/ 8 h 206"/>
                  <a:gd name="T74" fmla="*/ 143 w 174"/>
                  <a:gd name="T75" fmla="*/ 18 h 206"/>
                  <a:gd name="T76" fmla="*/ 155 w 174"/>
                  <a:gd name="T77" fmla="*/ 31 h 206"/>
                  <a:gd name="T78" fmla="*/ 164 w 174"/>
                  <a:gd name="T79" fmla="*/ 47 h 206"/>
                  <a:gd name="T80" fmla="*/ 170 w 174"/>
                  <a:gd name="T81" fmla="*/ 65 h 206"/>
                  <a:gd name="T82" fmla="*/ 173 w 174"/>
                  <a:gd name="T83" fmla="*/ 86 h 206"/>
                  <a:gd name="T84" fmla="*/ 174 w 174"/>
                  <a:gd name="T85" fmla="*/ 108 h 206"/>
                  <a:gd name="T86" fmla="*/ 24 w 174"/>
                  <a:gd name="T87" fmla="*/ 108 h 206"/>
                  <a:gd name="T88" fmla="*/ 150 w 174"/>
                  <a:gd name="T89" fmla="*/ 87 h 206"/>
                  <a:gd name="T90" fmla="*/ 146 w 174"/>
                  <a:gd name="T91" fmla="*/ 69 h 206"/>
                  <a:gd name="T92" fmla="*/ 141 w 174"/>
                  <a:gd name="T93" fmla="*/ 53 h 206"/>
                  <a:gd name="T94" fmla="*/ 133 w 174"/>
                  <a:gd name="T95" fmla="*/ 40 h 206"/>
                  <a:gd name="T96" fmla="*/ 120 w 174"/>
                  <a:gd name="T97" fmla="*/ 30 h 206"/>
                  <a:gd name="T98" fmla="*/ 105 w 174"/>
                  <a:gd name="T99" fmla="*/ 24 h 206"/>
                  <a:gd name="T100" fmla="*/ 86 w 174"/>
                  <a:gd name="T101" fmla="*/ 21 h 206"/>
                  <a:gd name="T102" fmla="*/ 69 w 174"/>
                  <a:gd name="T103" fmla="*/ 24 h 206"/>
                  <a:gd name="T104" fmla="*/ 54 w 174"/>
                  <a:gd name="T105" fmla="*/ 31 h 206"/>
                  <a:gd name="T106" fmla="*/ 43 w 174"/>
                  <a:gd name="T107" fmla="*/ 41 h 206"/>
                  <a:gd name="T108" fmla="*/ 34 w 174"/>
                  <a:gd name="T109" fmla="*/ 55 h 206"/>
                  <a:gd name="T110" fmla="*/ 29 w 174"/>
                  <a:gd name="T111" fmla="*/ 70 h 206"/>
                  <a:gd name="T112" fmla="*/ 25 w 174"/>
                  <a:gd name="T113" fmla="*/ 87 h 206"/>
                  <a:gd name="T114" fmla="*/ 150 w 174"/>
                  <a:gd name="T115" fmla="*/ 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206">
                    <a:moveTo>
                      <a:pt x="24" y="108"/>
                    </a:moveTo>
                    <a:lnTo>
                      <a:pt x="26" y="125"/>
                    </a:lnTo>
                    <a:lnTo>
                      <a:pt x="30" y="141"/>
                    </a:lnTo>
                    <a:lnTo>
                      <a:pt x="37" y="155"/>
                    </a:lnTo>
                    <a:lnTo>
                      <a:pt x="46" y="167"/>
                    </a:lnTo>
                    <a:lnTo>
                      <a:pt x="58" y="176"/>
                    </a:lnTo>
                    <a:lnTo>
                      <a:pt x="74" y="182"/>
                    </a:lnTo>
                    <a:lnTo>
                      <a:pt x="92" y="184"/>
                    </a:lnTo>
                    <a:lnTo>
                      <a:pt x="112" y="181"/>
                    </a:lnTo>
                    <a:lnTo>
                      <a:pt x="128" y="171"/>
                    </a:lnTo>
                    <a:lnTo>
                      <a:pt x="141" y="156"/>
                    </a:lnTo>
                    <a:lnTo>
                      <a:pt x="148" y="138"/>
                    </a:lnTo>
                    <a:lnTo>
                      <a:pt x="172" y="138"/>
                    </a:lnTo>
                    <a:lnTo>
                      <a:pt x="165" y="159"/>
                    </a:lnTo>
                    <a:lnTo>
                      <a:pt x="155" y="176"/>
                    </a:lnTo>
                    <a:lnTo>
                      <a:pt x="142" y="189"/>
                    </a:lnTo>
                    <a:lnTo>
                      <a:pt x="126" y="198"/>
                    </a:lnTo>
                    <a:lnTo>
                      <a:pt x="106" y="204"/>
                    </a:lnTo>
                    <a:lnTo>
                      <a:pt x="84" y="206"/>
                    </a:lnTo>
                    <a:lnTo>
                      <a:pt x="64" y="204"/>
                    </a:lnTo>
                    <a:lnTo>
                      <a:pt x="47" y="197"/>
                    </a:lnTo>
                    <a:lnTo>
                      <a:pt x="32" y="186"/>
                    </a:lnTo>
                    <a:lnTo>
                      <a:pt x="21" y="174"/>
                    </a:lnTo>
                    <a:lnTo>
                      <a:pt x="11" y="159"/>
                    </a:lnTo>
                    <a:lnTo>
                      <a:pt x="4" y="141"/>
                    </a:lnTo>
                    <a:lnTo>
                      <a:pt x="1" y="122"/>
                    </a:lnTo>
                    <a:lnTo>
                      <a:pt x="0" y="102"/>
                    </a:lnTo>
                    <a:lnTo>
                      <a:pt x="1" y="83"/>
                    </a:lnTo>
                    <a:lnTo>
                      <a:pt x="4" y="64"/>
                    </a:lnTo>
                    <a:lnTo>
                      <a:pt x="11" y="47"/>
                    </a:lnTo>
                    <a:lnTo>
                      <a:pt x="21" y="32"/>
                    </a:lnTo>
                    <a:lnTo>
                      <a:pt x="33" y="18"/>
                    </a:lnTo>
                    <a:lnTo>
                      <a:pt x="48" y="9"/>
                    </a:lnTo>
                    <a:lnTo>
                      <a:pt x="66" y="2"/>
                    </a:lnTo>
                    <a:lnTo>
                      <a:pt x="86" y="0"/>
                    </a:lnTo>
                    <a:lnTo>
                      <a:pt x="108" y="2"/>
                    </a:lnTo>
                    <a:lnTo>
                      <a:pt x="127" y="8"/>
                    </a:lnTo>
                    <a:lnTo>
                      <a:pt x="143" y="18"/>
                    </a:lnTo>
                    <a:lnTo>
                      <a:pt x="155" y="31"/>
                    </a:lnTo>
                    <a:lnTo>
                      <a:pt x="164" y="47"/>
                    </a:lnTo>
                    <a:lnTo>
                      <a:pt x="170" y="65"/>
                    </a:lnTo>
                    <a:lnTo>
                      <a:pt x="173" y="86"/>
                    </a:lnTo>
                    <a:lnTo>
                      <a:pt x="174" y="108"/>
                    </a:lnTo>
                    <a:lnTo>
                      <a:pt x="24" y="108"/>
                    </a:lnTo>
                    <a:close/>
                    <a:moveTo>
                      <a:pt x="150" y="87"/>
                    </a:moveTo>
                    <a:lnTo>
                      <a:pt x="146" y="69"/>
                    </a:lnTo>
                    <a:lnTo>
                      <a:pt x="141" y="53"/>
                    </a:lnTo>
                    <a:lnTo>
                      <a:pt x="133" y="40"/>
                    </a:lnTo>
                    <a:lnTo>
                      <a:pt x="120" y="30"/>
                    </a:lnTo>
                    <a:lnTo>
                      <a:pt x="105" y="24"/>
                    </a:lnTo>
                    <a:lnTo>
                      <a:pt x="86" y="21"/>
                    </a:lnTo>
                    <a:lnTo>
                      <a:pt x="69" y="24"/>
                    </a:lnTo>
                    <a:lnTo>
                      <a:pt x="54" y="31"/>
                    </a:lnTo>
                    <a:lnTo>
                      <a:pt x="43" y="41"/>
                    </a:lnTo>
                    <a:lnTo>
                      <a:pt x="34" y="55"/>
                    </a:lnTo>
                    <a:lnTo>
                      <a:pt x="29" y="70"/>
                    </a:lnTo>
                    <a:lnTo>
                      <a:pt x="25" y="87"/>
                    </a:lnTo>
                    <a:lnTo>
                      <a:pt x="150" y="87"/>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5" name="Freeform 13"/>
              <p:cNvSpPr>
                <a:spLocks noChangeAspect="1"/>
              </p:cNvSpPr>
              <p:nvPr userDrawn="1"/>
            </p:nvSpPr>
            <p:spPr bwMode="auto">
              <a:xfrm>
                <a:off x="5353051" y="2146301"/>
                <a:ext cx="82550" cy="107950"/>
              </a:xfrm>
              <a:custGeom>
                <a:avLst/>
                <a:gdLst>
                  <a:gd name="T0" fmla="*/ 94 w 155"/>
                  <a:gd name="T1" fmla="*/ 1 h 206"/>
                  <a:gd name="T2" fmla="*/ 120 w 155"/>
                  <a:gd name="T3" fmla="*/ 8 h 206"/>
                  <a:gd name="T4" fmla="*/ 140 w 155"/>
                  <a:gd name="T5" fmla="*/ 25 h 206"/>
                  <a:gd name="T6" fmla="*/ 149 w 155"/>
                  <a:gd name="T7" fmla="*/ 54 h 206"/>
                  <a:gd name="T8" fmla="*/ 120 w 155"/>
                  <a:gd name="T9" fmla="*/ 41 h 206"/>
                  <a:gd name="T10" fmla="*/ 102 w 155"/>
                  <a:gd name="T11" fmla="*/ 25 h 206"/>
                  <a:gd name="T12" fmla="*/ 75 w 155"/>
                  <a:gd name="T13" fmla="*/ 21 h 206"/>
                  <a:gd name="T14" fmla="*/ 51 w 155"/>
                  <a:gd name="T15" fmla="*/ 25 h 206"/>
                  <a:gd name="T16" fmla="*/ 33 w 155"/>
                  <a:gd name="T17" fmla="*/ 40 h 206"/>
                  <a:gd name="T18" fmla="*/ 33 w 155"/>
                  <a:gd name="T19" fmla="*/ 63 h 206"/>
                  <a:gd name="T20" fmla="*/ 51 w 155"/>
                  <a:gd name="T21" fmla="*/ 76 h 206"/>
                  <a:gd name="T22" fmla="*/ 81 w 155"/>
                  <a:gd name="T23" fmla="*/ 85 h 206"/>
                  <a:gd name="T24" fmla="*/ 121 w 155"/>
                  <a:gd name="T25" fmla="*/ 96 h 206"/>
                  <a:gd name="T26" fmla="*/ 145 w 155"/>
                  <a:gd name="T27" fmla="*/ 114 h 206"/>
                  <a:gd name="T28" fmla="*/ 155 w 155"/>
                  <a:gd name="T29" fmla="*/ 143 h 206"/>
                  <a:gd name="T30" fmla="*/ 145 w 155"/>
                  <a:gd name="T31" fmla="*/ 174 h 206"/>
                  <a:gd name="T32" fmla="*/ 122 w 155"/>
                  <a:gd name="T33" fmla="*/ 195 h 206"/>
                  <a:gd name="T34" fmla="*/ 90 w 155"/>
                  <a:gd name="T35" fmla="*/ 204 h 206"/>
                  <a:gd name="T36" fmla="*/ 59 w 155"/>
                  <a:gd name="T37" fmla="*/ 205 h 206"/>
                  <a:gd name="T38" fmla="*/ 30 w 155"/>
                  <a:gd name="T39" fmla="*/ 196 h 206"/>
                  <a:gd name="T40" fmla="*/ 9 w 155"/>
                  <a:gd name="T41" fmla="*/ 177 h 206"/>
                  <a:gd name="T42" fmla="*/ 0 w 155"/>
                  <a:gd name="T43" fmla="*/ 147 h 206"/>
                  <a:gd name="T44" fmla="*/ 28 w 155"/>
                  <a:gd name="T45" fmla="*/ 160 h 206"/>
                  <a:gd name="T46" fmla="*/ 43 w 155"/>
                  <a:gd name="T47" fmla="*/ 176 h 206"/>
                  <a:gd name="T48" fmla="*/ 66 w 155"/>
                  <a:gd name="T49" fmla="*/ 183 h 206"/>
                  <a:gd name="T50" fmla="*/ 91 w 155"/>
                  <a:gd name="T51" fmla="*/ 183 h 206"/>
                  <a:gd name="T52" fmla="*/ 113 w 155"/>
                  <a:gd name="T53" fmla="*/ 175 h 206"/>
                  <a:gd name="T54" fmla="*/ 127 w 155"/>
                  <a:gd name="T55" fmla="*/ 158 h 206"/>
                  <a:gd name="T56" fmla="*/ 127 w 155"/>
                  <a:gd name="T57" fmla="*/ 133 h 206"/>
                  <a:gd name="T58" fmla="*/ 111 w 155"/>
                  <a:gd name="T59" fmla="*/ 118 h 206"/>
                  <a:gd name="T60" fmla="*/ 83 w 155"/>
                  <a:gd name="T61" fmla="*/ 109 h 206"/>
                  <a:gd name="T62" fmla="*/ 55 w 155"/>
                  <a:gd name="T63" fmla="*/ 103 h 206"/>
                  <a:gd name="T64" fmla="*/ 31 w 155"/>
                  <a:gd name="T65" fmla="*/ 94 h 206"/>
                  <a:gd name="T66" fmla="*/ 13 w 155"/>
                  <a:gd name="T67" fmla="*/ 79 h 206"/>
                  <a:gd name="T68" fmla="*/ 7 w 155"/>
                  <a:gd name="T69" fmla="*/ 54 h 206"/>
                  <a:gd name="T70" fmla="*/ 15 w 155"/>
                  <a:gd name="T71" fmla="*/ 26 h 206"/>
                  <a:gd name="T72" fmla="*/ 36 w 155"/>
                  <a:gd name="T73" fmla="*/ 9 h 206"/>
                  <a:gd name="T74" fmla="*/ 63 w 155"/>
                  <a:gd name="T7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5" h="206">
                    <a:moveTo>
                      <a:pt x="77" y="0"/>
                    </a:moveTo>
                    <a:lnTo>
                      <a:pt x="94" y="1"/>
                    </a:lnTo>
                    <a:lnTo>
                      <a:pt x="107" y="3"/>
                    </a:lnTo>
                    <a:lnTo>
                      <a:pt x="120" y="8"/>
                    </a:lnTo>
                    <a:lnTo>
                      <a:pt x="130" y="16"/>
                    </a:lnTo>
                    <a:lnTo>
                      <a:pt x="140" y="25"/>
                    </a:lnTo>
                    <a:lnTo>
                      <a:pt x="145" y="38"/>
                    </a:lnTo>
                    <a:lnTo>
                      <a:pt x="149" y="54"/>
                    </a:lnTo>
                    <a:lnTo>
                      <a:pt x="124" y="54"/>
                    </a:lnTo>
                    <a:lnTo>
                      <a:pt x="120" y="41"/>
                    </a:lnTo>
                    <a:lnTo>
                      <a:pt x="112" y="32"/>
                    </a:lnTo>
                    <a:lnTo>
                      <a:pt x="102" y="25"/>
                    </a:lnTo>
                    <a:lnTo>
                      <a:pt x="89" y="23"/>
                    </a:lnTo>
                    <a:lnTo>
                      <a:pt x="75" y="21"/>
                    </a:lnTo>
                    <a:lnTo>
                      <a:pt x="62" y="23"/>
                    </a:lnTo>
                    <a:lnTo>
                      <a:pt x="51" y="25"/>
                    </a:lnTo>
                    <a:lnTo>
                      <a:pt x="40" y="32"/>
                    </a:lnTo>
                    <a:lnTo>
                      <a:pt x="33" y="40"/>
                    </a:lnTo>
                    <a:lnTo>
                      <a:pt x="31" y="53"/>
                    </a:lnTo>
                    <a:lnTo>
                      <a:pt x="33" y="63"/>
                    </a:lnTo>
                    <a:lnTo>
                      <a:pt x="40" y="70"/>
                    </a:lnTo>
                    <a:lnTo>
                      <a:pt x="51" y="76"/>
                    </a:lnTo>
                    <a:lnTo>
                      <a:pt x="65" y="80"/>
                    </a:lnTo>
                    <a:lnTo>
                      <a:pt x="81" y="85"/>
                    </a:lnTo>
                    <a:lnTo>
                      <a:pt x="100" y="90"/>
                    </a:lnTo>
                    <a:lnTo>
                      <a:pt x="121" y="96"/>
                    </a:lnTo>
                    <a:lnTo>
                      <a:pt x="135" y="103"/>
                    </a:lnTo>
                    <a:lnTo>
                      <a:pt x="145" y="114"/>
                    </a:lnTo>
                    <a:lnTo>
                      <a:pt x="152" y="128"/>
                    </a:lnTo>
                    <a:lnTo>
                      <a:pt x="155" y="143"/>
                    </a:lnTo>
                    <a:lnTo>
                      <a:pt x="152" y="160"/>
                    </a:lnTo>
                    <a:lnTo>
                      <a:pt x="145" y="174"/>
                    </a:lnTo>
                    <a:lnTo>
                      <a:pt x="135" y="185"/>
                    </a:lnTo>
                    <a:lnTo>
                      <a:pt x="122" y="195"/>
                    </a:lnTo>
                    <a:lnTo>
                      <a:pt x="107" y="200"/>
                    </a:lnTo>
                    <a:lnTo>
                      <a:pt x="90" y="204"/>
                    </a:lnTo>
                    <a:lnTo>
                      <a:pt x="73" y="206"/>
                    </a:lnTo>
                    <a:lnTo>
                      <a:pt x="59" y="205"/>
                    </a:lnTo>
                    <a:lnTo>
                      <a:pt x="44" y="201"/>
                    </a:lnTo>
                    <a:lnTo>
                      <a:pt x="30" y="196"/>
                    </a:lnTo>
                    <a:lnTo>
                      <a:pt x="18" y="188"/>
                    </a:lnTo>
                    <a:lnTo>
                      <a:pt x="9" y="177"/>
                    </a:lnTo>
                    <a:lnTo>
                      <a:pt x="2" y="163"/>
                    </a:lnTo>
                    <a:lnTo>
                      <a:pt x="0" y="147"/>
                    </a:lnTo>
                    <a:lnTo>
                      <a:pt x="25" y="147"/>
                    </a:lnTo>
                    <a:lnTo>
                      <a:pt x="28" y="160"/>
                    </a:lnTo>
                    <a:lnTo>
                      <a:pt x="33" y="169"/>
                    </a:lnTo>
                    <a:lnTo>
                      <a:pt x="43" y="176"/>
                    </a:lnTo>
                    <a:lnTo>
                      <a:pt x="53" y="181"/>
                    </a:lnTo>
                    <a:lnTo>
                      <a:pt x="66" y="183"/>
                    </a:lnTo>
                    <a:lnTo>
                      <a:pt x="79" y="184"/>
                    </a:lnTo>
                    <a:lnTo>
                      <a:pt x="91" y="183"/>
                    </a:lnTo>
                    <a:lnTo>
                      <a:pt x="103" y="181"/>
                    </a:lnTo>
                    <a:lnTo>
                      <a:pt x="113" y="175"/>
                    </a:lnTo>
                    <a:lnTo>
                      <a:pt x="122" y="168"/>
                    </a:lnTo>
                    <a:lnTo>
                      <a:pt x="127" y="158"/>
                    </a:lnTo>
                    <a:lnTo>
                      <a:pt x="129" y="146"/>
                    </a:lnTo>
                    <a:lnTo>
                      <a:pt x="127" y="133"/>
                    </a:lnTo>
                    <a:lnTo>
                      <a:pt x="120" y="124"/>
                    </a:lnTo>
                    <a:lnTo>
                      <a:pt x="111" y="118"/>
                    </a:lnTo>
                    <a:lnTo>
                      <a:pt x="98" y="114"/>
                    </a:lnTo>
                    <a:lnTo>
                      <a:pt x="83" y="109"/>
                    </a:lnTo>
                    <a:lnTo>
                      <a:pt x="68" y="106"/>
                    </a:lnTo>
                    <a:lnTo>
                      <a:pt x="55" y="103"/>
                    </a:lnTo>
                    <a:lnTo>
                      <a:pt x="43" y="99"/>
                    </a:lnTo>
                    <a:lnTo>
                      <a:pt x="31" y="94"/>
                    </a:lnTo>
                    <a:lnTo>
                      <a:pt x="21" y="87"/>
                    </a:lnTo>
                    <a:lnTo>
                      <a:pt x="13" y="79"/>
                    </a:lnTo>
                    <a:lnTo>
                      <a:pt x="8" y="68"/>
                    </a:lnTo>
                    <a:lnTo>
                      <a:pt x="7" y="54"/>
                    </a:lnTo>
                    <a:lnTo>
                      <a:pt x="8" y="39"/>
                    </a:lnTo>
                    <a:lnTo>
                      <a:pt x="15" y="26"/>
                    </a:lnTo>
                    <a:lnTo>
                      <a:pt x="24" y="16"/>
                    </a:lnTo>
                    <a:lnTo>
                      <a:pt x="36" y="9"/>
                    </a:lnTo>
                    <a:lnTo>
                      <a:pt x="48" y="3"/>
                    </a:lnTo>
                    <a:lnTo>
                      <a:pt x="63" y="1"/>
                    </a:lnTo>
                    <a:lnTo>
                      <a:pt x="77" y="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nvGrpSpPr>
            <p:cNvPr id="555011" name="Group 555010"/>
            <p:cNvGrpSpPr>
              <a:grpSpLocks noChangeAspect="1"/>
            </p:cNvGrpSpPr>
            <p:nvPr userDrawn="1"/>
          </p:nvGrpSpPr>
          <p:grpSpPr>
            <a:xfrm>
              <a:off x="3943351" y="1631951"/>
              <a:ext cx="1544638" cy="428625"/>
              <a:chOff x="3943351" y="1631951"/>
              <a:chExt cx="1544638" cy="428625"/>
            </a:xfrm>
          </p:grpSpPr>
          <p:sp>
            <p:nvSpPr>
              <p:cNvPr id="16" name="Freeform 14"/>
              <p:cNvSpPr>
                <a:spLocks noChangeAspect="1"/>
              </p:cNvSpPr>
              <p:nvPr userDrawn="1"/>
            </p:nvSpPr>
            <p:spPr bwMode="auto">
              <a:xfrm>
                <a:off x="4983163" y="1782763"/>
                <a:ext cx="355600" cy="261938"/>
              </a:xfrm>
              <a:custGeom>
                <a:avLst/>
                <a:gdLst>
                  <a:gd name="T0" fmla="*/ 440 w 673"/>
                  <a:gd name="T1" fmla="*/ 495 h 495"/>
                  <a:gd name="T2" fmla="*/ 333 w 673"/>
                  <a:gd name="T3" fmla="*/ 374 h 495"/>
                  <a:gd name="T4" fmla="*/ 225 w 673"/>
                  <a:gd name="T5" fmla="*/ 495 h 495"/>
                  <a:gd name="T6" fmla="*/ 0 w 673"/>
                  <a:gd name="T7" fmla="*/ 495 h 495"/>
                  <a:gd name="T8" fmla="*/ 220 w 673"/>
                  <a:gd name="T9" fmla="*/ 247 h 495"/>
                  <a:gd name="T10" fmla="*/ 0 w 673"/>
                  <a:gd name="T11" fmla="*/ 0 h 495"/>
                  <a:gd name="T12" fmla="*/ 232 w 673"/>
                  <a:gd name="T13" fmla="*/ 0 h 495"/>
                  <a:gd name="T14" fmla="*/ 341 w 673"/>
                  <a:gd name="T15" fmla="*/ 120 h 495"/>
                  <a:gd name="T16" fmla="*/ 446 w 673"/>
                  <a:gd name="T17" fmla="*/ 0 h 495"/>
                  <a:gd name="T18" fmla="*/ 671 w 673"/>
                  <a:gd name="T19" fmla="*/ 0 h 495"/>
                  <a:gd name="T20" fmla="*/ 452 w 673"/>
                  <a:gd name="T21" fmla="*/ 247 h 495"/>
                  <a:gd name="T22" fmla="*/ 673 w 673"/>
                  <a:gd name="T23" fmla="*/ 495 h 495"/>
                  <a:gd name="T24" fmla="*/ 440 w 673"/>
                  <a:gd name="T25"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495">
                    <a:moveTo>
                      <a:pt x="440" y="495"/>
                    </a:moveTo>
                    <a:lnTo>
                      <a:pt x="333" y="374"/>
                    </a:lnTo>
                    <a:lnTo>
                      <a:pt x="225" y="495"/>
                    </a:lnTo>
                    <a:lnTo>
                      <a:pt x="0" y="495"/>
                    </a:lnTo>
                    <a:lnTo>
                      <a:pt x="220" y="247"/>
                    </a:lnTo>
                    <a:lnTo>
                      <a:pt x="0" y="0"/>
                    </a:lnTo>
                    <a:lnTo>
                      <a:pt x="232" y="0"/>
                    </a:lnTo>
                    <a:lnTo>
                      <a:pt x="341" y="120"/>
                    </a:lnTo>
                    <a:lnTo>
                      <a:pt x="446" y="0"/>
                    </a:lnTo>
                    <a:lnTo>
                      <a:pt x="671" y="0"/>
                    </a:lnTo>
                    <a:lnTo>
                      <a:pt x="452" y="247"/>
                    </a:lnTo>
                    <a:lnTo>
                      <a:pt x="673" y="495"/>
                    </a:lnTo>
                    <a:lnTo>
                      <a:pt x="440" y="495"/>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17" name="Freeform 15"/>
              <p:cNvSpPr>
                <a:spLocks noChangeAspect="1"/>
              </p:cNvSpPr>
              <p:nvPr userDrawn="1"/>
            </p:nvSpPr>
            <p:spPr bwMode="auto">
              <a:xfrm>
                <a:off x="4754563" y="1631951"/>
                <a:ext cx="228600" cy="412750"/>
              </a:xfrm>
              <a:custGeom>
                <a:avLst/>
                <a:gdLst>
                  <a:gd name="T0" fmla="*/ 0 w 433"/>
                  <a:gd name="T1" fmla="*/ 780 h 780"/>
                  <a:gd name="T2" fmla="*/ 0 w 433"/>
                  <a:gd name="T3" fmla="*/ 0 h 780"/>
                  <a:gd name="T4" fmla="*/ 433 w 433"/>
                  <a:gd name="T5" fmla="*/ 0 h 780"/>
                  <a:gd name="T6" fmla="*/ 433 w 433"/>
                  <a:gd name="T7" fmla="*/ 174 h 780"/>
                  <a:gd name="T8" fmla="*/ 184 w 433"/>
                  <a:gd name="T9" fmla="*/ 174 h 780"/>
                  <a:gd name="T10" fmla="*/ 184 w 433"/>
                  <a:gd name="T11" fmla="*/ 285 h 780"/>
                  <a:gd name="T12" fmla="*/ 433 w 433"/>
                  <a:gd name="T13" fmla="*/ 285 h 780"/>
                  <a:gd name="T14" fmla="*/ 433 w 433"/>
                  <a:gd name="T15" fmla="*/ 453 h 780"/>
                  <a:gd name="T16" fmla="*/ 184 w 433"/>
                  <a:gd name="T17" fmla="*/ 453 h 780"/>
                  <a:gd name="T18" fmla="*/ 184 w 433"/>
                  <a:gd name="T19" fmla="*/ 606 h 780"/>
                  <a:gd name="T20" fmla="*/ 433 w 433"/>
                  <a:gd name="T21" fmla="*/ 606 h 780"/>
                  <a:gd name="T22" fmla="*/ 433 w 433"/>
                  <a:gd name="T23" fmla="*/ 780 h 780"/>
                  <a:gd name="T24" fmla="*/ 0 w 433"/>
                  <a:gd name="T25"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3" h="780">
                    <a:moveTo>
                      <a:pt x="0" y="780"/>
                    </a:moveTo>
                    <a:lnTo>
                      <a:pt x="0" y="0"/>
                    </a:lnTo>
                    <a:lnTo>
                      <a:pt x="433" y="0"/>
                    </a:lnTo>
                    <a:lnTo>
                      <a:pt x="433" y="174"/>
                    </a:lnTo>
                    <a:lnTo>
                      <a:pt x="184" y="174"/>
                    </a:lnTo>
                    <a:lnTo>
                      <a:pt x="184" y="285"/>
                    </a:lnTo>
                    <a:lnTo>
                      <a:pt x="433" y="285"/>
                    </a:lnTo>
                    <a:lnTo>
                      <a:pt x="433" y="453"/>
                    </a:lnTo>
                    <a:lnTo>
                      <a:pt x="184" y="453"/>
                    </a:lnTo>
                    <a:lnTo>
                      <a:pt x="184" y="606"/>
                    </a:lnTo>
                    <a:lnTo>
                      <a:pt x="433" y="606"/>
                    </a:lnTo>
                    <a:lnTo>
                      <a:pt x="433" y="780"/>
                    </a:lnTo>
                    <a:lnTo>
                      <a:pt x="0" y="780"/>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55008" name="Freeform 16"/>
              <p:cNvSpPr>
                <a:spLocks noChangeAspect="1" noEditPoints="1"/>
              </p:cNvSpPr>
              <p:nvPr userDrawn="1"/>
            </p:nvSpPr>
            <p:spPr bwMode="auto">
              <a:xfrm>
                <a:off x="3943351" y="1631951"/>
                <a:ext cx="811213" cy="428625"/>
              </a:xfrm>
              <a:custGeom>
                <a:avLst/>
                <a:gdLst>
                  <a:gd name="T0" fmla="*/ 1347 w 1531"/>
                  <a:gd name="T1" fmla="*/ 320 h 808"/>
                  <a:gd name="T2" fmla="*/ 1279 w 1531"/>
                  <a:gd name="T3" fmla="*/ 271 h 808"/>
                  <a:gd name="T4" fmla="*/ 1197 w 1531"/>
                  <a:gd name="T5" fmla="*/ 258 h 808"/>
                  <a:gd name="T6" fmla="*/ 1088 w 1531"/>
                  <a:gd name="T7" fmla="*/ 282 h 808"/>
                  <a:gd name="T8" fmla="*/ 1005 w 1531"/>
                  <a:gd name="T9" fmla="*/ 350 h 808"/>
                  <a:gd name="T10" fmla="*/ 955 w 1531"/>
                  <a:gd name="T11" fmla="*/ 447 h 808"/>
                  <a:gd name="T12" fmla="*/ 900 w 1531"/>
                  <a:gd name="T13" fmla="*/ 344 h 808"/>
                  <a:gd name="T14" fmla="*/ 810 w 1531"/>
                  <a:gd name="T15" fmla="*/ 278 h 808"/>
                  <a:gd name="T16" fmla="*/ 687 w 1531"/>
                  <a:gd name="T17" fmla="*/ 255 h 808"/>
                  <a:gd name="T18" fmla="*/ 557 w 1531"/>
                  <a:gd name="T19" fmla="*/ 281 h 808"/>
                  <a:gd name="T20" fmla="*/ 462 w 1531"/>
                  <a:gd name="T21" fmla="*/ 354 h 808"/>
                  <a:gd name="T22" fmla="*/ 207 w 1531"/>
                  <a:gd name="T23" fmla="*/ 285 h 808"/>
                  <a:gd name="T24" fmla="*/ 461 w 1531"/>
                  <a:gd name="T25" fmla="*/ 0 h 808"/>
                  <a:gd name="T26" fmla="*/ 207 w 1531"/>
                  <a:gd name="T27" fmla="*/ 780 h 808"/>
                  <a:gd name="T28" fmla="*/ 407 w 1531"/>
                  <a:gd name="T29" fmla="*/ 489 h 808"/>
                  <a:gd name="T30" fmla="*/ 416 w 1531"/>
                  <a:gd name="T31" fmla="*/ 613 h 808"/>
                  <a:gd name="T32" fmla="*/ 473 w 1531"/>
                  <a:gd name="T33" fmla="*/ 715 h 808"/>
                  <a:gd name="T34" fmla="*/ 566 w 1531"/>
                  <a:gd name="T35" fmla="*/ 781 h 808"/>
                  <a:gd name="T36" fmla="*/ 687 w 1531"/>
                  <a:gd name="T37" fmla="*/ 806 h 808"/>
                  <a:gd name="T38" fmla="*/ 805 w 1531"/>
                  <a:gd name="T39" fmla="*/ 786 h 808"/>
                  <a:gd name="T40" fmla="*/ 894 w 1531"/>
                  <a:gd name="T41" fmla="*/ 726 h 808"/>
                  <a:gd name="T42" fmla="*/ 954 w 1531"/>
                  <a:gd name="T43" fmla="*/ 629 h 808"/>
                  <a:gd name="T44" fmla="*/ 753 w 1531"/>
                  <a:gd name="T45" fmla="*/ 657 h 808"/>
                  <a:gd name="T46" fmla="*/ 708 w 1531"/>
                  <a:gd name="T47" fmla="*/ 673 h 808"/>
                  <a:gd name="T48" fmla="*/ 642 w 1531"/>
                  <a:gd name="T49" fmla="*/ 663 h 808"/>
                  <a:gd name="T50" fmla="*/ 594 w 1531"/>
                  <a:gd name="T51" fmla="*/ 614 h 808"/>
                  <a:gd name="T52" fmla="*/ 945 w 1531"/>
                  <a:gd name="T53" fmla="*/ 568 h 808"/>
                  <a:gd name="T54" fmla="*/ 981 w 1531"/>
                  <a:gd name="T55" fmla="*/ 676 h 808"/>
                  <a:gd name="T56" fmla="*/ 1055 w 1531"/>
                  <a:gd name="T57" fmla="*/ 761 h 808"/>
                  <a:gd name="T58" fmla="*/ 1158 w 1531"/>
                  <a:gd name="T59" fmla="*/ 806 h 808"/>
                  <a:gd name="T60" fmla="*/ 1257 w 1531"/>
                  <a:gd name="T61" fmla="*/ 799 h 808"/>
                  <a:gd name="T62" fmla="*/ 1328 w 1531"/>
                  <a:gd name="T63" fmla="*/ 753 h 808"/>
                  <a:gd name="T64" fmla="*/ 1349 w 1531"/>
                  <a:gd name="T65" fmla="*/ 780 h 808"/>
                  <a:gd name="T66" fmla="*/ 1349 w 1531"/>
                  <a:gd name="T67" fmla="*/ 0 h 808"/>
                  <a:gd name="T68" fmla="*/ 609 w 1531"/>
                  <a:gd name="T69" fmla="*/ 411 h 808"/>
                  <a:gd name="T70" fmla="*/ 664 w 1531"/>
                  <a:gd name="T71" fmla="*/ 375 h 808"/>
                  <a:gd name="T72" fmla="*/ 734 w 1531"/>
                  <a:gd name="T73" fmla="*/ 383 h 808"/>
                  <a:gd name="T74" fmla="*/ 779 w 1531"/>
                  <a:gd name="T75" fmla="*/ 431 h 808"/>
                  <a:gd name="T76" fmla="*/ 773 w 1531"/>
                  <a:gd name="T77" fmla="*/ 455 h 808"/>
                  <a:gd name="T78" fmla="*/ 689 w 1531"/>
                  <a:gd name="T79" fmla="*/ 455 h 808"/>
                  <a:gd name="T80" fmla="*/ 620 w 1531"/>
                  <a:gd name="T81" fmla="*/ 455 h 808"/>
                  <a:gd name="T82" fmla="*/ 1214 w 1531"/>
                  <a:gd name="T83" fmla="*/ 659 h 808"/>
                  <a:gd name="T84" fmla="*/ 1158 w 1531"/>
                  <a:gd name="T85" fmla="*/ 622 h 808"/>
                  <a:gd name="T86" fmla="*/ 1131 w 1531"/>
                  <a:gd name="T87" fmla="*/ 558 h 808"/>
                  <a:gd name="T88" fmla="*/ 1134 w 1531"/>
                  <a:gd name="T89" fmla="*/ 488 h 808"/>
                  <a:gd name="T90" fmla="*/ 1162 w 1531"/>
                  <a:gd name="T91" fmla="*/ 431 h 808"/>
                  <a:gd name="T92" fmla="*/ 1215 w 1531"/>
                  <a:gd name="T93" fmla="*/ 398 h 808"/>
                  <a:gd name="T94" fmla="*/ 1282 w 1531"/>
                  <a:gd name="T95" fmla="*/ 405 h 808"/>
                  <a:gd name="T96" fmla="*/ 1324 w 1531"/>
                  <a:gd name="T97" fmla="*/ 447 h 808"/>
                  <a:gd name="T98" fmla="*/ 1342 w 1531"/>
                  <a:gd name="T99" fmla="*/ 510 h 808"/>
                  <a:gd name="T100" fmla="*/ 1339 w 1531"/>
                  <a:gd name="T101" fmla="*/ 576 h 808"/>
                  <a:gd name="T102" fmla="*/ 1312 w 1531"/>
                  <a:gd name="T103" fmla="*/ 630 h 808"/>
                  <a:gd name="T104" fmla="*/ 1261 w 1531"/>
                  <a:gd name="T105" fmla="*/ 65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31" h="808">
                    <a:moveTo>
                      <a:pt x="1349" y="0"/>
                    </a:moveTo>
                    <a:lnTo>
                      <a:pt x="1349" y="320"/>
                    </a:lnTo>
                    <a:lnTo>
                      <a:pt x="1347" y="320"/>
                    </a:lnTo>
                    <a:lnTo>
                      <a:pt x="1326" y="299"/>
                    </a:lnTo>
                    <a:lnTo>
                      <a:pt x="1303" y="283"/>
                    </a:lnTo>
                    <a:lnTo>
                      <a:pt x="1279" y="271"/>
                    </a:lnTo>
                    <a:lnTo>
                      <a:pt x="1253" y="263"/>
                    </a:lnTo>
                    <a:lnTo>
                      <a:pt x="1225" y="259"/>
                    </a:lnTo>
                    <a:lnTo>
                      <a:pt x="1197" y="258"/>
                    </a:lnTo>
                    <a:lnTo>
                      <a:pt x="1158" y="260"/>
                    </a:lnTo>
                    <a:lnTo>
                      <a:pt x="1122" y="269"/>
                    </a:lnTo>
                    <a:lnTo>
                      <a:pt x="1088" y="282"/>
                    </a:lnTo>
                    <a:lnTo>
                      <a:pt x="1057" y="300"/>
                    </a:lnTo>
                    <a:lnTo>
                      <a:pt x="1029" y="323"/>
                    </a:lnTo>
                    <a:lnTo>
                      <a:pt x="1005" y="350"/>
                    </a:lnTo>
                    <a:lnTo>
                      <a:pt x="984" y="379"/>
                    </a:lnTo>
                    <a:lnTo>
                      <a:pt x="968" y="411"/>
                    </a:lnTo>
                    <a:lnTo>
                      <a:pt x="955" y="447"/>
                    </a:lnTo>
                    <a:lnTo>
                      <a:pt x="940" y="409"/>
                    </a:lnTo>
                    <a:lnTo>
                      <a:pt x="923" y="374"/>
                    </a:lnTo>
                    <a:lnTo>
                      <a:pt x="900" y="344"/>
                    </a:lnTo>
                    <a:lnTo>
                      <a:pt x="873" y="318"/>
                    </a:lnTo>
                    <a:lnTo>
                      <a:pt x="843" y="296"/>
                    </a:lnTo>
                    <a:lnTo>
                      <a:pt x="810" y="278"/>
                    </a:lnTo>
                    <a:lnTo>
                      <a:pt x="773" y="266"/>
                    </a:lnTo>
                    <a:lnTo>
                      <a:pt x="731" y="258"/>
                    </a:lnTo>
                    <a:lnTo>
                      <a:pt x="687" y="255"/>
                    </a:lnTo>
                    <a:lnTo>
                      <a:pt x="640" y="258"/>
                    </a:lnTo>
                    <a:lnTo>
                      <a:pt x="597" y="267"/>
                    </a:lnTo>
                    <a:lnTo>
                      <a:pt x="557" y="281"/>
                    </a:lnTo>
                    <a:lnTo>
                      <a:pt x="521" y="300"/>
                    </a:lnTo>
                    <a:lnTo>
                      <a:pt x="489" y="326"/>
                    </a:lnTo>
                    <a:lnTo>
                      <a:pt x="462" y="354"/>
                    </a:lnTo>
                    <a:lnTo>
                      <a:pt x="439" y="388"/>
                    </a:lnTo>
                    <a:lnTo>
                      <a:pt x="439" y="285"/>
                    </a:lnTo>
                    <a:lnTo>
                      <a:pt x="207" y="285"/>
                    </a:lnTo>
                    <a:lnTo>
                      <a:pt x="207" y="174"/>
                    </a:lnTo>
                    <a:lnTo>
                      <a:pt x="461" y="174"/>
                    </a:lnTo>
                    <a:lnTo>
                      <a:pt x="461" y="0"/>
                    </a:lnTo>
                    <a:lnTo>
                      <a:pt x="0" y="0"/>
                    </a:lnTo>
                    <a:lnTo>
                      <a:pt x="0" y="780"/>
                    </a:lnTo>
                    <a:lnTo>
                      <a:pt x="207" y="780"/>
                    </a:lnTo>
                    <a:lnTo>
                      <a:pt x="207" y="453"/>
                    </a:lnTo>
                    <a:lnTo>
                      <a:pt x="414" y="453"/>
                    </a:lnTo>
                    <a:lnTo>
                      <a:pt x="407" y="489"/>
                    </a:lnTo>
                    <a:lnTo>
                      <a:pt x="405" y="530"/>
                    </a:lnTo>
                    <a:lnTo>
                      <a:pt x="407" y="573"/>
                    </a:lnTo>
                    <a:lnTo>
                      <a:pt x="416" y="613"/>
                    </a:lnTo>
                    <a:lnTo>
                      <a:pt x="430" y="650"/>
                    </a:lnTo>
                    <a:lnTo>
                      <a:pt x="450" y="685"/>
                    </a:lnTo>
                    <a:lnTo>
                      <a:pt x="473" y="715"/>
                    </a:lnTo>
                    <a:lnTo>
                      <a:pt x="500" y="741"/>
                    </a:lnTo>
                    <a:lnTo>
                      <a:pt x="532" y="764"/>
                    </a:lnTo>
                    <a:lnTo>
                      <a:pt x="566" y="781"/>
                    </a:lnTo>
                    <a:lnTo>
                      <a:pt x="604" y="795"/>
                    </a:lnTo>
                    <a:lnTo>
                      <a:pt x="645" y="803"/>
                    </a:lnTo>
                    <a:lnTo>
                      <a:pt x="687" y="806"/>
                    </a:lnTo>
                    <a:lnTo>
                      <a:pt x="730" y="803"/>
                    </a:lnTo>
                    <a:lnTo>
                      <a:pt x="769" y="796"/>
                    </a:lnTo>
                    <a:lnTo>
                      <a:pt x="805" y="786"/>
                    </a:lnTo>
                    <a:lnTo>
                      <a:pt x="839" y="770"/>
                    </a:lnTo>
                    <a:lnTo>
                      <a:pt x="868" y="750"/>
                    </a:lnTo>
                    <a:lnTo>
                      <a:pt x="894" y="726"/>
                    </a:lnTo>
                    <a:lnTo>
                      <a:pt x="917" y="698"/>
                    </a:lnTo>
                    <a:lnTo>
                      <a:pt x="938" y="666"/>
                    </a:lnTo>
                    <a:lnTo>
                      <a:pt x="954" y="629"/>
                    </a:lnTo>
                    <a:lnTo>
                      <a:pt x="777" y="629"/>
                    </a:lnTo>
                    <a:lnTo>
                      <a:pt x="766" y="644"/>
                    </a:lnTo>
                    <a:lnTo>
                      <a:pt x="753" y="657"/>
                    </a:lnTo>
                    <a:lnTo>
                      <a:pt x="741" y="665"/>
                    </a:lnTo>
                    <a:lnTo>
                      <a:pt x="727" y="670"/>
                    </a:lnTo>
                    <a:lnTo>
                      <a:pt x="708" y="673"/>
                    </a:lnTo>
                    <a:lnTo>
                      <a:pt x="687" y="674"/>
                    </a:lnTo>
                    <a:lnTo>
                      <a:pt x="663" y="671"/>
                    </a:lnTo>
                    <a:lnTo>
                      <a:pt x="642" y="663"/>
                    </a:lnTo>
                    <a:lnTo>
                      <a:pt x="623" y="650"/>
                    </a:lnTo>
                    <a:lnTo>
                      <a:pt x="607" y="634"/>
                    </a:lnTo>
                    <a:lnTo>
                      <a:pt x="594" y="614"/>
                    </a:lnTo>
                    <a:lnTo>
                      <a:pt x="586" y="592"/>
                    </a:lnTo>
                    <a:lnTo>
                      <a:pt x="584" y="568"/>
                    </a:lnTo>
                    <a:lnTo>
                      <a:pt x="945" y="568"/>
                    </a:lnTo>
                    <a:lnTo>
                      <a:pt x="952" y="606"/>
                    </a:lnTo>
                    <a:lnTo>
                      <a:pt x="963" y="643"/>
                    </a:lnTo>
                    <a:lnTo>
                      <a:pt x="981" y="676"/>
                    </a:lnTo>
                    <a:lnTo>
                      <a:pt x="1001" y="709"/>
                    </a:lnTo>
                    <a:lnTo>
                      <a:pt x="1026" y="736"/>
                    </a:lnTo>
                    <a:lnTo>
                      <a:pt x="1055" y="761"/>
                    </a:lnTo>
                    <a:lnTo>
                      <a:pt x="1086" y="780"/>
                    </a:lnTo>
                    <a:lnTo>
                      <a:pt x="1122" y="795"/>
                    </a:lnTo>
                    <a:lnTo>
                      <a:pt x="1158" y="806"/>
                    </a:lnTo>
                    <a:lnTo>
                      <a:pt x="1199" y="808"/>
                    </a:lnTo>
                    <a:lnTo>
                      <a:pt x="1229" y="806"/>
                    </a:lnTo>
                    <a:lnTo>
                      <a:pt x="1257" y="799"/>
                    </a:lnTo>
                    <a:lnTo>
                      <a:pt x="1283" y="787"/>
                    </a:lnTo>
                    <a:lnTo>
                      <a:pt x="1306" y="772"/>
                    </a:lnTo>
                    <a:lnTo>
                      <a:pt x="1328" y="753"/>
                    </a:lnTo>
                    <a:lnTo>
                      <a:pt x="1347" y="730"/>
                    </a:lnTo>
                    <a:lnTo>
                      <a:pt x="1349" y="730"/>
                    </a:lnTo>
                    <a:lnTo>
                      <a:pt x="1349" y="780"/>
                    </a:lnTo>
                    <a:lnTo>
                      <a:pt x="1531" y="780"/>
                    </a:lnTo>
                    <a:lnTo>
                      <a:pt x="1531" y="0"/>
                    </a:lnTo>
                    <a:lnTo>
                      <a:pt x="1349" y="0"/>
                    </a:lnTo>
                    <a:close/>
                    <a:moveTo>
                      <a:pt x="589" y="455"/>
                    </a:moveTo>
                    <a:lnTo>
                      <a:pt x="597" y="432"/>
                    </a:lnTo>
                    <a:lnTo>
                      <a:pt x="609" y="411"/>
                    </a:lnTo>
                    <a:lnTo>
                      <a:pt x="624" y="395"/>
                    </a:lnTo>
                    <a:lnTo>
                      <a:pt x="642" y="383"/>
                    </a:lnTo>
                    <a:lnTo>
                      <a:pt x="664" y="375"/>
                    </a:lnTo>
                    <a:lnTo>
                      <a:pt x="687" y="373"/>
                    </a:lnTo>
                    <a:lnTo>
                      <a:pt x="712" y="375"/>
                    </a:lnTo>
                    <a:lnTo>
                      <a:pt x="734" y="383"/>
                    </a:lnTo>
                    <a:lnTo>
                      <a:pt x="752" y="395"/>
                    </a:lnTo>
                    <a:lnTo>
                      <a:pt x="767" y="411"/>
                    </a:lnTo>
                    <a:lnTo>
                      <a:pt x="779" y="431"/>
                    </a:lnTo>
                    <a:lnTo>
                      <a:pt x="786" y="455"/>
                    </a:lnTo>
                    <a:lnTo>
                      <a:pt x="783" y="455"/>
                    </a:lnTo>
                    <a:lnTo>
                      <a:pt x="773" y="455"/>
                    </a:lnTo>
                    <a:lnTo>
                      <a:pt x="737" y="455"/>
                    </a:lnTo>
                    <a:lnTo>
                      <a:pt x="714" y="455"/>
                    </a:lnTo>
                    <a:lnTo>
                      <a:pt x="689" y="455"/>
                    </a:lnTo>
                    <a:lnTo>
                      <a:pt x="664" y="455"/>
                    </a:lnTo>
                    <a:lnTo>
                      <a:pt x="641" y="455"/>
                    </a:lnTo>
                    <a:lnTo>
                      <a:pt x="620" y="455"/>
                    </a:lnTo>
                    <a:lnTo>
                      <a:pt x="589" y="455"/>
                    </a:lnTo>
                    <a:close/>
                    <a:moveTo>
                      <a:pt x="1238" y="661"/>
                    </a:moveTo>
                    <a:lnTo>
                      <a:pt x="1214" y="659"/>
                    </a:lnTo>
                    <a:lnTo>
                      <a:pt x="1192" y="651"/>
                    </a:lnTo>
                    <a:lnTo>
                      <a:pt x="1173" y="638"/>
                    </a:lnTo>
                    <a:lnTo>
                      <a:pt x="1158" y="622"/>
                    </a:lnTo>
                    <a:lnTo>
                      <a:pt x="1146" y="603"/>
                    </a:lnTo>
                    <a:lnTo>
                      <a:pt x="1137" y="581"/>
                    </a:lnTo>
                    <a:lnTo>
                      <a:pt x="1131" y="558"/>
                    </a:lnTo>
                    <a:lnTo>
                      <a:pt x="1128" y="533"/>
                    </a:lnTo>
                    <a:lnTo>
                      <a:pt x="1130" y="510"/>
                    </a:lnTo>
                    <a:lnTo>
                      <a:pt x="1134" y="488"/>
                    </a:lnTo>
                    <a:lnTo>
                      <a:pt x="1141" y="466"/>
                    </a:lnTo>
                    <a:lnTo>
                      <a:pt x="1150" y="447"/>
                    </a:lnTo>
                    <a:lnTo>
                      <a:pt x="1162" y="431"/>
                    </a:lnTo>
                    <a:lnTo>
                      <a:pt x="1177" y="416"/>
                    </a:lnTo>
                    <a:lnTo>
                      <a:pt x="1194" y="405"/>
                    </a:lnTo>
                    <a:lnTo>
                      <a:pt x="1215" y="398"/>
                    </a:lnTo>
                    <a:lnTo>
                      <a:pt x="1238" y="396"/>
                    </a:lnTo>
                    <a:lnTo>
                      <a:pt x="1261" y="398"/>
                    </a:lnTo>
                    <a:lnTo>
                      <a:pt x="1282" y="405"/>
                    </a:lnTo>
                    <a:lnTo>
                      <a:pt x="1298" y="416"/>
                    </a:lnTo>
                    <a:lnTo>
                      <a:pt x="1313" y="431"/>
                    </a:lnTo>
                    <a:lnTo>
                      <a:pt x="1324" y="447"/>
                    </a:lnTo>
                    <a:lnTo>
                      <a:pt x="1333" y="466"/>
                    </a:lnTo>
                    <a:lnTo>
                      <a:pt x="1339" y="488"/>
                    </a:lnTo>
                    <a:lnTo>
                      <a:pt x="1342" y="510"/>
                    </a:lnTo>
                    <a:lnTo>
                      <a:pt x="1343" y="533"/>
                    </a:lnTo>
                    <a:lnTo>
                      <a:pt x="1342" y="555"/>
                    </a:lnTo>
                    <a:lnTo>
                      <a:pt x="1339" y="576"/>
                    </a:lnTo>
                    <a:lnTo>
                      <a:pt x="1333" y="596"/>
                    </a:lnTo>
                    <a:lnTo>
                      <a:pt x="1324" y="614"/>
                    </a:lnTo>
                    <a:lnTo>
                      <a:pt x="1312" y="630"/>
                    </a:lnTo>
                    <a:lnTo>
                      <a:pt x="1298" y="643"/>
                    </a:lnTo>
                    <a:lnTo>
                      <a:pt x="1281" y="653"/>
                    </a:lnTo>
                    <a:lnTo>
                      <a:pt x="1261" y="659"/>
                    </a:lnTo>
                    <a:lnTo>
                      <a:pt x="1238" y="661"/>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55009" name="Freeform 17"/>
              <p:cNvSpPr>
                <a:spLocks noChangeAspect="1" noEditPoints="1"/>
              </p:cNvSpPr>
              <p:nvPr userDrawn="1"/>
            </p:nvSpPr>
            <p:spPr bwMode="auto">
              <a:xfrm>
                <a:off x="5387976" y="1946276"/>
                <a:ext cx="100013" cy="98425"/>
              </a:xfrm>
              <a:custGeom>
                <a:avLst/>
                <a:gdLst>
                  <a:gd name="T0" fmla="*/ 167 w 188"/>
                  <a:gd name="T1" fmla="*/ 72 h 186"/>
                  <a:gd name="T2" fmla="*/ 149 w 188"/>
                  <a:gd name="T3" fmla="*/ 37 h 186"/>
                  <a:gd name="T4" fmla="*/ 115 w 188"/>
                  <a:gd name="T5" fmla="*/ 19 h 186"/>
                  <a:gd name="T6" fmla="*/ 74 w 188"/>
                  <a:gd name="T7" fmla="*/ 19 h 186"/>
                  <a:gd name="T8" fmla="*/ 39 w 188"/>
                  <a:gd name="T9" fmla="*/ 37 h 186"/>
                  <a:gd name="T10" fmla="*/ 20 w 188"/>
                  <a:gd name="T11" fmla="*/ 72 h 186"/>
                  <a:gd name="T12" fmla="*/ 20 w 188"/>
                  <a:gd name="T13" fmla="*/ 115 h 186"/>
                  <a:gd name="T14" fmla="*/ 39 w 188"/>
                  <a:gd name="T15" fmla="*/ 149 h 186"/>
                  <a:gd name="T16" fmla="*/ 74 w 188"/>
                  <a:gd name="T17" fmla="*/ 169 h 186"/>
                  <a:gd name="T18" fmla="*/ 115 w 188"/>
                  <a:gd name="T19" fmla="*/ 169 h 186"/>
                  <a:gd name="T20" fmla="*/ 149 w 188"/>
                  <a:gd name="T21" fmla="*/ 149 h 186"/>
                  <a:gd name="T22" fmla="*/ 167 w 188"/>
                  <a:gd name="T23" fmla="*/ 115 h 186"/>
                  <a:gd name="T24" fmla="*/ 74 w 188"/>
                  <a:gd name="T25" fmla="*/ 97 h 186"/>
                  <a:gd name="T26" fmla="*/ 57 w 188"/>
                  <a:gd name="T27" fmla="*/ 148 h 186"/>
                  <a:gd name="T28" fmla="*/ 99 w 188"/>
                  <a:gd name="T29" fmla="*/ 36 h 186"/>
                  <a:gd name="T30" fmla="*/ 125 w 188"/>
                  <a:gd name="T31" fmla="*/ 44 h 186"/>
                  <a:gd name="T32" fmla="*/ 134 w 188"/>
                  <a:gd name="T33" fmla="*/ 67 h 186"/>
                  <a:gd name="T34" fmla="*/ 124 w 188"/>
                  <a:gd name="T35" fmla="*/ 87 h 186"/>
                  <a:gd name="T36" fmla="*/ 114 w 188"/>
                  <a:gd name="T37" fmla="*/ 92 h 186"/>
                  <a:gd name="T38" fmla="*/ 127 w 188"/>
                  <a:gd name="T39" fmla="*/ 104 h 186"/>
                  <a:gd name="T40" fmla="*/ 130 w 188"/>
                  <a:gd name="T41" fmla="*/ 126 h 186"/>
                  <a:gd name="T42" fmla="*/ 134 w 188"/>
                  <a:gd name="T43" fmla="*/ 143 h 186"/>
                  <a:gd name="T44" fmla="*/ 116 w 188"/>
                  <a:gd name="T45" fmla="*/ 148 h 186"/>
                  <a:gd name="T46" fmla="*/ 112 w 188"/>
                  <a:gd name="T47" fmla="*/ 124 h 186"/>
                  <a:gd name="T48" fmla="*/ 105 w 188"/>
                  <a:gd name="T49" fmla="*/ 103 h 186"/>
                  <a:gd name="T50" fmla="*/ 90 w 188"/>
                  <a:gd name="T51" fmla="*/ 97 h 186"/>
                  <a:gd name="T52" fmla="*/ 94 w 188"/>
                  <a:gd name="T53" fmla="*/ 83 h 186"/>
                  <a:gd name="T54" fmla="*/ 110 w 188"/>
                  <a:gd name="T55" fmla="*/ 78 h 186"/>
                  <a:gd name="T56" fmla="*/ 115 w 188"/>
                  <a:gd name="T57" fmla="*/ 67 h 186"/>
                  <a:gd name="T58" fmla="*/ 110 w 188"/>
                  <a:gd name="T59" fmla="*/ 56 h 186"/>
                  <a:gd name="T60" fmla="*/ 94 w 188"/>
                  <a:gd name="T61" fmla="*/ 51 h 186"/>
                  <a:gd name="T62" fmla="*/ 74 w 188"/>
                  <a:gd name="T63" fmla="*/ 83 h 186"/>
                  <a:gd name="T64" fmla="*/ 0 w 188"/>
                  <a:gd name="T65" fmla="*/ 94 h 186"/>
                  <a:gd name="T66" fmla="*/ 10 w 188"/>
                  <a:gd name="T67" fmla="*/ 51 h 186"/>
                  <a:gd name="T68" fmla="*/ 35 w 188"/>
                  <a:gd name="T69" fmla="*/ 20 h 186"/>
                  <a:gd name="T70" fmla="*/ 74 w 188"/>
                  <a:gd name="T71" fmla="*/ 3 h 186"/>
                  <a:gd name="T72" fmla="*/ 115 w 188"/>
                  <a:gd name="T73" fmla="*/ 3 h 186"/>
                  <a:gd name="T74" fmla="*/ 152 w 188"/>
                  <a:gd name="T75" fmla="*/ 20 h 186"/>
                  <a:gd name="T76" fmla="*/ 179 w 188"/>
                  <a:gd name="T77" fmla="*/ 51 h 186"/>
                  <a:gd name="T78" fmla="*/ 188 w 188"/>
                  <a:gd name="T79" fmla="*/ 94 h 186"/>
                  <a:gd name="T80" fmla="*/ 179 w 188"/>
                  <a:gd name="T81" fmla="*/ 137 h 186"/>
                  <a:gd name="T82" fmla="*/ 152 w 188"/>
                  <a:gd name="T83" fmla="*/ 168 h 186"/>
                  <a:gd name="T84" fmla="*/ 115 w 188"/>
                  <a:gd name="T85" fmla="*/ 184 h 186"/>
                  <a:gd name="T86" fmla="*/ 74 w 188"/>
                  <a:gd name="T87" fmla="*/ 184 h 186"/>
                  <a:gd name="T88" fmla="*/ 35 w 188"/>
                  <a:gd name="T89" fmla="*/ 168 h 186"/>
                  <a:gd name="T90" fmla="*/ 10 w 188"/>
                  <a:gd name="T91" fmla="*/ 137 h 186"/>
                  <a:gd name="T92" fmla="*/ 0 w 188"/>
                  <a:gd name="T93" fmla="*/ 9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86">
                    <a:moveTo>
                      <a:pt x="171" y="94"/>
                    </a:moveTo>
                    <a:lnTo>
                      <a:pt x="167" y="72"/>
                    </a:lnTo>
                    <a:lnTo>
                      <a:pt x="160" y="53"/>
                    </a:lnTo>
                    <a:lnTo>
                      <a:pt x="149" y="37"/>
                    </a:lnTo>
                    <a:lnTo>
                      <a:pt x="134" y="26"/>
                    </a:lnTo>
                    <a:lnTo>
                      <a:pt x="115" y="19"/>
                    </a:lnTo>
                    <a:lnTo>
                      <a:pt x="94" y="15"/>
                    </a:lnTo>
                    <a:lnTo>
                      <a:pt x="74" y="19"/>
                    </a:lnTo>
                    <a:lnTo>
                      <a:pt x="55" y="26"/>
                    </a:lnTo>
                    <a:lnTo>
                      <a:pt x="39" y="37"/>
                    </a:lnTo>
                    <a:lnTo>
                      <a:pt x="27" y="53"/>
                    </a:lnTo>
                    <a:lnTo>
                      <a:pt x="20" y="72"/>
                    </a:lnTo>
                    <a:lnTo>
                      <a:pt x="18" y="94"/>
                    </a:lnTo>
                    <a:lnTo>
                      <a:pt x="20" y="115"/>
                    </a:lnTo>
                    <a:lnTo>
                      <a:pt x="27" y="134"/>
                    </a:lnTo>
                    <a:lnTo>
                      <a:pt x="39" y="149"/>
                    </a:lnTo>
                    <a:lnTo>
                      <a:pt x="55" y="162"/>
                    </a:lnTo>
                    <a:lnTo>
                      <a:pt x="74" y="169"/>
                    </a:lnTo>
                    <a:lnTo>
                      <a:pt x="94" y="171"/>
                    </a:lnTo>
                    <a:lnTo>
                      <a:pt x="115" y="169"/>
                    </a:lnTo>
                    <a:lnTo>
                      <a:pt x="134" y="162"/>
                    </a:lnTo>
                    <a:lnTo>
                      <a:pt x="149" y="149"/>
                    </a:lnTo>
                    <a:lnTo>
                      <a:pt x="160" y="134"/>
                    </a:lnTo>
                    <a:lnTo>
                      <a:pt x="167" y="115"/>
                    </a:lnTo>
                    <a:lnTo>
                      <a:pt x="171" y="94"/>
                    </a:lnTo>
                    <a:close/>
                    <a:moveTo>
                      <a:pt x="74" y="97"/>
                    </a:moveTo>
                    <a:lnTo>
                      <a:pt x="74" y="148"/>
                    </a:lnTo>
                    <a:lnTo>
                      <a:pt x="57" y="148"/>
                    </a:lnTo>
                    <a:lnTo>
                      <a:pt x="57" y="36"/>
                    </a:lnTo>
                    <a:lnTo>
                      <a:pt x="99" y="36"/>
                    </a:lnTo>
                    <a:lnTo>
                      <a:pt x="114" y="38"/>
                    </a:lnTo>
                    <a:lnTo>
                      <a:pt x="125" y="44"/>
                    </a:lnTo>
                    <a:lnTo>
                      <a:pt x="131" y="53"/>
                    </a:lnTo>
                    <a:lnTo>
                      <a:pt x="134" y="67"/>
                    </a:lnTo>
                    <a:lnTo>
                      <a:pt x="131" y="79"/>
                    </a:lnTo>
                    <a:lnTo>
                      <a:pt x="124" y="87"/>
                    </a:lnTo>
                    <a:lnTo>
                      <a:pt x="114" y="92"/>
                    </a:lnTo>
                    <a:lnTo>
                      <a:pt x="114" y="92"/>
                    </a:lnTo>
                    <a:lnTo>
                      <a:pt x="122" y="95"/>
                    </a:lnTo>
                    <a:lnTo>
                      <a:pt x="127" y="104"/>
                    </a:lnTo>
                    <a:lnTo>
                      <a:pt x="129" y="117"/>
                    </a:lnTo>
                    <a:lnTo>
                      <a:pt x="130" y="126"/>
                    </a:lnTo>
                    <a:lnTo>
                      <a:pt x="131" y="135"/>
                    </a:lnTo>
                    <a:lnTo>
                      <a:pt x="134" y="143"/>
                    </a:lnTo>
                    <a:lnTo>
                      <a:pt x="136" y="148"/>
                    </a:lnTo>
                    <a:lnTo>
                      <a:pt x="116" y="148"/>
                    </a:lnTo>
                    <a:lnTo>
                      <a:pt x="113" y="137"/>
                    </a:lnTo>
                    <a:lnTo>
                      <a:pt x="112" y="124"/>
                    </a:lnTo>
                    <a:lnTo>
                      <a:pt x="109" y="111"/>
                    </a:lnTo>
                    <a:lnTo>
                      <a:pt x="105" y="103"/>
                    </a:lnTo>
                    <a:lnTo>
                      <a:pt x="99" y="98"/>
                    </a:lnTo>
                    <a:lnTo>
                      <a:pt x="90" y="97"/>
                    </a:lnTo>
                    <a:lnTo>
                      <a:pt x="74" y="97"/>
                    </a:lnTo>
                    <a:close/>
                    <a:moveTo>
                      <a:pt x="94" y="83"/>
                    </a:moveTo>
                    <a:lnTo>
                      <a:pt x="105" y="81"/>
                    </a:lnTo>
                    <a:lnTo>
                      <a:pt x="110" y="78"/>
                    </a:lnTo>
                    <a:lnTo>
                      <a:pt x="114" y="73"/>
                    </a:lnTo>
                    <a:lnTo>
                      <a:pt x="115" y="67"/>
                    </a:lnTo>
                    <a:lnTo>
                      <a:pt x="114" y="60"/>
                    </a:lnTo>
                    <a:lnTo>
                      <a:pt x="110" y="56"/>
                    </a:lnTo>
                    <a:lnTo>
                      <a:pt x="105" y="52"/>
                    </a:lnTo>
                    <a:lnTo>
                      <a:pt x="94" y="51"/>
                    </a:lnTo>
                    <a:lnTo>
                      <a:pt x="74" y="51"/>
                    </a:lnTo>
                    <a:lnTo>
                      <a:pt x="74" y="83"/>
                    </a:lnTo>
                    <a:lnTo>
                      <a:pt x="94" y="83"/>
                    </a:lnTo>
                    <a:close/>
                    <a:moveTo>
                      <a:pt x="0" y="94"/>
                    </a:moveTo>
                    <a:lnTo>
                      <a:pt x="2" y="71"/>
                    </a:lnTo>
                    <a:lnTo>
                      <a:pt x="10" y="51"/>
                    </a:lnTo>
                    <a:lnTo>
                      <a:pt x="22" y="34"/>
                    </a:lnTo>
                    <a:lnTo>
                      <a:pt x="35" y="20"/>
                    </a:lnTo>
                    <a:lnTo>
                      <a:pt x="54" y="10"/>
                    </a:lnTo>
                    <a:lnTo>
                      <a:pt x="74" y="3"/>
                    </a:lnTo>
                    <a:lnTo>
                      <a:pt x="94" y="0"/>
                    </a:lnTo>
                    <a:lnTo>
                      <a:pt x="115" y="3"/>
                    </a:lnTo>
                    <a:lnTo>
                      <a:pt x="135" y="10"/>
                    </a:lnTo>
                    <a:lnTo>
                      <a:pt x="152" y="20"/>
                    </a:lnTo>
                    <a:lnTo>
                      <a:pt x="167" y="34"/>
                    </a:lnTo>
                    <a:lnTo>
                      <a:pt x="179" y="51"/>
                    </a:lnTo>
                    <a:lnTo>
                      <a:pt x="186" y="71"/>
                    </a:lnTo>
                    <a:lnTo>
                      <a:pt x="188" y="94"/>
                    </a:lnTo>
                    <a:lnTo>
                      <a:pt x="186" y="116"/>
                    </a:lnTo>
                    <a:lnTo>
                      <a:pt x="179" y="137"/>
                    </a:lnTo>
                    <a:lnTo>
                      <a:pt x="167" y="154"/>
                    </a:lnTo>
                    <a:lnTo>
                      <a:pt x="152" y="168"/>
                    </a:lnTo>
                    <a:lnTo>
                      <a:pt x="135" y="178"/>
                    </a:lnTo>
                    <a:lnTo>
                      <a:pt x="115" y="184"/>
                    </a:lnTo>
                    <a:lnTo>
                      <a:pt x="94" y="186"/>
                    </a:lnTo>
                    <a:lnTo>
                      <a:pt x="74" y="184"/>
                    </a:lnTo>
                    <a:lnTo>
                      <a:pt x="54" y="178"/>
                    </a:lnTo>
                    <a:lnTo>
                      <a:pt x="35" y="168"/>
                    </a:lnTo>
                    <a:lnTo>
                      <a:pt x="22" y="154"/>
                    </a:lnTo>
                    <a:lnTo>
                      <a:pt x="10" y="137"/>
                    </a:lnTo>
                    <a:lnTo>
                      <a:pt x="2" y="116"/>
                    </a:lnTo>
                    <a:lnTo>
                      <a:pt x="0" y="94"/>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spTree>
    <p:extLst>
      <p:ext uri="{BB962C8B-B14F-4D97-AF65-F5344CB8AC3E}">
        <p14:creationId xmlns:p14="http://schemas.microsoft.com/office/powerpoint/2010/main" val="33617254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FX Purple">
    <p:bg>
      <p:bgPr>
        <a:solidFill>
          <a:srgbClr val="4D148C"/>
        </a:solidFill>
        <a:effectLst/>
      </p:bgPr>
    </p:bg>
    <p:spTree>
      <p:nvGrpSpPr>
        <p:cNvPr id="1" name=""/>
        <p:cNvGrpSpPr/>
        <p:nvPr/>
      </p:nvGrpSpPr>
      <p:grpSpPr>
        <a:xfrm>
          <a:off x="0" y="0"/>
          <a:ext cx="0" cy="0"/>
          <a:chOff x="0" y="0"/>
          <a:chExt cx="0" cy="0"/>
        </a:xfrm>
      </p:grpSpPr>
      <p:sp>
        <p:nvSpPr>
          <p:cNvPr id="18" name="Rectangle 8"/>
          <p:cNvSpPr>
            <a:spLocks noGrp="1" noChangeArrowheads="1"/>
          </p:cNvSpPr>
          <p:nvPr>
            <p:ph type="ctrTitle" sz="quarter" hasCustomPrompt="1"/>
          </p:nvPr>
        </p:nvSpPr>
        <p:spPr>
          <a:xfrm>
            <a:off x="2259896" y="3323219"/>
            <a:ext cx="6370638" cy="1218795"/>
          </a:xfrm>
        </p:spPr>
        <p:txBody>
          <a:bodyPr>
            <a:spAutoFit/>
          </a:bodyPr>
          <a:lstStyle>
            <a:lvl1pPr algn="l">
              <a:defRPr sz="4400" baseline="0">
                <a:solidFill>
                  <a:schemeClr val="bg1"/>
                </a:solidFill>
              </a:defRPr>
            </a:lvl1pPr>
          </a:lstStyle>
          <a:p>
            <a:r>
              <a:rPr lang="en-US" dirty="0"/>
              <a:t>Click to add presentation title</a:t>
            </a:r>
          </a:p>
        </p:txBody>
      </p:sp>
      <p:sp>
        <p:nvSpPr>
          <p:cNvPr id="19" name="Rectangle 9"/>
          <p:cNvSpPr>
            <a:spLocks noGrp="1" noChangeArrowheads="1"/>
          </p:cNvSpPr>
          <p:nvPr>
            <p:ph type="subTitle" sz="quarter" idx="1" hasCustomPrompt="1"/>
          </p:nvPr>
        </p:nvSpPr>
        <p:spPr>
          <a:xfrm>
            <a:off x="2274005" y="4682067"/>
            <a:ext cx="6361995" cy="637822"/>
          </a:xfrm>
        </p:spPr>
        <p:txBody>
          <a:bodyPr>
            <a:noAutofit/>
          </a:bodyPr>
          <a:lstStyle>
            <a:lvl1pPr marL="0" marR="0" indent="0" algn="l" defTabSz="914400" rtl="0" eaLnBrk="1" fontAlgn="auto" latinLnBrk="0" hangingPunct="1">
              <a:lnSpc>
                <a:spcPct val="80000"/>
              </a:lnSpc>
              <a:spcBef>
                <a:spcPct val="25000"/>
              </a:spcBef>
              <a:spcAft>
                <a:spcPts val="0"/>
              </a:spcAft>
              <a:buClrTx/>
              <a:buSzPct val="90000"/>
              <a:buFontTx/>
              <a:buNone/>
              <a:tabLst/>
              <a:defRPr sz="2000">
                <a:solidFill>
                  <a:schemeClr val="bg1"/>
                </a:solidFill>
              </a:defRPr>
            </a:lvl1pPr>
          </a:lstStyle>
          <a:p>
            <a:r>
              <a:rPr lang="en-US" dirty="0"/>
              <a:t>Click to add Author/Department/Subtitle</a:t>
            </a:r>
          </a:p>
        </p:txBody>
      </p:sp>
      <p:sp>
        <p:nvSpPr>
          <p:cNvPr id="20" name="Text Placeholder 7"/>
          <p:cNvSpPr>
            <a:spLocks noGrp="1"/>
          </p:cNvSpPr>
          <p:nvPr>
            <p:ph type="body" sz="quarter" idx="12" hasCustomPrompt="1"/>
          </p:nvPr>
        </p:nvSpPr>
        <p:spPr>
          <a:xfrm>
            <a:off x="2271889" y="5333824"/>
            <a:ext cx="6364111" cy="310620"/>
          </a:xfrm>
        </p:spPr>
        <p:txBody>
          <a:bodyPr/>
          <a:lstStyle>
            <a:lvl1pPr>
              <a:defRPr sz="1800" b="0">
                <a:solidFill>
                  <a:schemeClr val="bg1"/>
                </a:solidFill>
              </a:defRPr>
            </a:lvl1pPr>
          </a:lstStyle>
          <a:p>
            <a:pPr lvl="0"/>
            <a:r>
              <a:rPr lang="en-US" dirty="0"/>
              <a:t>Click to add Date</a:t>
            </a:r>
          </a:p>
        </p:txBody>
      </p:sp>
      <p:grpSp>
        <p:nvGrpSpPr>
          <p:cNvPr id="17" name="Group 16"/>
          <p:cNvGrpSpPr>
            <a:grpSpLocks noChangeAspect="1"/>
          </p:cNvGrpSpPr>
          <p:nvPr userDrawn="1"/>
        </p:nvGrpSpPr>
        <p:grpSpPr>
          <a:xfrm rot="16200000">
            <a:off x="-475569" y="2824940"/>
            <a:ext cx="3182112" cy="1253265"/>
            <a:chOff x="3038476" y="3230563"/>
            <a:chExt cx="1031875" cy="406401"/>
          </a:xfrm>
          <a:solidFill>
            <a:srgbClr val="FFFFFF"/>
          </a:solidFill>
        </p:grpSpPr>
        <p:grpSp>
          <p:nvGrpSpPr>
            <p:cNvPr id="21" name="Group 20"/>
            <p:cNvGrpSpPr>
              <a:grpSpLocks noChangeAspect="1"/>
            </p:cNvGrpSpPr>
            <p:nvPr/>
          </p:nvGrpSpPr>
          <p:grpSpPr>
            <a:xfrm>
              <a:off x="3038476" y="3230563"/>
              <a:ext cx="1031875" cy="279400"/>
              <a:chOff x="3038476" y="3230563"/>
              <a:chExt cx="1031875" cy="279400"/>
            </a:xfrm>
            <a:grpFill/>
          </p:grpSpPr>
          <p:sp>
            <p:nvSpPr>
              <p:cNvPr id="31" name="Freeform 6"/>
              <p:cNvSpPr>
                <a:spLocks noChangeAspect="1" noEditPoints="1"/>
              </p:cNvSpPr>
              <p:nvPr/>
            </p:nvSpPr>
            <p:spPr bwMode="auto">
              <a:xfrm>
                <a:off x="3038476" y="3230563"/>
                <a:ext cx="936625" cy="279400"/>
              </a:xfrm>
              <a:custGeom>
                <a:avLst/>
                <a:gdLst>
                  <a:gd name="T0" fmla="*/ 2047 w 2360"/>
                  <a:gd name="T1" fmla="*/ 326 h 703"/>
                  <a:gd name="T2" fmla="*/ 1733 w 2360"/>
                  <a:gd name="T3" fmla="*/ 176 h 703"/>
                  <a:gd name="T4" fmla="*/ 1174 w 2360"/>
                  <a:gd name="T5" fmla="*/ 277 h 703"/>
                  <a:gd name="T6" fmla="*/ 1092 w 2360"/>
                  <a:gd name="T7" fmla="*/ 228 h 703"/>
                  <a:gd name="T8" fmla="*/ 978 w 2360"/>
                  <a:gd name="T9" fmla="*/ 232 h 703"/>
                  <a:gd name="T10" fmla="*/ 876 w 2360"/>
                  <a:gd name="T11" fmla="*/ 304 h 703"/>
                  <a:gd name="T12" fmla="*/ 821 w 2360"/>
                  <a:gd name="T13" fmla="*/ 355 h 703"/>
                  <a:gd name="T14" fmla="*/ 735 w 2360"/>
                  <a:gd name="T15" fmla="*/ 257 h 703"/>
                  <a:gd name="T16" fmla="*/ 599 w 2360"/>
                  <a:gd name="T17" fmla="*/ 221 h 703"/>
                  <a:gd name="T18" fmla="*/ 454 w 2360"/>
                  <a:gd name="T19" fmla="*/ 261 h 703"/>
                  <a:gd name="T20" fmla="*/ 384 w 2360"/>
                  <a:gd name="T21" fmla="*/ 248 h 703"/>
                  <a:gd name="T22" fmla="*/ 402 w 2360"/>
                  <a:gd name="T23" fmla="*/ 0 h 703"/>
                  <a:gd name="T24" fmla="*/ 181 w 2360"/>
                  <a:gd name="T25" fmla="*/ 393 h 703"/>
                  <a:gd name="T26" fmla="*/ 355 w 2360"/>
                  <a:gd name="T27" fmla="*/ 497 h 703"/>
                  <a:gd name="T28" fmla="*/ 412 w 2360"/>
                  <a:gd name="T29" fmla="*/ 621 h 703"/>
                  <a:gd name="T30" fmla="*/ 527 w 2360"/>
                  <a:gd name="T31" fmla="*/ 691 h 703"/>
                  <a:gd name="T32" fmla="*/ 671 w 2360"/>
                  <a:gd name="T33" fmla="*/ 693 h 703"/>
                  <a:gd name="T34" fmla="*/ 780 w 2360"/>
                  <a:gd name="T35" fmla="*/ 631 h 703"/>
                  <a:gd name="T36" fmla="*/ 678 w 2360"/>
                  <a:gd name="T37" fmla="*/ 547 h 703"/>
                  <a:gd name="T38" fmla="*/ 634 w 2360"/>
                  <a:gd name="T39" fmla="*/ 582 h 703"/>
                  <a:gd name="T40" fmla="*/ 560 w 2360"/>
                  <a:gd name="T41" fmla="*/ 576 h 703"/>
                  <a:gd name="T42" fmla="*/ 511 w 2360"/>
                  <a:gd name="T43" fmla="*/ 514 h 703"/>
                  <a:gd name="T44" fmla="*/ 841 w 2360"/>
                  <a:gd name="T45" fmla="*/ 558 h 703"/>
                  <a:gd name="T46" fmla="*/ 920 w 2360"/>
                  <a:gd name="T47" fmla="*/ 661 h 703"/>
                  <a:gd name="T48" fmla="*/ 1045 w 2360"/>
                  <a:gd name="T49" fmla="*/ 703 h 703"/>
                  <a:gd name="T50" fmla="*/ 1139 w 2360"/>
                  <a:gd name="T51" fmla="*/ 671 h 703"/>
                  <a:gd name="T52" fmla="*/ 1176 w 2360"/>
                  <a:gd name="T53" fmla="*/ 678 h 703"/>
                  <a:gd name="T54" fmla="*/ 2360 w 2360"/>
                  <a:gd name="T55" fmla="*/ 678 h 703"/>
                  <a:gd name="T56" fmla="*/ 531 w 2360"/>
                  <a:gd name="T57" fmla="*/ 357 h 703"/>
                  <a:gd name="T58" fmla="*/ 599 w 2360"/>
                  <a:gd name="T59" fmla="*/ 323 h 703"/>
                  <a:gd name="T60" fmla="*/ 670 w 2360"/>
                  <a:gd name="T61" fmla="*/ 357 h 703"/>
                  <a:gd name="T62" fmla="*/ 674 w 2360"/>
                  <a:gd name="T63" fmla="*/ 395 h 703"/>
                  <a:gd name="T64" fmla="*/ 601 w 2360"/>
                  <a:gd name="T65" fmla="*/ 395 h 703"/>
                  <a:gd name="T66" fmla="*/ 514 w 2360"/>
                  <a:gd name="T67" fmla="*/ 395 h 703"/>
                  <a:gd name="T68" fmla="*/ 1024 w 2360"/>
                  <a:gd name="T69" fmla="*/ 555 h 703"/>
                  <a:gd name="T70" fmla="*/ 986 w 2360"/>
                  <a:gd name="T71" fmla="*/ 484 h 703"/>
                  <a:gd name="T72" fmla="*/ 995 w 2360"/>
                  <a:gd name="T73" fmla="*/ 405 h 703"/>
                  <a:gd name="T74" fmla="*/ 1042 w 2360"/>
                  <a:gd name="T75" fmla="*/ 352 h 703"/>
                  <a:gd name="T76" fmla="*/ 1118 w 2360"/>
                  <a:gd name="T77" fmla="*/ 352 h 703"/>
                  <a:gd name="T78" fmla="*/ 1162 w 2360"/>
                  <a:gd name="T79" fmla="*/ 405 h 703"/>
                  <a:gd name="T80" fmla="*/ 1170 w 2360"/>
                  <a:gd name="T81" fmla="*/ 482 h 703"/>
                  <a:gd name="T82" fmla="*/ 1144 w 2360"/>
                  <a:gd name="T83" fmla="*/ 548 h 703"/>
                  <a:gd name="T84" fmla="*/ 1079 w 2360"/>
                  <a:gd name="T85" fmla="*/ 575 h 703"/>
                  <a:gd name="T86" fmla="*/ 1700 w 2360"/>
                  <a:gd name="T87" fmla="*/ 33 h 703"/>
                  <a:gd name="T88" fmla="*/ 1698 w 2360"/>
                  <a:gd name="T89" fmla="*/ 268 h 703"/>
                  <a:gd name="T90" fmla="*/ 1698 w 2360"/>
                  <a:gd name="T91" fmla="*/ 536 h 703"/>
                  <a:gd name="T92" fmla="*/ 1735 w 2360"/>
                  <a:gd name="T93" fmla="*/ 409 h 703"/>
                  <a:gd name="T94" fmla="*/ 1735 w 2360"/>
                  <a:gd name="T95" fmla="*/ 498 h 703"/>
                  <a:gd name="T96" fmla="*/ 1803 w 2360"/>
                  <a:gd name="T97" fmla="*/ 645 h 703"/>
                  <a:gd name="T98" fmla="*/ 2047 w 2360"/>
                  <a:gd name="T99" fmla="*/ 376 h 703"/>
                  <a:gd name="T100" fmla="*/ 2286 w 2360"/>
                  <a:gd name="T101" fmla="*/ 64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60" h="703">
                    <a:moveTo>
                      <a:pt x="2161" y="455"/>
                    </a:moveTo>
                    <a:lnTo>
                      <a:pt x="2357" y="235"/>
                    </a:lnTo>
                    <a:lnTo>
                      <a:pt x="2127" y="235"/>
                    </a:lnTo>
                    <a:lnTo>
                      <a:pt x="2047" y="326"/>
                    </a:lnTo>
                    <a:lnTo>
                      <a:pt x="1964" y="235"/>
                    </a:lnTo>
                    <a:lnTo>
                      <a:pt x="1526" y="235"/>
                    </a:lnTo>
                    <a:lnTo>
                      <a:pt x="1526" y="176"/>
                    </a:lnTo>
                    <a:lnTo>
                      <a:pt x="1733" y="176"/>
                    </a:lnTo>
                    <a:lnTo>
                      <a:pt x="1733" y="0"/>
                    </a:lnTo>
                    <a:lnTo>
                      <a:pt x="1176" y="0"/>
                    </a:lnTo>
                    <a:lnTo>
                      <a:pt x="1176" y="277"/>
                    </a:lnTo>
                    <a:lnTo>
                      <a:pt x="1174" y="277"/>
                    </a:lnTo>
                    <a:lnTo>
                      <a:pt x="1156" y="259"/>
                    </a:lnTo>
                    <a:lnTo>
                      <a:pt x="1136" y="246"/>
                    </a:lnTo>
                    <a:lnTo>
                      <a:pt x="1115" y="234"/>
                    </a:lnTo>
                    <a:lnTo>
                      <a:pt x="1092" y="228"/>
                    </a:lnTo>
                    <a:lnTo>
                      <a:pt x="1069" y="224"/>
                    </a:lnTo>
                    <a:lnTo>
                      <a:pt x="1044" y="223"/>
                    </a:lnTo>
                    <a:lnTo>
                      <a:pt x="1010" y="225"/>
                    </a:lnTo>
                    <a:lnTo>
                      <a:pt x="978" y="232"/>
                    </a:lnTo>
                    <a:lnTo>
                      <a:pt x="949" y="245"/>
                    </a:lnTo>
                    <a:lnTo>
                      <a:pt x="922" y="261"/>
                    </a:lnTo>
                    <a:lnTo>
                      <a:pt x="897" y="280"/>
                    </a:lnTo>
                    <a:lnTo>
                      <a:pt x="876" y="304"/>
                    </a:lnTo>
                    <a:lnTo>
                      <a:pt x="859" y="330"/>
                    </a:lnTo>
                    <a:lnTo>
                      <a:pt x="844" y="357"/>
                    </a:lnTo>
                    <a:lnTo>
                      <a:pt x="833" y="388"/>
                    </a:lnTo>
                    <a:lnTo>
                      <a:pt x="821" y="355"/>
                    </a:lnTo>
                    <a:lnTo>
                      <a:pt x="804" y="325"/>
                    </a:lnTo>
                    <a:lnTo>
                      <a:pt x="785" y="299"/>
                    </a:lnTo>
                    <a:lnTo>
                      <a:pt x="762" y="275"/>
                    </a:lnTo>
                    <a:lnTo>
                      <a:pt x="735" y="257"/>
                    </a:lnTo>
                    <a:lnTo>
                      <a:pt x="707" y="242"/>
                    </a:lnTo>
                    <a:lnTo>
                      <a:pt x="674" y="230"/>
                    </a:lnTo>
                    <a:lnTo>
                      <a:pt x="638" y="223"/>
                    </a:lnTo>
                    <a:lnTo>
                      <a:pt x="599" y="221"/>
                    </a:lnTo>
                    <a:lnTo>
                      <a:pt x="558" y="223"/>
                    </a:lnTo>
                    <a:lnTo>
                      <a:pt x="521" y="231"/>
                    </a:lnTo>
                    <a:lnTo>
                      <a:pt x="486" y="244"/>
                    </a:lnTo>
                    <a:lnTo>
                      <a:pt x="454" y="261"/>
                    </a:lnTo>
                    <a:lnTo>
                      <a:pt x="427" y="282"/>
                    </a:lnTo>
                    <a:lnTo>
                      <a:pt x="403" y="308"/>
                    </a:lnTo>
                    <a:lnTo>
                      <a:pt x="384" y="337"/>
                    </a:lnTo>
                    <a:lnTo>
                      <a:pt x="384" y="248"/>
                    </a:lnTo>
                    <a:lnTo>
                      <a:pt x="181" y="248"/>
                    </a:lnTo>
                    <a:lnTo>
                      <a:pt x="181" y="150"/>
                    </a:lnTo>
                    <a:lnTo>
                      <a:pt x="402" y="150"/>
                    </a:lnTo>
                    <a:lnTo>
                      <a:pt x="402" y="0"/>
                    </a:lnTo>
                    <a:lnTo>
                      <a:pt x="0" y="0"/>
                    </a:lnTo>
                    <a:lnTo>
                      <a:pt x="0" y="678"/>
                    </a:lnTo>
                    <a:lnTo>
                      <a:pt x="181" y="678"/>
                    </a:lnTo>
                    <a:lnTo>
                      <a:pt x="181" y="393"/>
                    </a:lnTo>
                    <a:lnTo>
                      <a:pt x="361" y="393"/>
                    </a:lnTo>
                    <a:lnTo>
                      <a:pt x="355" y="426"/>
                    </a:lnTo>
                    <a:lnTo>
                      <a:pt x="353" y="460"/>
                    </a:lnTo>
                    <a:lnTo>
                      <a:pt x="355" y="497"/>
                    </a:lnTo>
                    <a:lnTo>
                      <a:pt x="363" y="532"/>
                    </a:lnTo>
                    <a:lnTo>
                      <a:pt x="376" y="565"/>
                    </a:lnTo>
                    <a:lnTo>
                      <a:pt x="392" y="595"/>
                    </a:lnTo>
                    <a:lnTo>
                      <a:pt x="412" y="621"/>
                    </a:lnTo>
                    <a:lnTo>
                      <a:pt x="437" y="645"/>
                    </a:lnTo>
                    <a:lnTo>
                      <a:pt x="464" y="664"/>
                    </a:lnTo>
                    <a:lnTo>
                      <a:pt x="494" y="680"/>
                    </a:lnTo>
                    <a:lnTo>
                      <a:pt x="527" y="691"/>
                    </a:lnTo>
                    <a:lnTo>
                      <a:pt x="562" y="698"/>
                    </a:lnTo>
                    <a:lnTo>
                      <a:pt x="599" y="701"/>
                    </a:lnTo>
                    <a:lnTo>
                      <a:pt x="637" y="699"/>
                    </a:lnTo>
                    <a:lnTo>
                      <a:pt x="671" y="693"/>
                    </a:lnTo>
                    <a:lnTo>
                      <a:pt x="703" y="683"/>
                    </a:lnTo>
                    <a:lnTo>
                      <a:pt x="731" y="669"/>
                    </a:lnTo>
                    <a:lnTo>
                      <a:pt x="757" y="652"/>
                    </a:lnTo>
                    <a:lnTo>
                      <a:pt x="780" y="631"/>
                    </a:lnTo>
                    <a:lnTo>
                      <a:pt x="800" y="606"/>
                    </a:lnTo>
                    <a:lnTo>
                      <a:pt x="817" y="578"/>
                    </a:lnTo>
                    <a:lnTo>
                      <a:pt x="833" y="547"/>
                    </a:lnTo>
                    <a:lnTo>
                      <a:pt x="678" y="547"/>
                    </a:lnTo>
                    <a:lnTo>
                      <a:pt x="668" y="560"/>
                    </a:lnTo>
                    <a:lnTo>
                      <a:pt x="658" y="570"/>
                    </a:lnTo>
                    <a:lnTo>
                      <a:pt x="646" y="577"/>
                    </a:lnTo>
                    <a:lnTo>
                      <a:pt x="634" y="582"/>
                    </a:lnTo>
                    <a:lnTo>
                      <a:pt x="619" y="584"/>
                    </a:lnTo>
                    <a:lnTo>
                      <a:pt x="599" y="585"/>
                    </a:lnTo>
                    <a:lnTo>
                      <a:pt x="579" y="583"/>
                    </a:lnTo>
                    <a:lnTo>
                      <a:pt x="560" y="576"/>
                    </a:lnTo>
                    <a:lnTo>
                      <a:pt x="544" y="565"/>
                    </a:lnTo>
                    <a:lnTo>
                      <a:pt x="529" y="551"/>
                    </a:lnTo>
                    <a:lnTo>
                      <a:pt x="518" y="533"/>
                    </a:lnTo>
                    <a:lnTo>
                      <a:pt x="511" y="514"/>
                    </a:lnTo>
                    <a:lnTo>
                      <a:pt x="509" y="493"/>
                    </a:lnTo>
                    <a:lnTo>
                      <a:pt x="824" y="493"/>
                    </a:lnTo>
                    <a:lnTo>
                      <a:pt x="831" y="526"/>
                    </a:lnTo>
                    <a:lnTo>
                      <a:pt x="841" y="558"/>
                    </a:lnTo>
                    <a:lnTo>
                      <a:pt x="855" y="589"/>
                    </a:lnTo>
                    <a:lnTo>
                      <a:pt x="873" y="615"/>
                    </a:lnTo>
                    <a:lnTo>
                      <a:pt x="894" y="640"/>
                    </a:lnTo>
                    <a:lnTo>
                      <a:pt x="920" y="661"/>
                    </a:lnTo>
                    <a:lnTo>
                      <a:pt x="948" y="679"/>
                    </a:lnTo>
                    <a:lnTo>
                      <a:pt x="977" y="692"/>
                    </a:lnTo>
                    <a:lnTo>
                      <a:pt x="1010" y="700"/>
                    </a:lnTo>
                    <a:lnTo>
                      <a:pt x="1045" y="703"/>
                    </a:lnTo>
                    <a:lnTo>
                      <a:pt x="1071" y="700"/>
                    </a:lnTo>
                    <a:lnTo>
                      <a:pt x="1095" y="695"/>
                    </a:lnTo>
                    <a:lnTo>
                      <a:pt x="1119" y="685"/>
                    </a:lnTo>
                    <a:lnTo>
                      <a:pt x="1139" y="671"/>
                    </a:lnTo>
                    <a:lnTo>
                      <a:pt x="1158" y="654"/>
                    </a:lnTo>
                    <a:lnTo>
                      <a:pt x="1174" y="635"/>
                    </a:lnTo>
                    <a:lnTo>
                      <a:pt x="1176" y="635"/>
                    </a:lnTo>
                    <a:lnTo>
                      <a:pt x="1176" y="678"/>
                    </a:lnTo>
                    <a:lnTo>
                      <a:pt x="1959" y="678"/>
                    </a:lnTo>
                    <a:lnTo>
                      <a:pt x="2040" y="587"/>
                    </a:lnTo>
                    <a:lnTo>
                      <a:pt x="2122" y="678"/>
                    </a:lnTo>
                    <a:lnTo>
                      <a:pt x="2360" y="678"/>
                    </a:lnTo>
                    <a:lnTo>
                      <a:pt x="2161" y="455"/>
                    </a:lnTo>
                    <a:close/>
                    <a:moveTo>
                      <a:pt x="514" y="395"/>
                    </a:moveTo>
                    <a:lnTo>
                      <a:pt x="521" y="375"/>
                    </a:lnTo>
                    <a:lnTo>
                      <a:pt x="531" y="357"/>
                    </a:lnTo>
                    <a:lnTo>
                      <a:pt x="545" y="343"/>
                    </a:lnTo>
                    <a:lnTo>
                      <a:pt x="561" y="333"/>
                    </a:lnTo>
                    <a:lnTo>
                      <a:pt x="580" y="325"/>
                    </a:lnTo>
                    <a:lnTo>
                      <a:pt x="599" y="323"/>
                    </a:lnTo>
                    <a:lnTo>
                      <a:pt x="621" y="325"/>
                    </a:lnTo>
                    <a:lnTo>
                      <a:pt x="640" y="333"/>
                    </a:lnTo>
                    <a:lnTo>
                      <a:pt x="656" y="343"/>
                    </a:lnTo>
                    <a:lnTo>
                      <a:pt x="670" y="357"/>
                    </a:lnTo>
                    <a:lnTo>
                      <a:pt x="679" y="375"/>
                    </a:lnTo>
                    <a:lnTo>
                      <a:pt x="685" y="395"/>
                    </a:lnTo>
                    <a:lnTo>
                      <a:pt x="683" y="395"/>
                    </a:lnTo>
                    <a:lnTo>
                      <a:pt x="674" y="395"/>
                    </a:lnTo>
                    <a:lnTo>
                      <a:pt x="660" y="395"/>
                    </a:lnTo>
                    <a:lnTo>
                      <a:pt x="642" y="395"/>
                    </a:lnTo>
                    <a:lnTo>
                      <a:pt x="623" y="395"/>
                    </a:lnTo>
                    <a:lnTo>
                      <a:pt x="601" y="395"/>
                    </a:lnTo>
                    <a:lnTo>
                      <a:pt x="542" y="395"/>
                    </a:lnTo>
                    <a:lnTo>
                      <a:pt x="527" y="395"/>
                    </a:lnTo>
                    <a:lnTo>
                      <a:pt x="517" y="395"/>
                    </a:lnTo>
                    <a:lnTo>
                      <a:pt x="514" y="395"/>
                    </a:lnTo>
                    <a:close/>
                    <a:moveTo>
                      <a:pt x="1079" y="575"/>
                    </a:moveTo>
                    <a:lnTo>
                      <a:pt x="1058" y="572"/>
                    </a:lnTo>
                    <a:lnTo>
                      <a:pt x="1040" y="565"/>
                    </a:lnTo>
                    <a:lnTo>
                      <a:pt x="1024" y="555"/>
                    </a:lnTo>
                    <a:lnTo>
                      <a:pt x="1010" y="540"/>
                    </a:lnTo>
                    <a:lnTo>
                      <a:pt x="999" y="524"/>
                    </a:lnTo>
                    <a:lnTo>
                      <a:pt x="991" y="505"/>
                    </a:lnTo>
                    <a:lnTo>
                      <a:pt x="986" y="484"/>
                    </a:lnTo>
                    <a:lnTo>
                      <a:pt x="985" y="464"/>
                    </a:lnTo>
                    <a:lnTo>
                      <a:pt x="986" y="443"/>
                    </a:lnTo>
                    <a:lnTo>
                      <a:pt x="989" y="424"/>
                    </a:lnTo>
                    <a:lnTo>
                      <a:pt x="995" y="405"/>
                    </a:lnTo>
                    <a:lnTo>
                      <a:pt x="1003" y="388"/>
                    </a:lnTo>
                    <a:lnTo>
                      <a:pt x="1013" y="374"/>
                    </a:lnTo>
                    <a:lnTo>
                      <a:pt x="1027" y="361"/>
                    </a:lnTo>
                    <a:lnTo>
                      <a:pt x="1042" y="352"/>
                    </a:lnTo>
                    <a:lnTo>
                      <a:pt x="1059" y="346"/>
                    </a:lnTo>
                    <a:lnTo>
                      <a:pt x="1079" y="344"/>
                    </a:lnTo>
                    <a:lnTo>
                      <a:pt x="1099" y="346"/>
                    </a:lnTo>
                    <a:lnTo>
                      <a:pt x="1118" y="352"/>
                    </a:lnTo>
                    <a:lnTo>
                      <a:pt x="1132" y="361"/>
                    </a:lnTo>
                    <a:lnTo>
                      <a:pt x="1145" y="374"/>
                    </a:lnTo>
                    <a:lnTo>
                      <a:pt x="1155" y="388"/>
                    </a:lnTo>
                    <a:lnTo>
                      <a:pt x="1162" y="405"/>
                    </a:lnTo>
                    <a:lnTo>
                      <a:pt x="1167" y="424"/>
                    </a:lnTo>
                    <a:lnTo>
                      <a:pt x="1170" y="443"/>
                    </a:lnTo>
                    <a:lnTo>
                      <a:pt x="1171" y="464"/>
                    </a:lnTo>
                    <a:lnTo>
                      <a:pt x="1170" y="482"/>
                    </a:lnTo>
                    <a:lnTo>
                      <a:pt x="1167" y="501"/>
                    </a:lnTo>
                    <a:lnTo>
                      <a:pt x="1162" y="518"/>
                    </a:lnTo>
                    <a:lnTo>
                      <a:pt x="1154" y="533"/>
                    </a:lnTo>
                    <a:lnTo>
                      <a:pt x="1144" y="548"/>
                    </a:lnTo>
                    <a:lnTo>
                      <a:pt x="1131" y="559"/>
                    </a:lnTo>
                    <a:lnTo>
                      <a:pt x="1117" y="567"/>
                    </a:lnTo>
                    <a:lnTo>
                      <a:pt x="1099" y="573"/>
                    </a:lnTo>
                    <a:lnTo>
                      <a:pt x="1079" y="575"/>
                    </a:lnTo>
                    <a:close/>
                    <a:moveTo>
                      <a:pt x="1698" y="645"/>
                    </a:moveTo>
                    <a:lnTo>
                      <a:pt x="1350" y="645"/>
                    </a:lnTo>
                    <a:lnTo>
                      <a:pt x="1350" y="33"/>
                    </a:lnTo>
                    <a:lnTo>
                      <a:pt x="1700" y="33"/>
                    </a:lnTo>
                    <a:lnTo>
                      <a:pt x="1700" y="143"/>
                    </a:lnTo>
                    <a:lnTo>
                      <a:pt x="1493" y="143"/>
                    </a:lnTo>
                    <a:lnTo>
                      <a:pt x="1493" y="268"/>
                    </a:lnTo>
                    <a:lnTo>
                      <a:pt x="1698" y="268"/>
                    </a:lnTo>
                    <a:lnTo>
                      <a:pt x="1698" y="372"/>
                    </a:lnTo>
                    <a:lnTo>
                      <a:pt x="1491" y="372"/>
                    </a:lnTo>
                    <a:lnTo>
                      <a:pt x="1491" y="536"/>
                    </a:lnTo>
                    <a:lnTo>
                      <a:pt x="1698" y="536"/>
                    </a:lnTo>
                    <a:lnTo>
                      <a:pt x="1698" y="645"/>
                    </a:lnTo>
                    <a:close/>
                    <a:moveTo>
                      <a:pt x="1529" y="498"/>
                    </a:moveTo>
                    <a:lnTo>
                      <a:pt x="1529" y="409"/>
                    </a:lnTo>
                    <a:lnTo>
                      <a:pt x="1735" y="409"/>
                    </a:lnTo>
                    <a:lnTo>
                      <a:pt x="1735" y="247"/>
                    </a:lnTo>
                    <a:lnTo>
                      <a:pt x="1922" y="456"/>
                    </a:lnTo>
                    <a:lnTo>
                      <a:pt x="1735" y="666"/>
                    </a:lnTo>
                    <a:lnTo>
                      <a:pt x="1735" y="498"/>
                    </a:lnTo>
                    <a:lnTo>
                      <a:pt x="1529" y="498"/>
                    </a:lnTo>
                    <a:close/>
                    <a:moveTo>
                      <a:pt x="2040" y="536"/>
                    </a:moveTo>
                    <a:lnTo>
                      <a:pt x="1943" y="645"/>
                    </a:lnTo>
                    <a:lnTo>
                      <a:pt x="1803" y="645"/>
                    </a:lnTo>
                    <a:lnTo>
                      <a:pt x="1971" y="456"/>
                    </a:lnTo>
                    <a:lnTo>
                      <a:pt x="1803" y="268"/>
                    </a:lnTo>
                    <a:lnTo>
                      <a:pt x="1950" y="268"/>
                    </a:lnTo>
                    <a:lnTo>
                      <a:pt x="2047" y="376"/>
                    </a:lnTo>
                    <a:lnTo>
                      <a:pt x="2141" y="268"/>
                    </a:lnTo>
                    <a:lnTo>
                      <a:pt x="2284" y="268"/>
                    </a:lnTo>
                    <a:lnTo>
                      <a:pt x="2117" y="455"/>
                    </a:lnTo>
                    <a:lnTo>
                      <a:pt x="2286" y="645"/>
                    </a:lnTo>
                    <a:lnTo>
                      <a:pt x="2136" y="645"/>
                    </a:lnTo>
                    <a:lnTo>
                      <a:pt x="2040"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32" name="Freeform 7"/>
              <p:cNvSpPr>
                <a:spLocks noChangeAspect="1" noEditPoints="1"/>
              </p:cNvSpPr>
              <p:nvPr/>
            </p:nvSpPr>
            <p:spPr bwMode="auto">
              <a:xfrm>
                <a:off x="4005263" y="3435351"/>
                <a:ext cx="65088" cy="63500"/>
              </a:xfrm>
              <a:custGeom>
                <a:avLst/>
                <a:gdLst>
                  <a:gd name="T0" fmla="*/ 146 w 164"/>
                  <a:gd name="T1" fmla="*/ 62 h 162"/>
                  <a:gd name="T2" fmla="*/ 130 w 164"/>
                  <a:gd name="T3" fmla="*/ 33 h 162"/>
                  <a:gd name="T4" fmla="*/ 100 w 164"/>
                  <a:gd name="T5" fmla="*/ 15 h 162"/>
                  <a:gd name="T6" fmla="*/ 64 w 164"/>
                  <a:gd name="T7" fmla="*/ 15 h 162"/>
                  <a:gd name="T8" fmla="*/ 35 w 164"/>
                  <a:gd name="T9" fmla="*/ 33 h 162"/>
                  <a:gd name="T10" fmla="*/ 18 w 164"/>
                  <a:gd name="T11" fmla="*/ 62 h 162"/>
                  <a:gd name="T12" fmla="*/ 18 w 164"/>
                  <a:gd name="T13" fmla="*/ 100 h 162"/>
                  <a:gd name="T14" fmla="*/ 35 w 164"/>
                  <a:gd name="T15" fmla="*/ 130 h 162"/>
                  <a:gd name="T16" fmla="*/ 64 w 164"/>
                  <a:gd name="T17" fmla="*/ 146 h 162"/>
                  <a:gd name="T18" fmla="*/ 100 w 164"/>
                  <a:gd name="T19" fmla="*/ 146 h 162"/>
                  <a:gd name="T20" fmla="*/ 130 w 164"/>
                  <a:gd name="T21" fmla="*/ 130 h 162"/>
                  <a:gd name="T22" fmla="*/ 146 w 164"/>
                  <a:gd name="T23" fmla="*/ 100 h 162"/>
                  <a:gd name="T24" fmla="*/ 64 w 164"/>
                  <a:gd name="T25" fmla="*/ 85 h 162"/>
                  <a:gd name="T26" fmla="*/ 50 w 164"/>
                  <a:gd name="T27" fmla="*/ 129 h 162"/>
                  <a:gd name="T28" fmla="*/ 86 w 164"/>
                  <a:gd name="T29" fmla="*/ 31 h 162"/>
                  <a:gd name="T30" fmla="*/ 109 w 164"/>
                  <a:gd name="T31" fmla="*/ 38 h 162"/>
                  <a:gd name="T32" fmla="*/ 117 w 164"/>
                  <a:gd name="T33" fmla="*/ 58 h 162"/>
                  <a:gd name="T34" fmla="*/ 108 w 164"/>
                  <a:gd name="T35" fmla="*/ 76 h 162"/>
                  <a:gd name="T36" fmla="*/ 99 w 164"/>
                  <a:gd name="T37" fmla="*/ 80 h 162"/>
                  <a:gd name="T38" fmla="*/ 110 w 164"/>
                  <a:gd name="T39" fmla="*/ 90 h 162"/>
                  <a:gd name="T40" fmla="*/ 114 w 164"/>
                  <a:gd name="T41" fmla="*/ 109 h 162"/>
                  <a:gd name="T42" fmla="*/ 117 w 164"/>
                  <a:gd name="T43" fmla="*/ 125 h 162"/>
                  <a:gd name="T44" fmla="*/ 101 w 164"/>
                  <a:gd name="T45" fmla="*/ 129 h 162"/>
                  <a:gd name="T46" fmla="*/ 97 w 164"/>
                  <a:gd name="T47" fmla="*/ 107 h 162"/>
                  <a:gd name="T48" fmla="*/ 92 w 164"/>
                  <a:gd name="T49" fmla="*/ 89 h 162"/>
                  <a:gd name="T50" fmla="*/ 79 w 164"/>
                  <a:gd name="T51" fmla="*/ 85 h 162"/>
                  <a:gd name="T52" fmla="*/ 83 w 164"/>
                  <a:gd name="T53" fmla="*/ 72 h 162"/>
                  <a:gd name="T54" fmla="*/ 97 w 164"/>
                  <a:gd name="T55" fmla="*/ 67 h 162"/>
                  <a:gd name="T56" fmla="*/ 100 w 164"/>
                  <a:gd name="T57" fmla="*/ 58 h 162"/>
                  <a:gd name="T58" fmla="*/ 97 w 164"/>
                  <a:gd name="T59" fmla="*/ 48 h 162"/>
                  <a:gd name="T60" fmla="*/ 83 w 164"/>
                  <a:gd name="T61" fmla="*/ 44 h 162"/>
                  <a:gd name="T62" fmla="*/ 64 w 164"/>
                  <a:gd name="T63" fmla="*/ 72 h 162"/>
                  <a:gd name="T64" fmla="*/ 0 w 164"/>
                  <a:gd name="T65" fmla="*/ 81 h 162"/>
                  <a:gd name="T66" fmla="*/ 9 w 164"/>
                  <a:gd name="T67" fmla="*/ 44 h 162"/>
                  <a:gd name="T68" fmla="*/ 32 w 164"/>
                  <a:gd name="T69" fmla="*/ 16 h 162"/>
                  <a:gd name="T70" fmla="*/ 64 w 164"/>
                  <a:gd name="T71" fmla="*/ 2 h 162"/>
                  <a:gd name="T72" fmla="*/ 100 w 164"/>
                  <a:gd name="T73" fmla="*/ 2 h 162"/>
                  <a:gd name="T74" fmla="*/ 133 w 164"/>
                  <a:gd name="T75" fmla="*/ 16 h 162"/>
                  <a:gd name="T76" fmla="*/ 156 w 164"/>
                  <a:gd name="T77" fmla="*/ 44 h 162"/>
                  <a:gd name="T78" fmla="*/ 164 w 164"/>
                  <a:gd name="T79" fmla="*/ 81 h 162"/>
                  <a:gd name="T80" fmla="*/ 156 w 164"/>
                  <a:gd name="T81" fmla="*/ 119 h 162"/>
                  <a:gd name="T82" fmla="*/ 133 w 164"/>
                  <a:gd name="T83" fmla="*/ 145 h 162"/>
                  <a:gd name="T84" fmla="*/ 100 w 164"/>
                  <a:gd name="T85" fmla="*/ 160 h 162"/>
                  <a:gd name="T86" fmla="*/ 64 w 164"/>
                  <a:gd name="T87" fmla="*/ 160 h 162"/>
                  <a:gd name="T88" fmla="*/ 32 w 164"/>
                  <a:gd name="T89" fmla="*/ 145 h 162"/>
                  <a:gd name="T90" fmla="*/ 9 w 164"/>
                  <a:gd name="T91" fmla="*/ 119 h 162"/>
                  <a:gd name="T92" fmla="*/ 0 w 164"/>
                  <a:gd name="T93" fmla="*/ 8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2">
                    <a:moveTo>
                      <a:pt x="148" y="81"/>
                    </a:moveTo>
                    <a:lnTo>
                      <a:pt x="146" y="62"/>
                    </a:lnTo>
                    <a:lnTo>
                      <a:pt x="140" y="46"/>
                    </a:lnTo>
                    <a:lnTo>
                      <a:pt x="130" y="33"/>
                    </a:lnTo>
                    <a:lnTo>
                      <a:pt x="117" y="22"/>
                    </a:lnTo>
                    <a:lnTo>
                      <a:pt x="100" y="15"/>
                    </a:lnTo>
                    <a:lnTo>
                      <a:pt x="82" y="13"/>
                    </a:lnTo>
                    <a:lnTo>
                      <a:pt x="64" y="15"/>
                    </a:lnTo>
                    <a:lnTo>
                      <a:pt x="48" y="22"/>
                    </a:lnTo>
                    <a:lnTo>
                      <a:pt x="35" y="33"/>
                    </a:lnTo>
                    <a:lnTo>
                      <a:pt x="24" y="46"/>
                    </a:lnTo>
                    <a:lnTo>
                      <a:pt x="18" y="62"/>
                    </a:lnTo>
                    <a:lnTo>
                      <a:pt x="16" y="81"/>
                    </a:lnTo>
                    <a:lnTo>
                      <a:pt x="18" y="100"/>
                    </a:lnTo>
                    <a:lnTo>
                      <a:pt x="24" y="117"/>
                    </a:lnTo>
                    <a:lnTo>
                      <a:pt x="35" y="130"/>
                    </a:lnTo>
                    <a:lnTo>
                      <a:pt x="48" y="140"/>
                    </a:lnTo>
                    <a:lnTo>
                      <a:pt x="64" y="146"/>
                    </a:lnTo>
                    <a:lnTo>
                      <a:pt x="82" y="149"/>
                    </a:lnTo>
                    <a:lnTo>
                      <a:pt x="100" y="146"/>
                    </a:lnTo>
                    <a:lnTo>
                      <a:pt x="117" y="140"/>
                    </a:lnTo>
                    <a:lnTo>
                      <a:pt x="130" y="130"/>
                    </a:lnTo>
                    <a:lnTo>
                      <a:pt x="140" y="117"/>
                    </a:lnTo>
                    <a:lnTo>
                      <a:pt x="146" y="100"/>
                    </a:lnTo>
                    <a:lnTo>
                      <a:pt x="148" y="81"/>
                    </a:lnTo>
                    <a:close/>
                    <a:moveTo>
                      <a:pt x="64" y="85"/>
                    </a:moveTo>
                    <a:lnTo>
                      <a:pt x="64" y="129"/>
                    </a:lnTo>
                    <a:lnTo>
                      <a:pt x="50" y="129"/>
                    </a:lnTo>
                    <a:lnTo>
                      <a:pt x="50" y="31"/>
                    </a:lnTo>
                    <a:lnTo>
                      <a:pt x="86" y="31"/>
                    </a:lnTo>
                    <a:lnTo>
                      <a:pt x="99" y="33"/>
                    </a:lnTo>
                    <a:lnTo>
                      <a:pt x="109" y="38"/>
                    </a:lnTo>
                    <a:lnTo>
                      <a:pt x="115" y="46"/>
                    </a:lnTo>
                    <a:lnTo>
                      <a:pt x="117" y="58"/>
                    </a:lnTo>
                    <a:lnTo>
                      <a:pt x="115" y="68"/>
                    </a:lnTo>
                    <a:lnTo>
                      <a:pt x="108" y="76"/>
                    </a:lnTo>
                    <a:lnTo>
                      <a:pt x="99" y="79"/>
                    </a:lnTo>
                    <a:lnTo>
                      <a:pt x="99" y="80"/>
                    </a:lnTo>
                    <a:lnTo>
                      <a:pt x="106" y="83"/>
                    </a:lnTo>
                    <a:lnTo>
                      <a:pt x="110" y="90"/>
                    </a:lnTo>
                    <a:lnTo>
                      <a:pt x="113" y="101"/>
                    </a:lnTo>
                    <a:lnTo>
                      <a:pt x="114" y="109"/>
                    </a:lnTo>
                    <a:lnTo>
                      <a:pt x="115" y="118"/>
                    </a:lnTo>
                    <a:lnTo>
                      <a:pt x="117" y="125"/>
                    </a:lnTo>
                    <a:lnTo>
                      <a:pt x="119" y="129"/>
                    </a:lnTo>
                    <a:lnTo>
                      <a:pt x="101" y="129"/>
                    </a:lnTo>
                    <a:lnTo>
                      <a:pt x="99" y="119"/>
                    </a:lnTo>
                    <a:lnTo>
                      <a:pt x="97" y="107"/>
                    </a:lnTo>
                    <a:lnTo>
                      <a:pt x="95" y="96"/>
                    </a:lnTo>
                    <a:lnTo>
                      <a:pt x="92" y="89"/>
                    </a:lnTo>
                    <a:lnTo>
                      <a:pt x="87" y="86"/>
                    </a:lnTo>
                    <a:lnTo>
                      <a:pt x="79" y="85"/>
                    </a:lnTo>
                    <a:lnTo>
                      <a:pt x="64" y="85"/>
                    </a:lnTo>
                    <a:close/>
                    <a:moveTo>
                      <a:pt x="83" y="72"/>
                    </a:moveTo>
                    <a:lnTo>
                      <a:pt x="91" y="71"/>
                    </a:lnTo>
                    <a:lnTo>
                      <a:pt x="97" y="67"/>
                    </a:lnTo>
                    <a:lnTo>
                      <a:pt x="99" y="63"/>
                    </a:lnTo>
                    <a:lnTo>
                      <a:pt x="100" y="58"/>
                    </a:lnTo>
                    <a:lnTo>
                      <a:pt x="99" y="52"/>
                    </a:lnTo>
                    <a:lnTo>
                      <a:pt x="97" y="48"/>
                    </a:lnTo>
                    <a:lnTo>
                      <a:pt x="91" y="45"/>
                    </a:lnTo>
                    <a:lnTo>
                      <a:pt x="83" y="44"/>
                    </a:lnTo>
                    <a:lnTo>
                      <a:pt x="64" y="44"/>
                    </a:lnTo>
                    <a:lnTo>
                      <a:pt x="64" y="72"/>
                    </a:lnTo>
                    <a:lnTo>
                      <a:pt x="83" y="72"/>
                    </a:lnTo>
                    <a:close/>
                    <a:moveTo>
                      <a:pt x="0" y="81"/>
                    </a:moveTo>
                    <a:lnTo>
                      <a:pt x="3" y="61"/>
                    </a:lnTo>
                    <a:lnTo>
                      <a:pt x="9" y="44"/>
                    </a:lnTo>
                    <a:lnTo>
                      <a:pt x="18" y="29"/>
                    </a:lnTo>
                    <a:lnTo>
                      <a:pt x="32" y="16"/>
                    </a:lnTo>
                    <a:lnTo>
                      <a:pt x="47" y="8"/>
                    </a:lnTo>
                    <a:lnTo>
                      <a:pt x="64" y="2"/>
                    </a:lnTo>
                    <a:lnTo>
                      <a:pt x="82" y="0"/>
                    </a:lnTo>
                    <a:lnTo>
                      <a:pt x="100" y="2"/>
                    </a:lnTo>
                    <a:lnTo>
                      <a:pt x="118" y="8"/>
                    </a:lnTo>
                    <a:lnTo>
                      <a:pt x="133" y="16"/>
                    </a:lnTo>
                    <a:lnTo>
                      <a:pt x="145" y="29"/>
                    </a:lnTo>
                    <a:lnTo>
                      <a:pt x="156" y="44"/>
                    </a:lnTo>
                    <a:lnTo>
                      <a:pt x="162" y="61"/>
                    </a:lnTo>
                    <a:lnTo>
                      <a:pt x="164" y="81"/>
                    </a:lnTo>
                    <a:lnTo>
                      <a:pt x="162" y="101"/>
                    </a:lnTo>
                    <a:lnTo>
                      <a:pt x="156" y="119"/>
                    </a:lnTo>
                    <a:lnTo>
                      <a:pt x="145" y="133"/>
                    </a:lnTo>
                    <a:lnTo>
                      <a:pt x="133" y="145"/>
                    </a:lnTo>
                    <a:lnTo>
                      <a:pt x="118" y="154"/>
                    </a:lnTo>
                    <a:lnTo>
                      <a:pt x="100" y="160"/>
                    </a:lnTo>
                    <a:lnTo>
                      <a:pt x="82" y="162"/>
                    </a:lnTo>
                    <a:lnTo>
                      <a:pt x="64" y="160"/>
                    </a:lnTo>
                    <a:lnTo>
                      <a:pt x="47" y="154"/>
                    </a:lnTo>
                    <a:lnTo>
                      <a:pt x="32" y="145"/>
                    </a:lnTo>
                    <a:lnTo>
                      <a:pt x="18" y="133"/>
                    </a:lnTo>
                    <a:lnTo>
                      <a:pt x="9" y="119"/>
                    </a:lnTo>
                    <a:lnTo>
                      <a:pt x="3" y="101"/>
                    </a:lnTo>
                    <a:lnTo>
                      <a:pt x="0" y="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nvGrpSpPr>
            <p:cNvPr id="22" name="Group 21"/>
            <p:cNvGrpSpPr>
              <a:grpSpLocks noChangeAspect="1"/>
            </p:cNvGrpSpPr>
            <p:nvPr/>
          </p:nvGrpSpPr>
          <p:grpSpPr>
            <a:xfrm>
              <a:off x="3568701" y="3535363"/>
              <a:ext cx="450850" cy="101601"/>
              <a:chOff x="3568701" y="3535363"/>
              <a:chExt cx="450850" cy="101601"/>
            </a:xfrm>
            <a:grpFill/>
          </p:grpSpPr>
          <p:sp>
            <p:nvSpPr>
              <p:cNvPr id="23" name="Freeform 8"/>
              <p:cNvSpPr>
                <a:spLocks noChangeAspect="1"/>
              </p:cNvSpPr>
              <p:nvPr/>
            </p:nvSpPr>
            <p:spPr bwMode="auto">
              <a:xfrm>
                <a:off x="3568701" y="3535363"/>
                <a:ext cx="65088" cy="101600"/>
              </a:xfrm>
              <a:custGeom>
                <a:avLst/>
                <a:gdLst>
                  <a:gd name="T0" fmla="*/ 54 w 167"/>
                  <a:gd name="T1" fmla="*/ 251 h 253"/>
                  <a:gd name="T2" fmla="*/ 22 w 167"/>
                  <a:gd name="T3" fmla="*/ 233 h 253"/>
                  <a:gd name="T4" fmla="*/ 3 w 167"/>
                  <a:gd name="T5" fmla="*/ 203 h 253"/>
                  <a:gd name="T6" fmla="*/ 24 w 167"/>
                  <a:gd name="T7" fmla="*/ 184 h 253"/>
                  <a:gd name="T8" fmla="*/ 30 w 167"/>
                  <a:gd name="T9" fmla="*/ 211 h 253"/>
                  <a:gd name="T10" fmla="*/ 48 w 167"/>
                  <a:gd name="T11" fmla="*/ 225 h 253"/>
                  <a:gd name="T12" fmla="*/ 71 w 167"/>
                  <a:gd name="T13" fmla="*/ 232 h 253"/>
                  <a:gd name="T14" fmla="*/ 99 w 167"/>
                  <a:gd name="T15" fmla="*/ 231 h 253"/>
                  <a:gd name="T16" fmla="*/ 124 w 167"/>
                  <a:gd name="T17" fmla="*/ 221 h 253"/>
                  <a:gd name="T18" fmla="*/ 141 w 167"/>
                  <a:gd name="T19" fmla="*/ 200 h 253"/>
                  <a:gd name="T20" fmla="*/ 142 w 167"/>
                  <a:gd name="T21" fmla="*/ 173 h 253"/>
                  <a:gd name="T22" fmla="*/ 127 w 167"/>
                  <a:gd name="T23" fmla="*/ 154 h 253"/>
                  <a:gd name="T24" fmla="*/ 106 w 167"/>
                  <a:gd name="T25" fmla="*/ 143 h 253"/>
                  <a:gd name="T26" fmla="*/ 77 w 167"/>
                  <a:gd name="T27" fmla="*/ 134 h 253"/>
                  <a:gd name="T28" fmla="*/ 48 w 167"/>
                  <a:gd name="T29" fmla="*/ 123 h 253"/>
                  <a:gd name="T30" fmla="*/ 23 w 167"/>
                  <a:gd name="T31" fmla="*/ 106 h 253"/>
                  <a:gd name="T32" fmla="*/ 8 w 167"/>
                  <a:gd name="T33" fmla="*/ 81 h 253"/>
                  <a:gd name="T34" fmla="*/ 9 w 167"/>
                  <a:gd name="T35" fmla="*/ 48 h 253"/>
                  <a:gd name="T36" fmla="*/ 24 w 167"/>
                  <a:gd name="T37" fmla="*/ 21 h 253"/>
                  <a:gd name="T38" fmla="*/ 52 w 167"/>
                  <a:gd name="T39" fmla="*/ 5 h 253"/>
                  <a:gd name="T40" fmla="*/ 83 w 167"/>
                  <a:gd name="T41" fmla="*/ 0 h 253"/>
                  <a:gd name="T42" fmla="*/ 109 w 167"/>
                  <a:gd name="T43" fmla="*/ 2 h 253"/>
                  <a:gd name="T44" fmla="*/ 134 w 167"/>
                  <a:gd name="T45" fmla="*/ 11 h 253"/>
                  <a:gd name="T46" fmla="*/ 153 w 167"/>
                  <a:gd name="T47" fmla="*/ 28 h 253"/>
                  <a:gd name="T48" fmla="*/ 163 w 167"/>
                  <a:gd name="T49" fmla="*/ 57 h 253"/>
                  <a:gd name="T50" fmla="*/ 137 w 167"/>
                  <a:gd name="T51" fmla="*/ 44 h 253"/>
                  <a:gd name="T52" fmla="*/ 121 w 167"/>
                  <a:gd name="T53" fmla="*/ 27 h 253"/>
                  <a:gd name="T54" fmla="*/ 99 w 167"/>
                  <a:gd name="T55" fmla="*/ 20 h 253"/>
                  <a:gd name="T56" fmla="*/ 73 w 167"/>
                  <a:gd name="T57" fmla="*/ 20 h 253"/>
                  <a:gd name="T58" fmla="*/ 49 w 167"/>
                  <a:gd name="T59" fmla="*/ 29 h 253"/>
                  <a:gd name="T60" fmla="*/ 32 w 167"/>
                  <a:gd name="T61" fmla="*/ 49 h 253"/>
                  <a:gd name="T62" fmla="*/ 31 w 167"/>
                  <a:gd name="T63" fmla="*/ 75 h 253"/>
                  <a:gd name="T64" fmla="*/ 45 w 167"/>
                  <a:gd name="T65" fmla="*/ 95 h 253"/>
                  <a:gd name="T66" fmla="*/ 70 w 167"/>
                  <a:gd name="T67" fmla="*/ 107 h 253"/>
                  <a:gd name="T68" fmla="*/ 99 w 167"/>
                  <a:gd name="T69" fmla="*/ 117 h 253"/>
                  <a:gd name="T70" fmla="*/ 127 w 167"/>
                  <a:gd name="T71" fmla="*/ 128 h 253"/>
                  <a:gd name="T72" fmla="*/ 151 w 167"/>
                  <a:gd name="T73" fmla="*/ 143 h 253"/>
                  <a:gd name="T74" fmla="*/ 165 w 167"/>
                  <a:gd name="T75" fmla="*/ 168 h 253"/>
                  <a:gd name="T76" fmla="*/ 165 w 167"/>
                  <a:gd name="T77" fmla="*/ 201 h 253"/>
                  <a:gd name="T78" fmla="*/ 150 w 167"/>
                  <a:gd name="T79" fmla="*/ 229 h 253"/>
                  <a:gd name="T80" fmla="*/ 124 w 167"/>
                  <a:gd name="T81" fmla="*/ 244 h 253"/>
                  <a:gd name="T82" fmla="*/ 91 w 167"/>
                  <a:gd name="T83" fmla="*/ 25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53">
                    <a:moveTo>
                      <a:pt x="73" y="253"/>
                    </a:moveTo>
                    <a:lnTo>
                      <a:pt x="54" y="251"/>
                    </a:lnTo>
                    <a:lnTo>
                      <a:pt x="37" y="244"/>
                    </a:lnTo>
                    <a:lnTo>
                      <a:pt x="22" y="233"/>
                    </a:lnTo>
                    <a:lnTo>
                      <a:pt x="11" y="220"/>
                    </a:lnTo>
                    <a:lnTo>
                      <a:pt x="3" y="203"/>
                    </a:lnTo>
                    <a:lnTo>
                      <a:pt x="0" y="184"/>
                    </a:lnTo>
                    <a:lnTo>
                      <a:pt x="24" y="184"/>
                    </a:lnTo>
                    <a:lnTo>
                      <a:pt x="26" y="198"/>
                    </a:lnTo>
                    <a:lnTo>
                      <a:pt x="30" y="211"/>
                    </a:lnTo>
                    <a:lnTo>
                      <a:pt x="38" y="219"/>
                    </a:lnTo>
                    <a:lnTo>
                      <a:pt x="48" y="225"/>
                    </a:lnTo>
                    <a:lnTo>
                      <a:pt x="59" y="229"/>
                    </a:lnTo>
                    <a:lnTo>
                      <a:pt x="71" y="232"/>
                    </a:lnTo>
                    <a:lnTo>
                      <a:pt x="84" y="232"/>
                    </a:lnTo>
                    <a:lnTo>
                      <a:pt x="99" y="231"/>
                    </a:lnTo>
                    <a:lnTo>
                      <a:pt x="112" y="227"/>
                    </a:lnTo>
                    <a:lnTo>
                      <a:pt x="124" y="221"/>
                    </a:lnTo>
                    <a:lnTo>
                      <a:pt x="135" y="212"/>
                    </a:lnTo>
                    <a:lnTo>
                      <a:pt x="141" y="200"/>
                    </a:lnTo>
                    <a:lnTo>
                      <a:pt x="144" y="186"/>
                    </a:lnTo>
                    <a:lnTo>
                      <a:pt x="142" y="173"/>
                    </a:lnTo>
                    <a:lnTo>
                      <a:pt x="136" y="163"/>
                    </a:lnTo>
                    <a:lnTo>
                      <a:pt x="127" y="154"/>
                    </a:lnTo>
                    <a:lnTo>
                      <a:pt x="117" y="148"/>
                    </a:lnTo>
                    <a:lnTo>
                      <a:pt x="106" y="143"/>
                    </a:lnTo>
                    <a:lnTo>
                      <a:pt x="92" y="139"/>
                    </a:lnTo>
                    <a:lnTo>
                      <a:pt x="77" y="134"/>
                    </a:lnTo>
                    <a:lnTo>
                      <a:pt x="62" y="129"/>
                    </a:lnTo>
                    <a:lnTo>
                      <a:pt x="48" y="123"/>
                    </a:lnTo>
                    <a:lnTo>
                      <a:pt x="34" y="115"/>
                    </a:lnTo>
                    <a:lnTo>
                      <a:pt x="23" y="106"/>
                    </a:lnTo>
                    <a:lnTo>
                      <a:pt x="14" y="95"/>
                    </a:lnTo>
                    <a:lnTo>
                      <a:pt x="8" y="81"/>
                    </a:lnTo>
                    <a:lnTo>
                      <a:pt x="5" y="65"/>
                    </a:lnTo>
                    <a:lnTo>
                      <a:pt x="9" y="48"/>
                    </a:lnTo>
                    <a:lnTo>
                      <a:pt x="15" y="34"/>
                    </a:lnTo>
                    <a:lnTo>
                      <a:pt x="24" y="21"/>
                    </a:lnTo>
                    <a:lnTo>
                      <a:pt x="37" y="12"/>
                    </a:lnTo>
                    <a:lnTo>
                      <a:pt x="52" y="5"/>
                    </a:lnTo>
                    <a:lnTo>
                      <a:pt x="67" y="1"/>
                    </a:lnTo>
                    <a:lnTo>
                      <a:pt x="83" y="0"/>
                    </a:lnTo>
                    <a:lnTo>
                      <a:pt x="96" y="0"/>
                    </a:lnTo>
                    <a:lnTo>
                      <a:pt x="109" y="2"/>
                    </a:lnTo>
                    <a:lnTo>
                      <a:pt x="121" y="5"/>
                    </a:lnTo>
                    <a:lnTo>
                      <a:pt x="134" y="11"/>
                    </a:lnTo>
                    <a:lnTo>
                      <a:pt x="144" y="18"/>
                    </a:lnTo>
                    <a:lnTo>
                      <a:pt x="153" y="28"/>
                    </a:lnTo>
                    <a:lnTo>
                      <a:pt x="159" y="42"/>
                    </a:lnTo>
                    <a:lnTo>
                      <a:pt x="163" y="57"/>
                    </a:lnTo>
                    <a:lnTo>
                      <a:pt x="139" y="57"/>
                    </a:lnTo>
                    <a:lnTo>
                      <a:pt x="137" y="44"/>
                    </a:lnTo>
                    <a:lnTo>
                      <a:pt x="131" y="35"/>
                    </a:lnTo>
                    <a:lnTo>
                      <a:pt x="121" y="27"/>
                    </a:lnTo>
                    <a:lnTo>
                      <a:pt x="111" y="22"/>
                    </a:lnTo>
                    <a:lnTo>
                      <a:pt x="99" y="20"/>
                    </a:lnTo>
                    <a:lnTo>
                      <a:pt x="86" y="19"/>
                    </a:lnTo>
                    <a:lnTo>
                      <a:pt x="73" y="20"/>
                    </a:lnTo>
                    <a:lnTo>
                      <a:pt x="60" y="24"/>
                    </a:lnTo>
                    <a:lnTo>
                      <a:pt x="49" y="29"/>
                    </a:lnTo>
                    <a:lnTo>
                      <a:pt x="38" y="38"/>
                    </a:lnTo>
                    <a:lnTo>
                      <a:pt x="32" y="49"/>
                    </a:lnTo>
                    <a:lnTo>
                      <a:pt x="29" y="62"/>
                    </a:lnTo>
                    <a:lnTo>
                      <a:pt x="31" y="75"/>
                    </a:lnTo>
                    <a:lnTo>
                      <a:pt x="37" y="86"/>
                    </a:lnTo>
                    <a:lnTo>
                      <a:pt x="45" y="95"/>
                    </a:lnTo>
                    <a:lnTo>
                      <a:pt x="57" y="102"/>
                    </a:lnTo>
                    <a:lnTo>
                      <a:pt x="70" y="107"/>
                    </a:lnTo>
                    <a:lnTo>
                      <a:pt x="83" y="112"/>
                    </a:lnTo>
                    <a:lnTo>
                      <a:pt x="99" y="117"/>
                    </a:lnTo>
                    <a:lnTo>
                      <a:pt x="113" y="123"/>
                    </a:lnTo>
                    <a:lnTo>
                      <a:pt x="127" y="128"/>
                    </a:lnTo>
                    <a:lnTo>
                      <a:pt x="140" y="135"/>
                    </a:lnTo>
                    <a:lnTo>
                      <a:pt x="151" y="143"/>
                    </a:lnTo>
                    <a:lnTo>
                      <a:pt x="159" y="154"/>
                    </a:lnTo>
                    <a:lnTo>
                      <a:pt x="165" y="168"/>
                    </a:lnTo>
                    <a:lnTo>
                      <a:pt x="167" y="184"/>
                    </a:lnTo>
                    <a:lnTo>
                      <a:pt x="165" y="201"/>
                    </a:lnTo>
                    <a:lnTo>
                      <a:pt x="159" y="217"/>
                    </a:lnTo>
                    <a:lnTo>
                      <a:pt x="150" y="229"/>
                    </a:lnTo>
                    <a:lnTo>
                      <a:pt x="139" y="238"/>
                    </a:lnTo>
                    <a:lnTo>
                      <a:pt x="124" y="244"/>
                    </a:lnTo>
                    <a:lnTo>
                      <a:pt x="108" y="250"/>
                    </a:lnTo>
                    <a:lnTo>
                      <a:pt x="91" y="252"/>
                    </a:lnTo>
                    <a:lnTo>
                      <a:pt x="73" y="25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4" name="Freeform 9"/>
              <p:cNvSpPr>
                <a:spLocks noChangeAspect="1" noEditPoints="1"/>
              </p:cNvSpPr>
              <p:nvPr/>
            </p:nvSpPr>
            <p:spPr bwMode="auto">
              <a:xfrm>
                <a:off x="3643313" y="3565526"/>
                <a:ext cx="60325" cy="71438"/>
              </a:xfrm>
              <a:custGeom>
                <a:avLst/>
                <a:gdLst>
                  <a:gd name="T0" fmla="*/ 22 w 153"/>
                  <a:gd name="T1" fmla="*/ 95 h 180"/>
                  <a:gd name="T2" fmla="*/ 23 w 153"/>
                  <a:gd name="T3" fmla="*/ 110 h 180"/>
                  <a:gd name="T4" fmla="*/ 27 w 153"/>
                  <a:gd name="T5" fmla="*/ 123 h 180"/>
                  <a:gd name="T6" fmla="*/ 32 w 153"/>
                  <a:gd name="T7" fmla="*/ 137 h 180"/>
                  <a:gd name="T8" fmla="*/ 40 w 153"/>
                  <a:gd name="T9" fmla="*/ 147 h 180"/>
                  <a:gd name="T10" fmla="*/ 50 w 153"/>
                  <a:gd name="T11" fmla="*/ 154 h 180"/>
                  <a:gd name="T12" fmla="*/ 64 w 153"/>
                  <a:gd name="T13" fmla="*/ 159 h 180"/>
                  <a:gd name="T14" fmla="*/ 80 w 153"/>
                  <a:gd name="T15" fmla="*/ 161 h 180"/>
                  <a:gd name="T16" fmla="*/ 97 w 153"/>
                  <a:gd name="T17" fmla="*/ 158 h 180"/>
                  <a:gd name="T18" fmla="*/ 112 w 153"/>
                  <a:gd name="T19" fmla="*/ 150 h 180"/>
                  <a:gd name="T20" fmla="*/ 123 w 153"/>
                  <a:gd name="T21" fmla="*/ 137 h 180"/>
                  <a:gd name="T22" fmla="*/ 129 w 153"/>
                  <a:gd name="T23" fmla="*/ 121 h 180"/>
                  <a:gd name="T24" fmla="*/ 151 w 153"/>
                  <a:gd name="T25" fmla="*/ 121 h 180"/>
                  <a:gd name="T26" fmla="*/ 144 w 153"/>
                  <a:gd name="T27" fmla="*/ 140 h 180"/>
                  <a:gd name="T28" fmla="*/ 135 w 153"/>
                  <a:gd name="T29" fmla="*/ 154 h 180"/>
                  <a:gd name="T30" fmla="*/ 123 w 153"/>
                  <a:gd name="T31" fmla="*/ 165 h 180"/>
                  <a:gd name="T32" fmla="*/ 110 w 153"/>
                  <a:gd name="T33" fmla="*/ 173 h 180"/>
                  <a:gd name="T34" fmla="*/ 93 w 153"/>
                  <a:gd name="T35" fmla="*/ 179 h 180"/>
                  <a:gd name="T36" fmla="*/ 74 w 153"/>
                  <a:gd name="T37" fmla="*/ 180 h 180"/>
                  <a:gd name="T38" fmla="*/ 56 w 153"/>
                  <a:gd name="T39" fmla="*/ 178 h 180"/>
                  <a:gd name="T40" fmla="*/ 41 w 153"/>
                  <a:gd name="T41" fmla="*/ 172 h 180"/>
                  <a:gd name="T42" fmla="*/ 28 w 153"/>
                  <a:gd name="T43" fmla="*/ 163 h 180"/>
                  <a:gd name="T44" fmla="*/ 17 w 153"/>
                  <a:gd name="T45" fmla="*/ 152 h 180"/>
                  <a:gd name="T46" fmla="*/ 9 w 153"/>
                  <a:gd name="T47" fmla="*/ 139 h 180"/>
                  <a:gd name="T48" fmla="*/ 4 w 153"/>
                  <a:gd name="T49" fmla="*/ 123 h 180"/>
                  <a:gd name="T50" fmla="*/ 1 w 153"/>
                  <a:gd name="T51" fmla="*/ 107 h 180"/>
                  <a:gd name="T52" fmla="*/ 0 w 153"/>
                  <a:gd name="T53" fmla="*/ 91 h 180"/>
                  <a:gd name="T54" fmla="*/ 1 w 153"/>
                  <a:gd name="T55" fmla="*/ 73 h 180"/>
                  <a:gd name="T56" fmla="*/ 4 w 153"/>
                  <a:gd name="T57" fmla="*/ 57 h 180"/>
                  <a:gd name="T58" fmla="*/ 10 w 153"/>
                  <a:gd name="T59" fmla="*/ 41 h 180"/>
                  <a:gd name="T60" fmla="*/ 18 w 153"/>
                  <a:gd name="T61" fmla="*/ 28 h 180"/>
                  <a:gd name="T62" fmla="*/ 29 w 153"/>
                  <a:gd name="T63" fmla="*/ 17 h 180"/>
                  <a:gd name="T64" fmla="*/ 42 w 153"/>
                  <a:gd name="T65" fmla="*/ 8 h 180"/>
                  <a:gd name="T66" fmla="*/ 57 w 153"/>
                  <a:gd name="T67" fmla="*/ 2 h 180"/>
                  <a:gd name="T68" fmla="*/ 75 w 153"/>
                  <a:gd name="T69" fmla="*/ 0 h 180"/>
                  <a:gd name="T70" fmla="*/ 94 w 153"/>
                  <a:gd name="T71" fmla="*/ 2 h 180"/>
                  <a:gd name="T72" fmla="*/ 111 w 153"/>
                  <a:gd name="T73" fmla="*/ 8 h 180"/>
                  <a:gd name="T74" fmla="*/ 124 w 153"/>
                  <a:gd name="T75" fmla="*/ 17 h 180"/>
                  <a:gd name="T76" fmla="*/ 135 w 153"/>
                  <a:gd name="T77" fmla="*/ 28 h 180"/>
                  <a:gd name="T78" fmla="*/ 143 w 153"/>
                  <a:gd name="T79" fmla="*/ 41 h 180"/>
                  <a:gd name="T80" fmla="*/ 149 w 153"/>
                  <a:gd name="T81" fmla="*/ 58 h 180"/>
                  <a:gd name="T82" fmla="*/ 152 w 153"/>
                  <a:gd name="T83" fmla="*/ 75 h 180"/>
                  <a:gd name="T84" fmla="*/ 153 w 153"/>
                  <a:gd name="T85" fmla="*/ 95 h 180"/>
                  <a:gd name="T86" fmla="*/ 22 w 153"/>
                  <a:gd name="T87" fmla="*/ 95 h 180"/>
                  <a:gd name="T88" fmla="*/ 130 w 153"/>
                  <a:gd name="T89" fmla="*/ 76 h 180"/>
                  <a:gd name="T90" fmla="*/ 128 w 153"/>
                  <a:gd name="T91" fmla="*/ 61 h 180"/>
                  <a:gd name="T92" fmla="*/ 123 w 153"/>
                  <a:gd name="T93" fmla="*/ 47 h 180"/>
                  <a:gd name="T94" fmla="*/ 115 w 153"/>
                  <a:gd name="T95" fmla="*/ 35 h 180"/>
                  <a:gd name="T96" fmla="*/ 105 w 153"/>
                  <a:gd name="T97" fmla="*/ 26 h 180"/>
                  <a:gd name="T98" fmla="*/ 91 w 153"/>
                  <a:gd name="T99" fmla="*/ 21 h 180"/>
                  <a:gd name="T100" fmla="*/ 76 w 153"/>
                  <a:gd name="T101" fmla="*/ 19 h 180"/>
                  <a:gd name="T102" fmla="*/ 61 w 153"/>
                  <a:gd name="T103" fmla="*/ 21 h 180"/>
                  <a:gd name="T104" fmla="*/ 47 w 153"/>
                  <a:gd name="T105" fmla="*/ 27 h 180"/>
                  <a:gd name="T106" fmla="*/ 38 w 153"/>
                  <a:gd name="T107" fmla="*/ 36 h 180"/>
                  <a:gd name="T108" fmla="*/ 30 w 153"/>
                  <a:gd name="T109" fmla="*/ 49 h 180"/>
                  <a:gd name="T110" fmla="*/ 25 w 153"/>
                  <a:gd name="T111" fmla="*/ 62 h 180"/>
                  <a:gd name="T112" fmla="*/ 23 w 153"/>
                  <a:gd name="T113" fmla="*/ 76 h 180"/>
                  <a:gd name="T114" fmla="*/ 130 w 153"/>
                  <a:gd name="T11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80">
                    <a:moveTo>
                      <a:pt x="22" y="95"/>
                    </a:moveTo>
                    <a:lnTo>
                      <a:pt x="23" y="110"/>
                    </a:lnTo>
                    <a:lnTo>
                      <a:pt x="27" y="123"/>
                    </a:lnTo>
                    <a:lnTo>
                      <a:pt x="32" y="137"/>
                    </a:lnTo>
                    <a:lnTo>
                      <a:pt x="40" y="147"/>
                    </a:lnTo>
                    <a:lnTo>
                      <a:pt x="50" y="154"/>
                    </a:lnTo>
                    <a:lnTo>
                      <a:pt x="64" y="159"/>
                    </a:lnTo>
                    <a:lnTo>
                      <a:pt x="80" y="161"/>
                    </a:lnTo>
                    <a:lnTo>
                      <a:pt x="97" y="158"/>
                    </a:lnTo>
                    <a:lnTo>
                      <a:pt x="112" y="150"/>
                    </a:lnTo>
                    <a:lnTo>
                      <a:pt x="123" y="137"/>
                    </a:lnTo>
                    <a:lnTo>
                      <a:pt x="129" y="121"/>
                    </a:lnTo>
                    <a:lnTo>
                      <a:pt x="151" y="121"/>
                    </a:lnTo>
                    <a:lnTo>
                      <a:pt x="144" y="140"/>
                    </a:lnTo>
                    <a:lnTo>
                      <a:pt x="135" y="154"/>
                    </a:lnTo>
                    <a:lnTo>
                      <a:pt x="123" y="165"/>
                    </a:lnTo>
                    <a:lnTo>
                      <a:pt x="110" y="173"/>
                    </a:lnTo>
                    <a:lnTo>
                      <a:pt x="93" y="179"/>
                    </a:lnTo>
                    <a:lnTo>
                      <a:pt x="74" y="180"/>
                    </a:lnTo>
                    <a:lnTo>
                      <a:pt x="56" y="178"/>
                    </a:lnTo>
                    <a:lnTo>
                      <a:pt x="41" y="172"/>
                    </a:lnTo>
                    <a:lnTo>
                      <a:pt x="28" y="163"/>
                    </a:lnTo>
                    <a:lnTo>
                      <a:pt x="17" y="152"/>
                    </a:lnTo>
                    <a:lnTo>
                      <a:pt x="9" y="139"/>
                    </a:lnTo>
                    <a:lnTo>
                      <a:pt x="4" y="123"/>
                    </a:lnTo>
                    <a:lnTo>
                      <a:pt x="1" y="107"/>
                    </a:lnTo>
                    <a:lnTo>
                      <a:pt x="0" y="91"/>
                    </a:lnTo>
                    <a:lnTo>
                      <a:pt x="1" y="73"/>
                    </a:lnTo>
                    <a:lnTo>
                      <a:pt x="4" y="57"/>
                    </a:lnTo>
                    <a:lnTo>
                      <a:pt x="10" y="41"/>
                    </a:lnTo>
                    <a:lnTo>
                      <a:pt x="18" y="28"/>
                    </a:lnTo>
                    <a:lnTo>
                      <a:pt x="29" y="17"/>
                    </a:lnTo>
                    <a:lnTo>
                      <a:pt x="42" y="8"/>
                    </a:lnTo>
                    <a:lnTo>
                      <a:pt x="57" y="2"/>
                    </a:lnTo>
                    <a:lnTo>
                      <a:pt x="75" y="0"/>
                    </a:lnTo>
                    <a:lnTo>
                      <a:pt x="94" y="2"/>
                    </a:lnTo>
                    <a:lnTo>
                      <a:pt x="111" y="8"/>
                    </a:lnTo>
                    <a:lnTo>
                      <a:pt x="124" y="17"/>
                    </a:lnTo>
                    <a:lnTo>
                      <a:pt x="135" y="28"/>
                    </a:lnTo>
                    <a:lnTo>
                      <a:pt x="143" y="41"/>
                    </a:lnTo>
                    <a:lnTo>
                      <a:pt x="149" y="58"/>
                    </a:lnTo>
                    <a:lnTo>
                      <a:pt x="152" y="75"/>
                    </a:lnTo>
                    <a:lnTo>
                      <a:pt x="153" y="95"/>
                    </a:lnTo>
                    <a:lnTo>
                      <a:pt x="22" y="95"/>
                    </a:lnTo>
                    <a:close/>
                    <a:moveTo>
                      <a:pt x="130" y="76"/>
                    </a:moveTo>
                    <a:lnTo>
                      <a:pt x="128" y="61"/>
                    </a:lnTo>
                    <a:lnTo>
                      <a:pt x="123" y="47"/>
                    </a:lnTo>
                    <a:lnTo>
                      <a:pt x="115" y="35"/>
                    </a:lnTo>
                    <a:lnTo>
                      <a:pt x="105" y="26"/>
                    </a:lnTo>
                    <a:lnTo>
                      <a:pt x="91" y="21"/>
                    </a:lnTo>
                    <a:lnTo>
                      <a:pt x="76" y="19"/>
                    </a:lnTo>
                    <a:lnTo>
                      <a:pt x="61" y="21"/>
                    </a:lnTo>
                    <a:lnTo>
                      <a:pt x="47" y="27"/>
                    </a:lnTo>
                    <a:lnTo>
                      <a:pt x="38" y="36"/>
                    </a:lnTo>
                    <a:lnTo>
                      <a:pt x="30" y="49"/>
                    </a:lnTo>
                    <a:lnTo>
                      <a:pt x="25" y="62"/>
                    </a:lnTo>
                    <a:lnTo>
                      <a:pt x="23" y="76"/>
                    </a:lnTo>
                    <a:lnTo>
                      <a:pt x="130"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5" name="Freeform 10"/>
              <p:cNvSpPr>
                <a:spLocks noChangeAspect="1"/>
              </p:cNvSpPr>
              <p:nvPr/>
            </p:nvSpPr>
            <p:spPr bwMode="auto">
              <a:xfrm>
                <a:off x="3713163" y="3565526"/>
                <a:ext cx="31750" cy="68263"/>
              </a:xfrm>
              <a:custGeom>
                <a:avLst/>
                <a:gdLst>
                  <a:gd name="T0" fmla="*/ 22 w 81"/>
                  <a:gd name="T1" fmla="*/ 174 h 174"/>
                  <a:gd name="T2" fmla="*/ 2 w 81"/>
                  <a:gd name="T3" fmla="*/ 174 h 174"/>
                  <a:gd name="T4" fmla="*/ 2 w 81"/>
                  <a:gd name="T5" fmla="*/ 43 h 174"/>
                  <a:gd name="T6" fmla="*/ 1 w 81"/>
                  <a:gd name="T7" fmla="*/ 24 h 174"/>
                  <a:gd name="T8" fmla="*/ 0 w 81"/>
                  <a:gd name="T9" fmla="*/ 6 h 174"/>
                  <a:gd name="T10" fmla="*/ 22 w 81"/>
                  <a:gd name="T11" fmla="*/ 6 h 174"/>
                  <a:gd name="T12" fmla="*/ 22 w 81"/>
                  <a:gd name="T13" fmla="*/ 30 h 174"/>
                  <a:gd name="T14" fmla="*/ 23 w 81"/>
                  <a:gd name="T15" fmla="*/ 30 h 174"/>
                  <a:gd name="T16" fmla="*/ 29 w 81"/>
                  <a:gd name="T17" fmla="*/ 19 h 174"/>
                  <a:gd name="T18" fmla="*/ 38 w 81"/>
                  <a:gd name="T19" fmla="*/ 10 h 174"/>
                  <a:gd name="T20" fmla="*/ 49 w 81"/>
                  <a:gd name="T21" fmla="*/ 2 h 174"/>
                  <a:gd name="T22" fmla="*/ 61 w 81"/>
                  <a:gd name="T23" fmla="*/ 0 h 174"/>
                  <a:gd name="T24" fmla="*/ 81 w 81"/>
                  <a:gd name="T25" fmla="*/ 0 h 174"/>
                  <a:gd name="T26" fmla="*/ 81 w 81"/>
                  <a:gd name="T27" fmla="*/ 20 h 174"/>
                  <a:gd name="T28" fmla="*/ 75 w 81"/>
                  <a:gd name="T29" fmla="*/ 20 h 174"/>
                  <a:gd name="T30" fmla="*/ 69 w 81"/>
                  <a:gd name="T31" fmla="*/ 19 h 174"/>
                  <a:gd name="T32" fmla="*/ 55 w 81"/>
                  <a:gd name="T33" fmla="*/ 21 h 174"/>
                  <a:gd name="T34" fmla="*/ 43 w 81"/>
                  <a:gd name="T35" fmla="*/ 26 h 174"/>
                  <a:gd name="T36" fmla="*/ 34 w 81"/>
                  <a:gd name="T37" fmla="*/ 34 h 174"/>
                  <a:gd name="T38" fmla="*/ 28 w 81"/>
                  <a:gd name="T39" fmla="*/ 44 h 174"/>
                  <a:gd name="T40" fmla="*/ 24 w 81"/>
                  <a:gd name="T41" fmla="*/ 58 h 174"/>
                  <a:gd name="T42" fmla="*/ 22 w 81"/>
                  <a:gd name="T43" fmla="*/ 73 h 174"/>
                  <a:gd name="T44" fmla="*/ 22 w 81"/>
                  <a:gd name="T4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74">
                    <a:moveTo>
                      <a:pt x="22" y="174"/>
                    </a:moveTo>
                    <a:lnTo>
                      <a:pt x="2" y="174"/>
                    </a:lnTo>
                    <a:lnTo>
                      <a:pt x="2" y="43"/>
                    </a:lnTo>
                    <a:lnTo>
                      <a:pt x="1" y="24"/>
                    </a:lnTo>
                    <a:lnTo>
                      <a:pt x="0" y="6"/>
                    </a:lnTo>
                    <a:lnTo>
                      <a:pt x="22" y="6"/>
                    </a:lnTo>
                    <a:lnTo>
                      <a:pt x="22" y="30"/>
                    </a:lnTo>
                    <a:lnTo>
                      <a:pt x="23" y="30"/>
                    </a:lnTo>
                    <a:lnTo>
                      <a:pt x="29" y="19"/>
                    </a:lnTo>
                    <a:lnTo>
                      <a:pt x="38" y="10"/>
                    </a:lnTo>
                    <a:lnTo>
                      <a:pt x="49" y="2"/>
                    </a:lnTo>
                    <a:lnTo>
                      <a:pt x="61" y="0"/>
                    </a:lnTo>
                    <a:lnTo>
                      <a:pt x="81" y="0"/>
                    </a:lnTo>
                    <a:lnTo>
                      <a:pt x="81" y="20"/>
                    </a:lnTo>
                    <a:lnTo>
                      <a:pt x="75" y="20"/>
                    </a:lnTo>
                    <a:lnTo>
                      <a:pt x="69" y="19"/>
                    </a:lnTo>
                    <a:lnTo>
                      <a:pt x="55" y="21"/>
                    </a:lnTo>
                    <a:lnTo>
                      <a:pt x="43" y="26"/>
                    </a:lnTo>
                    <a:lnTo>
                      <a:pt x="34" y="34"/>
                    </a:lnTo>
                    <a:lnTo>
                      <a:pt x="28" y="44"/>
                    </a:lnTo>
                    <a:lnTo>
                      <a:pt x="24" y="58"/>
                    </a:lnTo>
                    <a:lnTo>
                      <a:pt x="22" y="73"/>
                    </a:lnTo>
                    <a:lnTo>
                      <a:pt x="22" y="1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6" name="Freeform 11"/>
              <p:cNvSpPr>
                <a:spLocks noChangeAspect="1"/>
              </p:cNvSpPr>
              <p:nvPr/>
            </p:nvSpPr>
            <p:spPr bwMode="auto">
              <a:xfrm>
                <a:off x="3749676" y="3567113"/>
                <a:ext cx="61913" cy="66675"/>
              </a:xfrm>
              <a:custGeom>
                <a:avLst/>
                <a:gdLst>
                  <a:gd name="T0" fmla="*/ 22 w 159"/>
                  <a:gd name="T1" fmla="*/ 0 h 168"/>
                  <a:gd name="T2" fmla="*/ 81 w 159"/>
                  <a:gd name="T3" fmla="*/ 141 h 168"/>
                  <a:gd name="T4" fmla="*/ 137 w 159"/>
                  <a:gd name="T5" fmla="*/ 0 h 168"/>
                  <a:gd name="T6" fmla="*/ 159 w 159"/>
                  <a:gd name="T7" fmla="*/ 0 h 168"/>
                  <a:gd name="T8" fmla="*/ 92 w 159"/>
                  <a:gd name="T9" fmla="*/ 168 h 168"/>
                  <a:gd name="T10" fmla="*/ 69 w 159"/>
                  <a:gd name="T11" fmla="*/ 168 h 168"/>
                  <a:gd name="T12" fmla="*/ 0 w 159"/>
                  <a:gd name="T13" fmla="*/ 0 h 168"/>
                  <a:gd name="T14" fmla="*/ 22 w 159"/>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68">
                    <a:moveTo>
                      <a:pt x="22" y="0"/>
                    </a:moveTo>
                    <a:lnTo>
                      <a:pt x="81" y="141"/>
                    </a:lnTo>
                    <a:lnTo>
                      <a:pt x="137" y="0"/>
                    </a:lnTo>
                    <a:lnTo>
                      <a:pt x="159" y="0"/>
                    </a:lnTo>
                    <a:lnTo>
                      <a:pt x="92" y="168"/>
                    </a:lnTo>
                    <a:lnTo>
                      <a:pt x="69" y="168"/>
                    </a:lnTo>
                    <a:lnTo>
                      <a:pt x="0"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7" name="Freeform 12"/>
              <p:cNvSpPr>
                <a:spLocks noChangeAspect="1" noEditPoints="1"/>
              </p:cNvSpPr>
              <p:nvPr/>
            </p:nvSpPr>
            <p:spPr bwMode="auto">
              <a:xfrm>
                <a:off x="3817938" y="3536951"/>
                <a:ext cx="9525" cy="96838"/>
              </a:xfrm>
              <a:custGeom>
                <a:avLst/>
                <a:gdLst>
                  <a:gd name="T0" fmla="*/ 24 w 24"/>
                  <a:gd name="T1" fmla="*/ 25 h 243"/>
                  <a:gd name="T2" fmla="*/ 0 w 24"/>
                  <a:gd name="T3" fmla="*/ 25 h 243"/>
                  <a:gd name="T4" fmla="*/ 0 w 24"/>
                  <a:gd name="T5" fmla="*/ 0 h 243"/>
                  <a:gd name="T6" fmla="*/ 24 w 24"/>
                  <a:gd name="T7" fmla="*/ 0 h 243"/>
                  <a:gd name="T8" fmla="*/ 24 w 24"/>
                  <a:gd name="T9" fmla="*/ 25 h 243"/>
                  <a:gd name="T10" fmla="*/ 23 w 24"/>
                  <a:gd name="T11" fmla="*/ 75 h 243"/>
                  <a:gd name="T12" fmla="*/ 23 w 24"/>
                  <a:gd name="T13" fmla="*/ 243 h 243"/>
                  <a:gd name="T14" fmla="*/ 2 w 24"/>
                  <a:gd name="T15" fmla="*/ 243 h 243"/>
                  <a:gd name="T16" fmla="*/ 2 w 24"/>
                  <a:gd name="T17" fmla="*/ 75 h 243"/>
                  <a:gd name="T18" fmla="*/ 23 w 24"/>
                  <a:gd name="T19" fmla="*/ 7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3">
                    <a:moveTo>
                      <a:pt x="24" y="25"/>
                    </a:moveTo>
                    <a:lnTo>
                      <a:pt x="0" y="25"/>
                    </a:lnTo>
                    <a:lnTo>
                      <a:pt x="0" y="0"/>
                    </a:lnTo>
                    <a:lnTo>
                      <a:pt x="24" y="0"/>
                    </a:lnTo>
                    <a:lnTo>
                      <a:pt x="24" y="25"/>
                    </a:lnTo>
                    <a:close/>
                    <a:moveTo>
                      <a:pt x="23" y="75"/>
                    </a:moveTo>
                    <a:lnTo>
                      <a:pt x="23" y="243"/>
                    </a:lnTo>
                    <a:lnTo>
                      <a:pt x="2" y="243"/>
                    </a:lnTo>
                    <a:lnTo>
                      <a:pt x="2" y="75"/>
                    </a:lnTo>
                    <a:lnTo>
                      <a:pt x="23" y="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8" name="Freeform 13"/>
              <p:cNvSpPr>
                <a:spLocks noChangeAspect="1"/>
              </p:cNvSpPr>
              <p:nvPr/>
            </p:nvSpPr>
            <p:spPr bwMode="auto">
              <a:xfrm>
                <a:off x="3836988" y="3565526"/>
                <a:ext cx="55563" cy="71438"/>
              </a:xfrm>
              <a:custGeom>
                <a:avLst/>
                <a:gdLst>
                  <a:gd name="T0" fmla="*/ 119 w 141"/>
                  <a:gd name="T1" fmla="*/ 58 h 180"/>
                  <a:gd name="T2" fmla="*/ 116 w 141"/>
                  <a:gd name="T3" fmla="*/ 43 h 180"/>
                  <a:gd name="T4" fmla="*/ 110 w 141"/>
                  <a:gd name="T5" fmla="*/ 32 h 180"/>
                  <a:gd name="T6" fmla="*/ 101 w 141"/>
                  <a:gd name="T7" fmla="*/ 25 h 180"/>
                  <a:gd name="T8" fmla="*/ 88 w 141"/>
                  <a:gd name="T9" fmla="*/ 21 h 180"/>
                  <a:gd name="T10" fmla="*/ 73 w 141"/>
                  <a:gd name="T11" fmla="*/ 19 h 180"/>
                  <a:gd name="T12" fmla="*/ 59 w 141"/>
                  <a:gd name="T13" fmla="*/ 22 h 180"/>
                  <a:gd name="T14" fmla="*/ 46 w 141"/>
                  <a:gd name="T15" fmla="*/ 29 h 180"/>
                  <a:gd name="T16" fmla="*/ 36 w 141"/>
                  <a:gd name="T17" fmla="*/ 40 h 180"/>
                  <a:gd name="T18" fmla="*/ 29 w 141"/>
                  <a:gd name="T19" fmla="*/ 55 h 180"/>
                  <a:gd name="T20" fmla="*/ 24 w 141"/>
                  <a:gd name="T21" fmla="*/ 71 h 180"/>
                  <a:gd name="T22" fmla="*/ 23 w 141"/>
                  <a:gd name="T23" fmla="*/ 90 h 180"/>
                  <a:gd name="T24" fmla="*/ 24 w 141"/>
                  <a:gd name="T25" fmla="*/ 109 h 180"/>
                  <a:gd name="T26" fmla="*/ 29 w 141"/>
                  <a:gd name="T27" fmla="*/ 125 h 180"/>
                  <a:gd name="T28" fmla="*/ 36 w 141"/>
                  <a:gd name="T29" fmla="*/ 140 h 180"/>
                  <a:gd name="T30" fmla="*/ 46 w 141"/>
                  <a:gd name="T31" fmla="*/ 151 h 180"/>
                  <a:gd name="T32" fmla="*/ 59 w 141"/>
                  <a:gd name="T33" fmla="*/ 159 h 180"/>
                  <a:gd name="T34" fmla="*/ 73 w 141"/>
                  <a:gd name="T35" fmla="*/ 161 h 180"/>
                  <a:gd name="T36" fmla="*/ 87 w 141"/>
                  <a:gd name="T37" fmla="*/ 159 h 180"/>
                  <a:gd name="T38" fmla="*/ 100 w 141"/>
                  <a:gd name="T39" fmla="*/ 154 h 180"/>
                  <a:gd name="T40" fmla="*/ 110 w 141"/>
                  <a:gd name="T41" fmla="*/ 146 h 180"/>
                  <a:gd name="T42" fmla="*/ 116 w 141"/>
                  <a:gd name="T43" fmla="*/ 135 h 180"/>
                  <a:gd name="T44" fmla="*/ 119 w 141"/>
                  <a:gd name="T45" fmla="*/ 122 h 180"/>
                  <a:gd name="T46" fmla="*/ 141 w 141"/>
                  <a:gd name="T47" fmla="*/ 122 h 180"/>
                  <a:gd name="T48" fmla="*/ 137 w 141"/>
                  <a:gd name="T49" fmla="*/ 140 h 180"/>
                  <a:gd name="T50" fmla="*/ 130 w 141"/>
                  <a:gd name="T51" fmla="*/ 154 h 180"/>
                  <a:gd name="T52" fmla="*/ 120 w 141"/>
                  <a:gd name="T53" fmla="*/ 165 h 180"/>
                  <a:gd name="T54" fmla="*/ 108 w 141"/>
                  <a:gd name="T55" fmla="*/ 173 h 180"/>
                  <a:gd name="T56" fmla="*/ 92 w 141"/>
                  <a:gd name="T57" fmla="*/ 179 h 180"/>
                  <a:gd name="T58" fmla="*/ 75 w 141"/>
                  <a:gd name="T59" fmla="*/ 180 h 180"/>
                  <a:gd name="T60" fmla="*/ 58 w 141"/>
                  <a:gd name="T61" fmla="*/ 178 h 180"/>
                  <a:gd name="T62" fmla="*/ 42 w 141"/>
                  <a:gd name="T63" fmla="*/ 172 h 180"/>
                  <a:gd name="T64" fmla="*/ 29 w 141"/>
                  <a:gd name="T65" fmla="*/ 163 h 180"/>
                  <a:gd name="T66" fmla="*/ 19 w 141"/>
                  <a:gd name="T67" fmla="*/ 152 h 180"/>
                  <a:gd name="T68" fmla="*/ 10 w 141"/>
                  <a:gd name="T69" fmla="*/ 139 h 180"/>
                  <a:gd name="T70" fmla="*/ 5 w 141"/>
                  <a:gd name="T71" fmla="*/ 123 h 180"/>
                  <a:gd name="T72" fmla="*/ 1 w 141"/>
                  <a:gd name="T73" fmla="*/ 107 h 180"/>
                  <a:gd name="T74" fmla="*/ 0 w 141"/>
                  <a:gd name="T75" fmla="*/ 91 h 180"/>
                  <a:gd name="T76" fmla="*/ 2 w 141"/>
                  <a:gd name="T77" fmla="*/ 73 h 180"/>
                  <a:gd name="T78" fmla="*/ 5 w 141"/>
                  <a:gd name="T79" fmla="*/ 57 h 180"/>
                  <a:gd name="T80" fmla="*/ 11 w 141"/>
                  <a:gd name="T81" fmla="*/ 41 h 180"/>
                  <a:gd name="T82" fmla="*/ 20 w 141"/>
                  <a:gd name="T83" fmla="*/ 28 h 180"/>
                  <a:gd name="T84" fmla="*/ 30 w 141"/>
                  <a:gd name="T85" fmla="*/ 17 h 180"/>
                  <a:gd name="T86" fmla="*/ 43 w 141"/>
                  <a:gd name="T87" fmla="*/ 8 h 180"/>
                  <a:gd name="T88" fmla="*/ 59 w 141"/>
                  <a:gd name="T89" fmla="*/ 2 h 180"/>
                  <a:gd name="T90" fmla="*/ 76 w 141"/>
                  <a:gd name="T91" fmla="*/ 0 h 180"/>
                  <a:gd name="T92" fmla="*/ 92 w 141"/>
                  <a:gd name="T93" fmla="*/ 2 h 180"/>
                  <a:gd name="T94" fmla="*/ 108 w 141"/>
                  <a:gd name="T95" fmla="*/ 8 h 180"/>
                  <a:gd name="T96" fmla="*/ 121 w 141"/>
                  <a:gd name="T97" fmla="*/ 16 h 180"/>
                  <a:gd name="T98" fmla="*/ 131 w 141"/>
                  <a:gd name="T99" fmla="*/ 27 h 180"/>
                  <a:gd name="T100" fmla="*/ 138 w 141"/>
                  <a:gd name="T101" fmla="*/ 40 h 180"/>
                  <a:gd name="T102" fmla="*/ 141 w 141"/>
                  <a:gd name="T103" fmla="*/ 58 h 180"/>
                  <a:gd name="T104" fmla="*/ 119 w 141"/>
                  <a:gd name="T105" fmla="*/ 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180">
                    <a:moveTo>
                      <a:pt x="119" y="58"/>
                    </a:moveTo>
                    <a:lnTo>
                      <a:pt x="116" y="43"/>
                    </a:lnTo>
                    <a:lnTo>
                      <a:pt x="110" y="32"/>
                    </a:lnTo>
                    <a:lnTo>
                      <a:pt x="101" y="25"/>
                    </a:lnTo>
                    <a:lnTo>
                      <a:pt x="88" y="21"/>
                    </a:lnTo>
                    <a:lnTo>
                      <a:pt x="73" y="19"/>
                    </a:lnTo>
                    <a:lnTo>
                      <a:pt x="59" y="22"/>
                    </a:lnTo>
                    <a:lnTo>
                      <a:pt x="46" y="29"/>
                    </a:lnTo>
                    <a:lnTo>
                      <a:pt x="36" y="40"/>
                    </a:lnTo>
                    <a:lnTo>
                      <a:pt x="29" y="55"/>
                    </a:lnTo>
                    <a:lnTo>
                      <a:pt x="24" y="71"/>
                    </a:lnTo>
                    <a:lnTo>
                      <a:pt x="23" y="90"/>
                    </a:lnTo>
                    <a:lnTo>
                      <a:pt x="24" y="109"/>
                    </a:lnTo>
                    <a:lnTo>
                      <a:pt x="29" y="125"/>
                    </a:lnTo>
                    <a:lnTo>
                      <a:pt x="36" y="140"/>
                    </a:lnTo>
                    <a:lnTo>
                      <a:pt x="46" y="151"/>
                    </a:lnTo>
                    <a:lnTo>
                      <a:pt x="59" y="159"/>
                    </a:lnTo>
                    <a:lnTo>
                      <a:pt x="73" y="161"/>
                    </a:lnTo>
                    <a:lnTo>
                      <a:pt x="87" y="159"/>
                    </a:lnTo>
                    <a:lnTo>
                      <a:pt x="100" y="154"/>
                    </a:lnTo>
                    <a:lnTo>
                      <a:pt x="110" y="146"/>
                    </a:lnTo>
                    <a:lnTo>
                      <a:pt x="116" y="135"/>
                    </a:lnTo>
                    <a:lnTo>
                      <a:pt x="119" y="122"/>
                    </a:lnTo>
                    <a:lnTo>
                      <a:pt x="141" y="122"/>
                    </a:lnTo>
                    <a:lnTo>
                      <a:pt x="137" y="140"/>
                    </a:lnTo>
                    <a:lnTo>
                      <a:pt x="130" y="154"/>
                    </a:lnTo>
                    <a:lnTo>
                      <a:pt x="120" y="165"/>
                    </a:lnTo>
                    <a:lnTo>
                      <a:pt x="108" y="173"/>
                    </a:lnTo>
                    <a:lnTo>
                      <a:pt x="92" y="179"/>
                    </a:lnTo>
                    <a:lnTo>
                      <a:pt x="75" y="180"/>
                    </a:lnTo>
                    <a:lnTo>
                      <a:pt x="58" y="178"/>
                    </a:lnTo>
                    <a:lnTo>
                      <a:pt x="42" y="172"/>
                    </a:lnTo>
                    <a:lnTo>
                      <a:pt x="29" y="163"/>
                    </a:lnTo>
                    <a:lnTo>
                      <a:pt x="19" y="152"/>
                    </a:lnTo>
                    <a:lnTo>
                      <a:pt x="10" y="139"/>
                    </a:lnTo>
                    <a:lnTo>
                      <a:pt x="5" y="123"/>
                    </a:lnTo>
                    <a:lnTo>
                      <a:pt x="1" y="107"/>
                    </a:lnTo>
                    <a:lnTo>
                      <a:pt x="0" y="91"/>
                    </a:lnTo>
                    <a:lnTo>
                      <a:pt x="2" y="73"/>
                    </a:lnTo>
                    <a:lnTo>
                      <a:pt x="5" y="57"/>
                    </a:lnTo>
                    <a:lnTo>
                      <a:pt x="11" y="41"/>
                    </a:lnTo>
                    <a:lnTo>
                      <a:pt x="20" y="28"/>
                    </a:lnTo>
                    <a:lnTo>
                      <a:pt x="30" y="17"/>
                    </a:lnTo>
                    <a:lnTo>
                      <a:pt x="43" y="8"/>
                    </a:lnTo>
                    <a:lnTo>
                      <a:pt x="59" y="2"/>
                    </a:lnTo>
                    <a:lnTo>
                      <a:pt x="76" y="0"/>
                    </a:lnTo>
                    <a:lnTo>
                      <a:pt x="92" y="2"/>
                    </a:lnTo>
                    <a:lnTo>
                      <a:pt x="108" y="8"/>
                    </a:lnTo>
                    <a:lnTo>
                      <a:pt x="121" y="16"/>
                    </a:lnTo>
                    <a:lnTo>
                      <a:pt x="131" y="27"/>
                    </a:lnTo>
                    <a:lnTo>
                      <a:pt x="138" y="40"/>
                    </a:lnTo>
                    <a:lnTo>
                      <a:pt x="141" y="58"/>
                    </a:lnTo>
                    <a:lnTo>
                      <a:pt x="119" y="5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9" name="Freeform 14"/>
              <p:cNvSpPr>
                <a:spLocks noChangeAspect="1" noEditPoints="1"/>
              </p:cNvSpPr>
              <p:nvPr/>
            </p:nvSpPr>
            <p:spPr bwMode="auto">
              <a:xfrm>
                <a:off x="3900488" y="3565526"/>
                <a:ext cx="60325" cy="71438"/>
              </a:xfrm>
              <a:custGeom>
                <a:avLst/>
                <a:gdLst>
                  <a:gd name="T0" fmla="*/ 22 w 153"/>
                  <a:gd name="T1" fmla="*/ 95 h 180"/>
                  <a:gd name="T2" fmla="*/ 23 w 153"/>
                  <a:gd name="T3" fmla="*/ 110 h 180"/>
                  <a:gd name="T4" fmla="*/ 27 w 153"/>
                  <a:gd name="T5" fmla="*/ 123 h 180"/>
                  <a:gd name="T6" fmla="*/ 32 w 153"/>
                  <a:gd name="T7" fmla="*/ 137 h 180"/>
                  <a:gd name="T8" fmla="*/ 40 w 153"/>
                  <a:gd name="T9" fmla="*/ 147 h 180"/>
                  <a:gd name="T10" fmla="*/ 51 w 153"/>
                  <a:gd name="T11" fmla="*/ 154 h 180"/>
                  <a:gd name="T12" fmla="*/ 65 w 153"/>
                  <a:gd name="T13" fmla="*/ 159 h 180"/>
                  <a:gd name="T14" fmla="*/ 81 w 153"/>
                  <a:gd name="T15" fmla="*/ 161 h 180"/>
                  <a:gd name="T16" fmla="*/ 98 w 153"/>
                  <a:gd name="T17" fmla="*/ 158 h 180"/>
                  <a:gd name="T18" fmla="*/ 112 w 153"/>
                  <a:gd name="T19" fmla="*/ 150 h 180"/>
                  <a:gd name="T20" fmla="*/ 123 w 153"/>
                  <a:gd name="T21" fmla="*/ 137 h 180"/>
                  <a:gd name="T22" fmla="*/ 129 w 153"/>
                  <a:gd name="T23" fmla="*/ 121 h 180"/>
                  <a:gd name="T24" fmla="*/ 151 w 153"/>
                  <a:gd name="T25" fmla="*/ 121 h 180"/>
                  <a:gd name="T26" fmla="*/ 145 w 153"/>
                  <a:gd name="T27" fmla="*/ 140 h 180"/>
                  <a:gd name="T28" fmla="*/ 136 w 153"/>
                  <a:gd name="T29" fmla="*/ 154 h 180"/>
                  <a:gd name="T30" fmla="*/ 124 w 153"/>
                  <a:gd name="T31" fmla="*/ 165 h 180"/>
                  <a:gd name="T32" fmla="*/ 110 w 153"/>
                  <a:gd name="T33" fmla="*/ 173 h 180"/>
                  <a:gd name="T34" fmla="*/ 93 w 153"/>
                  <a:gd name="T35" fmla="*/ 179 h 180"/>
                  <a:gd name="T36" fmla="*/ 74 w 153"/>
                  <a:gd name="T37" fmla="*/ 180 h 180"/>
                  <a:gd name="T38" fmla="*/ 57 w 153"/>
                  <a:gd name="T39" fmla="*/ 178 h 180"/>
                  <a:gd name="T40" fmla="*/ 41 w 153"/>
                  <a:gd name="T41" fmla="*/ 172 h 180"/>
                  <a:gd name="T42" fmla="*/ 29 w 153"/>
                  <a:gd name="T43" fmla="*/ 163 h 180"/>
                  <a:gd name="T44" fmla="*/ 19 w 153"/>
                  <a:gd name="T45" fmla="*/ 152 h 180"/>
                  <a:gd name="T46" fmla="*/ 10 w 153"/>
                  <a:gd name="T47" fmla="*/ 139 h 180"/>
                  <a:gd name="T48" fmla="*/ 4 w 153"/>
                  <a:gd name="T49" fmla="*/ 123 h 180"/>
                  <a:gd name="T50" fmla="*/ 1 w 153"/>
                  <a:gd name="T51" fmla="*/ 107 h 180"/>
                  <a:gd name="T52" fmla="*/ 0 w 153"/>
                  <a:gd name="T53" fmla="*/ 91 h 180"/>
                  <a:gd name="T54" fmla="*/ 1 w 153"/>
                  <a:gd name="T55" fmla="*/ 73 h 180"/>
                  <a:gd name="T56" fmla="*/ 4 w 153"/>
                  <a:gd name="T57" fmla="*/ 57 h 180"/>
                  <a:gd name="T58" fmla="*/ 10 w 153"/>
                  <a:gd name="T59" fmla="*/ 41 h 180"/>
                  <a:gd name="T60" fmla="*/ 19 w 153"/>
                  <a:gd name="T61" fmla="*/ 28 h 180"/>
                  <a:gd name="T62" fmla="*/ 30 w 153"/>
                  <a:gd name="T63" fmla="*/ 17 h 180"/>
                  <a:gd name="T64" fmla="*/ 42 w 153"/>
                  <a:gd name="T65" fmla="*/ 8 h 180"/>
                  <a:gd name="T66" fmla="*/ 58 w 153"/>
                  <a:gd name="T67" fmla="*/ 2 h 180"/>
                  <a:gd name="T68" fmla="*/ 76 w 153"/>
                  <a:gd name="T69" fmla="*/ 0 h 180"/>
                  <a:gd name="T70" fmla="*/ 96 w 153"/>
                  <a:gd name="T71" fmla="*/ 2 h 180"/>
                  <a:gd name="T72" fmla="*/ 112 w 153"/>
                  <a:gd name="T73" fmla="*/ 8 h 180"/>
                  <a:gd name="T74" fmla="*/ 125 w 153"/>
                  <a:gd name="T75" fmla="*/ 17 h 180"/>
                  <a:gd name="T76" fmla="*/ 136 w 153"/>
                  <a:gd name="T77" fmla="*/ 28 h 180"/>
                  <a:gd name="T78" fmla="*/ 144 w 153"/>
                  <a:gd name="T79" fmla="*/ 41 h 180"/>
                  <a:gd name="T80" fmla="*/ 149 w 153"/>
                  <a:gd name="T81" fmla="*/ 58 h 180"/>
                  <a:gd name="T82" fmla="*/ 152 w 153"/>
                  <a:gd name="T83" fmla="*/ 75 h 180"/>
                  <a:gd name="T84" fmla="*/ 153 w 153"/>
                  <a:gd name="T85" fmla="*/ 95 h 180"/>
                  <a:gd name="T86" fmla="*/ 22 w 153"/>
                  <a:gd name="T87" fmla="*/ 95 h 180"/>
                  <a:gd name="T88" fmla="*/ 131 w 153"/>
                  <a:gd name="T89" fmla="*/ 76 h 180"/>
                  <a:gd name="T90" fmla="*/ 128 w 153"/>
                  <a:gd name="T91" fmla="*/ 61 h 180"/>
                  <a:gd name="T92" fmla="*/ 123 w 153"/>
                  <a:gd name="T93" fmla="*/ 47 h 180"/>
                  <a:gd name="T94" fmla="*/ 116 w 153"/>
                  <a:gd name="T95" fmla="*/ 35 h 180"/>
                  <a:gd name="T96" fmla="*/ 106 w 153"/>
                  <a:gd name="T97" fmla="*/ 26 h 180"/>
                  <a:gd name="T98" fmla="*/ 92 w 153"/>
                  <a:gd name="T99" fmla="*/ 21 h 180"/>
                  <a:gd name="T100" fmla="*/ 76 w 153"/>
                  <a:gd name="T101" fmla="*/ 19 h 180"/>
                  <a:gd name="T102" fmla="*/ 61 w 153"/>
                  <a:gd name="T103" fmla="*/ 21 h 180"/>
                  <a:gd name="T104" fmla="*/ 48 w 153"/>
                  <a:gd name="T105" fmla="*/ 27 h 180"/>
                  <a:gd name="T106" fmla="*/ 38 w 153"/>
                  <a:gd name="T107" fmla="*/ 36 h 180"/>
                  <a:gd name="T108" fmla="*/ 30 w 153"/>
                  <a:gd name="T109" fmla="*/ 49 h 180"/>
                  <a:gd name="T110" fmla="*/ 25 w 153"/>
                  <a:gd name="T111" fmla="*/ 62 h 180"/>
                  <a:gd name="T112" fmla="*/ 23 w 153"/>
                  <a:gd name="T113" fmla="*/ 76 h 180"/>
                  <a:gd name="T114" fmla="*/ 131 w 153"/>
                  <a:gd name="T11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80">
                    <a:moveTo>
                      <a:pt x="22" y="95"/>
                    </a:moveTo>
                    <a:lnTo>
                      <a:pt x="23" y="110"/>
                    </a:lnTo>
                    <a:lnTo>
                      <a:pt x="27" y="123"/>
                    </a:lnTo>
                    <a:lnTo>
                      <a:pt x="32" y="137"/>
                    </a:lnTo>
                    <a:lnTo>
                      <a:pt x="40" y="147"/>
                    </a:lnTo>
                    <a:lnTo>
                      <a:pt x="51" y="154"/>
                    </a:lnTo>
                    <a:lnTo>
                      <a:pt x="65" y="159"/>
                    </a:lnTo>
                    <a:lnTo>
                      <a:pt x="81" y="161"/>
                    </a:lnTo>
                    <a:lnTo>
                      <a:pt x="98" y="158"/>
                    </a:lnTo>
                    <a:lnTo>
                      <a:pt x="112" y="150"/>
                    </a:lnTo>
                    <a:lnTo>
                      <a:pt x="123" y="137"/>
                    </a:lnTo>
                    <a:lnTo>
                      <a:pt x="129" y="121"/>
                    </a:lnTo>
                    <a:lnTo>
                      <a:pt x="151" y="121"/>
                    </a:lnTo>
                    <a:lnTo>
                      <a:pt x="145" y="140"/>
                    </a:lnTo>
                    <a:lnTo>
                      <a:pt x="136" y="154"/>
                    </a:lnTo>
                    <a:lnTo>
                      <a:pt x="124" y="165"/>
                    </a:lnTo>
                    <a:lnTo>
                      <a:pt x="110" y="173"/>
                    </a:lnTo>
                    <a:lnTo>
                      <a:pt x="93" y="179"/>
                    </a:lnTo>
                    <a:lnTo>
                      <a:pt x="74" y="180"/>
                    </a:lnTo>
                    <a:lnTo>
                      <a:pt x="57" y="178"/>
                    </a:lnTo>
                    <a:lnTo>
                      <a:pt x="41" y="172"/>
                    </a:lnTo>
                    <a:lnTo>
                      <a:pt x="29" y="163"/>
                    </a:lnTo>
                    <a:lnTo>
                      <a:pt x="19" y="152"/>
                    </a:lnTo>
                    <a:lnTo>
                      <a:pt x="10" y="139"/>
                    </a:lnTo>
                    <a:lnTo>
                      <a:pt x="4" y="123"/>
                    </a:lnTo>
                    <a:lnTo>
                      <a:pt x="1" y="107"/>
                    </a:lnTo>
                    <a:lnTo>
                      <a:pt x="0" y="91"/>
                    </a:lnTo>
                    <a:lnTo>
                      <a:pt x="1" y="73"/>
                    </a:lnTo>
                    <a:lnTo>
                      <a:pt x="4" y="57"/>
                    </a:lnTo>
                    <a:lnTo>
                      <a:pt x="10" y="41"/>
                    </a:lnTo>
                    <a:lnTo>
                      <a:pt x="19" y="28"/>
                    </a:lnTo>
                    <a:lnTo>
                      <a:pt x="30" y="17"/>
                    </a:lnTo>
                    <a:lnTo>
                      <a:pt x="42" y="8"/>
                    </a:lnTo>
                    <a:lnTo>
                      <a:pt x="58" y="2"/>
                    </a:lnTo>
                    <a:lnTo>
                      <a:pt x="76" y="0"/>
                    </a:lnTo>
                    <a:lnTo>
                      <a:pt x="96" y="2"/>
                    </a:lnTo>
                    <a:lnTo>
                      <a:pt x="112" y="8"/>
                    </a:lnTo>
                    <a:lnTo>
                      <a:pt x="125" y="17"/>
                    </a:lnTo>
                    <a:lnTo>
                      <a:pt x="136" y="28"/>
                    </a:lnTo>
                    <a:lnTo>
                      <a:pt x="144" y="41"/>
                    </a:lnTo>
                    <a:lnTo>
                      <a:pt x="149" y="58"/>
                    </a:lnTo>
                    <a:lnTo>
                      <a:pt x="152" y="75"/>
                    </a:lnTo>
                    <a:lnTo>
                      <a:pt x="153" y="95"/>
                    </a:lnTo>
                    <a:lnTo>
                      <a:pt x="22" y="95"/>
                    </a:lnTo>
                    <a:close/>
                    <a:moveTo>
                      <a:pt x="131" y="76"/>
                    </a:moveTo>
                    <a:lnTo>
                      <a:pt x="128" y="61"/>
                    </a:lnTo>
                    <a:lnTo>
                      <a:pt x="123" y="47"/>
                    </a:lnTo>
                    <a:lnTo>
                      <a:pt x="116" y="35"/>
                    </a:lnTo>
                    <a:lnTo>
                      <a:pt x="106" y="26"/>
                    </a:lnTo>
                    <a:lnTo>
                      <a:pt x="92" y="21"/>
                    </a:lnTo>
                    <a:lnTo>
                      <a:pt x="76" y="19"/>
                    </a:lnTo>
                    <a:lnTo>
                      <a:pt x="61" y="21"/>
                    </a:lnTo>
                    <a:lnTo>
                      <a:pt x="48" y="27"/>
                    </a:lnTo>
                    <a:lnTo>
                      <a:pt x="38" y="36"/>
                    </a:lnTo>
                    <a:lnTo>
                      <a:pt x="30" y="49"/>
                    </a:lnTo>
                    <a:lnTo>
                      <a:pt x="25" y="62"/>
                    </a:lnTo>
                    <a:lnTo>
                      <a:pt x="23" y="76"/>
                    </a:lnTo>
                    <a:lnTo>
                      <a:pt x="131"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30" name="Freeform 15"/>
              <p:cNvSpPr>
                <a:spLocks noChangeAspect="1"/>
              </p:cNvSpPr>
              <p:nvPr/>
            </p:nvSpPr>
            <p:spPr bwMode="auto">
              <a:xfrm>
                <a:off x="3965576" y="3565526"/>
                <a:ext cx="53975" cy="71438"/>
              </a:xfrm>
              <a:custGeom>
                <a:avLst/>
                <a:gdLst>
                  <a:gd name="T0" fmla="*/ 84 w 136"/>
                  <a:gd name="T1" fmla="*/ 1 h 180"/>
                  <a:gd name="T2" fmla="*/ 110 w 136"/>
                  <a:gd name="T3" fmla="*/ 11 h 180"/>
                  <a:gd name="T4" fmla="*/ 126 w 136"/>
                  <a:gd name="T5" fmla="*/ 31 h 180"/>
                  <a:gd name="T6" fmla="*/ 108 w 136"/>
                  <a:gd name="T7" fmla="*/ 48 h 180"/>
                  <a:gd name="T8" fmla="*/ 99 w 136"/>
                  <a:gd name="T9" fmla="*/ 28 h 180"/>
                  <a:gd name="T10" fmla="*/ 78 w 136"/>
                  <a:gd name="T11" fmla="*/ 20 h 180"/>
                  <a:gd name="T12" fmla="*/ 55 w 136"/>
                  <a:gd name="T13" fmla="*/ 20 h 180"/>
                  <a:gd name="T14" fmla="*/ 36 w 136"/>
                  <a:gd name="T15" fmla="*/ 28 h 180"/>
                  <a:gd name="T16" fmla="*/ 28 w 136"/>
                  <a:gd name="T17" fmla="*/ 47 h 180"/>
                  <a:gd name="T18" fmla="*/ 36 w 136"/>
                  <a:gd name="T19" fmla="*/ 62 h 180"/>
                  <a:gd name="T20" fmla="*/ 57 w 136"/>
                  <a:gd name="T21" fmla="*/ 71 h 180"/>
                  <a:gd name="T22" fmla="*/ 88 w 136"/>
                  <a:gd name="T23" fmla="*/ 79 h 180"/>
                  <a:gd name="T24" fmla="*/ 119 w 136"/>
                  <a:gd name="T25" fmla="*/ 92 h 180"/>
                  <a:gd name="T26" fmla="*/ 134 w 136"/>
                  <a:gd name="T27" fmla="*/ 111 h 180"/>
                  <a:gd name="T28" fmla="*/ 134 w 136"/>
                  <a:gd name="T29" fmla="*/ 140 h 180"/>
                  <a:gd name="T30" fmla="*/ 119 w 136"/>
                  <a:gd name="T31" fmla="*/ 162 h 180"/>
                  <a:gd name="T32" fmla="*/ 94 w 136"/>
                  <a:gd name="T33" fmla="*/ 176 h 180"/>
                  <a:gd name="T34" fmla="*/ 64 w 136"/>
                  <a:gd name="T35" fmla="*/ 180 h 180"/>
                  <a:gd name="T36" fmla="*/ 39 w 136"/>
                  <a:gd name="T37" fmla="*/ 177 h 180"/>
                  <a:gd name="T38" fmla="*/ 17 w 136"/>
                  <a:gd name="T39" fmla="*/ 164 h 180"/>
                  <a:gd name="T40" fmla="*/ 2 w 136"/>
                  <a:gd name="T41" fmla="*/ 143 h 180"/>
                  <a:gd name="T42" fmla="*/ 23 w 136"/>
                  <a:gd name="T43" fmla="*/ 128 h 180"/>
                  <a:gd name="T44" fmla="*/ 30 w 136"/>
                  <a:gd name="T45" fmla="*/ 148 h 180"/>
                  <a:gd name="T46" fmla="*/ 47 w 136"/>
                  <a:gd name="T47" fmla="*/ 158 h 180"/>
                  <a:gd name="T48" fmla="*/ 69 w 136"/>
                  <a:gd name="T49" fmla="*/ 161 h 180"/>
                  <a:gd name="T50" fmla="*/ 90 w 136"/>
                  <a:gd name="T51" fmla="*/ 158 h 180"/>
                  <a:gd name="T52" fmla="*/ 107 w 136"/>
                  <a:gd name="T53" fmla="*/ 147 h 180"/>
                  <a:gd name="T54" fmla="*/ 114 w 136"/>
                  <a:gd name="T55" fmla="*/ 127 h 180"/>
                  <a:gd name="T56" fmla="*/ 106 w 136"/>
                  <a:gd name="T57" fmla="*/ 109 h 180"/>
                  <a:gd name="T58" fmla="*/ 85 w 136"/>
                  <a:gd name="T59" fmla="*/ 100 h 180"/>
                  <a:gd name="T60" fmla="*/ 60 w 136"/>
                  <a:gd name="T61" fmla="*/ 94 h 180"/>
                  <a:gd name="T62" fmla="*/ 37 w 136"/>
                  <a:gd name="T63" fmla="*/ 86 h 180"/>
                  <a:gd name="T64" fmla="*/ 19 w 136"/>
                  <a:gd name="T65" fmla="*/ 76 h 180"/>
                  <a:gd name="T66" fmla="*/ 7 w 136"/>
                  <a:gd name="T67" fmla="*/ 60 h 180"/>
                  <a:gd name="T68" fmla="*/ 8 w 136"/>
                  <a:gd name="T69" fmla="*/ 34 h 180"/>
                  <a:gd name="T70" fmla="*/ 21 w 136"/>
                  <a:gd name="T71" fmla="*/ 15 h 180"/>
                  <a:gd name="T72" fmla="*/ 43 w 136"/>
                  <a:gd name="T73" fmla="*/ 4 h 180"/>
                  <a:gd name="T74" fmla="*/ 68 w 136"/>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80">
                    <a:moveTo>
                      <a:pt x="68" y="0"/>
                    </a:moveTo>
                    <a:lnTo>
                      <a:pt x="84" y="1"/>
                    </a:lnTo>
                    <a:lnTo>
                      <a:pt x="98" y="5"/>
                    </a:lnTo>
                    <a:lnTo>
                      <a:pt x="110" y="11"/>
                    </a:lnTo>
                    <a:lnTo>
                      <a:pt x="120" y="19"/>
                    </a:lnTo>
                    <a:lnTo>
                      <a:pt x="126" y="31"/>
                    </a:lnTo>
                    <a:lnTo>
                      <a:pt x="130" y="48"/>
                    </a:lnTo>
                    <a:lnTo>
                      <a:pt x="108" y="48"/>
                    </a:lnTo>
                    <a:lnTo>
                      <a:pt x="105" y="36"/>
                    </a:lnTo>
                    <a:lnTo>
                      <a:pt x="99" y="28"/>
                    </a:lnTo>
                    <a:lnTo>
                      <a:pt x="89" y="23"/>
                    </a:lnTo>
                    <a:lnTo>
                      <a:pt x="78" y="20"/>
                    </a:lnTo>
                    <a:lnTo>
                      <a:pt x="66" y="19"/>
                    </a:lnTo>
                    <a:lnTo>
                      <a:pt x="55" y="20"/>
                    </a:lnTo>
                    <a:lnTo>
                      <a:pt x="44" y="23"/>
                    </a:lnTo>
                    <a:lnTo>
                      <a:pt x="36" y="28"/>
                    </a:lnTo>
                    <a:lnTo>
                      <a:pt x="30" y="36"/>
                    </a:lnTo>
                    <a:lnTo>
                      <a:pt x="28" y="47"/>
                    </a:lnTo>
                    <a:lnTo>
                      <a:pt x="30" y="56"/>
                    </a:lnTo>
                    <a:lnTo>
                      <a:pt x="36" y="62"/>
                    </a:lnTo>
                    <a:lnTo>
                      <a:pt x="44" y="67"/>
                    </a:lnTo>
                    <a:lnTo>
                      <a:pt x="57" y="71"/>
                    </a:lnTo>
                    <a:lnTo>
                      <a:pt x="71" y="74"/>
                    </a:lnTo>
                    <a:lnTo>
                      <a:pt x="88" y="79"/>
                    </a:lnTo>
                    <a:lnTo>
                      <a:pt x="107" y="85"/>
                    </a:lnTo>
                    <a:lnTo>
                      <a:pt x="119" y="92"/>
                    </a:lnTo>
                    <a:lnTo>
                      <a:pt x="127" y="100"/>
                    </a:lnTo>
                    <a:lnTo>
                      <a:pt x="134" y="111"/>
                    </a:lnTo>
                    <a:lnTo>
                      <a:pt x="136" y="124"/>
                    </a:lnTo>
                    <a:lnTo>
                      <a:pt x="134" y="140"/>
                    </a:lnTo>
                    <a:lnTo>
                      <a:pt x="127" y="152"/>
                    </a:lnTo>
                    <a:lnTo>
                      <a:pt x="119" y="162"/>
                    </a:lnTo>
                    <a:lnTo>
                      <a:pt x="107" y="170"/>
                    </a:lnTo>
                    <a:lnTo>
                      <a:pt x="94" y="176"/>
                    </a:lnTo>
                    <a:lnTo>
                      <a:pt x="79" y="179"/>
                    </a:lnTo>
                    <a:lnTo>
                      <a:pt x="64" y="180"/>
                    </a:lnTo>
                    <a:lnTo>
                      <a:pt x="52" y="179"/>
                    </a:lnTo>
                    <a:lnTo>
                      <a:pt x="39" y="177"/>
                    </a:lnTo>
                    <a:lnTo>
                      <a:pt x="27" y="171"/>
                    </a:lnTo>
                    <a:lnTo>
                      <a:pt x="17" y="164"/>
                    </a:lnTo>
                    <a:lnTo>
                      <a:pt x="8" y="155"/>
                    </a:lnTo>
                    <a:lnTo>
                      <a:pt x="2" y="143"/>
                    </a:lnTo>
                    <a:lnTo>
                      <a:pt x="0" y="128"/>
                    </a:lnTo>
                    <a:lnTo>
                      <a:pt x="23" y="128"/>
                    </a:lnTo>
                    <a:lnTo>
                      <a:pt x="25" y="140"/>
                    </a:lnTo>
                    <a:lnTo>
                      <a:pt x="30" y="148"/>
                    </a:lnTo>
                    <a:lnTo>
                      <a:pt x="38" y="154"/>
                    </a:lnTo>
                    <a:lnTo>
                      <a:pt x="47" y="158"/>
                    </a:lnTo>
                    <a:lnTo>
                      <a:pt x="58" y="160"/>
                    </a:lnTo>
                    <a:lnTo>
                      <a:pt x="69" y="161"/>
                    </a:lnTo>
                    <a:lnTo>
                      <a:pt x="80" y="160"/>
                    </a:lnTo>
                    <a:lnTo>
                      <a:pt x="90" y="158"/>
                    </a:lnTo>
                    <a:lnTo>
                      <a:pt x="100" y="153"/>
                    </a:lnTo>
                    <a:lnTo>
                      <a:pt x="107" y="147"/>
                    </a:lnTo>
                    <a:lnTo>
                      <a:pt x="112" y="139"/>
                    </a:lnTo>
                    <a:lnTo>
                      <a:pt x="114" y="127"/>
                    </a:lnTo>
                    <a:lnTo>
                      <a:pt x="111" y="117"/>
                    </a:lnTo>
                    <a:lnTo>
                      <a:pt x="106" y="109"/>
                    </a:lnTo>
                    <a:lnTo>
                      <a:pt x="97" y="104"/>
                    </a:lnTo>
                    <a:lnTo>
                      <a:pt x="85" y="100"/>
                    </a:lnTo>
                    <a:lnTo>
                      <a:pt x="73" y="96"/>
                    </a:lnTo>
                    <a:lnTo>
                      <a:pt x="60" y="94"/>
                    </a:lnTo>
                    <a:lnTo>
                      <a:pt x="48" y="91"/>
                    </a:lnTo>
                    <a:lnTo>
                      <a:pt x="37" y="86"/>
                    </a:lnTo>
                    <a:lnTo>
                      <a:pt x="28" y="82"/>
                    </a:lnTo>
                    <a:lnTo>
                      <a:pt x="19" y="76"/>
                    </a:lnTo>
                    <a:lnTo>
                      <a:pt x="13" y="69"/>
                    </a:lnTo>
                    <a:lnTo>
                      <a:pt x="7" y="60"/>
                    </a:lnTo>
                    <a:lnTo>
                      <a:pt x="6" y="48"/>
                    </a:lnTo>
                    <a:lnTo>
                      <a:pt x="8" y="34"/>
                    </a:lnTo>
                    <a:lnTo>
                      <a:pt x="14" y="23"/>
                    </a:lnTo>
                    <a:lnTo>
                      <a:pt x="21" y="15"/>
                    </a:lnTo>
                    <a:lnTo>
                      <a:pt x="31" y="8"/>
                    </a:lnTo>
                    <a:lnTo>
                      <a:pt x="43" y="4"/>
                    </a:lnTo>
                    <a:lnTo>
                      <a:pt x="56" y="1"/>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spTree>
    <p:extLst>
      <p:ext uri="{BB962C8B-B14F-4D97-AF65-F5344CB8AC3E}">
        <p14:creationId xmlns:p14="http://schemas.microsoft.com/office/powerpoint/2010/main" val="366013569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FX Orange">
    <p:bg>
      <p:bgPr>
        <a:solidFill>
          <a:schemeClr val="accent2"/>
        </a:solidFill>
        <a:effectLst/>
      </p:bgPr>
    </p:bg>
    <p:spTree>
      <p:nvGrpSpPr>
        <p:cNvPr id="1" name=""/>
        <p:cNvGrpSpPr/>
        <p:nvPr/>
      </p:nvGrpSpPr>
      <p:grpSpPr>
        <a:xfrm>
          <a:off x="0" y="0"/>
          <a:ext cx="0" cy="0"/>
          <a:chOff x="0" y="0"/>
          <a:chExt cx="0" cy="0"/>
        </a:xfrm>
      </p:grpSpPr>
      <p:sp>
        <p:nvSpPr>
          <p:cNvPr id="22" name="Rectangle 8"/>
          <p:cNvSpPr>
            <a:spLocks noGrp="1" noChangeArrowheads="1"/>
          </p:cNvSpPr>
          <p:nvPr>
            <p:ph type="ctrTitle" sz="quarter" hasCustomPrompt="1"/>
          </p:nvPr>
        </p:nvSpPr>
        <p:spPr>
          <a:xfrm>
            <a:off x="2259896" y="3323219"/>
            <a:ext cx="6370638" cy="1218795"/>
          </a:xfrm>
        </p:spPr>
        <p:txBody>
          <a:bodyPr>
            <a:spAutoFit/>
          </a:bodyPr>
          <a:lstStyle>
            <a:lvl1pPr marL="0" marR="0" indent="0" algn="l" defTabSz="914400" rtl="0" eaLnBrk="1" fontAlgn="base" latinLnBrk="0" hangingPunct="1">
              <a:lnSpc>
                <a:spcPct val="90000"/>
              </a:lnSpc>
              <a:spcBef>
                <a:spcPct val="0"/>
              </a:spcBef>
              <a:spcAft>
                <a:spcPct val="0"/>
              </a:spcAft>
              <a:buClrTx/>
              <a:buSzTx/>
              <a:buFontTx/>
              <a:buNone/>
              <a:tabLst/>
              <a:defRPr sz="4400" baseline="0">
                <a:solidFill>
                  <a:schemeClr val="bg1"/>
                </a:solidFill>
              </a:defRPr>
            </a:lvl1pPr>
          </a:lstStyle>
          <a:p>
            <a:r>
              <a:rPr lang="en-US" dirty="0"/>
              <a:t>Click to add presentation title</a:t>
            </a:r>
          </a:p>
        </p:txBody>
      </p:sp>
      <p:sp>
        <p:nvSpPr>
          <p:cNvPr id="23" name="Rectangle 9"/>
          <p:cNvSpPr>
            <a:spLocks noGrp="1" noChangeArrowheads="1"/>
          </p:cNvSpPr>
          <p:nvPr>
            <p:ph type="subTitle" sz="quarter" idx="1" hasCustomPrompt="1"/>
          </p:nvPr>
        </p:nvSpPr>
        <p:spPr>
          <a:xfrm>
            <a:off x="2274005" y="4682067"/>
            <a:ext cx="6361995" cy="637822"/>
          </a:xfrm>
        </p:spPr>
        <p:txBody>
          <a:bodyPr>
            <a:noAutofit/>
          </a:bodyPr>
          <a:lstStyle>
            <a:lvl1pPr marL="0" marR="0" indent="0" algn="l" defTabSz="914400" rtl="0" eaLnBrk="1" fontAlgn="auto" latinLnBrk="0" hangingPunct="1">
              <a:lnSpc>
                <a:spcPct val="80000"/>
              </a:lnSpc>
              <a:spcBef>
                <a:spcPct val="25000"/>
              </a:spcBef>
              <a:spcAft>
                <a:spcPts val="0"/>
              </a:spcAft>
              <a:buClrTx/>
              <a:buSzPct val="90000"/>
              <a:buFontTx/>
              <a:buNone/>
              <a:tabLst/>
              <a:defRPr sz="2000">
                <a:solidFill>
                  <a:schemeClr val="bg1"/>
                </a:solidFill>
              </a:defRPr>
            </a:lvl1pPr>
          </a:lstStyle>
          <a:p>
            <a:r>
              <a:rPr lang="en-US" dirty="0"/>
              <a:t>Click to add Author/Department/Subtitle</a:t>
            </a:r>
          </a:p>
        </p:txBody>
      </p:sp>
      <p:sp>
        <p:nvSpPr>
          <p:cNvPr id="24" name="Text Placeholder 7"/>
          <p:cNvSpPr>
            <a:spLocks noGrp="1"/>
          </p:cNvSpPr>
          <p:nvPr>
            <p:ph type="body" sz="quarter" idx="12" hasCustomPrompt="1"/>
          </p:nvPr>
        </p:nvSpPr>
        <p:spPr>
          <a:xfrm>
            <a:off x="2271889" y="5333824"/>
            <a:ext cx="6364111" cy="310620"/>
          </a:xfrm>
        </p:spPr>
        <p:txBody>
          <a:bodyPr/>
          <a:lstStyle>
            <a:lvl1pPr>
              <a:defRPr sz="1800" b="0">
                <a:solidFill>
                  <a:schemeClr val="bg1"/>
                </a:solidFill>
              </a:defRPr>
            </a:lvl1pPr>
          </a:lstStyle>
          <a:p>
            <a:pPr lvl="0"/>
            <a:r>
              <a:rPr lang="en-US" dirty="0"/>
              <a:t>Click to add Date</a:t>
            </a:r>
          </a:p>
        </p:txBody>
      </p:sp>
      <p:grpSp>
        <p:nvGrpSpPr>
          <p:cNvPr id="17" name="Group 16"/>
          <p:cNvGrpSpPr>
            <a:grpSpLocks noChangeAspect="1"/>
          </p:cNvGrpSpPr>
          <p:nvPr userDrawn="1"/>
        </p:nvGrpSpPr>
        <p:grpSpPr>
          <a:xfrm rot="16200000">
            <a:off x="-475569" y="2824940"/>
            <a:ext cx="3182112" cy="1253265"/>
            <a:chOff x="3038476" y="3230563"/>
            <a:chExt cx="1031875" cy="406401"/>
          </a:xfrm>
          <a:solidFill>
            <a:srgbClr val="FFFFFF"/>
          </a:solidFill>
        </p:grpSpPr>
        <p:grpSp>
          <p:nvGrpSpPr>
            <p:cNvPr id="18" name="Group 17"/>
            <p:cNvGrpSpPr>
              <a:grpSpLocks noChangeAspect="1"/>
            </p:cNvGrpSpPr>
            <p:nvPr/>
          </p:nvGrpSpPr>
          <p:grpSpPr>
            <a:xfrm>
              <a:off x="3038476" y="3230563"/>
              <a:ext cx="1031875" cy="279400"/>
              <a:chOff x="3038476" y="3230563"/>
              <a:chExt cx="1031875" cy="279400"/>
            </a:xfrm>
            <a:grpFill/>
          </p:grpSpPr>
          <p:sp>
            <p:nvSpPr>
              <p:cNvPr id="31" name="Freeform 6"/>
              <p:cNvSpPr>
                <a:spLocks noChangeAspect="1" noEditPoints="1"/>
              </p:cNvSpPr>
              <p:nvPr/>
            </p:nvSpPr>
            <p:spPr bwMode="auto">
              <a:xfrm>
                <a:off x="3038476" y="3230563"/>
                <a:ext cx="936625" cy="279400"/>
              </a:xfrm>
              <a:custGeom>
                <a:avLst/>
                <a:gdLst>
                  <a:gd name="T0" fmla="*/ 2047 w 2360"/>
                  <a:gd name="T1" fmla="*/ 326 h 703"/>
                  <a:gd name="T2" fmla="*/ 1733 w 2360"/>
                  <a:gd name="T3" fmla="*/ 176 h 703"/>
                  <a:gd name="T4" fmla="*/ 1174 w 2360"/>
                  <a:gd name="T5" fmla="*/ 277 h 703"/>
                  <a:gd name="T6" fmla="*/ 1092 w 2360"/>
                  <a:gd name="T7" fmla="*/ 228 h 703"/>
                  <a:gd name="T8" fmla="*/ 978 w 2360"/>
                  <a:gd name="T9" fmla="*/ 232 h 703"/>
                  <a:gd name="T10" fmla="*/ 876 w 2360"/>
                  <a:gd name="T11" fmla="*/ 304 h 703"/>
                  <a:gd name="T12" fmla="*/ 821 w 2360"/>
                  <a:gd name="T13" fmla="*/ 355 h 703"/>
                  <a:gd name="T14" fmla="*/ 735 w 2360"/>
                  <a:gd name="T15" fmla="*/ 257 h 703"/>
                  <a:gd name="T16" fmla="*/ 599 w 2360"/>
                  <a:gd name="T17" fmla="*/ 221 h 703"/>
                  <a:gd name="T18" fmla="*/ 454 w 2360"/>
                  <a:gd name="T19" fmla="*/ 261 h 703"/>
                  <a:gd name="T20" fmla="*/ 384 w 2360"/>
                  <a:gd name="T21" fmla="*/ 248 h 703"/>
                  <a:gd name="T22" fmla="*/ 402 w 2360"/>
                  <a:gd name="T23" fmla="*/ 0 h 703"/>
                  <a:gd name="T24" fmla="*/ 181 w 2360"/>
                  <a:gd name="T25" fmla="*/ 393 h 703"/>
                  <a:gd name="T26" fmla="*/ 355 w 2360"/>
                  <a:gd name="T27" fmla="*/ 497 h 703"/>
                  <a:gd name="T28" fmla="*/ 412 w 2360"/>
                  <a:gd name="T29" fmla="*/ 621 h 703"/>
                  <a:gd name="T30" fmla="*/ 527 w 2360"/>
                  <a:gd name="T31" fmla="*/ 691 h 703"/>
                  <a:gd name="T32" fmla="*/ 671 w 2360"/>
                  <a:gd name="T33" fmla="*/ 693 h 703"/>
                  <a:gd name="T34" fmla="*/ 780 w 2360"/>
                  <a:gd name="T35" fmla="*/ 631 h 703"/>
                  <a:gd name="T36" fmla="*/ 678 w 2360"/>
                  <a:gd name="T37" fmla="*/ 547 h 703"/>
                  <a:gd name="T38" fmla="*/ 634 w 2360"/>
                  <a:gd name="T39" fmla="*/ 582 h 703"/>
                  <a:gd name="T40" fmla="*/ 560 w 2360"/>
                  <a:gd name="T41" fmla="*/ 576 h 703"/>
                  <a:gd name="T42" fmla="*/ 511 w 2360"/>
                  <a:gd name="T43" fmla="*/ 514 h 703"/>
                  <a:gd name="T44" fmla="*/ 841 w 2360"/>
                  <a:gd name="T45" fmla="*/ 558 h 703"/>
                  <a:gd name="T46" fmla="*/ 920 w 2360"/>
                  <a:gd name="T47" fmla="*/ 661 h 703"/>
                  <a:gd name="T48" fmla="*/ 1045 w 2360"/>
                  <a:gd name="T49" fmla="*/ 703 h 703"/>
                  <a:gd name="T50" fmla="*/ 1139 w 2360"/>
                  <a:gd name="T51" fmla="*/ 671 h 703"/>
                  <a:gd name="T52" fmla="*/ 1176 w 2360"/>
                  <a:gd name="T53" fmla="*/ 678 h 703"/>
                  <a:gd name="T54" fmla="*/ 2360 w 2360"/>
                  <a:gd name="T55" fmla="*/ 678 h 703"/>
                  <a:gd name="T56" fmla="*/ 531 w 2360"/>
                  <a:gd name="T57" fmla="*/ 357 h 703"/>
                  <a:gd name="T58" fmla="*/ 599 w 2360"/>
                  <a:gd name="T59" fmla="*/ 323 h 703"/>
                  <a:gd name="T60" fmla="*/ 670 w 2360"/>
                  <a:gd name="T61" fmla="*/ 357 h 703"/>
                  <a:gd name="T62" fmla="*/ 674 w 2360"/>
                  <a:gd name="T63" fmla="*/ 395 h 703"/>
                  <a:gd name="T64" fmla="*/ 601 w 2360"/>
                  <a:gd name="T65" fmla="*/ 395 h 703"/>
                  <a:gd name="T66" fmla="*/ 514 w 2360"/>
                  <a:gd name="T67" fmla="*/ 395 h 703"/>
                  <a:gd name="T68" fmla="*/ 1024 w 2360"/>
                  <a:gd name="T69" fmla="*/ 555 h 703"/>
                  <a:gd name="T70" fmla="*/ 986 w 2360"/>
                  <a:gd name="T71" fmla="*/ 484 h 703"/>
                  <a:gd name="T72" fmla="*/ 995 w 2360"/>
                  <a:gd name="T73" fmla="*/ 405 h 703"/>
                  <a:gd name="T74" fmla="*/ 1042 w 2360"/>
                  <a:gd name="T75" fmla="*/ 352 h 703"/>
                  <a:gd name="T76" fmla="*/ 1118 w 2360"/>
                  <a:gd name="T77" fmla="*/ 352 h 703"/>
                  <a:gd name="T78" fmla="*/ 1162 w 2360"/>
                  <a:gd name="T79" fmla="*/ 405 h 703"/>
                  <a:gd name="T80" fmla="*/ 1170 w 2360"/>
                  <a:gd name="T81" fmla="*/ 482 h 703"/>
                  <a:gd name="T82" fmla="*/ 1144 w 2360"/>
                  <a:gd name="T83" fmla="*/ 548 h 703"/>
                  <a:gd name="T84" fmla="*/ 1079 w 2360"/>
                  <a:gd name="T85" fmla="*/ 575 h 703"/>
                  <a:gd name="T86" fmla="*/ 1700 w 2360"/>
                  <a:gd name="T87" fmla="*/ 33 h 703"/>
                  <a:gd name="T88" fmla="*/ 1698 w 2360"/>
                  <a:gd name="T89" fmla="*/ 268 h 703"/>
                  <a:gd name="T90" fmla="*/ 1698 w 2360"/>
                  <a:gd name="T91" fmla="*/ 536 h 703"/>
                  <a:gd name="T92" fmla="*/ 1735 w 2360"/>
                  <a:gd name="T93" fmla="*/ 409 h 703"/>
                  <a:gd name="T94" fmla="*/ 1735 w 2360"/>
                  <a:gd name="T95" fmla="*/ 498 h 703"/>
                  <a:gd name="T96" fmla="*/ 1803 w 2360"/>
                  <a:gd name="T97" fmla="*/ 645 h 703"/>
                  <a:gd name="T98" fmla="*/ 2047 w 2360"/>
                  <a:gd name="T99" fmla="*/ 376 h 703"/>
                  <a:gd name="T100" fmla="*/ 2286 w 2360"/>
                  <a:gd name="T101" fmla="*/ 64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60" h="703">
                    <a:moveTo>
                      <a:pt x="2161" y="455"/>
                    </a:moveTo>
                    <a:lnTo>
                      <a:pt x="2357" y="235"/>
                    </a:lnTo>
                    <a:lnTo>
                      <a:pt x="2127" y="235"/>
                    </a:lnTo>
                    <a:lnTo>
                      <a:pt x="2047" y="326"/>
                    </a:lnTo>
                    <a:lnTo>
                      <a:pt x="1964" y="235"/>
                    </a:lnTo>
                    <a:lnTo>
                      <a:pt x="1526" y="235"/>
                    </a:lnTo>
                    <a:lnTo>
                      <a:pt x="1526" y="176"/>
                    </a:lnTo>
                    <a:lnTo>
                      <a:pt x="1733" y="176"/>
                    </a:lnTo>
                    <a:lnTo>
                      <a:pt x="1733" y="0"/>
                    </a:lnTo>
                    <a:lnTo>
                      <a:pt x="1176" y="0"/>
                    </a:lnTo>
                    <a:lnTo>
                      <a:pt x="1176" y="277"/>
                    </a:lnTo>
                    <a:lnTo>
                      <a:pt x="1174" y="277"/>
                    </a:lnTo>
                    <a:lnTo>
                      <a:pt x="1156" y="259"/>
                    </a:lnTo>
                    <a:lnTo>
                      <a:pt x="1136" y="246"/>
                    </a:lnTo>
                    <a:lnTo>
                      <a:pt x="1115" y="234"/>
                    </a:lnTo>
                    <a:lnTo>
                      <a:pt x="1092" y="228"/>
                    </a:lnTo>
                    <a:lnTo>
                      <a:pt x="1069" y="224"/>
                    </a:lnTo>
                    <a:lnTo>
                      <a:pt x="1044" y="223"/>
                    </a:lnTo>
                    <a:lnTo>
                      <a:pt x="1010" y="225"/>
                    </a:lnTo>
                    <a:lnTo>
                      <a:pt x="978" y="232"/>
                    </a:lnTo>
                    <a:lnTo>
                      <a:pt x="949" y="245"/>
                    </a:lnTo>
                    <a:lnTo>
                      <a:pt x="922" y="261"/>
                    </a:lnTo>
                    <a:lnTo>
                      <a:pt x="897" y="280"/>
                    </a:lnTo>
                    <a:lnTo>
                      <a:pt x="876" y="304"/>
                    </a:lnTo>
                    <a:lnTo>
                      <a:pt x="859" y="330"/>
                    </a:lnTo>
                    <a:lnTo>
                      <a:pt x="844" y="357"/>
                    </a:lnTo>
                    <a:lnTo>
                      <a:pt x="833" y="388"/>
                    </a:lnTo>
                    <a:lnTo>
                      <a:pt x="821" y="355"/>
                    </a:lnTo>
                    <a:lnTo>
                      <a:pt x="804" y="325"/>
                    </a:lnTo>
                    <a:lnTo>
                      <a:pt x="785" y="299"/>
                    </a:lnTo>
                    <a:lnTo>
                      <a:pt x="762" y="275"/>
                    </a:lnTo>
                    <a:lnTo>
                      <a:pt x="735" y="257"/>
                    </a:lnTo>
                    <a:lnTo>
                      <a:pt x="707" y="242"/>
                    </a:lnTo>
                    <a:lnTo>
                      <a:pt x="674" y="230"/>
                    </a:lnTo>
                    <a:lnTo>
                      <a:pt x="638" y="223"/>
                    </a:lnTo>
                    <a:lnTo>
                      <a:pt x="599" y="221"/>
                    </a:lnTo>
                    <a:lnTo>
                      <a:pt x="558" y="223"/>
                    </a:lnTo>
                    <a:lnTo>
                      <a:pt x="521" y="231"/>
                    </a:lnTo>
                    <a:lnTo>
                      <a:pt x="486" y="244"/>
                    </a:lnTo>
                    <a:lnTo>
                      <a:pt x="454" y="261"/>
                    </a:lnTo>
                    <a:lnTo>
                      <a:pt x="427" y="282"/>
                    </a:lnTo>
                    <a:lnTo>
                      <a:pt x="403" y="308"/>
                    </a:lnTo>
                    <a:lnTo>
                      <a:pt x="384" y="337"/>
                    </a:lnTo>
                    <a:lnTo>
                      <a:pt x="384" y="248"/>
                    </a:lnTo>
                    <a:lnTo>
                      <a:pt x="181" y="248"/>
                    </a:lnTo>
                    <a:lnTo>
                      <a:pt x="181" y="150"/>
                    </a:lnTo>
                    <a:lnTo>
                      <a:pt x="402" y="150"/>
                    </a:lnTo>
                    <a:lnTo>
                      <a:pt x="402" y="0"/>
                    </a:lnTo>
                    <a:lnTo>
                      <a:pt x="0" y="0"/>
                    </a:lnTo>
                    <a:lnTo>
                      <a:pt x="0" y="678"/>
                    </a:lnTo>
                    <a:lnTo>
                      <a:pt x="181" y="678"/>
                    </a:lnTo>
                    <a:lnTo>
                      <a:pt x="181" y="393"/>
                    </a:lnTo>
                    <a:lnTo>
                      <a:pt x="361" y="393"/>
                    </a:lnTo>
                    <a:lnTo>
                      <a:pt x="355" y="426"/>
                    </a:lnTo>
                    <a:lnTo>
                      <a:pt x="353" y="460"/>
                    </a:lnTo>
                    <a:lnTo>
                      <a:pt x="355" y="497"/>
                    </a:lnTo>
                    <a:lnTo>
                      <a:pt x="363" y="532"/>
                    </a:lnTo>
                    <a:lnTo>
                      <a:pt x="376" y="565"/>
                    </a:lnTo>
                    <a:lnTo>
                      <a:pt x="392" y="595"/>
                    </a:lnTo>
                    <a:lnTo>
                      <a:pt x="412" y="621"/>
                    </a:lnTo>
                    <a:lnTo>
                      <a:pt x="437" y="645"/>
                    </a:lnTo>
                    <a:lnTo>
                      <a:pt x="464" y="664"/>
                    </a:lnTo>
                    <a:lnTo>
                      <a:pt x="494" y="680"/>
                    </a:lnTo>
                    <a:lnTo>
                      <a:pt x="527" y="691"/>
                    </a:lnTo>
                    <a:lnTo>
                      <a:pt x="562" y="698"/>
                    </a:lnTo>
                    <a:lnTo>
                      <a:pt x="599" y="701"/>
                    </a:lnTo>
                    <a:lnTo>
                      <a:pt x="637" y="699"/>
                    </a:lnTo>
                    <a:lnTo>
                      <a:pt x="671" y="693"/>
                    </a:lnTo>
                    <a:lnTo>
                      <a:pt x="703" y="683"/>
                    </a:lnTo>
                    <a:lnTo>
                      <a:pt x="731" y="669"/>
                    </a:lnTo>
                    <a:lnTo>
                      <a:pt x="757" y="652"/>
                    </a:lnTo>
                    <a:lnTo>
                      <a:pt x="780" y="631"/>
                    </a:lnTo>
                    <a:lnTo>
                      <a:pt x="800" y="606"/>
                    </a:lnTo>
                    <a:lnTo>
                      <a:pt x="817" y="578"/>
                    </a:lnTo>
                    <a:lnTo>
                      <a:pt x="833" y="547"/>
                    </a:lnTo>
                    <a:lnTo>
                      <a:pt x="678" y="547"/>
                    </a:lnTo>
                    <a:lnTo>
                      <a:pt x="668" y="560"/>
                    </a:lnTo>
                    <a:lnTo>
                      <a:pt x="658" y="570"/>
                    </a:lnTo>
                    <a:lnTo>
                      <a:pt x="646" y="577"/>
                    </a:lnTo>
                    <a:lnTo>
                      <a:pt x="634" y="582"/>
                    </a:lnTo>
                    <a:lnTo>
                      <a:pt x="619" y="584"/>
                    </a:lnTo>
                    <a:lnTo>
                      <a:pt x="599" y="585"/>
                    </a:lnTo>
                    <a:lnTo>
                      <a:pt x="579" y="583"/>
                    </a:lnTo>
                    <a:lnTo>
                      <a:pt x="560" y="576"/>
                    </a:lnTo>
                    <a:lnTo>
                      <a:pt x="544" y="565"/>
                    </a:lnTo>
                    <a:lnTo>
                      <a:pt x="529" y="551"/>
                    </a:lnTo>
                    <a:lnTo>
                      <a:pt x="518" y="533"/>
                    </a:lnTo>
                    <a:lnTo>
                      <a:pt x="511" y="514"/>
                    </a:lnTo>
                    <a:lnTo>
                      <a:pt x="509" y="493"/>
                    </a:lnTo>
                    <a:lnTo>
                      <a:pt x="824" y="493"/>
                    </a:lnTo>
                    <a:lnTo>
                      <a:pt x="831" y="526"/>
                    </a:lnTo>
                    <a:lnTo>
                      <a:pt x="841" y="558"/>
                    </a:lnTo>
                    <a:lnTo>
                      <a:pt x="855" y="589"/>
                    </a:lnTo>
                    <a:lnTo>
                      <a:pt x="873" y="615"/>
                    </a:lnTo>
                    <a:lnTo>
                      <a:pt x="894" y="640"/>
                    </a:lnTo>
                    <a:lnTo>
                      <a:pt x="920" y="661"/>
                    </a:lnTo>
                    <a:lnTo>
                      <a:pt x="948" y="679"/>
                    </a:lnTo>
                    <a:lnTo>
                      <a:pt x="977" y="692"/>
                    </a:lnTo>
                    <a:lnTo>
                      <a:pt x="1010" y="700"/>
                    </a:lnTo>
                    <a:lnTo>
                      <a:pt x="1045" y="703"/>
                    </a:lnTo>
                    <a:lnTo>
                      <a:pt x="1071" y="700"/>
                    </a:lnTo>
                    <a:lnTo>
                      <a:pt x="1095" y="695"/>
                    </a:lnTo>
                    <a:lnTo>
                      <a:pt x="1119" y="685"/>
                    </a:lnTo>
                    <a:lnTo>
                      <a:pt x="1139" y="671"/>
                    </a:lnTo>
                    <a:lnTo>
                      <a:pt x="1158" y="654"/>
                    </a:lnTo>
                    <a:lnTo>
                      <a:pt x="1174" y="635"/>
                    </a:lnTo>
                    <a:lnTo>
                      <a:pt x="1176" y="635"/>
                    </a:lnTo>
                    <a:lnTo>
                      <a:pt x="1176" y="678"/>
                    </a:lnTo>
                    <a:lnTo>
                      <a:pt x="1959" y="678"/>
                    </a:lnTo>
                    <a:lnTo>
                      <a:pt x="2040" y="587"/>
                    </a:lnTo>
                    <a:lnTo>
                      <a:pt x="2122" y="678"/>
                    </a:lnTo>
                    <a:lnTo>
                      <a:pt x="2360" y="678"/>
                    </a:lnTo>
                    <a:lnTo>
                      <a:pt x="2161" y="455"/>
                    </a:lnTo>
                    <a:close/>
                    <a:moveTo>
                      <a:pt x="514" y="395"/>
                    </a:moveTo>
                    <a:lnTo>
                      <a:pt x="521" y="375"/>
                    </a:lnTo>
                    <a:lnTo>
                      <a:pt x="531" y="357"/>
                    </a:lnTo>
                    <a:lnTo>
                      <a:pt x="545" y="343"/>
                    </a:lnTo>
                    <a:lnTo>
                      <a:pt x="561" y="333"/>
                    </a:lnTo>
                    <a:lnTo>
                      <a:pt x="580" y="325"/>
                    </a:lnTo>
                    <a:lnTo>
                      <a:pt x="599" y="323"/>
                    </a:lnTo>
                    <a:lnTo>
                      <a:pt x="621" y="325"/>
                    </a:lnTo>
                    <a:lnTo>
                      <a:pt x="640" y="333"/>
                    </a:lnTo>
                    <a:lnTo>
                      <a:pt x="656" y="343"/>
                    </a:lnTo>
                    <a:lnTo>
                      <a:pt x="670" y="357"/>
                    </a:lnTo>
                    <a:lnTo>
                      <a:pt x="679" y="375"/>
                    </a:lnTo>
                    <a:lnTo>
                      <a:pt x="685" y="395"/>
                    </a:lnTo>
                    <a:lnTo>
                      <a:pt x="683" y="395"/>
                    </a:lnTo>
                    <a:lnTo>
                      <a:pt x="674" y="395"/>
                    </a:lnTo>
                    <a:lnTo>
                      <a:pt x="660" y="395"/>
                    </a:lnTo>
                    <a:lnTo>
                      <a:pt x="642" y="395"/>
                    </a:lnTo>
                    <a:lnTo>
                      <a:pt x="623" y="395"/>
                    </a:lnTo>
                    <a:lnTo>
                      <a:pt x="601" y="395"/>
                    </a:lnTo>
                    <a:lnTo>
                      <a:pt x="542" y="395"/>
                    </a:lnTo>
                    <a:lnTo>
                      <a:pt x="527" y="395"/>
                    </a:lnTo>
                    <a:lnTo>
                      <a:pt x="517" y="395"/>
                    </a:lnTo>
                    <a:lnTo>
                      <a:pt x="514" y="395"/>
                    </a:lnTo>
                    <a:close/>
                    <a:moveTo>
                      <a:pt x="1079" y="575"/>
                    </a:moveTo>
                    <a:lnTo>
                      <a:pt x="1058" y="572"/>
                    </a:lnTo>
                    <a:lnTo>
                      <a:pt x="1040" y="565"/>
                    </a:lnTo>
                    <a:lnTo>
                      <a:pt x="1024" y="555"/>
                    </a:lnTo>
                    <a:lnTo>
                      <a:pt x="1010" y="540"/>
                    </a:lnTo>
                    <a:lnTo>
                      <a:pt x="999" y="524"/>
                    </a:lnTo>
                    <a:lnTo>
                      <a:pt x="991" y="505"/>
                    </a:lnTo>
                    <a:lnTo>
                      <a:pt x="986" y="484"/>
                    </a:lnTo>
                    <a:lnTo>
                      <a:pt x="985" y="464"/>
                    </a:lnTo>
                    <a:lnTo>
                      <a:pt x="986" y="443"/>
                    </a:lnTo>
                    <a:lnTo>
                      <a:pt x="989" y="424"/>
                    </a:lnTo>
                    <a:lnTo>
                      <a:pt x="995" y="405"/>
                    </a:lnTo>
                    <a:lnTo>
                      <a:pt x="1003" y="388"/>
                    </a:lnTo>
                    <a:lnTo>
                      <a:pt x="1013" y="374"/>
                    </a:lnTo>
                    <a:lnTo>
                      <a:pt x="1027" y="361"/>
                    </a:lnTo>
                    <a:lnTo>
                      <a:pt x="1042" y="352"/>
                    </a:lnTo>
                    <a:lnTo>
                      <a:pt x="1059" y="346"/>
                    </a:lnTo>
                    <a:lnTo>
                      <a:pt x="1079" y="344"/>
                    </a:lnTo>
                    <a:lnTo>
                      <a:pt x="1099" y="346"/>
                    </a:lnTo>
                    <a:lnTo>
                      <a:pt x="1118" y="352"/>
                    </a:lnTo>
                    <a:lnTo>
                      <a:pt x="1132" y="361"/>
                    </a:lnTo>
                    <a:lnTo>
                      <a:pt x="1145" y="374"/>
                    </a:lnTo>
                    <a:lnTo>
                      <a:pt x="1155" y="388"/>
                    </a:lnTo>
                    <a:lnTo>
                      <a:pt x="1162" y="405"/>
                    </a:lnTo>
                    <a:lnTo>
                      <a:pt x="1167" y="424"/>
                    </a:lnTo>
                    <a:lnTo>
                      <a:pt x="1170" y="443"/>
                    </a:lnTo>
                    <a:lnTo>
                      <a:pt x="1171" y="464"/>
                    </a:lnTo>
                    <a:lnTo>
                      <a:pt x="1170" y="482"/>
                    </a:lnTo>
                    <a:lnTo>
                      <a:pt x="1167" y="501"/>
                    </a:lnTo>
                    <a:lnTo>
                      <a:pt x="1162" y="518"/>
                    </a:lnTo>
                    <a:lnTo>
                      <a:pt x="1154" y="533"/>
                    </a:lnTo>
                    <a:lnTo>
                      <a:pt x="1144" y="548"/>
                    </a:lnTo>
                    <a:lnTo>
                      <a:pt x="1131" y="559"/>
                    </a:lnTo>
                    <a:lnTo>
                      <a:pt x="1117" y="567"/>
                    </a:lnTo>
                    <a:lnTo>
                      <a:pt x="1099" y="573"/>
                    </a:lnTo>
                    <a:lnTo>
                      <a:pt x="1079" y="575"/>
                    </a:lnTo>
                    <a:close/>
                    <a:moveTo>
                      <a:pt x="1698" y="645"/>
                    </a:moveTo>
                    <a:lnTo>
                      <a:pt x="1350" y="645"/>
                    </a:lnTo>
                    <a:lnTo>
                      <a:pt x="1350" y="33"/>
                    </a:lnTo>
                    <a:lnTo>
                      <a:pt x="1700" y="33"/>
                    </a:lnTo>
                    <a:lnTo>
                      <a:pt x="1700" y="143"/>
                    </a:lnTo>
                    <a:lnTo>
                      <a:pt x="1493" y="143"/>
                    </a:lnTo>
                    <a:lnTo>
                      <a:pt x="1493" y="268"/>
                    </a:lnTo>
                    <a:lnTo>
                      <a:pt x="1698" y="268"/>
                    </a:lnTo>
                    <a:lnTo>
                      <a:pt x="1698" y="372"/>
                    </a:lnTo>
                    <a:lnTo>
                      <a:pt x="1491" y="372"/>
                    </a:lnTo>
                    <a:lnTo>
                      <a:pt x="1491" y="536"/>
                    </a:lnTo>
                    <a:lnTo>
                      <a:pt x="1698" y="536"/>
                    </a:lnTo>
                    <a:lnTo>
                      <a:pt x="1698" y="645"/>
                    </a:lnTo>
                    <a:close/>
                    <a:moveTo>
                      <a:pt x="1529" y="498"/>
                    </a:moveTo>
                    <a:lnTo>
                      <a:pt x="1529" y="409"/>
                    </a:lnTo>
                    <a:lnTo>
                      <a:pt x="1735" y="409"/>
                    </a:lnTo>
                    <a:lnTo>
                      <a:pt x="1735" y="247"/>
                    </a:lnTo>
                    <a:lnTo>
                      <a:pt x="1922" y="456"/>
                    </a:lnTo>
                    <a:lnTo>
                      <a:pt x="1735" y="666"/>
                    </a:lnTo>
                    <a:lnTo>
                      <a:pt x="1735" y="498"/>
                    </a:lnTo>
                    <a:lnTo>
                      <a:pt x="1529" y="498"/>
                    </a:lnTo>
                    <a:close/>
                    <a:moveTo>
                      <a:pt x="2040" y="536"/>
                    </a:moveTo>
                    <a:lnTo>
                      <a:pt x="1943" y="645"/>
                    </a:lnTo>
                    <a:lnTo>
                      <a:pt x="1803" y="645"/>
                    </a:lnTo>
                    <a:lnTo>
                      <a:pt x="1971" y="456"/>
                    </a:lnTo>
                    <a:lnTo>
                      <a:pt x="1803" y="268"/>
                    </a:lnTo>
                    <a:lnTo>
                      <a:pt x="1950" y="268"/>
                    </a:lnTo>
                    <a:lnTo>
                      <a:pt x="2047" y="376"/>
                    </a:lnTo>
                    <a:lnTo>
                      <a:pt x="2141" y="268"/>
                    </a:lnTo>
                    <a:lnTo>
                      <a:pt x="2284" y="268"/>
                    </a:lnTo>
                    <a:lnTo>
                      <a:pt x="2117" y="455"/>
                    </a:lnTo>
                    <a:lnTo>
                      <a:pt x="2286" y="645"/>
                    </a:lnTo>
                    <a:lnTo>
                      <a:pt x="2136" y="645"/>
                    </a:lnTo>
                    <a:lnTo>
                      <a:pt x="2040"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32" name="Freeform 7"/>
              <p:cNvSpPr>
                <a:spLocks noChangeAspect="1" noEditPoints="1"/>
              </p:cNvSpPr>
              <p:nvPr/>
            </p:nvSpPr>
            <p:spPr bwMode="auto">
              <a:xfrm>
                <a:off x="4005263" y="3435351"/>
                <a:ext cx="65088" cy="63500"/>
              </a:xfrm>
              <a:custGeom>
                <a:avLst/>
                <a:gdLst>
                  <a:gd name="T0" fmla="*/ 146 w 164"/>
                  <a:gd name="T1" fmla="*/ 62 h 162"/>
                  <a:gd name="T2" fmla="*/ 130 w 164"/>
                  <a:gd name="T3" fmla="*/ 33 h 162"/>
                  <a:gd name="T4" fmla="*/ 100 w 164"/>
                  <a:gd name="T5" fmla="*/ 15 h 162"/>
                  <a:gd name="T6" fmla="*/ 64 w 164"/>
                  <a:gd name="T7" fmla="*/ 15 h 162"/>
                  <a:gd name="T8" fmla="*/ 35 w 164"/>
                  <a:gd name="T9" fmla="*/ 33 h 162"/>
                  <a:gd name="T10" fmla="*/ 18 w 164"/>
                  <a:gd name="T11" fmla="*/ 62 h 162"/>
                  <a:gd name="T12" fmla="*/ 18 w 164"/>
                  <a:gd name="T13" fmla="*/ 100 h 162"/>
                  <a:gd name="T14" fmla="*/ 35 w 164"/>
                  <a:gd name="T15" fmla="*/ 130 h 162"/>
                  <a:gd name="T16" fmla="*/ 64 w 164"/>
                  <a:gd name="T17" fmla="*/ 146 h 162"/>
                  <a:gd name="T18" fmla="*/ 100 w 164"/>
                  <a:gd name="T19" fmla="*/ 146 h 162"/>
                  <a:gd name="T20" fmla="*/ 130 w 164"/>
                  <a:gd name="T21" fmla="*/ 130 h 162"/>
                  <a:gd name="T22" fmla="*/ 146 w 164"/>
                  <a:gd name="T23" fmla="*/ 100 h 162"/>
                  <a:gd name="T24" fmla="*/ 64 w 164"/>
                  <a:gd name="T25" fmla="*/ 85 h 162"/>
                  <a:gd name="T26" fmla="*/ 50 w 164"/>
                  <a:gd name="T27" fmla="*/ 129 h 162"/>
                  <a:gd name="T28" fmla="*/ 86 w 164"/>
                  <a:gd name="T29" fmla="*/ 31 h 162"/>
                  <a:gd name="T30" fmla="*/ 109 w 164"/>
                  <a:gd name="T31" fmla="*/ 38 h 162"/>
                  <a:gd name="T32" fmla="*/ 117 w 164"/>
                  <a:gd name="T33" fmla="*/ 58 h 162"/>
                  <a:gd name="T34" fmla="*/ 108 w 164"/>
                  <a:gd name="T35" fmla="*/ 76 h 162"/>
                  <a:gd name="T36" fmla="*/ 99 w 164"/>
                  <a:gd name="T37" fmla="*/ 80 h 162"/>
                  <a:gd name="T38" fmla="*/ 110 w 164"/>
                  <a:gd name="T39" fmla="*/ 90 h 162"/>
                  <a:gd name="T40" fmla="*/ 114 w 164"/>
                  <a:gd name="T41" fmla="*/ 109 h 162"/>
                  <a:gd name="T42" fmla="*/ 117 w 164"/>
                  <a:gd name="T43" fmla="*/ 125 h 162"/>
                  <a:gd name="T44" fmla="*/ 101 w 164"/>
                  <a:gd name="T45" fmla="*/ 129 h 162"/>
                  <a:gd name="T46" fmla="*/ 97 w 164"/>
                  <a:gd name="T47" fmla="*/ 107 h 162"/>
                  <a:gd name="T48" fmla="*/ 92 w 164"/>
                  <a:gd name="T49" fmla="*/ 89 h 162"/>
                  <a:gd name="T50" fmla="*/ 79 w 164"/>
                  <a:gd name="T51" fmla="*/ 85 h 162"/>
                  <a:gd name="T52" fmla="*/ 83 w 164"/>
                  <a:gd name="T53" fmla="*/ 72 h 162"/>
                  <a:gd name="T54" fmla="*/ 97 w 164"/>
                  <a:gd name="T55" fmla="*/ 67 h 162"/>
                  <a:gd name="T56" fmla="*/ 100 w 164"/>
                  <a:gd name="T57" fmla="*/ 58 h 162"/>
                  <a:gd name="T58" fmla="*/ 97 w 164"/>
                  <a:gd name="T59" fmla="*/ 48 h 162"/>
                  <a:gd name="T60" fmla="*/ 83 w 164"/>
                  <a:gd name="T61" fmla="*/ 44 h 162"/>
                  <a:gd name="T62" fmla="*/ 64 w 164"/>
                  <a:gd name="T63" fmla="*/ 72 h 162"/>
                  <a:gd name="T64" fmla="*/ 0 w 164"/>
                  <a:gd name="T65" fmla="*/ 81 h 162"/>
                  <a:gd name="T66" fmla="*/ 9 w 164"/>
                  <a:gd name="T67" fmla="*/ 44 h 162"/>
                  <a:gd name="T68" fmla="*/ 32 w 164"/>
                  <a:gd name="T69" fmla="*/ 16 h 162"/>
                  <a:gd name="T70" fmla="*/ 64 w 164"/>
                  <a:gd name="T71" fmla="*/ 2 h 162"/>
                  <a:gd name="T72" fmla="*/ 100 w 164"/>
                  <a:gd name="T73" fmla="*/ 2 h 162"/>
                  <a:gd name="T74" fmla="*/ 133 w 164"/>
                  <a:gd name="T75" fmla="*/ 16 h 162"/>
                  <a:gd name="T76" fmla="*/ 156 w 164"/>
                  <a:gd name="T77" fmla="*/ 44 h 162"/>
                  <a:gd name="T78" fmla="*/ 164 w 164"/>
                  <a:gd name="T79" fmla="*/ 81 h 162"/>
                  <a:gd name="T80" fmla="*/ 156 w 164"/>
                  <a:gd name="T81" fmla="*/ 119 h 162"/>
                  <a:gd name="T82" fmla="*/ 133 w 164"/>
                  <a:gd name="T83" fmla="*/ 145 h 162"/>
                  <a:gd name="T84" fmla="*/ 100 w 164"/>
                  <a:gd name="T85" fmla="*/ 160 h 162"/>
                  <a:gd name="T86" fmla="*/ 64 w 164"/>
                  <a:gd name="T87" fmla="*/ 160 h 162"/>
                  <a:gd name="T88" fmla="*/ 32 w 164"/>
                  <a:gd name="T89" fmla="*/ 145 h 162"/>
                  <a:gd name="T90" fmla="*/ 9 w 164"/>
                  <a:gd name="T91" fmla="*/ 119 h 162"/>
                  <a:gd name="T92" fmla="*/ 0 w 164"/>
                  <a:gd name="T93" fmla="*/ 8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2">
                    <a:moveTo>
                      <a:pt x="148" y="81"/>
                    </a:moveTo>
                    <a:lnTo>
                      <a:pt x="146" y="62"/>
                    </a:lnTo>
                    <a:lnTo>
                      <a:pt x="140" y="46"/>
                    </a:lnTo>
                    <a:lnTo>
                      <a:pt x="130" y="33"/>
                    </a:lnTo>
                    <a:lnTo>
                      <a:pt x="117" y="22"/>
                    </a:lnTo>
                    <a:lnTo>
                      <a:pt x="100" y="15"/>
                    </a:lnTo>
                    <a:lnTo>
                      <a:pt x="82" y="13"/>
                    </a:lnTo>
                    <a:lnTo>
                      <a:pt x="64" y="15"/>
                    </a:lnTo>
                    <a:lnTo>
                      <a:pt x="48" y="22"/>
                    </a:lnTo>
                    <a:lnTo>
                      <a:pt x="35" y="33"/>
                    </a:lnTo>
                    <a:lnTo>
                      <a:pt x="24" y="46"/>
                    </a:lnTo>
                    <a:lnTo>
                      <a:pt x="18" y="62"/>
                    </a:lnTo>
                    <a:lnTo>
                      <a:pt x="16" y="81"/>
                    </a:lnTo>
                    <a:lnTo>
                      <a:pt x="18" y="100"/>
                    </a:lnTo>
                    <a:lnTo>
                      <a:pt x="24" y="117"/>
                    </a:lnTo>
                    <a:lnTo>
                      <a:pt x="35" y="130"/>
                    </a:lnTo>
                    <a:lnTo>
                      <a:pt x="48" y="140"/>
                    </a:lnTo>
                    <a:lnTo>
                      <a:pt x="64" y="146"/>
                    </a:lnTo>
                    <a:lnTo>
                      <a:pt x="82" y="149"/>
                    </a:lnTo>
                    <a:lnTo>
                      <a:pt x="100" y="146"/>
                    </a:lnTo>
                    <a:lnTo>
                      <a:pt x="117" y="140"/>
                    </a:lnTo>
                    <a:lnTo>
                      <a:pt x="130" y="130"/>
                    </a:lnTo>
                    <a:lnTo>
                      <a:pt x="140" y="117"/>
                    </a:lnTo>
                    <a:lnTo>
                      <a:pt x="146" y="100"/>
                    </a:lnTo>
                    <a:lnTo>
                      <a:pt x="148" y="81"/>
                    </a:lnTo>
                    <a:close/>
                    <a:moveTo>
                      <a:pt x="64" y="85"/>
                    </a:moveTo>
                    <a:lnTo>
                      <a:pt x="64" y="129"/>
                    </a:lnTo>
                    <a:lnTo>
                      <a:pt x="50" y="129"/>
                    </a:lnTo>
                    <a:lnTo>
                      <a:pt x="50" y="31"/>
                    </a:lnTo>
                    <a:lnTo>
                      <a:pt x="86" y="31"/>
                    </a:lnTo>
                    <a:lnTo>
                      <a:pt x="99" y="33"/>
                    </a:lnTo>
                    <a:lnTo>
                      <a:pt x="109" y="38"/>
                    </a:lnTo>
                    <a:lnTo>
                      <a:pt x="115" y="46"/>
                    </a:lnTo>
                    <a:lnTo>
                      <a:pt x="117" y="58"/>
                    </a:lnTo>
                    <a:lnTo>
                      <a:pt x="115" y="68"/>
                    </a:lnTo>
                    <a:lnTo>
                      <a:pt x="108" y="76"/>
                    </a:lnTo>
                    <a:lnTo>
                      <a:pt x="99" y="79"/>
                    </a:lnTo>
                    <a:lnTo>
                      <a:pt x="99" y="80"/>
                    </a:lnTo>
                    <a:lnTo>
                      <a:pt x="106" y="83"/>
                    </a:lnTo>
                    <a:lnTo>
                      <a:pt x="110" y="90"/>
                    </a:lnTo>
                    <a:lnTo>
                      <a:pt x="113" y="101"/>
                    </a:lnTo>
                    <a:lnTo>
                      <a:pt x="114" y="109"/>
                    </a:lnTo>
                    <a:lnTo>
                      <a:pt x="115" y="118"/>
                    </a:lnTo>
                    <a:lnTo>
                      <a:pt x="117" y="125"/>
                    </a:lnTo>
                    <a:lnTo>
                      <a:pt x="119" y="129"/>
                    </a:lnTo>
                    <a:lnTo>
                      <a:pt x="101" y="129"/>
                    </a:lnTo>
                    <a:lnTo>
                      <a:pt x="99" y="119"/>
                    </a:lnTo>
                    <a:lnTo>
                      <a:pt x="97" y="107"/>
                    </a:lnTo>
                    <a:lnTo>
                      <a:pt x="95" y="96"/>
                    </a:lnTo>
                    <a:lnTo>
                      <a:pt x="92" y="89"/>
                    </a:lnTo>
                    <a:lnTo>
                      <a:pt x="87" y="86"/>
                    </a:lnTo>
                    <a:lnTo>
                      <a:pt x="79" y="85"/>
                    </a:lnTo>
                    <a:lnTo>
                      <a:pt x="64" y="85"/>
                    </a:lnTo>
                    <a:close/>
                    <a:moveTo>
                      <a:pt x="83" y="72"/>
                    </a:moveTo>
                    <a:lnTo>
                      <a:pt x="91" y="71"/>
                    </a:lnTo>
                    <a:lnTo>
                      <a:pt x="97" y="67"/>
                    </a:lnTo>
                    <a:lnTo>
                      <a:pt x="99" y="63"/>
                    </a:lnTo>
                    <a:lnTo>
                      <a:pt x="100" y="58"/>
                    </a:lnTo>
                    <a:lnTo>
                      <a:pt x="99" y="52"/>
                    </a:lnTo>
                    <a:lnTo>
                      <a:pt x="97" y="48"/>
                    </a:lnTo>
                    <a:lnTo>
                      <a:pt x="91" y="45"/>
                    </a:lnTo>
                    <a:lnTo>
                      <a:pt x="83" y="44"/>
                    </a:lnTo>
                    <a:lnTo>
                      <a:pt x="64" y="44"/>
                    </a:lnTo>
                    <a:lnTo>
                      <a:pt x="64" y="72"/>
                    </a:lnTo>
                    <a:lnTo>
                      <a:pt x="83" y="72"/>
                    </a:lnTo>
                    <a:close/>
                    <a:moveTo>
                      <a:pt x="0" y="81"/>
                    </a:moveTo>
                    <a:lnTo>
                      <a:pt x="3" y="61"/>
                    </a:lnTo>
                    <a:lnTo>
                      <a:pt x="9" y="44"/>
                    </a:lnTo>
                    <a:lnTo>
                      <a:pt x="18" y="29"/>
                    </a:lnTo>
                    <a:lnTo>
                      <a:pt x="32" y="16"/>
                    </a:lnTo>
                    <a:lnTo>
                      <a:pt x="47" y="8"/>
                    </a:lnTo>
                    <a:lnTo>
                      <a:pt x="64" y="2"/>
                    </a:lnTo>
                    <a:lnTo>
                      <a:pt x="82" y="0"/>
                    </a:lnTo>
                    <a:lnTo>
                      <a:pt x="100" y="2"/>
                    </a:lnTo>
                    <a:lnTo>
                      <a:pt x="118" y="8"/>
                    </a:lnTo>
                    <a:lnTo>
                      <a:pt x="133" y="16"/>
                    </a:lnTo>
                    <a:lnTo>
                      <a:pt x="145" y="29"/>
                    </a:lnTo>
                    <a:lnTo>
                      <a:pt x="156" y="44"/>
                    </a:lnTo>
                    <a:lnTo>
                      <a:pt x="162" y="61"/>
                    </a:lnTo>
                    <a:lnTo>
                      <a:pt x="164" y="81"/>
                    </a:lnTo>
                    <a:lnTo>
                      <a:pt x="162" y="101"/>
                    </a:lnTo>
                    <a:lnTo>
                      <a:pt x="156" y="119"/>
                    </a:lnTo>
                    <a:lnTo>
                      <a:pt x="145" y="133"/>
                    </a:lnTo>
                    <a:lnTo>
                      <a:pt x="133" y="145"/>
                    </a:lnTo>
                    <a:lnTo>
                      <a:pt x="118" y="154"/>
                    </a:lnTo>
                    <a:lnTo>
                      <a:pt x="100" y="160"/>
                    </a:lnTo>
                    <a:lnTo>
                      <a:pt x="82" y="162"/>
                    </a:lnTo>
                    <a:lnTo>
                      <a:pt x="64" y="160"/>
                    </a:lnTo>
                    <a:lnTo>
                      <a:pt x="47" y="154"/>
                    </a:lnTo>
                    <a:lnTo>
                      <a:pt x="32" y="145"/>
                    </a:lnTo>
                    <a:lnTo>
                      <a:pt x="18" y="133"/>
                    </a:lnTo>
                    <a:lnTo>
                      <a:pt x="9" y="119"/>
                    </a:lnTo>
                    <a:lnTo>
                      <a:pt x="3" y="101"/>
                    </a:lnTo>
                    <a:lnTo>
                      <a:pt x="0" y="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nvGrpSpPr>
            <p:cNvPr id="19" name="Group 18"/>
            <p:cNvGrpSpPr>
              <a:grpSpLocks noChangeAspect="1"/>
            </p:cNvGrpSpPr>
            <p:nvPr/>
          </p:nvGrpSpPr>
          <p:grpSpPr>
            <a:xfrm>
              <a:off x="3568701" y="3535363"/>
              <a:ext cx="450850" cy="101601"/>
              <a:chOff x="3568701" y="3535363"/>
              <a:chExt cx="450850" cy="101601"/>
            </a:xfrm>
            <a:grpFill/>
          </p:grpSpPr>
          <p:sp>
            <p:nvSpPr>
              <p:cNvPr id="20" name="Freeform 8"/>
              <p:cNvSpPr>
                <a:spLocks noChangeAspect="1"/>
              </p:cNvSpPr>
              <p:nvPr/>
            </p:nvSpPr>
            <p:spPr bwMode="auto">
              <a:xfrm>
                <a:off x="3568701" y="3535363"/>
                <a:ext cx="65088" cy="101600"/>
              </a:xfrm>
              <a:custGeom>
                <a:avLst/>
                <a:gdLst>
                  <a:gd name="T0" fmla="*/ 54 w 167"/>
                  <a:gd name="T1" fmla="*/ 251 h 253"/>
                  <a:gd name="T2" fmla="*/ 22 w 167"/>
                  <a:gd name="T3" fmla="*/ 233 h 253"/>
                  <a:gd name="T4" fmla="*/ 3 w 167"/>
                  <a:gd name="T5" fmla="*/ 203 h 253"/>
                  <a:gd name="T6" fmla="*/ 24 w 167"/>
                  <a:gd name="T7" fmla="*/ 184 h 253"/>
                  <a:gd name="T8" fmla="*/ 30 w 167"/>
                  <a:gd name="T9" fmla="*/ 211 h 253"/>
                  <a:gd name="T10" fmla="*/ 48 w 167"/>
                  <a:gd name="T11" fmla="*/ 225 h 253"/>
                  <a:gd name="T12" fmla="*/ 71 w 167"/>
                  <a:gd name="T13" fmla="*/ 232 h 253"/>
                  <a:gd name="T14" fmla="*/ 99 w 167"/>
                  <a:gd name="T15" fmla="*/ 231 h 253"/>
                  <a:gd name="T16" fmla="*/ 124 w 167"/>
                  <a:gd name="T17" fmla="*/ 221 h 253"/>
                  <a:gd name="T18" fmla="*/ 141 w 167"/>
                  <a:gd name="T19" fmla="*/ 200 h 253"/>
                  <a:gd name="T20" fmla="*/ 142 w 167"/>
                  <a:gd name="T21" fmla="*/ 173 h 253"/>
                  <a:gd name="T22" fmla="*/ 127 w 167"/>
                  <a:gd name="T23" fmla="*/ 154 h 253"/>
                  <a:gd name="T24" fmla="*/ 106 w 167"/>
                  <a:gd name="T25" fmla="*/ 143 h 253"/>
                  <a:gd name="T26" fmla="*/ 77 w 167"/>
                  <a:gd name="T27" fmla="*/ 134 h 253"/>
                  <a:gd name="T28" fmla="*/ 48 w 167"/>
                  <a:gd name="T29" fmla="*/ 123 h 253"/>
                  <a:gd name="T30" fmla="*/ 23 w 167"/>
                  <a:gd name="T31" fmla="*/ 106 h 253"/>
                  <a:gd name="T32" fmla="*/ 8 w 167"/>
                  <a:gd name="T33" fmla="*/ 81 h 253"/>
                  <a:gd name="T34" fmla="*/ 9 w 167"/>
                  <a:gd name="T35" fmla="*/ 48 h 253"/>
                  <a:gd name="T36" fmla="*/ 24 w 167"/>
                  <a:gd name="T37" fmla="*/ 21 h 253"/>
                  <a:gd name="T38" fmla="*/ 52 w 167"/>
                  <a:gd name="T39" fmla="*/ 5 h 253"/>
                  <a:gd name="T40" fmla="*/ 83 w 167"/>
                  <a:gd name="T41" fmla="*/ 0 h 253"/>
                  <a:gd name="T42" fmla="*/ 109 w 167"/>
                  <a:gd name="T43" fmla="*/ 2 h 253"/>
                  <a:gd name="T44" fmla="*/ 134 w 167"/>
                  <a:gd name="T45" fmla="*/ 11 h 253"/>
                  <a:gd name="T46" fmla="*/ 153 w 167"/>
                  <a:gd name="T47" fmla="*/ 28 h 253"/>
                  <a:gd name="T48" fmla="*/ 163 w 167"/>
                  <a:gd name="T49" fmla="*/ 57 h 253"/>
                  <a:gd name="T50" fmla="*/ 137 w 167"/>
                  <a:gd name="T51" fmla="*/ 44 h 253"/>
                  <a:gd name="T52" fmla="*/ 121 w 167"/>
                  <a:gd name="T53" fmla="*/ 27 h 253"/>
                  <a:gd name="T54" fmla="*/ 99 w 167"/>
                  <a:gd name="T55" fmla="*/ 20 h 253"/>
                  <a:gd name="T56" fmla="*/ 73 w 167"/>
                  <a:gd name="T57" fmla="*/ 20 h 253"/>
                  <a:gd name="T58" fmla="*/ 49 w 167"/>
                  <a:gd name="T59" fmla="*/ 29 h 253"/>
                  <a:gd name="T60" fmla="*/ 32 w 167"/>
                  <a:gd name="T61" fmla="*/ 49 h 253"/>
                  <a:gd name="T62" fmla="*/ 31 w 167"/>
                  <a:gd name="T63" fmla="*/ 75 h 253"/>
                  <a:gd name="T64" fmla="*/ 45 w 167"/>
                  <a:gd name="T65" fmla="*/ 95 h 253"/>
                  <a:gd name="T66" fmla="*/ 70 w 167"/>
                  <a:gd name="T67" fmla="*/ 107 h 253"/>
                  <a:gd name="T68" fmla="*/ 99 w 167"/>
                  <a:gd name="T69" fmla="*/ 117 h 253"/>
                  <a:gd name="T70" fmla="*/ 127 w 167"/>
                  <a:gd name="T71" fmla="*/ 128 h 253"/>
                  <a:gd name="T72" fmla="*/ 151 w 167"/>
                  <a:gd name="T73" fmla="*/ 143 h 253"/>
                  <a:gd name="T74" fmla="*/ 165 w 167"/>
                  <a:gd name="T75" fmla="*/ 168 h 253"/>
                  <a:gd name="T76" fmla="*/ 165 w 167"/>
                  <a:gd name="T77" fmla="*/ 201 h 253"/>
                  <a:gd name="T78" fmla="*/ 150 w 167"/>
                  <a:gd name="T79" fmla="*/ 229 h 253"/>
                  <a:gd name="T80" fmla="*/ 124 w 167"/>
                  <a:gd name="T81" fmla="*/ 244 h 253"/>
                  <a:gd name="T82" fmla="*/ 91 w 167"/>
                  <a:gd name="T83" fmla="*/ 25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53">
                    <a:moveTo>
                      <a:pt x="73" y="253"/>
                    </a:moveTo>
                    <a:lnTo>
                      <a:pt x="54" y="251"/>
                    </a:lnTo>
                    <a:lnTo>
                      <a:pt x="37" y="244"/>
                    </a:lnTo>
                    <a:lnTo>
                      <a:pt x="22" y="233"/>
                    </a:lnTo>
                    <a:lnTo>
                      <a:pt x="11" y="220"/>
                    </a:lnTo>
                    <a:lnTo>
                      <a:pt x="3" y="203"/>
                    </a:lnTo>
                    <a:lnTo>
                      <a:pt x="0" y="184"/>
                    </a:lnTo>
                    <a:lnTo>
                      <a:pt x="24" y="184"/>
                    </a:lnTo>
                    <a:lnTo>
                      <a:pt x="26" y="198"/>
                    </a:lnTo>
                    <a:lnTo>
                      <a:pt x="30" y="211"/>
                    </a:lnTo>
                    <a:lnTo>
                      <a:pt x="38" y="219"/>
                    </a:lnTo>
                    <a:lnTo>
                      <a:pt x="48" y="225"/>
                    </a:lnTo>
                    <a:lnTo>
                      <a:pt x="59" y="229"/>
                    </a:lnTo>
                    <a:lnTo>
                      <a:pt x="71" y="232"/>
                    </a:lnTo>
                    <a:lnTo>
                      <a:pt x="84" y="232"/>
                    </a:lnTo>
                    <a:lnTo>
                      <a:pt x="99" y="231"/>
                    </a:lnTo>
                    <a:lnTo>
                      <a:pt x="112" y="227"/>
                    </a:lnTo>
                    <a:lnTo>
                      <a:pt x="124" y="221"/>
                    </a:lnTo>
                    <a:lnTo>
                      <a:pt x="135" y="212"/>
                    </a:lnTo>
                    <a:lnTo>
                      <a:pt x="141" y="200"/>
                    </a:lnTo>
                    <a:lnTo>
                      <a:pt x="144" y="186"/>
                    </a:lnTo>
                    <a:lnTo>
                      <a:pt x="142" y="173"/>
                    </a:lnTo>
                    <a:lnTo>
                      <a:pt x="136" y="163"/>
                    </a:lnTo>
                    <a:lnTo>
                      <a:pt x="127" y="154"/>
                    </a:lnTo>
                    <a:lnTo>
                      <a:pt x="117" y="148"/>
                    </a:lnTo>
                    <a:lnTo>
                      <a:pt x="106" y="143"/>
                    </a:lnTo>
                    <a:lnTo>
                      <a:pt x="92" y="139"/>
                    </a:lnTo>
                    <a:lnTo>
                      <a:pt x="77" y="134"/>
                    </a:lnTo>
                    <a:lnTo>
                      <a:pt x="62" y="129"/>
                    </a:lnTo>
                    <a:lnTo>
                      <a:pt x="48" y="123"/>
                    </a:lnTo>
                    <a:lnTo>
                      <a:pt x="34" y="115"/>
                    </a:lnTo>
                    <a:lnTo>
                      <a:pt x="23" y="106"/>
                    </a:lnTo>
                    <a:lnTo>
                      <a:pt x="14" y="95"/>
                    </a:lnTo>
                    <a:lnTo>
                      <a:pt x="8" y="81"/>
                    </a:lnTo>
                    <a:lnTo>
                      <a:pt x="5" y="65"/>
                    </a:lnTo>
                    <a:lnTo>
                      <a:pt x="9" y="48"/>
                    </a:lnTo>
                    <a:lnTo>
                      <a:pt x="15" y="34"/>
                    </a:lnTo>
                    <a:lnTo>
                      <a:pt x="24" y="21"/>
                    </a:lnTo>
                    <a:lnTo>
                      <a:pt x="37" y="12"/>
                    </a:lnTo>
                    <a:lnTo>
                      <a:pt x="52" y="5"/>
                    </a:lnTo>
                    <a:lnTo>
                      <a:pt x="67" y="1"/>
                    </a:lnTo>
                    <a:lnTo>
                      <a:pt x="83" y="0"/>
                    </a:lnTo>
                    <a:lnTo>
                      <a:pt x="96" y="0"/>
                    </a:lnTo>
                    <a:lnTo>
                      <a:pt x="109" y="2"/>
                    </a:lnTo>
                    <a:lnTo>
                      <a:pt x="121" y="5"/>
                    </a:lnTo>
                    <a:lnTo>
                      <a:pt x="134" y="11"/>
                    </a:lnTo>
                    <a:lnTo>
                      <a:pt x="144" y="18"/>
                    </a:lnTo>
                    <a:lnTo>
                      <a:pt x="153" y="28"/>
                    </a:lnTo>
                    <a:lnTo>
                      <a:pt x="159" y="42"/>
                    </a:lnTo>
                    <a:lnTo>
                      <a:pt x="163" y="57"/>
                    </a:lnTo>
                    <a:lnTo>
                      <a:pt x="139" y="57"/>
                    </a:lnTo>
                    <a:lnTo>
                      <a:pt x="137" y="44"/>
                    </a:lnTo>
                    <a:lnTo>
                      <a:pt x="131" y="35"/>
                    </a:lnTo>
                    <a:lnTo>
                      <a:pt x="121" y="27"/>
                    </a:lnTo>
                    <a:lnTo>
                      <a:pt x="111" y="22"/>
                    </a:lnTo>
                    <a:lnTo>
                      <a:pt x="99" y="20"/>
                    </a:lnTo>
                    <a:lnTo>
                      <a:pt x="86" y="19"/>
                    </a:lnTo>
                    <a:lnTo>
                      <a:pt x="73" y="20"/>
                    </a:lnTo>
                    <a:lnTo>
                      <a:pt x="60" y="24"/>
                    </a:lnTo>
                    <a:lnTo>
                      <a:pt x="49" y="29"/>
                    </a:lnTo>
                    <a:lnTo>
                      <a:pt x="38" y="38"/>
                    </a:lnTo>
                    <a:lnTo>
                      <a:pt x="32" y="49"/>
                    </a:lnTo>
                    <a:lnTo>
                      <a:pt x="29" y="62"/>
                    </a:lnTo>
                    <a:lnTo>
                      <a:pt x="31" y="75"/>
                    </a:lnTo>
                    <a:lnTo>
                      <a:pt x="37" y="86"/>
                    </a:lnTo>
                    <a:lnTo>
                      <a:pt x="45" y="95"/>
                    </a:lnTo>
                    <a:lnTo>
                      <a:pt x="57" y="102"/>
                    </a:lnTo>
                    <a:lnTo>
                      <a:pt x="70" y="107"/>
                    </a:lnTo>
                    <a:lnTo>
                      <a:pt x="83" y="112"/>
                    </a:lnTo>
                    <a:lnTo>
                      <a:pt x="99" y="117"/>
                    </a:lnTo>
                    <a:lnTo>
                      <a:pt x="113" y="123"/>
                    </a:lnTo>
                    <a:lnTo>
                      <a:pt x="127" y="128"/>
                    </a:lnTo>
                    <a:lnTo>
                      <a:pt x="140" y="135"/>
                    </a:lnTo>
                    <a:lnTo>
                      <a:pt x="151" y="143"/>
                    </a:lnTo>
                    <a:lnTo>
                      <a:pt x="159" y="154"/>
                    </a:lnTo>
                    <a:lnTo>
                      <a:pt x="165" y="168"/>
                    </a:lnTo>
                    <a:lnTo>
                      <a:pt x="167" y="184"/>
                    </a:lnTo>
                    <a:lnTo>
                      <a:pt x="165" y="201"/>
                    </a:lnTo>
                    <a:lnTo>
                      <a:pt x="159" y="217"/>
                    </a:lnTo>
                    <a:lnTo>
                      <a:pt x="150" y="229"/>
                    </a:lnTo>
                    <a:lnTo>
                      <a:pt x="139" y="238"/>
                    </a:lnTo>
                    <a:lnTo>
                      <a:pt x="124" y="244"/>
                    </a:lnTo>
                    <a:lnTo>
                      <a:pt x="108" y="250"/>
                    </a:lnTo>
                    <a:lnTo>
                      <a:pt x="91" y="252"/>
                    </a:lnTo>
                    <a:lnTo>
                      <a:pt x="73" y="25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1" name="Freeform 9"/>
              <p:cNvSpPr>
                <a:spLocks noChangeAspect="1" noEditPoints="1"/>
              </p:cNvSpPr>
              <p:nvPr/>
            </p:nvSpPr>
            <p:spPr bwMode="auto">
              <a:xfrm>
                <a:off x="3643313" y="3565526"/>
                <a:ext cx="60325" cy="71438"/>
              </a:xfrm>
              <a:custGeom>
                <a:avLst/>
                <a:gdLst>
                  <a:gd name="T0" fmla="*/ 22 w 153"/>
                  <a:gd name="T1" fmla="*/ 95 h 180"/>
                  <a:gd name="T2" fmla="*/ 23 w 153"/>
                  <a:gd name="T3" fmla="*/ 110 h 180"/>
                  <a:gd name="T4" fmla="*/ 27 w 153"/>
                  <a:gd name="T5" fmla="*/ 123 h 180"/>
                  <a:gd name="T6" fmla="*/ 32 w 153"/>
                  <a:gd name="T7" fmla="*/ 137 h 180"/>
                  <a:gd name="T8" fmla="*/ 40 w 153"/>
                  <a:gd name="T9" fmla="*/ 147 h 180"/>
                  <a:gd name="T10" fmla="*/ 50 w 153"/>
                  <a:gd name="T11" fmla="*/ 154 h 180"/>
                  <a:gd name="T12" fmla="*/ 64 w 153"/>
                  <a:gd name="T13" fmla="*/ 159 h 180"/>
                  <a:gd name="T14" fmla="*/ 80 w 153"/>
                  <a:gd name="T15" fmla="*/ 161 h 180"/>
                  <a:gd name="T16" fmla="*/ 97 w 153"/>
                  <a:gd name="T17" fmla="*/ 158 h 180"/>
                  <a:gd name="T18" fmla="*/ 112 w 153"/>
                  <a:gd name="T19" fmla="*/ 150 h 180"/>
                  <a:gd name="T20" fmla="*/ 123 w 153"/>
                  <a:gd name="T21" fmla="*/ 137 h 180"/>
                  <a:gd name="T22" fmla="*/ 129 w 153"/>
                  <a:gd name="T23" fmla="*/ 121 h 180"/>
                  <a:gd name="T24" fmla="*/ 151 w 153"/>
                  <a:gd name="T25" fmla="*/ 121 h 180"/>
                  <a:gd name="T26" fmla="*/ 144 w 153"/>
                  <a:gd name="T27" fmla="*/ 140 h 180"/>
                  <a:gd name="T28" fmla="*/ 135 w 153"/>
                  <a:gd name="T29" fmla="*/ 154 h 180"/>
                  <a:gd name="T30" fmla="*/ 123 w 153"/>
                  <a:gd name="T31" fmla="*/ 165 h 180"/>
                  <a:gd name="T32" fmla="*/ 110 w 153"/>
                  <a:gd name="T33" fmla="*/ 173 h 180"/>
                  <a:gd name="T34" fmla="*/ 93 w 153"/>
                  <a:gd name="T35" fmla="*/ 179 h 180"/>
                  <a:gd name="T36" fmla="*/ 74 w 153"/>
                  <a:gd name="T37" fmla="*/ 180 h 180"/>
                  <a:gd name="T38" fmla="*/ 56 w 153"/>
                  <a:gd name="T39" fmla="*/ 178 h 180"/>
                  <a:gd name="T40" fmla="*/ 41 w 153"/>
                  <a:gd name="T41" fmla="*/ 172 h 180"/>
                  <a:gd name="T42" fmla="*/ 28 w 153"/>
                  <a:gd name="T43" fmla="*/ 163 h 180"/>
                  <a:gd name="T44" fmla="*/ 17 w 153"/>
                  <a:gd name="T45" fmla="*/ 152 h 180"/>
                  <a:gd name="T46" fmla="*/ 9 w 153"/>
                  <a:gd name="T47" fmla="*/ 139 h 180"/>
                  <a:gd name="T48" fmla="*/ 4 w 153"/>
                  <a:gd name="T49" fmla="*/ 123 h 180"/>
                  <a:gd name="T50" fmla="*/ 1 w 153"/>
                  <a:gd name="T51" fmla="*/ 107 h 180"/>
                  <a:gd name="T52" fmla="*/ 0 w 153"/>
                  <a:gd name="T53" fmla="*/ 91 h 180"/>
                  <a:gd name="T54" fmla="*/ 1 w 153"/>
                  <a:gd name="T55" fmla="*/ 73 h 180"/>
                  <a:gd name="T56" fmla="*/ 4 w 153"/>
                  <a:gd name="T57" fmla="*/ 57 h 180"/>
                  <a:gd name="T58" fmla="*/ 10 w 153"/>
                  <a:gd name="T59" fmla="*/ 41 h 180"/>
                  <a:gd name="T60" fmla="*/ 18 w 153"/>
                  <a:gd name="T61" fmla="*/ 28 h 180"/>
                  <a:gd name="T62" fmla="*/ 29 w 153"/>
                  <a:gd name="T63" fmla="*/ 17 h 180"/>
                  <a:gd name="T64" fmla="*/ 42 w 153"/>
                  <a:gd name="T65" fmla="*/ 8 h 180"/>
                  <a:gd name="T66" fmla="*/ 57 w 153"/>
                  <a:gd name="T67" fmla="*/ 2 h 180"/>
                  <a:gd name="T68" fmla="*/ 75 w 153"/>
                  <a:gd name="T69" fmla="*/ 0 h 180"/>
                  <a:gd name="T70" fmla="*/ 94 w 153"/>
                  <a:gd name="T71" fmla="*/ 2 h 180"/>
                  <a:gd name="T72" fmla="*/ 111 w 153"/>
                  <a:gd name="T73" fmla="*/ 8 h 180"/>
                  <a:gd name="T74" fmla="*/ 124 w 153"/>
                  <a:gd name="T75" fmla="*/ 17 h 180"/>
                  <a:gd name="T76" fmla="*/ 135 w 153"/>
                  <a:gd name="T77" fmla="*/ 28 h 180"/>
                  <a:gd name="T78" fmla="*/ 143 w 153"/>
                  <a:gd name="T79" fmla="*/ 41 h 180"/>
                  <a:gd name="T80" fmla="*/ 149 w 153"/>
                  <a:gd name="T81" fmla="*/ 58 h 180"/>
                  <a:gd name="T82" fmla="*/ 152 w 153"/>
                  <a:gd name="T83" fmla="*/ 75 h 180"/>
                  <a:gd name="T84" fmla="*/ 153 w 153"/>
                  <a:gd name="T85" fmla="*/ 95 h 180"/>
                  <a:gd name="T86" fmla="*/ 22 w 153"/>
                  <a:gd name="T87" fmla="*/ 95 h 180"/>
                  <a:gd name="T88" fmla="*/ 130 w 153"/>
                  <a:gd name="T89" fmla="*/ 76 h 180"/>
                  <a:gd name="T90" fmla="*/ 128 w 153"/>
                  <a:gd name="T91" fmla="*/ 61 h 180"/>
                  <a:gd name="T92" fmla="*/ 123 w 153"/>
                  <a:gd name="T93" fmla="*/ 47 h 180"/>
                  <a:gd name="T94" fmla="*/ 115 w 153"/>
                  <a:gd name="T95" fmla="*/ 35 h 180"/>
                  <a:gd name="T96" fmla="*/ 105 w 153"/>
                  <a:gd name="T97" fmla="*/ 26 h 180"/>
                  <a:gd name="T98" fmla="*/ 91 w 153"/>
                  <a:gd name="T99" fmla="*/ 21 h 180"/>
                  <a:gd name="T100" fmla="*/ 76 w 153"/>
                  <a:gd name="T101" fmla="*/ 19 h 180"/>
                  <a:gd name="T102" fmla="*/ 61 w 153"/>
                  <a:gd name="T103" fmla="*/ 21 h 180"/>
                  <a:gd name="T104" fmla="*/ 47 w 153"/>
                  <a:gd name="T105" fmla="*/ 27 h 180"/>
                  <a:gd name="T106" fmla="*/ 38 w 153"/>
                  <a:gd name="T107" fmla="*/ 36 h 180"/>
                  <a:gd name="T108" fmla="*/ 30 w 153"/>
                  <a:gd name="T109" fmla="*/ 49 h 180"/>
                  <a:gd name="T110" fmla="*/ 25 w 153"/>
                  <a:gd name="T111" fmla="*/ 62 h 180"/>
                  <a:gd name="T112" fmla="*/ 23 w 153"/>
                  <a:gd name="T113" fmla="*/ 76 h 180"/>
                  <a:gd name="T114" fmla="*/ 130 w 153"/>
                  <a:gd name="T11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80">
                    <a:moveTo>
                      <a:pt x="22" y="95"/>
                    </a:moveTo>
                    <a:lnTo>
                      <a:pt x="23" y="110"/>
                    </a:lnTo>
                    <a:lnTo>
                      <a:pt x="27" y="123"/>
                    </a:lnTo>
                    <a:lnTo>
                      <a:pt x="32" y="137"/>
                    </a:lnTo>
                    <a:lnTo>
                      <a:pt x="40" y="147"/>
                    </a:lnTo>
                    <a:lnTo>
                      <a:pt x="50" y="154"/>
                    </a:lnTo>
                    <a:lnTo>
                      <a:pt x="64" y="159"/>
                    </a:lnTo>
                    <a:lnTo>
                      <a:pt x="80" y="161"/>
                    </a:lnTo>
                    <a:lnTo>
                      <a:pt x="97" y="158"/>
                    </a:lnTo>
                    <a:lnTo>
                      <a:pt x="112" y="150"/>
                    </a:lnTo>
                    <a:lnTo>
                      <a:pt x="123" y="137"/>
                    </a:lnTo>
                    <a:lnTo>
                      <a:pt x="129" y="121"/>
                    </a:lnTo>
                    <a:lnTo>
                      <a:pt x="151" y="121"/>
                    </a:lnTo>
                    <a:lnTo>
                      <a:pt x="144" y="140"/>
                    </a:lnTo>
                    <a:lnTo>
                      <a:pt x="135" y="154"/>
                    </a:lnTo>
                    <a:lnTo>
                      <a:pt x="123" y="165"/>
                    </a:lnTo>
                    <a:lnTo>
                      <a:pt x="110" y="173"/>
                    </a:lnTo>
                    <a:lnTo>
                      <a:pt x="93" y="179"/>
                    </a:lnTo>
                    <a:lnTo>
                      <a:pt x="74" y="180"/>
                    </a:lnTo>
                    <a:lnTo>
                      <a:pt x="56" y="178"/>
                    </a:lnTo>
                    <a:lnTo>
                      <a:pt x="41" y="172"/>
                    </a:lnTo>
                    <a:lnTo>
                      <a:pt x="28" y="163"/>
                    </a:lnTo>
                    <a:lnTo>
                      <a:pt x="17" y="152"/>
                    </a:lnTo>
                    <a:lnTo>
                      <a:pt x="9" y="139"/>
                    </a:lnTo>
                    <a:lnTo>
                      <a:pt x="4" y="123"/>
                    </a:lnTo>
                    <a:lnTo>
                      <a:pt x="1" y="107"/>
                    </a:lnTo>
                    <a:lnTo>
                      <a:pt x="0" y="91"/>
                    </a:lnTo>
                    <a:lnTo>
                      <a:pt x="1" y="73"/>
                    </a:lnTo>
                    <a:lnTo>
                      <a:pt x="4" y="57"/>
                    </a:lnTo>
                    <a:lnTo>
                      <a:pt x="10" y="41"/>
                    </a:lnTo>
                    <a:lnTo>
                      <a:pt x="18" y="28"/>
                    </a:lnTo>
                    <a:lnTo>
                      <a:pt x="29" y="17"/>
                    </a:lnTo>
                    <a:lnTo>
                      <a:pt x="42" y="8"/>
                    </a:lnTo>
                    <a:lnTo>
                      <a:pt x="57" y="2"/>
                    </a:lnTo>
                    <a:lnTo>
                      <a:pt x="75" y="0"/>
                    </a:lnTo>
                    <a:lnTo>
                      <a:pt x="94" y="2"/>
                    </a:lnTo>
                    <a:lnTo>
                      <a:pt x="111" y="8"/>
                    </a:lnTo>
                    <a:lnTo>
                      <a:pt x="124" y="17"/>
                    </a:lnTo>
                    <a:lnTo>
                      <a:pt x="135" y="28"/>
                    </a:lnTo>
                    <a:lnTo>
                      <a:pt x="143" y="41"/>
                    </a:lnTo>
                    <a:lnTo>
                      <a:pt x="149" y="58"/>
                    </a:lnTo>
                    <a:lnTo>
                      <a:pt x="152" y="75"/>
                    </a:lnTo>
                    <a:lnTo>
                      <a:pt x="153" y="95"/>
                    </a:lnTo>
                    <a:lnTo>
                      <a:pt x="22" y="95"/>
                    </a:lnTo>
                    <a:close/>
                    <a:moveTo>
                      <a:pt x="130" y="76"/>
                    </a:moveTo>
                    <a:lnTo>
                      <a:pt x="128" y="61"/>
                    </a:lnTo>
                    <a:lnTo>
                      <a:pt x="123" y="47"/>
                    </a:lnTo>
                    <a:lnTo>
                      <a:pt x="115" y="35"/>
                    </a:lnTo>
                    <a:lnTo>
                      <a:pt x="105" y="26"/>
                    </a:lnTo>
                    <a:lnTo>
                      <a:pt x="91" y="21"/>
                    </a:lnTo>
                    <a:lnTo>
                      <a:pt x="76" y="19"/>
                    </a:lnTo>
                    <a:lnTo>
                      <a:pt x="61" y="21"/>
                    </a:lnTo>
                    <a:lnTo>
                      <a:pt x="47" y="27"/>
                    </a:lnTo>
                    <a:lnTo>
                      <a:pt x="38" y="36"/>
                    </a:lnTo>
                    <a:lnTo>
                      <a:pt x="30" y="49"/>
                    </a:lnTo>
                    <a:lnTo>
                      <a:pt x="25" y="62"/>
                    </a:lnTo>
                    <a:lnTo>
                      <a:pt x="23" y="76"/>
                    </a:lnTo>
                    <a:lnTo>
                      <a:pt x="130"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5" name="Freeform 10"/>
              <p:cNvSpPr>
                <a:spLocks noChangeAspect="1"/>
              </p:cNvSpPr>
              <p:nvPr/>
            </p:nvSpPr>
            <p:spPr bwMode="auto">
              <a:xfrm>
                <a:off x="3713163" y="3565526"/>
                <a:ext cx="31750" cy="68263"/>
              </a:xfrm>
              <a:custGeom>
                <a:avLst/>
                <a:gdLst>
                  <a:gd name="T0" fmla="*/ 22 w 81"/>
                  <a:gd name="T1" fmla="*/ 174 h 174"/>
                  <a:gd name="T2" fmla="*/ 2 w 81"/>
                  <a:gd name="T3" fmla="*/ 174 h 174"/>
                  <a:gd name="T4" fmla="*/ 2 w 81"/>
                  <a:gd name="T5" fmla="*/ 43 h 174"/>
                  <a:gd name="T6" fmla="*/ 1 w 81"/>
                  <a:gd name="T7" fmla="*/ 24 h 174"/>
                  <a:gd name="T8" fmla="*/ 0 w 81"/>
                  <a:gd name="T9" fmla="*/ 6 h 174"/>
                  <a:gd name="T10" fmla="*/ 22 w 81"/>
                  <a:gd name="T11" fmla="*/ 6 h 174"/>
                  <a:gd name="T12" fmla="*/ 22 w 81"/>
                  <a:gd name="T13" fmla="*/ 30 h 174"/>
                  <a:gd name="T14" fmla="*/ 23 w 81"/>
                  <a:gd name="T15" fmla="*/ 30 h 174"/>
                  <a:gd name="T16" fmla="*/ 29 w 81"/>
                  <a:gd name="T17" fmla="*/ 19 h 174"/>
                  <a:gd name="T18" fmla="*/ 38 w 81"/>
                  <a:gd name="T19" fmla="*/ 10 h 174"/>
                  <a:gd name="T20" fmla="*/ 49 w 81"/>
                  <a:gd name="T21" fmla="*/ 2 h 174"/>
                  <a:gd name="T22" fmla="*/ 61 w 81"/>
                  <a:gd name="T23" fmla="*/ 0 h 174"/>
                  <a:gd name="T24" fmla="*/ 81 w 81"/>
                  <a:gd name="T25" fmla="*/ 0 h 174"/>
                  <a:gd name="T26" fmla="*/ 81 w 81"/>
                  <a:gd name="T27" fmla="*/ 20 h 174"/>
                  <a:gd name="T28" fmla="*/ 75 w 81"/>
                  <a:gd name="T29" fmla="*/ 20 h 174"/>
                  <a:gd name="T30" fmla="*/ 69 w 81"/>
                  <a:gd name="T31" fmla="*/ 19 h 174"/>
                  <a:gd name="T32" fmla="*/ 55 w 81"/>
                  <a:gd name="T33" fmla="*/ 21 h 174"/>
                  <a:gd name="T34" fmla="*/ 43 w 81"/>
                  <a:gd name="T35" fmla="*/ 26 h 174"/>
                  <a:gd name="T36" fmla="*/ 34 w 81"/>
                  <a:gd name="T37" fmla="*/ 34 h 174"/>
                  <a:gd name="T38" fmla="*/ 28 w 81"/>
                  <a:gd name="T39" fmla="*/ 44 h 174"/>
                  <a:gd name="T40" fmla="*/ 24 w 81"/>
                  <a:gd name="T41" fmla="*/ 58 h 174"/>
                  <a:gd name="T42" fmla="*/ 22 w 81"/>
                  <a:gd name="T43" fmla="*/ 73 h 174"/>
                  <a:gd name="T44" fmla="*/ 22 w 81"/>
                  <a:gd name="T4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74">
                    <a:moveTo>
                      <a:pt x="22" y="174"/>
                    </a:moveTo>
                    <a:lnTo>
                      <a:pt x="2" y="174"/>
                    </a:lnTo>
                    <a:lnTo>
                      <a:pt x="2" y="43"/>
                    </a:lnTo>
                    <a:lnTo>
                      <a:pt x="1" y="24"/>
                    </a:lnTo>
                    <a:lnTo>
                      <a:pt x="0" y="6"/>
                    </a:lnTo>
                    <a:lnTo>
                      <a:pt x="22" y="6"/>
                    </a:lnTo>
                    <a:lnTo>
                      <a:pt x="22" y="30"/>
                    </a:lnTo>
                    <a:lnTo>
                      <a:pt x="23" y="30"/>
                    </a:lnTo>
                    <a:lnTo>
                      <a:pt x="29" y="19"/>
                    </a:lnTo>
                    <a:lnTo>
                      <a:pt x="38" y="10"/>
                    </a:lnTo>
                    <a:lnTo>
                      <a:pt x="49" y="2"/>
                    </a:lnTo>
                    <a:lnTo>
                      <a:pt x="61" y="0"/>
                    </a:lnTo>
                    <a:lnTo>
                      <a:pt x="81" y="0"/>
                    </a:lnTo>
                    <a:lnTo>
                      <a:pt x="81" y="20"/>
                    </a:lnTo>
                    <a:lnTo>
                      <a:pt x="75" y="20"/>
                    </a:lnTo>
                    <a:lnTo>
                      <a:pt x="69" y="19"/>
                    </a:lnTo>
                    <a:lnTo>
                      <a:pt x="55" y="21"/>
                    </a:lnTo>
                    <a:lnTo>
                      <a:pt x="43" y="26"/>
                    </a:lnTo>
                    <a:lnTo>
                      <a:pt x="34" y="34"/>
                    </a:lnTo>
                    <a:lnTo>
                      <a:pt x="28" y="44"/>
                    </a:lnTo>
                    <a:lnTo>
                      <a:pt x="24" y="58"/>
                    </a:lnTo>
                    <a:lnTo>
                      <a:pt x="22" y="73"/>
                    </a:lnTo>
                    <a:lnTo>
                      <a:pt x="22" y="1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6" name="Freeform 11"/>
              <p:cNvSpPr>
                <a:spLocks noChangeAspect="1"/>
              </p:cNvSpPr>
              <p:nvPr/>
            </p:nvSpPr>
            <p:spPr bwMode="auto">
              <a:xfrm>
                <a:off x="3749676" y="3567113"/>
                <a:ext cx="61913" cy="66675"/>
              </a:xfrm>
              <a:custGeom>
                <a:avLst/>
                <a:gdLst>
                  <a:gd name="T0" fmla="*/ 22 w 159"/>
                  <a:gd name="T1" fmla="*/ 0 h 168"/>
                  <a:gd name="T2" fmla="*/ 81 w 159"/>
                  <a:gd name="T3" fmla="*/ 141 h 168"/>
                  <a:gd name="T4" fmla="*/ 137 w 159"/>
                  <a:gd name="T5" fmla="*/ 0 h 168"/>
                  <a:gd name="T6" fmla="*/ 159 w 159"/>
                  <a:gd name="T7" fmla="*/ 0 h 168"/>
                  <a:gd name="T8" fmla="*/ 92 w 159"/>
                  <a:gd name="T9" fmla="*/ 168 h 168"/>
                  <a:gd name="T10" fmla="*/ 69 w 159"/>
                  <a:gd name="T11" fmla="*/ 168 h 168"/>
                  <a:gd name="T12" fmla="*/ 0 w 159"/>
                  <a:gd name="T13" fmla="*/ 0 h 168"/>
                  <a:gd name="T14" fmla="*/ 22 w 159"/>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68">
                    <a:moveTo>
                      <a:pt x="22" y="0"/>
                    </a:moveTo>
                    <a:lnTo>
                      <a:pt x="81" y="141"/>
                    </a:lnTo>
                    <a:lnTo>
                      <a:pt x="137" y="0"/>
                    </a:lnTo>
                    <a:lnTo>
                      <a:pt x="159" y="0"/>
                    </a:lnTo>
                    <a:lnTo>
                      <a:pt x="92" y="168"/>
                    </a:lnTo>
                    <a:lnTo>
                      <a:pt x="69" y="168"/>
                    </a:lnTo>
                    <a:lnTo>
                      <a:pt x="0"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7" name="Freeform 12"/>
              <p:cNvSpPr>
                <a:spLocks noChangeAspect="1" noEditPoints="1"/>
              </p:cNvSpPr>
              <p:nvPr/>
            </p:nvSpPr>
            <p:spPr bwMode="auto">
              <a:xfrm>
                <a:off x="3817938" y="3536951"/>
                <a:ext cx="9525" cy="96838"/>
              </a:xfrm>
              <a:custGeom>
                <a:avLst/>
                <a:gdLst>
                  <a:gd name="T0" fmla="*/ 24 w 24"/>
                  <a:gd name="T1" fmla="*/ 25 h 243"/>
                  <a:gd name="T2" fmla="*/ 0 w 24"/>
                  <a:gd name="T3" fmla="*/ 25 h 243"/>
                  <a:gd name="T4" fmla="*/ 0 w 24"/>
                  <a:gd name="T5" fmla="*/ 0 h 243"/>
                  <a:gd name="T6" fmla="*/ 24 w 24"/>
                  <a:gd name="T7" fmla="*/ 0 h 243"/>
                  <a:gd name="T8" fmla="*/ 24 w 24"/>
                  <a:gd name="T9" fmla="*/ 25 h 243"/>
                  <a:gd name="T10" fmla="*/ 23 w 24"/>
                  <a:gd name="T11" fmla="*/ 75 h 243"/>
                  <a:gd name="T12" fmla="*/ 23 w 24"/>
                  <a:gd name="T13" fmla="*/ 243 h 243"/>
                  <a:gd name="T14" fmla="*/ 2 w 24"/>
                  <a:gd name="T15" fmla="*/ 243 h 243"/>
                  <a:gd name="T16" fmla="*/ 2 w 24"/>
                  <a:gd name="T17" fmla="*/ 75 h 243"/>
                  <a:gd name="T18" fmla="*/ 23 w 24"/>
                  <a:gd name="T19" fmla="*/ 7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3">
                    <a:moveTo>
                      <a:pt x="24" y="25"/>
                    </a:moveTo>
                    <a:lnTo>
                      <a:pt x="0" y="25"/>
                    </a:lnTo>
                    <a:lnTo>
                      <a:pt x="0" y="0"/>
                    </a:lnTo>
                    <a:lnTo>
                      <a:pt x="24" y="0"/>
                    </a:lnTo>
                    <a:lnTo>
                      <a:pt x="24" y="25"/>
                    </a:lnTo>
                    <a:close/>
                    <a:moveTo>
                      <a:pt x="23" y="75"/>
                    </a:moveTo>
                    <a:lnTo>
                      <a:pt x="23" y="243"/>
                    </a:lnTo>
                    <a:lnTo>
                      <a:pt x="2" y="243"/>
                    </a:lnTo>
                    <a:lnTo>
                      <a:pt x="2" y="75"/>
                    </a:lnTo>
                    <a:lnTo>
                      <a:pt x="23" y="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8" name="Freeform 13"/>
              <p:cNvSpPr>
                <a:spLocks noChangeAspect="1"/>
              </p:cNvSpPr>
              <p:nvPr/>
            </p:nvSpPr>
            <p:spPr bwMode="auto">
              <a:xfrm>
                <a:off x="3836988" y="3565526"/>
                <a:ext cx="55563" cy="71438"/>
              </a:xfrm>
              <a:custGeom>
                <a:avLst/>
                <a:gdLst>
                  <a:gd name="T0" fmla="*/ 119 w 141"/>
                  <a:gd name="T1" fmla="*/ 58 h 180"/>
                  <a:gd name="T2" fmla="*/ 116 w 141"/>
                  <a:gd name="T3" fmla="*/ 43 h 180"/>
                  <a:gd name="T4" fmla="*/ 110 w 141"/>
                  <a:gd name="T5" fmla="*/ 32 h 180"/>
                  <a:gd name="T6" fmla="*/ 101 w 141"/>
                  <a:gd name="T7" fmla="*/ 25 h 180"/>
                  <a:gd name="T8" fmla="*/ 88 w 141"/>
                  <a:gd name="T9" fmla="*/ 21 h 180"/>
                  <a:gd name="T10" fmla="*/ 73 w 141"/>
                  <a:gd name="T11" fmla="*/ 19 h 180"/>
                  <a:gd name="T12" fmla="*/ 59 w 141"/>
                  <a:gd name="T13" fmla="*/ 22 h 180"/>
                  <a:gd name="T14" fmla="*/ 46 w 141"/>
                  <a:gd name="T15" fmla="*/ 29 h 180"/>
                  <a:gd name="T16" fmla="*/ 36 w 141"/>
                  <a:gd name="T17" fmla="*/ 40 h 180"/>
                  <a:gd name="T18" fmla="*/ 29 w 141"/>
                  <a:gd name="T19" fmla="*/ 55 h 180"/>
                  <a:gd name="T20" fmla="*/ 24 w 141"/>
                  <a:gd name="T21" fmla="*/ 71 h 180"/>
                  <a:gd name="T22" fmla="*/ 23 w 141"/>
                  <a:gd name="T23" fmla="*/ 90 h 180"/>
                  <a:gd name="T24" fmla="*/ 24 w 141"/>
                  <a:gd name="T25" fmla="*/ 109 h 180"/>
                  <a:gd name="T26" fmla="*/ 29 w 141"/>
                  <a:gd name="T27" fmla="*/ 125 h 180"/>
                  <a:gd name="T28" fmla="*/ 36 w 141"/>
                  <a:gd name="T29" fmla="*/ 140 h 180"/>
                  <a:gd name="T30" fmla="*/ 46 w 141"/>
                  <a:gd name="T31" fmla="*/ 151 h 180"/>
                  <a:gd name="T32" fmla="*/ 59 w 141"/>
                  <a:gd name="T33" fmla="*/ 159 h 180"/>
                  <a:gd name="T34" fmla="*/ 73 w 141"/>
                  <a:gd name="T35" fmla="*/ 161 h 180"/>
                  <a:gd name="T36" fmla="*/ 87 w 141"/>
                  <a:gd name="T37" fmla="*/ 159 h 180"/>
                  <a:gd name="T38" fmla="*/ 100 w 141"/>
                  <a:gd name="T39" fmla="*/ 154 h 180"/>
                  <a:gd name="T40" fmla="*/ 110 w 141"/>
                  <a:gd name="T41" fmla="*/ 146 h 180"/>
                  <a:gd name="T42" fmla="*/ 116 w 141"/>
                  <a:gd name="T43" fmla="*/ 135 h 180"/>
                  <a:gd name="T44" fmla="*/ 119 w 141"/>
                  <a:gd name="T45" fmla="*/ 122 h 180"/>
                  <a:gd name="T46" fmla="*/ 141 w 141"/>
                  <a:gd name="T47" fmla="*/ 122 h 180"/>
                  <a:gd name="T48" fmla="*/ 137 w 141"/>
                  <a:gd name="T49" fmla="*/ 140 h 180"/>
                  <a:gd name="T50" fmla="*/ 130 w 141"/>
                  <a:gd name="T51" fmla="*/ 154 h 180"/>
                  <a:gd name="T52" fmla="*/ 120 w 141"/>
                  <a:gd name="T53" fmla="*/ 165 h 180"/>
                  <a:gd name="T54" fmla="*/ 108 w 141"/>
                  <a:gd name="T55" fmla="*/ 173 h 180"/>
                  <a:gd name="T56" fmla="*/ 92 w 141"/>
                  <a:gd name="T57" fmla="*/ 179 h 180"/>
                  <a:gd name="T58" fmla="*/ 75 w 141"/>
                  <a:gd name="T59" fmla="*/ 180 h 180"/>
                  <a:gd name="T60" fmla="*/ 58 w 141"/>
                  <a:gd name="T61" fmla="*/ 178 h 180"/>
                  <a:gd name="T62" fmla="*/ 42 w 141"/>
                  <a:gd name="T63" fmla="*/ 172 h 180"/>
                  <a:gd name="T64" fmla="*/ 29 w 141"/>
                  <a:gd name="T65" fmla="*/ 163 h 180"/>
                  <a:gd name="T66" fmla="*/ 19 w 141"/>
                  <a:gd name="T67" fmla="*/ 152 h 180"/>
                  <a:gd name="T68" fmla="*/ 10 w 141"/>
                  <a:gd name="T69" fmla="*/ 139 h 180"/>
                  <a:gd name="T70" fmla="*/ 5 w 141"/>
                  <a:gd name="T71" fmla="*/ 123 h 180"/>
                  <a:gd name="T72" fmla="*/ 1 w 141"/>
                  <a:gd name="T73" fmla="*/ 107 h 180"/>
                  <a:gd name="T74" fmla="*/ 0 w 141"/>
                  <a:gd name="T75" fmla="*/ 91 h 180"/>
                  <a:gd name="T76" fmla="*/ 2 w 141"/>
                  <a:gd name="T77" fmla="*/ 73 h 180"/>
                  <a:gd name="T78" fmla="*/ 5 w 141"/>
                  <a:gd name="T79" fmla="*/ 57 h 180"/>
                  <a:gd name="T80" fmla="*/ 11 w 141"/>
                  <a:gd name="T81" fmla="*/ 41 h 180"/>
                  <a:gd name="T82" fmla="*/ 20 w 141"/>
                  <a:gd name="T83" fmla="*/ 28 h 180"/>
                  <a:gd name="T84" fmla="*/ 30 w 141"/>
                  <a:gd name="T85" fmla="*/ 17 h 180"/>
                  <a:gd name="T86" fmla="*/ 43 w 141"/>
                  <a:gd name="T87" fmla="*/ 8 h 180"/>
                  <a:gd name="T88" fmla="*/ 59 w 141"/>
                  <a:gd name="T89" fmla="*/ 2 h 180"/>
                  <a:gd name="T90" fmla="*/ 76 w 141"/>
                  <a:gd name="T91" fmla="*/ 0 h 180"/>
                  <a:gd name="T92" fmla="*/ 92 w 141"/>
                  <a:gd name="T93" fmla="*/ 2 h 180"/>
                  <a:gd name="T94" fmla="*/ 108 w 141"/>
                  <a:gd name="T95" fmla="*/ 8 h 180"/>
                  <a:gd name="T96" fmla="*/ 121 w 141"/>
                  <a:gd name="T97" fmla="*/ 16 h 180"/>
                  <a:gd name="T98" fmla="*/ 131 w 141"/>
                  <a:gd name="T99" fmla="*/ 27 h 180"/>
                  <a:gd name="T100" fmla="*/ 138 w 141"/>
                  <a:gd name="T101" fmla="*/ 40 h 180"/>
                  <a:gd name="T102" fmla="*/ 141 w 141"/>
                  <a:gd name="T103" fmla="*/ 58 h 180"/>
                  <a:gd name="T104" fmla="*/ 119 w 141"/>
                  <a:gd name="T105" fmla="*/ 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180">
                    <a:moveTo>
                      <a:pt x="119" y="58"/>
                    </a:moveTo>
                    <a:lnTo>
                      <a:pt x="116" y="43"/>
                    </a:lnTo>
                    <a:lnTo>
                      <a:pt x="110" y="32"/>
                    </a:lnTo>
                    <a:lnTo>
                      <a:pt x="101" y="25"/>
                    </a:lnTo>
                    <a:lnTo>
                      <a:pt x="88" y="21"/>
                    </a:lnTo>
                    <a:lnTo>
                      <a:pt x="73" y="19"/>
                    </a:lnTo>
                    <a:lnTo>
                      <a:pt x="59" y="22"/>
                    </a:lnTo>
                    <a:lnTo>
                      <a:pt x="46" y="29"/>
                    </a:lnTo>
                    <a:lnTo>
                      <a:pt x="36" y="40"/>
                    </a:lnTo>
                    <a:lnTo>
                      <a:pt x="29" y="55"/>
                    </a:lnTo>
                    <a:lnTo>
                      <a:pt x="24" y="71"/>
                    </a:lnTo>
                    <a:lnTo>
                      <a:pt x="23" y="90"/>
                    </a:lnTo>
                    <a:lnTo>
                      <a:pt x="24" y="109"/>
                    </a:lnTo>
                    <a:lnTo>
                      <a:pt x="29" y="125"/>
                    </a:lnTo>
                    <a:lnTo>
                      <a:pt x="36" y="140"/>
                    </a:lnTo>
                    <a:lnTo>
                      <a:pt x="46" y="151"/>
                    </a:lnTo>
                    <a:lnTo>
                      <a:pt x="59" y="159"/>
                    </a:lnTo>
                    <a:lnTo>
                      <a:pt x="73" y="161"/>
                    </a:lnTo>
                    <a:lnTo>
                      <a:pt x="87" y="159"/>
                    </a:lnTo>
                    <a:lnTo>
                      <a:pt x="100" y="154"/>
                    </a:lnTo>
                    <a:lnTo>
                      <a:pt x="110" y="146"/>
                    </a:lnTo>
                    <a:lnTo>
                      <a:pt x="116" y="135"/>
                    </a:lnTo>
                    <a:lnTo>
                      <a:pt x="119" y="122"/>
                    </a:lnTo>
                    <a:lnTo>
                      <a:pt x="141" y="122"/>
                    </a:lnTo>
                    <a:lnTo>
                      <a:pt x="137" y="140"/>
                    </a:lnTo>
                    <a:lnTo>
                      <a:pt x="130" y="154"/>
                    </a:lnTo>
                    <a:lnTo>
                      <a:pt x="120" y="165"/>
                    </a:lnTo>
                    <a:lnTo>
                      <a:pt x="108" y="173"/>
                    </a:lnTo>
                    <a:lnTo>
                      <a:pt x="92" y="179"/>
                    </a:lnTo>
                    <a:lnTo>
                      <a:pt x="75" y="180"/>
                    </a:lnTo>
                    <a:lnTo>
                      <a:pt x="58" y="178"/>
                    </a:lnTo>
                    <a:lnTo>
                      <a:pt x="42" y="172"/>
                    </a:lnTo>
                    <a:lnTo>
                      <a:pt x="29" y="163"/>
                    </a:lnTo>
                    <a:lnTo>
                      <a:pt x="19" y="152"/>
                    </a:lnTo>
                    <a:lnTo>
                      <a:pt x="10" y="139"/>
                    </a:lnTo>
                    <a:lnTo>
                      <a:pt x="5" y="123"/>
                    </a:lnTo>
                    <a:lnTo>
                      <a:pt x="1" y="107"/>
                    </a:lnTo>
                    <a:lnTo>
                      <a:pt x="0" y="91"/>
                    </a:lnTo>
                    <a:lnTo>
                      <a:pt x="2" y="73"/>
                    </a:lnTo>
                    <a:lnTo>
                      <a:pt x="5" y="57"/>
                    </a:lnTo>
                    <a:lnTo>
                      <a:pt x="11" y="41"/>
                    </a:lnTo>
                    <a:lnTo>
                      <a:pt x="20" y="28"/>
                    </a:lnTo>
                    <a:lnTo>
                      <a:pt x="30" y="17"/>
                    </a:lnTo>
                    <a:lnTo>
                      <a:pt x="43" y="8"/>
                    </a:lnTo>
                    <a:lnTo>
                      <a:pt x="59" y="2"/>
                    </a:lnTo>
                    <a:lnTo>
                      <a:pt x="76" y="0"/>
                    </a:lnTo>
                    <a:lnTo>
                      <a:pt x="92" y="2"/>
                    </a:lnTo>
                    <a:lnTo>
                      <a:pt x="108" y="8"/>
                    </a:lnTo>
                    <a:lnTo>
                      <a:pt x="121" y="16"/>
                    </a:lnTo>
                    <a:lnTo>
                      <a:pt x="131" y="27"/>
                    </a:lnTo>
                    <a:lnTo>
                      <a:pt x="138" y="40"/>
                    </a:lnTo>
                    <a:lnTo>
                      <a:pt x="141" y="58"/>
                    </a:lnTo>
                    <a:lnTo>
                      <a:pt x="119" y="5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29" name="Freeform 14"/>
              <p:cNvSpPr>
                <a:spLocks noChangeAspect="1" noEditPoints="1"/>
              </p:cNvSpPr>
              <p:nvPr/>
            </p:nvSpPr>
            <p:spPr bwMode="auto">
              <a:xfrm>
                <a:off x="3900488" y="3565526"/>
                <a:ext cx="60325" cy="71438"/>
              </a:xfrm>
              <a:custGeom>
                <a:avLst/>
                <a:gdLst>
                  <a:gd name="T0" fmla="*/ 22 w 153"/>
                  <a:gd name="T1" fmla="*/ 95 h 180"/>
                  <a:gd name="T2" fmla="*/ 23 w 153"/>
                  <a:gd name="T3" fmla="*/ 110 h 180"/>
                  <a:gd name="T4" fmla="*/ 27 w 153"/>
                  <a:gd name="T5" fmla="*/ 123 h 180"/>
                  <a:gd name="T6" fmla="*/ 32 w 153"/>
                  <a:gd name="T7" fmla="*/ 137 h 180"/>
                  <a:gd name="T8" fmla="*/ 40 w 153"/>
                  <a:gd name="T9" fmla="*/ 147 h 180"/>
                  <a:gd name="T10" fmla="*/ 51 w 153"/>
                  <a:gd name="T11" fmla="*/ 154 h 180"/>
                  <a:gd name="T12" fmla="*/ 65 w 153"/>
                  <a:gd name="T13" fmla="*/ 159 h 180"/>
                  <a:gd name="T14" fmla="*/ 81 w 153"/>
                  <a:gd name="T15" fmla="*/ 161 h 180"/>
                  <a:gd name="T16" fmla="*/ 98 w 153"/>
                  <a:gd name="T17" fmla="*/ 158 h 180"/>
                  <a:gd name="T18" fmla="*/ 112 w 153"/>
                  <a:gd name="T19" fmla="*/ 150 h 180"/>
                  <a:gd name="T20" fmla="*/ 123 w 153"/>
                  <a:gd name="T21" fmla="*/ 137 h 180"/>
                  <a:gd name="T22" fmla="*/ 129 w 153"/>
                  <a:gd name="T23" fmla="*/ 121 h 180"/>
                  <a:gd name="T24" fmla="*/ 151 w 153"/>
                  <a:gd name="T25" fmla="*/ 121 h 180"/>
                  <a:gd name="T26" fmla="*/ 145 w 153"/>
                  <a:gd name="T27" fmla="*/ 140 h 180"/>
                  <a:gd name="T28" fmla="*/ 136 w 153"/>
                  <a:gd name="T29" fmla="*/ 154 h 180"/>
                  <a:gd name="T30" fmla="*/ 124 w 153"/>
                  <a:gd name="T31" fmla="*/ 165 h 180"/>
                  <a:gd name="T32" fmla="*/ 110 w 153"/>
                  <a:gd name="T33" fmla="*/ 173 h 180"/>
                  <a:gd name="T34" fmla="*/ 93 w 153"/>
                  <a:gd name="T35" fmla="*/ 179 h 180"/>
                  <a:gd name="T36" fmla="*/ 74 w 153"/>
                  <a:gd name="T37" fmla="*/ 180 h 180"/>
                  <a:gd name="T38" fmla="*/ 57 w 153"/>
                  <a:gd name="T39" fmla="*/ 178 h 180"/>
                  <a:gd name="T40" fmla="*/ 41 w 153"/>
                  <a:gd name="T41" fmla="*/ 172 h 180"/>
                  <a:gd name="T42" fmla="*/ 29 w 153"/>
                  <a:gd name="T43" fmla="*/ 163 h 180"/>
                  <a:gd name="T44" fmla="*/ 19 w 153"/>
                  <a:gd name="T45" fmla="*/ 152 h 180"/>
                  <a:gd name="T46" fmla="*/ 10 w 153"/>
                  <a:gd name="T47" fmla="*/ 139 h 180"/>
                  <a:gd name="T48" fmla="*/ 4 w 153"/>
                  <a:gd name="T49" fmla="*/ 123 h 180"/>
                  <a:gd name="T50" fmla="*/ 1 w 153"/>
                  <a:gd name="T51" fmla="*/ 107 h 180"/>
                  <a:gd name="T52" fmla="*/ 0 w 153"/>
                  <a:gd name="T53" fmla="*/ 91 h 180"/>
                  <a:gd name="T54" fmla="*/ 1 w 153"/>
                  <a:gd name="T55" fmla="*/ 73 h 180"/>
                  <a:gd name="T56" fmla="*/ 4 w 153"/>
                  <a:gd name="T57" fmla="*/ 57 h 180"/>
                  <a:gd name="T58" fmla="*/ 10 w 153"/>
                  <a:gd name="T59" fmla="*/ 41 h 180"/>
                  <a:gd name="T60" fmla="*/ 19 w 153"/>
                  <a:gd name="T61" fmla="*/ 28 h 180"/>
                  <a:gd name="T62" fmla="*/ 30 w 153"/>
                  <a:gd name="T63" fmla="*/ 17 h 180"/>
                  <a:gd name="T64" fmla="*/ 42 w 153"/>
                  <a:gd name="T65" fmla="*/ 8 h 180"/>
                  <a:gd name="T66" fmla="*/ 58 w 153"/>
                  <a:gd name="T67" fmla="*/ 2 h 180"/>
                  <a:gd name="T68" fmla="*/ 76 w 153"/>
                  <a:gd name="T69" fmla="*/ 0 h 180"/>
                  <a:gd name="T70" fmla="*/ 96 w 153"/>
                  <a:gd name="T71" fmla="*/ 2 h 180"/>
                  <a:gd name="T72" fmla="*/ 112 w 153"/>
                  <a:gd name="T73" fmla="*/ 8 h 180"/>
                  <a:gd name="T74" fmla="*/ 125 w 153"/>
                  <a:gd name="T75" fmla="*/ 17 h 180"/>
                  <a:gd name="T76" fmla="*/ 136 w 153"/>
                  <a:gd name="T77" fmla="*/ 28 h 180"/>
                  <a:gd name="T78" fmla="*/ 144 w 153"/>
                  <a:gd name="T79" fmla="*/ 41 h 180"/>
                  <a:gd name="T80" fmla="*/ 149 w 153"/>
                  <a:gd name="T81" fmla="*/ 58 h 180"/>
                  <a:gd name="T82" fmla="*/ 152 w 153"/>
                  <a:gd name="T83" fmla="*/ 75 h 180"/>
                  <a:gd name="T84" fmla="*/ 153 w 153"/>
                  <a:gd name="T85" fmla="*/ 95 h 180"/>
                  <a:gd name="T86" fmla="*/ 22 w 153"/>
                  <a:gd name="T87" fmla="*/ 95 h 180"/>
                  <a:gd name="T88" fmla="*/ 131 w 153"/>
                  <a:gd name="T89" fmla="*/ 76 h 180"/>
                  <a:gd name="T90" fmla="*/ 128 w 153"/>
                  <a:gd name="T91" fmla="*/ 61 h 180"/>
                  <a:gd name="T92" fmla="*/ 123 w 153"/>
                  <a:gd name="T93" fmla="*/ 47 h 180"/>
                  <a:gd name="T94" fmla="*/ 116 w 153"/>
                  <a:gd name="T95" fmla="*/ 35 h 180"/>
                  <a:gd name="T96" fmla="*/ 106 w 153"/>
                  <a:gd name="T97" fmla="*/ 26 h 180"/>
                  <a:gd name="T98" fmla="*/ 92 w 153"/>
                  <a:gd name="T99" fmla="*/ 21 h 180"/>
                  <a:gd name="T100" fmla="*/ 76 w 153"/>
                  <a:gd name="T101" fmla="*/ 19 h 180"/>
                  <a:gd name="T102" fmla="*/ 61 w 153"/>
                  <a:gd name="T103" fmla="*/ 21 h 180"/>
                  <a:gd name="T104" fmla="*/ 48 w 153"/>
                  <a:gd name="T105" fmla="*/ 27 h 180"/>
                  <a:gd name="T106" fmla="*/ 38 w 153"/>
                  <a:gd name="T107" fmla="*/ 36 h 180"/>
                  <a:gd name="T108" fmla="*/ 30 w 153"/>
                  <a:gd name="T109" fmla="*/ 49 h 180"/>
                  <a:gd name="T110" fmla="*/ 25 w 153"/>
                  <a:gd name="T111" fmla="*/ 62 h 180"/>
                  <a:gd name="T112" fmla="*/ 23 w 153"/>
                  <a:gd name="T113" fmla="*/ 76 h 180"/>
                  <a:gd name="T114" fmla="*/ 131 w 153"/>
                  <a:gd name="T11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80">
                    <a:moveTo>
                      <a:pt x="22" y="95"/>
                    </a:moveTo>
                    <a:lnTo>
                      <a:pt x="23" y="110"/>
                    </a:lnTo>
                    <a:lnTo>
                      <a:pt x="27" y="123"/>
                    </a:lnTo>
                    <a:lnTo>
                      <a:pt x="32" y="137"/>
                    </a:lnTo>
                    <a:lnTo>
                      <a:pt x="40" y="147"/>
                    </a:lnTo>
                    <a:lnTo>
                      <a:pt x="51" y="154"/>
                    </a:lnTo>
                    <a:lnTo>
                      <a:pt x="65" y="159"/>
                    </a:lnTo>
                    <a:lnTo>
                      <a:pt x="81" y="161"/>
                    </a:lnTo>
                    <a:lnTo>
                      <a:pt x="98" y="158"/>
                    </a:lnTo>
                    <a:lnTo>
                      <a:pt x="112" y="150"/>
                    </a:lnTo>
                    <a:lnTo>
                      <a:pt x="123" y="137"/>
                    </a:lnTo>
                    <a:lnTo>
                      <a:pt x="129" y="121"/>
                    </a:lnTo>
                    <a:lnTo>
                      <a:pt x="151" y="121"/>
                    </a:lnTo>
                    <a:lnTo>
                      <a:pt x="145" y="140"/>
                    </a:lnTo>
                    <a:lnTo>
                      <a:pt x="136" y="154"/>
                    </a:lnTo>
                    <a:lnTo>
                      <a:pt x="124" y="165"/>
                    </a:lnTo>
                    <a:lnTo>
                      <a:pt x="110" y="173"/>
                    </a:lnTo>
                    <a:lnTo>
                      <a:pt x="93" y="179"/>
                    </a:lnTo>
                    <a:lnTo>
                      <a:pt x="74" y="180"/>
                    </a:lnTo>
                    <a:lnTo>
                      <a:pt x="57" y="178"/>
                    </a:lnTo>
                    <a:lnTo>
                      <a:pt x="41" y="172"/>
                    </a:lnTo>
                    <a:lnTo>
                      <a:pt x="29" y="163"/>
                    </a:lnTo>
                    <a:lnTo>
                      <a:pt x="19" y="152"/>
                    </a:lnTo>
                    <a:lnTo>
                      <a:pt x="10" y="139"/>
                    </a:lnTo>
                    <a:lnTo>
                      <a:pt x="4" y="123"/>
                    </a:lnTo>
                    <a:lnTo>
                      <a:pt x="1" y="107"/>
                    </a:lnTo>
                    <a:lnTo>
                      <a:pt x="0" y="91"/>
                    </a:lnTo>
                    <a:lnTo>
                      <a:pt x="1" y="73"/>
                    </a:lnTo>
                    <a:lnTo>
                      <a:pt x="4" y="57"/>
                    </a:lnTo>
                    <a:lnTo>
                      <a:pt x="10" y="41"/>
                    </a:lnTo>
                    <a:lnTo>
                      <a:pt x="19" y="28"/>
                    </a:lnTo>
                    <a:lnTo>
                      <a:pt x="30" y="17"/>
                    </a:lnTo>
                    <a:lnTo>
                      <a:pt x="42" y="8"/>
                    </a:lnTo>
                    <a:lnTo>
                      <a:pt x="58" y="2"/>
                    </a:lnTo>
                    <a:lnTo>
                      <a:pt x="76" y="0"/>
                    </a:lnTo>
                    <a:lnTo>
                      <a:pt x="96" y="2"/>
                    </a:lnTo>
                    <a:lnTo>
                      <a:pt x="112" y="8"/>
                    </a:lnTo>
                    <a:lnTo>
                      <a:pt x="125" y="17"/>
                    </a:lnTo>
                    <a:lnTo>
                      <a:pt x="136" y="28"/>
                    </a:lnTo>
                    <a:lnTo>
                      <a:pt x="144" y="41"/>
                    </a:lnTo>
                    <a:lnTo>
                      <a:pt x="149" y="58"/>
                    </a:lnTo>
                    <a:lnTo>
                      <a:pt x="152" y="75"/>
                    </a:lnTo>
                    <a:lnTo>
                      <a:pt x="153" y="95"/>
                    </a:lnTo>
                    <a:lnTo>
                      <a:pt x="22" y="95"/>
                    </a:lnTo>
                    <a:close/>
                    <a:moveTo>
                      <a:pt x="131" y="76"/>
                    </a:moveTo>
                    <a:lnTo>
                      <a:pt x="128" y="61"/>
                    </a:lnTo>
                    <a:lnTo>
                      <a:pt x="123" y="47"/>
                    </a:lnTo>
                    <a:lnTo>
                      <a:pt x="116" y="35"/>
                    </a:lnTo>
                    <a:lnTo>
                      <a:pt x="106" y="26"/>
                    </a:lnTo>
                    <a:lnTo>
                      <a:pt x="92" y="21"/>
                    </a:lnTo>
                    <a:lnTo>
                      <a:pt x="76" y="19"/>
                    </a:lnTo>
                    <a:lnTo>
                      <a:pt x="61" y="21"/>
                    </a:lnTo>
                    <a:lnTo>
                      <a:pt x="48" y="27"/>
                    </a:lnTo>
                    <a:lnTo>
                      <a:pt x="38" y="36"/>
                    </a:lnTo>
                    <a:lnTo>
                      <a:pt x="30" y="49"/>
                    </a:lnTo>
                    <a:lnTo>
                      <a:pt x="25" y="62"/>
                    </a:lnTo>
                    <a:lnTo>
                      <a:pt x="23" y="76"/>
                    </a:lnTo>
                    <a:lnTo>
                      <a:pt x="131"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30" name="Freeform 15"/>
              <p:cNvSpPr>
                <a:spLocks noChangeAspect="1"/>
              </p:cNvSpPr>
              <p:nvPr/>
            </p:nvSpPr>
            <p:spPr bwMode="auto">
              <a:xfrm>
                <a:off x="3965576" y="3565526"/>
                <a:ext cx="53975" cy="71438"/>
              </a:xfrm>
              <a:custGeom>
                <a:avLst/>
                <a:gdLst>
                  <a:gd name="T0" fmla="*/ 84 w 136"/>
                  <a:gd name="T1" fmla="*/ 1 h 180"/>
                  <a:gd name="T2" fmla="*/ 110 w 136"/>
                  <a:gd name="T3" fmla="*/ 11 h 180"/>
                  <a:gd name="T4" fmla="*/ 126 w 136"/>
                  <a:gd name="T5" fmla="*/ 31 h 180"/>
                  <a:gd name="T6" fmla="*/ 108 w 136"/>
                  <a:gd name="T7" fmla="*/ 48 h 180"/>
                  <a:gd name="T8" fmla="*/ 99 w 136"/>
                  <a:gd name="T9" fmla="*/ 28 h 180"/>
                  <a:gd name="T10" fmla="*/ 78 w 136"/>
                  <a:gd name="T11" fmla="*/ 20 h 180"/>
                  <a:gd name="T12" fmla="*/ 55 w 136"/>
                  <a:gd name="T13" fmla="*/ 20 h 180"/>
                  <a:gd name="T14" fmla="*/ 36 w 136"/>
                  <a:gd name="T15" fmla="*/ 28 h 180"/>
                  <a:gd name="T16" fmla="*/ 28 w 136"/>
                  <a:gd name="T17" fmla="*/ 47 h 180"/>
                  <a:gd name="T18" fmla="*/ 36 w 136"/>
                  <a:gd name="T19" fmla="*/ 62 h 180"/>
                  <a:gd name="T20" fmla="*/ 57 w 136"/>
                  <a:gd name="T21" fmla="*/ 71 h 180"/>
                  <a:gd name="T22" fmla="*/ 88 w 136"/>
                  <a:gd name="T23" fmla="*/ 79 h 180"/>
                  <a:gd name="T24" fmla="*/ 119 w 136"/>
                  <a:gd name="T25" fmla="*/ 92 h 180"/>
                  <a:gd name="T26" fmla="*/ 134 w 136"/>
                  <a:gd name="T27" fmla="*/ 111 h 180"/>
                  <a:gd name="T28" fmla="*/ 134 w 136"/>
                  <a:gd name="T29" fmla="*/ 140 h 180"/>
                  <a:gd name="T30" fmla="*/ 119 w 136"/>
                  <a:gd name="T31" fmla="*/ 162 h 180"/>
                  <a:gd name="T32" fmla="*/ 94 w 136"/>
                  <a:gd name="T33" fmla="*/ 176 h 180"/>
                  <a:gd name="T34" fmla="*/ 64 w 136"/>
                  <a:gd name="T35" fmla="*/ 180 h 180"/>
                  <a:gd name="T36" fmla="*/ 39 w 136"/>
                  <a:gd name="T37" fmla="*/ 177 h 180"/>
                  <a:gd name="T38" fmla="*/ 17 w 136"/>
                  <a:gd name="T39" fmla="*/ 164 h 180"/>
                  <a:gd name="T40" fmla="*/ 2 w 136"/>
                  <a:gd name="T41" fmla="*/ 143 h 180"/>
                  <a:gd name="T42" fmla="*/ 23 w 136"/>
                  <a:gd name="T43" fmla="*/ 128 h 180"/>
                  <a:gd name="T44" fmla="*/ 30 w 136"/>
                  <a:gd name="T45" fmla="*/ 148 h 180"/>
                  <a:gd name="T46" fmla="*/ 47 w 136"/>
                  <a:gd name="T47" fmla="*/ 158 h 180"/>
                  <a:gd name="T48" fmla="*/ 69 w 136"/>
                  <a:gd name="T49" fmla="*/ 161 h 180"/>
                  <a:gd name="T50" fmla="*/ 90 w 136"/>
                  <a:gd name="T51" fmla="*/ 158 h 180"/>
                  <a:gd name="T52" fmla="*/ 107 w 136"/>
                  <a:gd name="T53" fmla="*/ 147 h 180"/>
                  <a:gd name="T54" fmla="*/ 114 w 136"/>
                  <a:gd name="T55" fmla="*/ 127 h 180"/>
                  <a:gd name="T56" fmla="*/ 106 w 136"/>
                  <a:gd name="T57" fmla="*/ 109 h 180"/>
                  <a:gd name="T58" fmla="*/ 85 w 136"/>
                  <a:gd name="T59" fmla="*/ 100 h 180"/>
                  <a:gd name="T60" fmla="*/ 60 w 136"/>
                  <a:gd name="T61" fmla="*/ 94 h 180"/>
                  <a:gd name="T62" fmla="*/ 37 w 136"/>
                  <a:gd name="T63" fmla="*/ 86 h 180"/>
                  <a:gd name="T64" fmla="*/ 19 w 136"/>
                  <a:gd name="T65" fmla="*/ 76 h 180"/>
                  <a:gd name="T66" fmla="*/ 7 w 136"/>
                  <a:gd name="T67" fmla="*/ 60 h 180"/>
                  <a:gd name="T68" fmla="*/ 8 w 136"/>
                  <a:gd name="T69" fmla="*/ 34 h 180"/>
                  <a:gd name="T70" fmla="*/ 21 w 136"/>
                  <a:gd name="T71" fmla="*/ 15 h 180"/>
                  <a:gd name="T72" fmla="*/ 43 w 136"/>
                  <a:gd name="T73" fmla="*/ 4 h 180"/>
                  <a:gd name="T74" fmla="*/ 68 w 136"/>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80">
                    <a:moveTo>
                      <a:pt x="68" y="0"/>
                    </a:moveTo>
                    <a:lnTo>
                      <a:pt x="84" y="1"/>
                    </a:lnTo>
                    <a:lnTo>
                      <a:pt x="98" y="5"/>
                    </a:lnTo>
                    <a:lnTo>
                      <a:pt x="110" y="11"/>
                    </a:lnTo>
                    <a:lnTo>
                      <a:pt x="120" y="19"/>
                    </a:lnTo>
                    <a:lnTo>
                      <a:pt x="126" y="31"/>
                    </a:lnTo>
                    <a:lnTo>
                      <a:pt x="130" y="48"/>
                    </a:lnTo>
                    <a:lnTo>
                      <a:pt x="108" y="48"/>
                    </a:lnTo>
                    <a:lnTo>
                      <a:pt x="105" y="36"/>
                    </a:lnTo>
                    <a:lnTo>
                      <a:pt x="99" y="28"/>
                    </a:lnTo>
                    <a:lnTo>
                      <a:pt x="89" y="23"/>
                    </a:lnTo>
                    <a:lnTo>
                      <a:pt x="78" y="20"/>
                    </a:lnTo>
                    <a:lnTo>
                      <a:pt x="66" y="19"/>
                    </a:lnTo>
                    <a:lnTo>
                      <a:pt x="55" y="20"/>
                    </a:lnTo>
                    <a:lnTo>
                      <a:pt x="44" y="23"/>
                    </a:lnTo>
                    <a:lnTo>
                      <a:pt x="36" y="28"/>
                    </a:lnTo>
                    <a:lnTo>
                      <a:pt x="30" y="36"/>
                    </a:lnTo>
                    <a:lnTo>
                      <a:pt x="28" y="47"/>
                    </a:lnTo>
                    <a:lnTo>
                      <a:pt x="30" y="56"/>
                    </a:lnTo>
                    <a:lnTo>
                      <a:pt x="36" y="62"/>
                    </a:lnTo>
                    <a:lnTo>
                      <a:pt x="44" y="67"/>
                    </a:lnTo>
                    <a:lnTo>
                      <a:pt x="57" y="71"/>
                    </a:lnTo>
                    <a:lnTo>
                      <a:pt x="71" y="74"/>
                    </a:lnTo>
                    <a:lnTo>
                      <a:pt x="88" y="79"/>
                    </a:lnTo>
                    <a:lnTo>
                      <a:pt x="107" y="85"/>
                    </a:lnTo>
                    <a:lnTo>
                      <a:pt x="119" y="92"/>
                    </a:lnTo>
                    <a:lnTo>
                      <a:pt x="127" y="100"/>
                    </a:lnTo>
                    <a:lnTo>
                      <a:pt x="134" y="111"/>
                    </a:lnTo>
                    <a:lnTo>
                      <a:pt x="136" y="124"/>
                    </a:lnTo>
                    <a:lnTo>
                      <a:pt x="134" y="140"/>
                    </a:lnTo>
                    <a:lnTo>
                      <a:pt x="127" y="152"/>
                    </a:lnTo>
                    <a:lnTo>
                      <a:pt x="119" y="162"/>
                    </a:lnTo>
                    <a:lnTo>
                      <a:pt x="107" y="170"/>
                    </a:lnTo>
                    <a:lnTo>
                      <a:pt x="94" y="176"/>
                    </a:lnTo>
                    <a:lnTo>
                      <a:pt x="79" y="179"/>
                    </a:lnTo>
                    <a:lnTo>
                      <a:pt x="64" y="180"/>
                    </a:lnTo>
                    <a:lnTo>
                      <a:pt x="52" y="179"/>
                    </a:lnTo>
                    <a:lnTo>
                      <a:pt x="39" y="177"/>
                    </a:lnTo>
                    <a:lnTo>
                      <a:pt x="27" y="171"/>
                    </a:lnTo>
                    <a:lnTo>
                      <a:pt x="17" y="164"/>
                    </a:lnTo>
                    <a:lnTo>
                      <a:pt x="8" y="155"/>
                    </a:lnTo>
                    <a:lnTo>
                      <a:pt x="2" y="143"/>
                    </a:lnTo>
                    <a:lnTo>
                      <a:pt x="0" y="128"/>
                    </a:lnTo>
                    <a:lnTo>
                      <a:pt x="23" y="128"/>
                    </a:lnTo>
                    <a:lnTo>
                      <a:pt x="25" y="140"/>
                    </a:lnTo>
                    <a:lnTo>
                      <a:pt x="30" y="148"/>
                    </a:lnTo>
                    <a:lnTo>
                      <a:pt x="38" y="154"/>
                    </a:lnTo>
                    <a:lnTo>
                      <a:pt x="47" y="158"/>
                    </a:lnTo>
                    <a:lnTo>
                      <a:pt x="58" y="160"/>
                    </a:lnTo>
                    <a:lnTo>
                      <a:pt x="69" y="161"/>
                    </a:lnTo>
                    <a:lnTo>
                      <a:pt x="80" y="160"/>
                    </a:lnTo>
                    <a:lnTo>
                      <a:pt x="90" y="158"/>
                    </a:lnTo>
                    <a:lnTo>
                      <a:pt x="100" y="153"/>
                    </a:lnTo>
                    <a:lnTo>
                      <a:pt x="107" y="147"/>
                    </a:lnTo>
                    <a:lnTo>
                      <a:pt x="112" y="139"/>
                    </a:lnTo>
                    <a:lnTo>
                      <a:pt x="114" y="127"/>
                    </a:lnTo>
                    <a:lnTo>
                      <a:pt x="111" y="117"/>
                    </a:lnTo>
                    <a:lnTo>
                      <a:pt x="106" y="109"/>
                    </a:lnTo>
                    <a:lnTo>
                      <a:pt x="97" y="104"/>
                    </a:lnTo>
                    <a:lnTo>
                      <a:pt x="85" y="100"/>
                    </a:lnTo>
                    <a:lnTo>
                      <a:pt x="73" y="96"/>
                    </a:lnTo>
                    <a:lnTo>
                      <a:pt x="60" y="94"/>
                    </a:lnTo>
                    <a:lnTo>
                      <a:pt x="48" y="91"/>
                    </a:lnTo>
                    <a:lnTo>
                      <a:pt x="37" y="86"/>
                    </a:lnTo>
                    <a:lnTo>
                      <a:pt x="28" y="82"/>
                    </a:lnTo>
                    <a:lnTo>
                      <a:pt x="19" y="76"/>
                    </a:lnTo>
                    <a:lnTo>
                      <a:pt x="13" y="69"/>
                    </a:lnTo>
                    <a:lnTo>
                      <a:pt x="7" y="60"/>
                    </a:lnTo>
                    <a:lnTo>
                      <a:pt x="6" y="48"/>
                    </a:lnTo>
                    <a:lnTo>
                      <a:pt x="8" y="34"/>
                    </a:lnTo>
                    <a:lnTo>
                      <a:pt x="14" y="23"/>
                    </a:lnTo>
                    <a:lnTo>
                      <a:pt x="21" y="15"/>
                    </a:lnTo>
                    <a:lnTo>
                      <a:pt x="31" y="8"/>
                    </a:lnTo>
                    <a:lnTo>
                      <a:pt x="43" y="4"/>
                    </a:lnTo>
                    <a:lnTo>
                      <a:pt x="56" y="1"/>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spTree>
    <p:extLst>
      <p:ext uri="{BB962C8B-B14F-4D97-AF65-F5344CB8AC3E}">
        <p14:creationId xmlns:p14="http://schemas.microsoft.com/office/powerpoint/2010/main" val="20910518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mage">
    <p:spTree>
      <p:nvGrpSpPr>
        <p:cNvPr id="1" name=""/>
        <p:cNvGrpSpPr/>
        <p:nvPr/>
      </p:nvGrpSpPr>
      <p:grpSpPr>
        <a:xfrm>
          <a:off x="0" y="0"/>
          <a:ext cx="0" cy="0"/>
          <a:chOff x="0" y="0"/>
          <a:chExt cx="0" cy="0"/>
        </a:xfrm>
      </p:grpSpPr>
      <p:sp>
        <p:nvSpPr>
          <p:cNvPr id="555016" name="Rectangle 8"/>
          <p:cNvSpPr>
            <a:spLocks noGrp="1" noChangeArrowheads="1"/>
          </p:cNvSpPr>
          <p:nvPr>
            <p:ph type="ctrTitle" sz="quarter" hasCustomPrompt="1"/>
          </p:nvPr>
        </p:nvSpPr>
        <p:spPr>
          <a:xfrm>
            <a:off x="973667" y="4219573"/>
            <a:ext cx="7704666" cy="606427"/>
          </a:xfrm>
        </p:spPr>
        <p:txBody>
          <a:bodyPr>
            <a:noAutofit/>
          </a:bodyPr>
          <a:lstStyle>
            <a:lvl1pPr algn="l">
              <a:defRPr sz="4400" baseline="0">
                <a:solidFill>
                  <a:srgbClr val="4D148C"/>
                </a:solidFill>
              </a:defRPr>
            </a:lvl1pPr>
          </a:lstStyle>
          <a:p>
            <a:r>
              <a:rPr lang="en-US" dirty="0"/>
              <a:t>Click to add presentation title</a:t>
            </a:r>
          </a:p>
        </p:txBody>
      </p:sp>
      <p:sp>
        <p:nvSpPr>
          <p:cNvPr id="555017" name="Rectangle 9"/>
          <p:cNvSpPr>
            <a:spLocks noGrp="1" noChangeArrowheads="1"/>
          </p:cNvSpPr>
          <p:nvPr>
            <p:ph type="subTitle" sz="quarter" idx="1" hasCustomPrompt="1"/>
          </p:nvPr>
        </p:nvSpPr>
        <p:spPr>
          <a:xfrm>
            <a:off x="976488" y="4837441"/>
            <a:ext cx="7701845" cy="355448"/>
          </a:xfrm>
        </p:spPr>
        <p:txBody>
          <a:bodyPr>
            <a:noAutofit/>
          </a:bodyPr>
          <a:lstStyle>
            <a:lvl1pPr marL="0" indent="0">
              <a:spcBef>
                <a:spcPct val="25000"/>
              </a:spcBef>
              <a:buFontTx/>
              <a:buNone/>
              <a:defRPr sz="2000" baseline="0">
                <a:solidFill>
                  <a:schemeClr val="tx1"/>
                </a:solidFill>
              </a:defRPr>
            </a:lvl1pPr>
          </a:lstStyle>
          <a:p>
            <a:r>
              <a:rPr lang="en-US" dirty="0"/>
              <a:t>Click to add Author/Department/Subtitle</a:t>
            </a:r>
          </a:p>
        </p:txBody>
      </p:sp>
      <p:sp>
        <p:nvSpPr>
          <p:cNvPr id="4" name="Text Placeholder 3"/>
          <p:cNvSpPr>
            <a:spLocks noGrp="1"/>
          </p:cNvSpPr>
          <p:nvPr>
            <p:ph type="body" sz="quarter" idx="11" hasCustomPrompt="1"/>
          </p:nvPr>
        </p:nvSpPr>
        <p:spPr>
          <a:xfrm>
            <a:off x="972960" y="5263974"/>
            <a:ext cx="3599039" cy="323850"/>
          </a:xfrm>
        </p:spPr>
        <p:txBody>
          <a:bodyPr/>
          <a:lstStyle>
            <a:lvl1pPr>
              <a:defRPr sz="2000" b="0" baseline="0"/>
            </a:lvl1pPr>
          </a:lstStyle>
          <a:p>
            <a:pPr lvl="0"/>
            <a:r>
              <a:rPr lang="en-US" dirty="0"/>
              <a:t>Click to add Date</a:t>
            </a:r>
          </a:p>
        </p:txBody>
      </p:sp>
      <p:sp>
        <p:nvSpPr>
          <p:cNvPr id="12" name="Picture Placeholder 2"/>
          <p:cNvSpPr>
            <a:spLocks noGrp="1"/>
          </p:cNvSpPr>
          <p:nvPr>
            <p:ph type="pic" sz="quarter" idx="12" hasCustomPrompt="1"/>
          </p:nvPr>
        </p:nvSpPr>
        <p:spPr>
          <a:xfrm>
            <a:off x="1009879" y="441553"/>
            <a:ext cx="8127173" cy="3581336"/>
          </a:xfrm>
          <a:solidFill>
            <a:schemeClr val="bg2"/>
          </a:solidFill>
        </p:spPr>
        <p:txBody>
          <a:bodyPr/>
          <a:lstStyle>
            <a:lvl1pPr>
              <a:defRPr b="0" baseline="0"/>
            </a:lvl1pPr>
          </a:lstStyle>
          <a:p>
            <a:r>
              <a:rPr lang="en-US" dirty="0"/>
              <a:t>Click icon to add picture                                                                                                              Go to brand.fedex.com and search “PowerPoint images” for image options</a:t>
            </a:r>
          </a:p>
        </p:txBody>
      </p:sp>
    </p:spTree>
    <p:extLst>
      <p:ext uri="{BB962C8B-B14F-4D97-AF65-F5344CB8AC3E}">
        <p14:creationId xmlns:p14="http://schemas.microsoft.com/office/powerpoint/2010/main" val="6015721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976497" y="268112"/>
            <a:ext cx="7250282" cy="917222"/>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5" name="Content Placeholder 10"/>
          <p:cNvSpPr>
            <a:spLocks noGrp="1"/>
          </p:cNvSpPr>
          <p:nvPr>
            <p:ph sz="quarter" idx="15"/>
          </p:nvPr>
        </p:nvSpPr>
        <p:spPr>
          <a:xfrm>
            <a:off x="977899" y="1185863"/>
            <a:ext cx="7262813" cy="4119562"/>
          </a:xfrm>
        </p:spPr>
        <p:txBody>
          <a:bodyPr/>
          <a:lstStyle>
            <a:lvl1pPr marL="0" indent="0">
              <a:spcBef>
                <a:spcPts val="1200"/>
              </a:spcBef>
              <a:defRPr/>
            </a:lvl1pPr>
            <a:lvl2pPr>
              <a:spcBef>
                <a:spcPts val="600"/>
              </a:spcBef>
              <a:defRPr baseline="0"/>
            </a:lvl2pPr>
            <a:lvl3pPr marL="438912">
              <a:defRPr/>
            </a:lvl3pPr>
            <a:lvl4pPr marL="649224">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6"/>
          <p:cNvSpPr>
            <a:spLocks noGrp="1"/>
          </p:cNvSpPr>
          <p:nvPr>
            <p:ph type="dt" sz="half" idx="16"/>
          </p:nvPr>
        </p:nvSpPr>
        <p:spPr/>
        <p:txBody>
          <a:bodyPr/>
          <a:lstStyle/>
          <a:p>
            <a:pPr>
              <a:defRPr/>
            </a:pPr>
            <a:endParaRPr lang="en-US" dirty="0"/>
          </a:p>
        </p:txBody>
      </p:sp>
      <p:sp>
        <p:nvSpPr>
          <p:cNvPr id="8" name="Slide Number Placeholder 7"/>
          <p:cNvSpPr>
            <a:spLocks noGrp="1"/>
          </p:cNvSpPr>
          <p:nvPr>
            <p:ph type="sldNum" sz="quarter" idx="17"/>
          </p:nvPr>
        </p:nvSpPr>
        <p:spPr/>
        <p:txBody>
          <a:bodyPr/>
          <a:lstStyle/>
          <a:p>
            <a:pPr>
              <a:defRPr/>
            </a:pPr>
            <a:fld id="{583AEE58-AB03-4533-B7B8-63113034422E}" type="slidenum">
              <a:rPr lang="en-US"/>
              <a:pPr>
                <a:defRPr/>
              </a:pPr>
              <a:t>‹#›</a:t>
            </a:fld>
            <a:endParaRPr lang="en-US" dirty="0"/>
          </a:p>
        </p:txBody>
      </p:sp>
      <p:sp>
        <p:nvSpPr>
          <p:cNvPr id="9" name="Footer Placeholder 8"/>
          <p:cNvSpPr>
            <a:spLocks noGrp="1"/>
          </p:cNvSpPr>
          <p:nvPr>
            <p:ph type="ftr" sz="quarter" idx="18"/>
          </p:nvPr>
        </p:nvSpPr>
        <p:spPr/>
        <p:txBody>
          <a:bodyPr/>
          <a:lstStyle/>
          <a:p>
            <a:pPr>
              <a:defRPr/>
            </a:pPr>
            <a:endParaRPr dirty="0"/>
          </a:p>
        </p:txBody>
      </p:sp>
    </p:spTree>
    <p:extLst>
      <p:ext uri="{BB962C8B-B14F-4D97-AF65-F5344CB8AC3E}">
        <p14:creationId xmlns:p14="http://schemas.microsoft.com/office/powerpoint/2010/main" val="42224832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 No Logo">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976497" y="268112"/>
            <a:ext cx="7250282" cy="917222"/>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5" name="Content Placeholder 10"/>
          <p:cNvSpPr>
            <a:spLocks noGrp="1"/>
          </p:cNvSpPr>
          <p:nvPr>
            <p:ph sz="quarter" idx="15"/>
          </p:nvPr>
        </p:nvSpPr>
        <p:spPr>
          <a:xfrm>
            <a:off x="977899" y="1185863"/>
            <a:ext cx="7262813" cy="4119562"/>
          </a:xfrm>
        </p:spPr>
        <p:txBody>
          <a:bodyPr/>
          <a:lstStyle>
            <a:lvl1pPr marL="0" indent="0">
              <a:spcBef>
                <a:spcPts val="1200"/>
              </a:spcBef>
              <a:defRPr/>
            </a:lvl1pPr>
            <a:lvl2pPr>
              <a:spcBef>
                <a:spcPts val="600"/>
              </a:spcBef>
              <a:defRPr baseline="0"/>
            </a:lvl2pPr>
            <a:lvl3pPr marL="438912">
              <a:defRPr/>
            </a:lvl3pPr>
            <a:lvl4pPr marL="649224">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Date Placeholder 6"/>
          <p:cNvSpPr>
            <a:spLocks noGrp="1"/>
          </p:cNvSpPr>
          <p:nvPr>
            <p:ph type="dt" sz="half" idx="16"/>
          </p:nvPr>
        </p:nvSpPr>
        <p:spPr/>
        <p:txBody>
          <a:bodyPr/>
          <a:lstStyle/>
          <a:p>
            <a:pPr>
              <a:defRPr/>
            </a:pPr>
            <a:endParaRPr lang="en-US" dirty="0"/>
          </a:p>
        </p:txBody>
      </p:sp>
      <p:sp>
        <p:nvSpPr>
          <p:cNvPr id="8" name="Slide Number Placeholder 7"/>
          <p:cNvSpPr>
            <a:spLocks noGrp="1"/>
          </p:cNvSpPr>
          <p:nvPr>
            <p:ph type="sldNum" sz="quarter" idx="17"/>
          </p:nvPr>
        </p:nvSpPr>
        <p:spPr/>
        <p:txBody>
          <a:bodyPr/>
          <a:lstStyle/>
          <a:p>
            <a:pPr>
              <a:defRPr/>
            </a:pPr>
            <a:fld id="{583AEE58-AB03-4533-B7B8-63113034422E}" type="slidenum">
              <a:rPr lang="en-US"/>
              <a:pPr>
                <a:defRPr/>
              </a:pPr>
              <a:t>‹#›</a:t>
            </a:fld>
            <a:endParaRPr lang="en-US" dirty="0"/>
          </a:p>
        </p:txBody>
      </p:sp>
      <p:sp>
        <p:nvSpPr>
          <p:cNvPr id="9" name="Footer Placeholder 8"/>
          <p:cNvSpPr>
            <a:spLocks noGrp="1"/>
          </p:cNvSpPr>
          <p:nvPr>
            <p:ph type="ftr" sz="quarter" idx="18"/>
          </p:nvPr>
        </p:nvSpPr>
        <p:spPr/>
        <p:txBody>
          <a:bodyPr/>
          <a:lstStyle/>
          <a:p>
            <a:pPr>
              <a:defRPr/>
            </a:pPr>
            <a:endParaRPr dirty="0"/>
          </a:p>
        </p:txBody>
      </p:sp>
      <p:sp>
        <p:nvSpPr>
          <p:cNvPr id="10" name="Rectangle 9"/>
          <p:cNvSpPr/>
          <p:nvPr userDrawn="1"/>
        </p:nvSpPr>
        <p:spPr>
          <a:xfrm>
            <a:off x="107204" y="5940446"/>
            <a:ext cx="1620695" cy="819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endParaRPr>
          </a:p>
        </p:txBody>
      </p:sp>
    </p:spTree>
    <p:extLst>
      <p:ext uri="{BB962C8B-B14F-4D97-AF65-F5344CB8AC3E}">
        <p14:creationId xmlns:p14="http://schemas.microsoft.com/office/powerpoint/2010/main" val="39555974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976496" y="268112"/>
            <a:ext cx="7253103" cy="917222"/>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8" name="Content Placeholder 10"/>
          <p:cNvSpPr>
            <a:spLocks noGrp="1"/>
          </p:cNvSpPr>
          <p:nvPr>
            <p:ph sz="quarter" idx="16"/>
          </p:nvPr>
        </p:nvSpPr>
        <p:spPr>
          <a:xfrm>
            <a:off x="973667" y="1540365"/>
            <a:ext cx="3429000" cy="3765059"/>
          </a:xfrm>
        </p:spPr>
        <p:txBody>
          <a:bodyPr/>
          <a:lstStyle>
            <a:lvl2pPr>
              <a:defRPr/>
            </a:lvl2pPr>
            <a:lvl3pPr marL="438912">
              <a:defRPr/>
            </a:lvl3pPr>
            <a:lvl4pPr marL="649224">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10"/>
          <p:cNvSpPr>
            <a:spLocks noGrp="1"/>
          </p:cNvSpPr>
          <p:nvPr>
            <p:ph sz="quarter" idx="17"/>
          </p:nvPr>
        </p:nvSpPr>
        <p:spPr>
          <a:xfrm>
            <a:off x="4800600" y="1540365"/>
            <a:ext cx="3429000" cy="3762237"/>
          </a:xfrm>
        </p:spPr>
        <p:txBody>
          <a:bodyPr/>
          <a:lstStyle>
            <a:lvl2pPr>
              <a:defRPr/>
            </a:lvl2pPr>
            <a:lvl3pPr marL="438912">
              <a:defRPr/>
            </a:lvl3pPr>
            <a:lvl4pPr marL="649224">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7"/>
          <p:cNvSpPr>
            <a:spLocks noGrp="1"/>
          </p:cNvSpPr>
          <p:nvPr>
            <p:ph type="dt" sz="half" idx="18"/>
          </p:nvPr>
        </p:nvSpPr>
        <p:spPr/>
        <p:txBody>
          <a:bodyPr/>
          <a:lstStyle/>
          <a:p>
            <a:pPr>
              <a:defRPr/>
            </a:pPr>
            <a:endParaRPr lang="en-US" dirty="0"/>
          </a:p>
        </p:txBody>
      </p:sp>
      <p:sp>
        <p:nvSpPr>
          <p:cNvPr id="9" name="Slide Number Placeholder 8"/>
          <p:cNvSpPr>
            <a:spLocks noGrp="1"/>
          </p:cNvSpPr>
          <p:nvPr>
            <p:ph type="sldNum" sz="quarter" idx="19"/>
          </p:nvPr>
        </p:nvSpPr>
        <p:spPr/>
        <p:txBody>
          <a:bodyPr/>
          <a:lstStyle/>
          <a:p>
            <a:pPr>
              <a:defRPr/>
            </a:pPr>
            <a:fld id="{583AEE58-AB03-4533-B7B8-63113034422E}" type="slidenum">
              <a:rPr lang="en-US"/>
              <a:pPr>
                <a:defRPr/>
              </a:pPr>
              <a:t>‹#›</a:t>
            </a:fld>
            <a:endParaRPr lang="en-US" dirty="0"/>
          </a:p>
        </p:txBody>
      </p:sp>
      <p:sp>
        <p:nvSpPr>
          <p:cNvPr id="10" name="Footer Placeholder 9"/>
          <p:cNvSpPr>
            <a:spLocks noGrp="1"/>
          </p:cNvSpPr>
          <p:nvPr>
            <p:ph type="ftr" sz="quarter" idx="20"/>
          </p:nvPr>
        </p:nvSpPr>
        <p:spPr/>
        <p:txBody>
          <a:bodyPr/>
          <a:lstStyle/>
          <a:p>
            <a:pPr>
              <a:defRPr/>
            </a:pPr>
            <a:endParaRPr dirty="0"/>
          </a:p>
        </p:txBody>
      </p:sp>
    </p:spTree>
    <p:extLst>
      <p:ext uri="{BB962C8B-B14F-4D97-AF65-F5344CB8AC3E}">
        <p14:creationId xmlns:p14="http://schemas.microsoft.com/office/powerpoint/2010/main" val="1748354160"/>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74726" y="268288"/>
            <a:ext cx="7251700" cy="9175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77901" y="1185863"/>
            <a:ext cx="7253287" cy="4119562"/>
          </a:xfrm>
          <a:prstGeom prst="rect">
            <a:avLst/>
          </a:prstGeom>
          <a:noFill/>
          <a:ln w="9525">
            <a:noFill/>
            <a:miter lim="800000"/>
            <a:headEnd/>
            <a:tailEnd/>
          </a:ln>
        </p:spPr>
        <p:txBody>
          <a:bodyPr vert="horz" wrap="square" lIns="0" tIns="0" rIns="9144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19"/>
          <p:cNvSpPr>
            <a:spLocks noChangeArrowheads="1"/>
          </p:cNvSpPr>
          <p:nvPr userDrawn="1"/>
        </p:nvSpPr>
        <p:spPr bwMode="gray">
          <a:xfrm>
            <a:off x="5146579" y="6629293"/>
            <a:ext cx="3699933" cy="107722"/>
          </a:xfrm>
          <a:prstGeom prst="rect">
            <a:avLst/>
          </a:prstGeom>
          <a:noFill/>
          <a:ln w="25400" algn="ctr">
            <a:noFill/>
            <a:miter lim="800000"/>
            <a:headEnd/>
            <a:tailEnd/>
          </a:ln>
        </p:spPr>
        <p:txBody>
          <a:bodyPr lIns="0" tIns="0" rIns="0" bIns="0" anchor="b">
            <a:spAutoFit/>
          </a:bodyPr>
          <a:lstStyle/>
          <a:p>
            <a:pPr algn="r" fontAlgn="base">
              <a:spcBef>
                <a:spcPct val="0"/>
              </a:spcBef>
              <a:spcAft>
                <a:spcPct val="0"/>
              </a:spcAft>
            </a:pPr>
            <a:r>
              <a:rPr lang="en-US" sz="700" dirty="0">
                <a:solidFill>
                  <a:srgbClr val="000000"/>
                </a:solidFill>
                <a:latin typeface="Arial"/>
                <a:ea typeface="ＭＳ Ｐゴシック" pitchFamily="34" charset="-128"/>
                <a:cs typeface="Arial" pitchFamily="34" charset="0"/>
              </a:rPr>
              <a:t>Copyright © 2014 Deloitte Development LLC. All rights reserved.</a:t>
            </a:r>
          </a:p>
        </p:txBody>
      </p:sp>
      <p:sp>
        <p:nvSpPr>
          <p:cNvPr id="21" name="Slide Number Placeholder 9"/>
          <p:cNvSpPr>
            <a:spLocks/>
          </p:cNvSpPr>
          <p:nvPr userDrawn="1"/>
        </p:nvSpPr>
        <p:spPr bwMode="gray">
          <a:xfrm>
            <a:off x="552451" y="6625883"/>
            <a:ext cx="357716" cy="153888"/>
          </a:xfrm>
          <a:prstGeom prst="rect">
            <a:avLst/>
          </a:prstGeom>
          <a:noFill/>
          <a:ln w="9525">
            <a:noFill/>
            <a:miter lim="800000"/>
            <a:headEnd/>
            <a:tailEnd/>
          </a:ln>
        </p:spPr>
        <p:txBody>
          <a:bodyPr lIns="0" tIns="0" rIns="0" bIns="0" anchor="b">
            <a:spAutoFit/>
          </a:bodyPr>
          <a:lstStyle/>
          <a:p>
            <a:pPr fontAlgn="base">
              <a:spcBef>
                <a:spcPct val="0"/>
              </a:spcBef>
              <a:spcAft>
                <a:spcPct val="0"/>
              </a:spcAft>
            </a:pPr>
            <a:fld id="{86C77FDF-45C5-4665-AAEE-45520AE6BEA9}" type="slidenum">
              <a:rPr lang="en-US" sz="1000" b="1">
                <a:solidFill>
                  <a:srgbClr val="000000"/>
                </a:solidFill>
                <a:latin typeface="Arial"/>
                <a:ea typeface="ＭＳ Ｐゴシック" pitchFamily="34" charset="-128"/>
                <a:cs typeface="Arial" pitchFamily="34" charset="0"/>
              </a:rPr>
              <a:pPr fontAlgn="base">
                <a:spcBef>
                  <a:spcPct val="0"/>
                </a:spcBef>
                <a:spcAft>
                  <a:spcPct val="0"/>
                </a:spcAft>
              </a:pPr>
              <a:t>‹#›</a:t>
            </a:fld>
            <a:endParaRPr lang="en-US" sz="1000" b="1" dirty="0">
              <a:solidFill>
                <a:srgbClr val="000000"/>
              </a:solidFill>
              <a:latin typeface="Arial"/>
              <a:ea typeface="ＭＳ Ｐゴシック" pitchFamily="34" charset="-128"/>
              <a:cs typeface="Arial" pitchFamily="34" charset="0"/>
            </a:endParaRPr>
          </a:p>
        </p:txBody>
      </p:sp>
    </p:spTree>
    <p:extLst>
      <p:ext uri="{BB962C8B-B14F-4D97-AF65-F5344CB8AC3E}">
        <p14:creationId xmlns:p14="http://schemas.microsoft.com/office/powerpoint/2010/main" val="3191413319"/>
      </p:ext>
    </p:extLst>
  </p:cSld>
  <p:clrMap bg1="lt1" tx1="dk1" bg2="lt2" tx2="dk2" accent1="accent1" accent2="accent2" accent3="accent3" accent4="accent4" accent5="accent5" accent6="accent6" hlink="hlink" folHlink="folHlink"/>
  <p:sldLayoutIdLst>
    <p:sldLayoutId id="2147483673" r:id="rId1"/>
    <p:sldLayoutId id="2147483692" r:id="rId2"/>
  </p:sldLayoutIdLst>
  <p:transition/>
  <p:hf hdr="0" ftr="0" dt="0"/>
  <p:txStyles>
    <p:titleStyle>
      <a:lvl1pPr algn="l" rtl="0" eaLnBrk="1" fontAlgn="base" hangingPunct="1">
        <a:lnSpc>
          <a:spcPct val="90000"/>
        </a:lnSpc>
        <a:spcBef>
          <a:spcPct val="0"/>
        </a:spcBef>
        <a:spcAft>
          <a:spcPct val="0"/>
        </a:spcAft>
        <a:defRPr lang="en-US" sz="3000" kern="1200" dirty="0">
          <a:solidFill>
            <a:srgbClr val="4D148C"/>
          </a:solidFill>
          <a:latin typeface="+mj-lt"/>
          <a:ea typeface="ＭＳ Ｐゴシック" pitchFamily="34" charset="-128"/>
          <a:cs typeface="+mj-cs"/>
        </a:defRPr>
      </a:lvl1pPr>
      <a:lvl2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2pPr>
      <a:lvl3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3pPr>
      <a:lvl4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4pPr>
      <a:lvl5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5pPr>
      <a:lvl6pPr marL="4572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6pPr>
      <a:lvl7pPr marL="9144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7pPr>
      <a:lvl8pPr marL="13716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8pPr>
      <a:lvl9pPr marL="18288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9pPr>
    </p:titleStyle>
    <p:bodyStyle>
      <a:lvl1pPr marL="0" indent="0" algn="l" rtl="0" eaLnBrk="1" fontAlgn="base" hangingPunct="1">
        <a:spcBef>
          <a:spcPts val="1200"/>
        </a:spcBef>
        <a:spcAft>
          <a:spcPct val="0"/>
        </a:spcAft>
        <a:buSzPct val="90000"/>
        <a:buFont typeface="Arial" pitchFamily="34" charset="0"/>
        <a:defRPr sz="2000" b="1" kern="1200">
          <a:solidFill>
            <a:schemeClr val="tx1"/>
          </a:solidFill>
          <a:latin typeface="Arial Narrow" pitchFamily="34" charset="0"/>
          <a:ea typeface="ＭＳ Ｐゴシック" pitchFamily="34" charset="-128"/>
          <a:cs typeface="+mn-cs"/>
        </a:defRPr>
      </a:lvl1pPr>
      <a:lvl2pPr marL="210312" indent="-210312" algn="l" rtl="0" eaLnBrk="1" fontAlgn="base" hangingPunct="1">
        <a:spcBef>
          <a:spcPts val="600"/>
        </a:spcBef>
        <a:spcAft>
          <a:spcPct val="0"/>
        </a:spcAft>
        <a:buSzPct val="90000"/>
        <a:buFont typeface="Arial" pitchFamily="34" charset="0"/>
        <a:buChar char="•"/>
        <a:defRPr sz="1800" kern="1200">
          <a:solidFill>
            <a:schemeClr val="tx1"/>
          </a:solidFill>
          <a:latin typeface="Arial Narrow" pitchFamily="34" charset="0"/>
          <a:ea typeface="ＭＳ Ｐゴシック" pitchFamily="34" charset="-128"/>
          <a:cs typeface="+mn-cs"/>
        </a:defRPr>
      </a:lvl2pPr>
      <a:lvl3pPr marL="438912" indent="-209550" algn="l" rtl="0" eaLnBrk="1" fontAlgn="base" hangingPunct="1">
        <a:spcBef>
          <a:spcPts val="600"/>
        </a:spcBef>
        <a:spcAft>
          <a:spcPct val="0"/>
        </a:spcAft>
        <a:buSzPct val="90000"/>
        <a:buFont typeface="Lucida Grande" charset="0"/>
        <a:buChar char="–"/>
        <a:defRPr sz="1600" kern="1200">
          <a:solidFill>
            <a:schemeClr val="tx1"/>
          </a:solidFill>
          <a:latin typeface="Arial Narrow" pitchFamily="34" charset="0"/>
          <a:ea typeface="ＭＳ Ｐゴシック" pitchFamily="34" charset="-128"/>
          <a:cs typeface="+mn-cs"/>
        </a:defRPr>
      </a:lvl3pPr>
      <a:lvl4pPr marL="649224" indent="-209550" algn="l" rtl="0" eaLnBrk="1" fontAlgn="base" hangingPunct="1">
        <a:spcBef>
          <a:spcPts val="600"/>
        </a:spcBef>
        <a:spcAft>
          <a:spcPct val="0"/>
        </a:spcAft>
        <a:buSzPct val="64000"/>
        <a:buFont typeface="Courier New" pitchFamily="49" charset="0"/>
        <a:buChar char="o"/>
        <a:defRPr sz="1600" kern="1200">
          <a:solidFill>
            <a:schemeClr val="tx1"/>
          </a:solidFill>
          <a:latin typeface="Arial Narrow" pitchFamily="34" charset="0"/>
          <a:ea typeface="ＭＳ Ｐゴシック" pitchFamily="34" charset="-128"/>
          <a:cs typeface="+mn-cs"/>
        </a:defRPr>
      </a:lvl4pPr>
      <a:lvl5pPr marL="859536" indent="-210312" algn="l" rtl="0" eaLnBrk="1" fontAlgn="base" hangingPunct="1">
        <a:spcBef>
          <a:spcPts val="600"/>
        </a:spcBef>
        <a:spcAft>
          <a:spcPct val="0"/>
        </a:spcAft>
        <a:buSzPct val="64000"/>
        <a:buFont typeface="Courier New" pitchFamily="49" charset="0"/>
        <a:buChar char="o"/>
        <a:defRPr sz="1600" kern="1200" baseline="0">
          <a:solidFill>
            <a:schemeClr val="tx1"/>
          </a:solidFill>
          <a:latin typeface="Arial Narrow" pitchFamily="34" charset="0"/>
          <a:ea typeface="ＭＳ Ｐゴシック" pitchFamily="34" charset="-128"/>
          <a:cs typeface="+mn-cs"/>
        </a:defRPr>
      </a:lvl5pPr>
      <a:lvl6pPr marL="1124712" indent="-210312" algn="l" defTabSz="914400" rtl="0" eaLnBrk="1" latinLnBrk="0" hangingPunct="1">
        <a:spcBef>
          <a:spcPct val="20000"/>
        </a:spcBef>
        <a:buSzPct val="64000"/>
        <a:buFont typeface="Courier New" pitchFamily="49" charset="0"/>
        <a:buChar char="o"/>
        <a:defRPr sz="16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74726" y="268288"/>
            <a:ext cx="7251700" cy="9175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77901" y="1185863"/>
            <a:ext cx="7253287" cy="4119562"/>
          </a:xfrm>
          <a:prstGeom prst="rect">
            <a:avLst/>
          </a:prstGeom>
          <a:noFill/>
          <a:ln w="9525">
            <a:noFill/>
            <a:miter lim="800000"/>
            <a:headEnd/>
            <a:tailEnd/>
          </a:ln>
        </p:spPr>
        <p:txBody>
          <a:bodyPr vert="horz" wrap="square" lIns="0" tIns="0" rIns="9144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Footer Placeholder 13"/>
          <p:cNvSpPr>
            <a:spLocks noGrp="1"/>
          </p:cNvSpPr>
          <p:nvPr>
            <p:ph type="ftr" sz="quarter" idx="3"/>
          </p:nvPr>
        </p:nvSpPr>
        <p:spPr>
          <a:xfrm>
            <a:off x="1877698" y="6050718"/>
            <a:ext cx="5014837" cy="457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lnSpc>
                <a:spcPct val="150000"/>
              </a:lnSpc>
              <a:spcBef>
                <a:spcPts val="0"/>
              </a:spcBef>
              <a:defRPr kumimoji="0" lang="en-US" sz="1100" b="0" i="0" u="none" strike="noStrike" kern="1200" cap="none" spc="0" normalizeH="0" baseline="0" noProof="0">
                <a:ln>
                  <a:noFill/>
                </a:ln>
                <a:solidFill>
                  <a:srgbClr val="ADAFB2"/>
                </a:solidFill>
                <a:effectLst/>
                <a:uLnTx/>
                <a:uFillTx/>
                <a:latin typeface="Arial Narrow"/>
                <a:ea typeface="+mn-ea"/>
                <a:cs typeface="+mn-cs"/>
              </a:defRPr>
            </a:lvl1pPr>
          </a:lstStyle>
          <a:p>
            <a:pPr fontAlgn="base">
              <a:spcAft>
                <a:spcPct val="0"/>
              </a:spcAft>
              <a:defRPr/>
            </a:pPr>
            <a:endParaRPr dirty="0"/>
          </a:p>
        </p:txBody>
      </p:sp>
      <p:sp>
        <p:nvSpPr>
          <p:cNvPr id="20" name="Date Placeholder 24"/>
          <p:cNvSpPr>
            <a:spLocks noGrp="1"/>
          </p:cNvSpPr>
          <p:nvPr>
            <p:ph type="dt" sz="half" idx="2"/>
          </p:nvPr>
        </p:nvSpPr>
        <p:spPr>
          <a:xfrm>
            <a:off x="6902230" y="6050718"/>
            <a:ext cx="1324195" cy="457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lnSpc>
                <a:spcPct val="150000"/>
              </a:lnSpc>
              <a:defRPr sz="1100" smtClean="0">
                <a:solidFill>
                  <a:srgbClr val="ADAFB2"/>
                </a:solidFill>
                <a:latin typeface="Arial Narrow" pitchFamily="34" charset="0"/>
              </a:defRPr>
            </a:lvl1pPr>
          </a:lstStyle>
          <a:p>
            <a:pPr fontAlgn="base">
              <a:spcBef>
                <a:spcPct val="0"/>
              </a:spcBef>
              <a:spcAft>
                <a:spcPct val="0"/>
              </a:spcAft>
              <a:defRPr/>
            </a:pPr>
            <a:endParaRPr lang="en-US" dirty="0">
              <a:ea typeface="ＭＳ Ｐゴシック" pitchFamily="34" charset="-128"/>
            </a:endParaRPr>
          </a:p>
        </p:txBody>
      </p:sp>
      <p:sp>
        <p:nvSpPr>
          <p:cNvPr id="21" name="Slide Number Placeholder 16"/>
          <p:cNvSpPr>
            <a:spLocks noGrp="1"/>
          </p:cNvSpPr>
          <p:nvPr>
            <p:ph type="sldNum" sz="quarter" idx="4"/>
          </p:nvPr>
        </p:nvSpPr>
        <p:spPr>
          <a:xfrm>
            <a:off x="8553450" y="6305228"/>
            <a:ext cx="274638" cy="18256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sz="1400" smtClean="0">
                <a:solidFill>
                  <a:srgbClr val="ADAFB2"/>
                </a:solidFill>
                <a:latin typeface="Arial Narrow" pitchFamily="34" charset="0"/>
              </a:defRPr>
            </a:lvl1pPr>
          </a:lstStyle>
          <a:p>
            <a:pPr fontAlgn="base">
              <a:spcBef>
                <a:spcPct val="0"/>
              </a:spcBef>
              <a:spcAft>
                <a:spcPct val="0"/>
              </a:spcAft>
              <a:defRPr/>
            </a:pPr>
            <a:fld id="{583AEE58-AB03-4533-B7B8-63113034422E}" type="slidenum">
              <a:rPr lang="en-US">
                <a:ea typeface="ＭＳ Ｐゴシック" pitchFamily="34" charset="-128"/>
              </a:rPr>
              <a:pPr fontAlgn="base">
                <a:spcBef>
                  <a:spcPct val="0"/>
                </a:spcBef>
                <a:spcAft>
                  <a:spcPct val="0"/>
                </a:spcAft>
                <a:defRPr/>
              </a:pPr>
              <a:t>‹#›</a:t>
            </a:fld>
            <a:endParaRPr lang="en-US" dirty="0">
              <a:ea typeface="ＭＳ Ｐゴシック" pitchFamily="34" charset="-128"/>
            </a:endParaRPr>
          </a:p>
        </p:txBody>
      </p:sp>
      <p:grpSp>
        <p:nvGrpSpPr>
          <p:cNvPr id="43" name="Group 42"/>
          <p:cNvGrpSpPr>
            <a:grpSpLocks noChangeAspect="1"/>
          </p:cNvGrpSpPr>
          <p:nvPr/>
        </p:nvGrpSpPr>
        <p:grpSpPr>
          <a:xfrm>
            <a:off x="229132" y="6064439"/>
            <a:ext cx="1417320" cy="571007"/>
            <a:chOff x="3943351" y="1631951"/>
            <a:chExt cx="1544638" cy="622300"/>
          </a:xfrm>
        </p:grpSpPr>
        <p:grpSp>
          <p:nvGrpSpPr>
            <p:cNvPr id="44" name="Group 43"/>
            <p:cNvGrpSpPr>
              <a:grpSpLocks noChangeAspect="1"/>
            </p:cNvGrpSpPr>
            <p:nvPr userDrawn="1"/>
          </p:nvGrpSpPr>
          <p:grpSpPr>
            <a:xfrm>
              <a:off x="4745038" y="2100263"/>
              <a:ext cx="690563" cy="153988"/>
              <a:chOff x="4745038" y="2100263"/>
              <a:chExt cx="690563" cy="153988"/>
            </a:xfrm>
          </p:grpSpPr>
          <p:sp>
            <p:nvSpPr>
              <p:cNvPr id="50" name="Freeform 49"/>
              <p:cNvSpPr>
                <a:spLocks noChangeAspect="1"/>
              </p:cNvSpPr>
              <p:nvPr userDrawn="1"/>
            </p:nvSpPr>
            <p:spPr bwMode="auto">
              <a:xfrm>
                <a:off x="4745038" y="2100263"/>
                <a:ext cx="101600" cy="153988"/>
              </a:xfrm>
              <a:custGeom>
                <a:avLst/>
                <a:gdLst>
                  <a:gd name="T0" fmla="*/ 61 w 192"/>
                  <a:gd name="T1" fmla="*/ 289 h 292"/>
                  <a:gd name="T2" fmla="*/ 25 w 192"/>
                  <a:gd name="T3" fmla="*/ 269 h 292"/>
                  <a:gd name="T4" fmla="*/ 4 w 192"/>
                  <a:gd name="T5" fmla="*/ 234 h 292"/>
                  <a:gd name="T6" fmla="*/ 27 w 192"/>
                  <a:gd name="T7" fmla="*/ 212 h 292"/>
                  <a:gd name="T8" fmla="*/ 35 w 192"/>
                  <a:gd name="T9" fmla="*/ 242 h 292"/>
                  <a:gd name="T10" fmla="*/ 54 w 192"/>
                  <a:gd name="T11" fmla="*/ 260 h 292"/>
                  <a:gd name="T12" fmla="*/ 81 w 192"/>
                  <a:gd name="T13" fmla="*/ 268 h 292"/>
                  <a:gd name="T14" fmla="*/ 113 w 192"/>
                  <a:gd name="T15" fmla="*/ 267 h 292"/>
                  <a:gd name="T16" fmla="*/ 142 w 192"/>
                  <a:gd name="T17" fmla="*/ 255 h 292"/>
                  <a:gd name="T18" fmla="*/ 162 w 192"/>
                  <a:gd name="T19" fmla="*/ 231 h 292"/>
                  <a:gd name="T20" fmla="*/ 162 w 192"/>
                  <a:gd name="T21" fmla="*/ 200 h 292"/>
                  <a:gd name="T22" fmla="*/ 147 w 192"/>
                  <a:gd name="T23" fmla="*/ 178 h 292"/>
                  <a:gd name="T24" fmla="*/ 120 w 192"/>
                  <a:gd name="T25" fmla="*/ 166 h 292"/>
                  <a:gd name="T26" fmla="*/ 88 w 192"/>
                  <a:gd name="T27" fmla="*/ 156 h 292"/>
                  <a:gd name="T28" fmla="*/ 54 w 192"/>
                  <a:gd name="T29" fmla="*/ 142 h 292"/>
                  <a:gd name="T30" fmla="*/ 25 w 192"/>
                  <a:gd name="T31" fmla="*/ 122 h 292"/>
                  <a:gd name="T32" fmla="*/ 9 w 192"/>
                  <a:gd name="T33" fmla="*/ 95 h 292"/>
                  <a:gd name="T34" fmla="*/ 9 w 192"/>
                  <a:gd name="T35" fmla="*/ 57 h 292"/>
                  <a:gd name="T36" fmla="*/ 28 w 192"/>
                  <a:gd name="T37" fmla="*/ 26 h 292"/>
                  <a:gd name="T38" fmla="*/ 59 w 192"/>
                  <a:gd name="T39" fmla="*/ 7 h 292"/>
                  <a:gd name="T40" fmla="*/ 96 w 192"/>
                  <a:gd name="T41" fmla="*/ 0 h 292"/>
                  <a:gd name="T42" fmla="*/ 125 w 192"/>
                  <a:gd name="T43" fmla="*/ 4 h 292"/>
                  <a:gd name="T44" fmla="*/ 152 w 192"/>
                  <a:gd name="T45" fmla="*/ 14 h 292"/>
                  <a:gd name="T46" fmla="*/ 174 w 192"/>
                  <a:gd name="T47" fmla="*/ 34 h 292"/>
                  <a:gd name="T48" fmla="*/ 186 w 192"/>
                  <a:gd name="T49" fmla="*/ 67 h 292"/>
                  <a:gd name="T50" fmla="*/ 157 w 192"/>
                  <a:gd name="T51" fmla="*/ 54 h 292"/>
                  <a:gd name="T52" fmla="*/ 144 w 192"/>
                  <a:gd name="T53" fmla="*/ 36 h 292"/>
                  <a:gd name="T54" fmla="*/ 122 w 192"/>
                  <a:gd name="T55" fmla="*/ 27 h 292"/>
                  <a:gd name="T56" fmla="*/ 98 w 192"/>
                  <a:gd name="T57" fmla="*/ 24 h 292"/>
                  <a:gd name="T58" fmla="*/ 68 w 192"/>
                  <a:gd name="T59" fmla="*/ 29 h 292"/>
                  <a:gd name="T60" fmla="*/ 44 w 192"/>
                  <a:gd name="T61" fmla="*/ 45 h 292"/>
                  <a:gd name="T62" fmla="*/ 34 w 192"/>
                  <a:gd name="T63" fmla="*/ 73 h 292"/>
                  <a:gd name="T64" fmla="*/ 42 w 192"/>
                  <a:gd name="T65" fmla="*/ 101 h 292"/>
                  <a:gd name="T66" fmla="*/ 65 w 192"/>
                  <a:gd name="T67" fmla="*/ 118 h 292"/>
                  <a:gd name="T68" fmla="*/ 96 w 192"/>
                  <a:gd name="T69" fmla="*/ 131 h 292"/>
                  <a:gd name="T70" fmla="*/ 129 w 192"/>
                  <a:gd name="T71" fmla="*/ 142 h 292"/>
                  <a:gd name="T72" fmla="*/ 161 w 192"/>
                  <a:gd name="T73" fmla="*/ 156 h 292"/>
                  <a:gd name="T74" fmla="*/ 182 w 192"/>
                  <a:gd name="T75" fmla="*/ 178 h 292"/>
                  <a:gd name="T76" fmla="*/ 192 w 192"/>
                  <a:gd name="T77" fmla="*/ 212 h 292"/>
                  <a:gd name="T78" fmla="*/ 182 w 192"/>
                  <a:gd name="T79" fmla="*/ 251 h 292"/>
                  <a:gd name="T80" fmla="*/ 158 w 192"/>
                  <a:gd name="T81" fmla="*/ 275 h 292"/>
                  <a:gd name="T82" fmla="*/ 124 w 192"/>
                  <a:gd name="T83" fmla="*/ 287 h 292"/>
                  <a:gd name="T84" fmla="*/ 83 w 192"/>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 h="292">
                    <a:moveTo>
                      <a:pt x="83" y="292"/>
                    </a:moveTo>
                    <a:lnTo>
                      <a:pt x="61" y="289"/>
                    </a:lnTo>
                    <a:lnTo>
                      <a:pt x="42" y="282"/>
                    </a:lnTo>
                    <a:lnTo>
                      <a:pt x="25" y="269"/>
                    </a:lnTo>
                    <a:lnTo>
                      <a:pt x="12" y="254"/>
                    </a:lnTo>
                    <a:lnTo>
                      <a:pt x="4" y="234"/>
                    </a:lnTo>
                    <a:lnTo>
                      <a:pt x="0" y="212"/>
                    </a:lnTo>
                    <a:lnTo>
                      <a:pt x="27" y="212"/>
                    </a:lnTo>
                    <a:lnTo>
                      <a:pt x="29" y="230"/>
                    </a:lnTo>
                    <a:lnTo>
                      <a:pt x="35" y="242"/>
                    </a:lnTo>
                    <a:lnTo>
                      <a:pt x="43" y="253"/>
                    </a:lnTo>
                    <a:lnTo>
                      <a:pt x="54" y="260"/>
                    </a:lnTo>
                    <a:lnTo>
                      <a:pt x="67" y="264"/>
                    </a:lnTo>
                    <a:lnTo>
                      <a:pt x="81" y="268"/>
                    </a:lnTo>
                    <a:lnTo>
                      <a:pt x="97" y="268"/>
                    </a:lnTo>
                    <a:lnTo>
                      <a:pt x="113" y="267"/>
                    </a:lnTo>
                    <a:lnTo>
                      <a:pt x="128" y="262"/>
                    </a:lnTo>
                    <a:lnTo>
                      <a:pt x="142" y="255"/>
                    </a:lnTo>
                    <a:lnTo>
                      <a:pt x="154" y="245"/>
                    </a:lnTo>
                    <a:lnTo>
                      <a:pt x="162" y="231"/>
                    </a:lnTo>
                    <a:lnTo>
                      <a:pt x="164" y="215"/>
                    </a:lnTo>
                    <a:lnTo>
                      <a:pt x="162" y="200"/>
                    </a:lnTo>
                    <a:lnTo>
                      <a:pt x="156" y="187"/>
                    </a:lnTo>
                    <a:lnTo>
                      <a:pt x="147" y="178"/>
                    </a:lnTo>
                    <a:lnTo>
                      <a:pt x="134" y="171"/>
                    </a:lnTo>
                    <a:lnTo>
                      <a:pt x="120" y="166"/>
                    </a:lnTo>
                    <a:lnTo>
                      <a:pt x="105" y="161"/>
                    </a:lnTo>
                    <a:lnTo>
                      <a:pt x="88" y="156"/>
                    </a:lnTo>
                    <a:lnTo>
                      <a:pt x="70" y="149"/>
                    </a:lnTo>
                    <a:lnTo>
                      <a:pt x="54" y="142"/>
                    </a:lnTo>
                    <a:lnTo>
                      <a:pt x="39" y="133"/>
                    </a:lnTo>
                    <a:lnTo>
                      <a:pt x="25" y="122"/>
                    </a:lnTo>
                    <a:lnTo>
                      <a:pt x="15" y="110"/>
                    </a:lnTo>
                    <a:lnTo>
                      <a:pt x="9" y="95"/>
                    </a:lnTo>
                    <a:lnTo>
                      <a:pt x="6" y="76"/>
                    </a:lnTo>
                    <a:lnTo>
                      <a:pt x="9" y="57"/>
                    </a:lnTo>
                    <a:lnTo>
                      <a:pt x="16" y="39"/>
                    </a:lnTo>
                    <a:lnTo>
                      <a:pt x="28" y="26"/>
                    </a:lnTo>
                    <a:lnTo>
                      <a:pt x="42" y="15"/>
                    </a:lnTo>
                    <a:lnTo>
                      <a:pt x="59" y="7"/>
                    </a:lnTo>
                    <a:lnTo>
                      <a:pt x="76" y="2"/>
                    </a:lnTo>
                    <a:lnTo>
                      <a:pt x="96" y="0"/>
                    </a:lnTo>
                    <a:lnTo>
                      <a:pt x="110" y="1"/>
                    </a:lnTo>
                    <a:lnTo>
                      <a:pt x="125" y="4"/>
                    </a:lnTo>
                    <a:lnTo>
                      <a:pt x="139" y="7"/>
                    </a:lnTo>
                    <a:lnTo>
                      <a:pt x="152" y="14"/>
                    </a:lnTo>
                    <a:lnTo>
                      <a:pt x="164" y="22"/>
                    </a:lnTo>
                    <a:lnTo>
                      <a:pt x="174" y="34"/>
                    </a:lnTo>
                    <a:lnTo>
                      <a:pt x="182" y="49"/>
                    </a:lnTo>
                    <a:lnTo>
                      <a:pt x="186" y="67"/>
                    </a:lnTo>
                    <a:lnTo>
                      <a:pt x="159" y="67"/>
                    </a:lnTo>
                    <a:lnTo>
                      <a:pt x="157" y="54"/>
                    </a:lnTo>
                    <a:lnTo>
                      <a:pt x="151" y="44"/>
                    </a:lnTo>
                    <a:lnTo>
                      <a:pt x="144" y="36"/>
                    </a:lnTo>
                    <a:lnTo>
                      <a:pt x="134" y="30"/>
                    </a:lnTo>
                    <a:lnTo>
                      <a:pt x="122" y="27"/>
                    </a:lnTo>
                    <a:lnTo>
                      <a:pt x="111" y="24"/>
                    </a:lnTo>
                    <a:lnTo>
                      <a:pt x="98" y="24"/>
                    </a:lnTo>
                    <a:lnTo>
                      <a:pt x="83" y="26"/>
                    </a:lnTo>
                    <a:lnTo>
                      <a:pt x="68" y="29"/>
                    </a:lnTo>
                    <a:lnTo>
                      <a:pt x="55" y="36"/>
                    </a:lnTo>
                    <a:lnTo>
                      <a:pt x="44" y="45"/>
                    </a:lnTo>
                    <a:lnTo>
                      <a:pt x="36" y="57"/>
                    </a:lnTo>
                    <a:lnTo>
                      <a:pt x="34" y="73"/>
                    </a:lnTo>
                    <a:lnTo>
                      <a:pt x="36" y="88"/>
                    </a:lnTo>
                    <a:lnTo>
                      <a:pt x="42" y="101"/>
                    </a:lnTo>
                    <a:lnTo>
                      <a:pt x="52" y="110"/>
                    </a:lnTo>
                    <a:lnTo>
                      <a:pt x="65" y="118"/>
                    </a:lnTo>
                    <a:lnTo>
                      <a:pt x="80" y="125"/>
                    </a:lnTo>
                    <a:lnTo>
                      <a:pt x="96" y="131"/>
                    </a:lnTo>
                    <a:lnTo>
                      <a:pt x="112" y="136"/>
                    </a:lnTo>
                    <a:lnTo>
                      <a:pt x="129" y="142"/>
                    </a:lnTo>
                    <a:lnTo>
                      <a:pt x="146" y="148"/>
                    </a:lnTo>
                    <a:lnTo>
                      <a:pt x="161" y="156"/>
                    </a:lnTo>
                    <a:lnTo>
                      <a:pt x="173" y="166"/>
                    </a:lnTo>
                    <a:lnTo>
                      <a:pt x="182" y="178"/>
                    </a:lnTo>
                    <a:lnTo>
                      <a:pt x="189" y="194"/>
                    </a:lnTo>
                    <a:lnTo>
                      <a:pt x="192" y="212"/>
                    </a:lnTo>
                    <a:lnTo>
                      <a:pt x="189" y="233"/>
                    </a:lnTo>
                    <a:lnTo>
                      <a:pt x="182" y="251"/>
                    </a:lnTo>
                    <a:lnTo>
                      <a:pt x="172" y="264"/>
                    </a:lnTo>
                    <a:lnTo>
                      <a:pt x="158" y="275"/>
                    </a:lnTo>
                    <a:lnTo>
                      <a:pt x="142" y="283"/>
                    </a:lnTo>
                    <a:lnTo>
                      <a:pt x="124" y="287"/>
                    </a:lnTo>
                    <a:lnTo>
                      <a:pt x="104" y="291"/>
                    </a:lnTo>
                    <a:lnTo>
                      <a:pt x="83" y="292"/>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1" name="Freeform 7"/>
              <p:cNvSpPr>
                <a:spLocks noChangeAspect="1" noEditPoints="1"/>
              </p:cNvSpPr>
              <p:nvPr userDrawn="1"/>
            </p:nvSpPr>
            <p:spPr bwMode="auto">
              <a:xfrm>
                <a:off x="4859338" y="2146301"/>
                <a:ext cx="92075" cy="107950"/>
              </a:xfrm>
              <a:custGeom>
                <a:avLst/>
                <a:gdLst>
                  <a:gd name="T0" fmla="*/ 25 w 175"/>
                  <a:gd name="T1" fmla="*/ 108 h 206"/>
                  <a:gd name="T2" fmla="*/ 27 w 175"/>
                  <a:gd name="T3" fmla="*/ 125 h 206"/>
                  <a:gd name="T4" fmla="*/ 30 w 175"/>
                  <a:gd name="T5" fmla="*/ 141 h 206"/>
                  <a:gd name="T6" fmla="*/ 37 w 175"/>
                  <a:gd name="T7" fmla="*/ 155 h 206"/>
                  <a:gd name="T8" fmla="*/ 46 w 175"/>
                  <a:gd name="T9" fmla="*/ 167 h 206"/>
                  <a:gd name="T10" fmla="*/ 58 w 175"/>
                  <a:gd name="T11" fmla="*/ 176 h 206"/>
                  <a:gd name="T12" fmla="*/ 74 w 175"/>
                  <a:gd name="T13" fmla="*/ 182 h 206"/>
                  <a:gd name="T14" fmla="*/ 92 w 175"/>
                  <a:gd name="T15" fmla="*/ 184 h 206"/>
                  <a:gd name="T16" fmla="*/ 112 w 175"/>
                  <a:gd name="T17" fmla="*/ 181 h 206"/>
                  <a:gd name="T18" fmla="*/ 128 w 175"/>
                  <a:gd name="T19" fmla="*/ 171 h 206"/>
                  <a:gd name="T20" fmla="*/ 141 w 175"/>
                  <a:gd name="T21" fmla="*/ 156 h 206"/>
                  <a:gd name="T22" fmla="*/ 149 w 175"/>
                  <a:gd name="T23" fmla="*/ 138 h 206"/>
                  <a:gd name="T24" fmla="*/ 173 w 175"/>
                  <a:gd name="T25" fmla="*/ 138 h 206"/>
                  <a:gd name="T26" fmla="*/ 165 w 175"/>
                  <a:gd name="T27" fmla="*/ 159 h 206"/>
                  <a:gd name="T28" fmla="*/ 155 w 175"/>
                  <a:gd name="T29" fmla="*/ 176 h 206"/>
                  <a:gd name="T30" fmla="*/ 142 w 175"/>
                  <a:gd name="T31" fmla="*/ 189 h 206"/>
                  <a:gd name="T32" fmla="*/ 126 w 175"/>
                  <a:gd name="T33" fmla="*/ 198 h 206"/>
                  <a:gd name="T34" fmla="*/ 107 w 175"/>
                  <a:gd name="T35" fmla="*/ 204 h 206"/>
                  <a:gd name="T36" fmla="*/ 85 w 175"/>
                  <a:gd name="T37" fmla="*/ 206 h 206"/>
                  <a:gd name="T38" fmla="*/ 65 w 175"/>
                  <a:gd name="T39" fmla="*/ 204 h 206"/>
                  <a:gd name="T40" fmla="*/ 47 w 175"/>
                  <a:gd name="T41" fmla="*/ 197 h 206"/>
                  <a:gd name="T42" fmla="*/ 32 w 175"/>
                  <a:gd name="T43" fmla="*/ 186 h 206"/>
                  <a:gd name="T44" fmla="*/ 21 w 175"/>
                  <a:gd name="T45" fmla="*/ 174 h 206"/>
                  <a:gd name="T46" fmla="*/ 12 w 175"/>
                  <a:gd name="T47" fmla="*/ 159 h 206"/>
                  <a:gd name="T48" fmla="*/ 5 w 175"/>
                  <a:gd name="T49" fmla="*/ 141 h 206"/>
                  <a:gd name="T50" fmla="*/ 1 w 175"/>
                  <a:gd name="T51" fmla="*/ 122 h 206"/>
                  <a:gd name="T52" fmla="*/ 0 w 175"/>
                  <a:gd name="T53" fmla="*/ 102 h 206"/>
                  <a:gd name="T54" fmla="*/ 1 w 175"/>
                  <a:gd name="T55" fmla="*/ 83 h 206"/>
                  <a:gd name="T56" fmla="*/ 6 w 175"/>
                  <a:gd name="T57" fmla="*/ 64 h 206"/>
                  <a:gd name="T58" fmla="*/ 12 w 175"/>
                  <a:gd name="T59" fmla="*/ 47 h 206"/>
                  <a:gd name="T60" fmla="*/ 22 w 175"/>
                  <a:gd name="T61" fmla="*/ 32 h 206"/>
                  <a:gd name="T62" fmla="*/ 33 w 175"/>
                  <a:gd name="T63" fmla="*/ 18 h 206"/>
                  <a:gd name="T64" fmla="*/ 48 w 175"/>
                  <a:gd name="T65" fmla="*/ 9 h 206"/>
                  <a:gd name="T66" fmla="*/ 66 w 175"/>
                  <a:gd name="T67" fmla="*/ 2 h 206"/>
                  <a:gd name="T68" fmla="*/ 87 w 175"/>
                  <a:gd name="T69" fmla="*/ 0 h 206"/>
                  <a:gd name="T70" fmla="*/ 108 w 175"/>
                  <a:gd name="T71" fmla="*/ 2 h 206"/>
                  <a:gd name="T72" fmla="*/ 128 w 175"/>
                  <a:gd name="T73" fmla="*/ 8 h 206"/>
                  <a:gd name="T74" fmla="*/ 143 w 175"/>
                  <a:gd name="T75" fmla="*/ 18 h 206"/>
                  <a:gd name="T76" fmla="*/ 155 w 175"/>
                  <a:gd name="T77" fmla="*/ 31 h 206"/>
                  <a:gd name="T78" fmla="*/ 164 w 175"/>
                  <a:gd name="T79" fmla="*/ 47 h 206"/>
                  <a:gd name="T80" fmla="*/ 171 w 175"/>
                  <a:gd name="T81" fmla="*/ 65 h 206"/>
                  <a:gd name="T82" fmla="*/ 174 w 175"/>
                  <a:gd name="T83" fmla="*/ 86 h 206"/>
                  <a:gd name="T84" fmla="*/ 175 w 175"/>
                  <a:gd name="T85" fmla="*/ 108 h 206"/>
                  <a:gd name="T86" fmla="*/ 25 w 175"/>
                  <a:gd name="T87" fmla="*/ 108 h 206"/>
                  <a:gd name="T88" fmla="*/ 150 w 175"/>
                  <a:gd name="T89" fmla="*/ 87 h 206"/>
                  <a:gd name="T90" fmla="*/ 147 w 175"/>
                  <a:gd name="T91" fmla="*/ 69 h 206"/>
                  <a:gd name="T92" fmla="*/ 141 w 175"/>
                  <a:gd name="T93" fmla="*/ 53 h 206"/>
                  <a:gd name="T94" fmla="*/ 133 w 175"/>
                  <a:gd name="T95" fmla="*/ 40 h 206"/>
                  <a:gd name="T96" fmla="*/ 120 w 175"/>
                  <a:gd name="T97" fmla="*/ 30 h 206"/>
                  <a:gd name="T98" fmla="*/ 105 w 175"/>
                  <a:gd name="T99" fmla="*/ 24 h 206"/>
                  <a:gd name="T100" fmla="*/ 87 w 175"/>
                  <a:gd name="T101" fmla="*/ 21 h 206"/>
                  <a:gd name="T102" fmla="*/ 69 w 175"/>
                  <a:gd name="T103" fmla="*/ 24 h 206"/>
                  <a:gd name="T104" fmla="*/ 55 w 175"/>
                  <a:gd name="T105" fmla="*/ 31 h 206"/>
                  <a:gd name="T106" fmla="*/ 43 w 175"/>
                  <a:gd name="T107" fmla="*/ 41 h 206"/>
                  <a:gd name="T108" fmla="*/ 35 w 175"/>
                  <a:gd name="T109" fmla="*/ 55 h 206"/>
                  <a:gd name="T110" fmla="*/ 29 w 175"/>
                  <a:gd name="T111" fmla="*/ 70 h 206"/>
                  <a:gd name="T112" fmla="*/ 25 w 175"/>
                  <a:gd name="T113" fmla="*/ 87 h 206"/>
                  <a:gd name="T114" fmla="*/ 150 w 175"/>
                  <a:gd name="T115" fmla="*/ 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5" h="206">
                    <a:moveTo>
                      <a:pt x="25" y="108"/>
                    </a:moveTo>
                    <a:lnTo>
                      <a:pt x="27" y="125"/>
                    </a:lnTo>
                    <a:lnTo>
                      <a:pt x="30" y="141"/>
                    </a:lnTo>
                    <a:lnTo>
                      <a:pt x="37" y="155"/>
                    </a:lnTo>
                    <a:lnTo>
                      <a:pt x="46" y="167"/>
                    </a:lnTo>
                    <a:lnTo>
                      <a:pt x="58" y="176"/>
                    </a:lnTo>
                    <a:lnTo>
                      <a:pt x="74" y="182"/>
                    </a:lnTo>
                    <a:lnTo>
                      <a:pt x="92" y="184"/>
                    </a:lnTo>
                    <a:lnTo>
                      <a:pt x="112" y="181"/>
                    </a:lnTo>
                    <a:lnTo>
                      <a:pt x="128" y="171"/>
                    </a:lnTo>
                    <a:lnTo>
                      <a:pt x="141" y="156"/>
                    </a:lnTo>
                    <a:lnTo>
                      <a:pt x="149" y="138"/>
                    </a:lnTo>
                    <a:lnTo>
                      <a:pt x="173" y="138"/>
                    </a:lnTo>
                    <a:lnTo>
                      <a:pt x="165" y="159"/>
                    </a:lnTo>
                    <a:lnTo>
                      <a:pt x="155" y="176"/>
                    </a:lnTo>
                    <a:lnTo>
                      <a:pt x="142" y="189"/>
                    </a:lnTo>
                    <a:lnTo>
                      <a:pt x="126" y="198"/>
                    </a:lnTo>
                    <a:lnTo>
                      <a:pt x="107" y="204"/>
                    </a:lnTo>
                    <a:lnTo>
                      <a:pt x="85" y="206"/>
                    </a:lnTo>
                    <a:lnTo>
                      <a:pt x="65" y="204"/>
                    </a:lnTo>
                    <a:lnTo>
                      <a:pt x="47" y="197"/>
                    </a:lnTo>
                    <a:lnTo>
                      <a:pt x="32" y="186"/>
                    </a:lnTo>
                    <a:lnTo>
                      <a:pt x="21" y="174"/>
                    </a:lnTo>
                    <a:lnTo>
                      <a:pt x="12" y="159"/>
                    </a:lnTo>
                    <a:lnTo>
                      <a:pt x="5" y="141"/>
                    </a:lnTo>
                    <a:lnTo>
                      <a:pt x="1" y="122"/>
                    </a:lnTo>
                    <a:lnTo>
                      <a:pt x="0" y="102"/>
                    </a:lnTo>
                    <a:lnTo>
                      <a:pt x="1" y="83"/>
                    </a:lnTo>
                    <a:lnTo>
                      <a:pt x="6" y="64"/>
                    </a:lnTo>
                    <a:lnTo>
                      <a:pt x="12" y="47"/>
                    </a:lnTo>
                    <a:lnTo>
                      <a:pt x="22" y="32"/>
                    </a:lnTo>
                    <a:lnTo>
                      <a:pt x="33" y="18"/>
                    </a:lnTo>
                    <a:lnTo>
                      <a:pt x="48" y="9"/>
                    </a:lnTo>
                    <a:lnTo>
                      <a:pt x="66" y="2"/>
                    </a:lnTo>
                    <a:lnTo>
                      <a:pt x="87" y="0"/>
                    </a:lnTo>
                    <a:lnTo>
                      <a:pt x="108" y="2"/>
                    </a:lnTo>
                    <a:lnTo>
                      <a:pt x="128" y="8"/>
                    </a:lnTo>
                    <a:lnTo>
                      <a:pt x="143" y="18"/>
                    </a:lnTo>
                    <a:lnTo>
                      <a:pt x="155" y="31"/>
                    </a:lnTo>
                    <a:lnTo>
                      <a:pt x="164" y="47"/>
                    </a:lnTo>
                    <a:lnTo>
                      <a:pt x="171" y="65"/>
                    </a:lnTo>
                    <a:lnTo>
                      <a:pt x="174" y="86"/>
                    </a:lnTo>
                    <a:lnTo>
                      <a:pt x="175" y="108"/>
                    </a:lnTo>
                    <a:lnTo>
                      <a:pt x="25" y="108"/>
                    </a:lnTo>
                    <a:close/>
                    <a:moveTo>
                      <a:pt x="150" y="87"/>
                    </a:moveTo>
                    <a:lnTo>
                      <a:pt x="147" y="69"/>
                    </a:lnTo>
                    <a:lnTo>
                      <a:pt x="141" y="53"/>
                    </a:lnTo>
                    <a:lnTo>
                      <a:pt x="133" y="40"/>
                    </a:lnTo>
                    <a:lnTo>
                      <a:pt x="120" y="30"/>
                    </a:lnTo>
                    <a:lnTo>
                      <a:pt x="105" y="24"/>
                    </a:lnTo>
                    <a:lnTo>
                      <a:pt x="87" y="21"/>
                    </a:lnTo>
                    <a:lnTo>
                      <a:pt x="69" y="24"/>
                    </a:lnTo>
                    <a:lnTo>
                      <a:pt x="55" y="31"/>
                    </a:lnTo>
                    <a:lnTo>
                      <a:pt x="43" y="41"/>
                    </a:lnTo>
                    <a:lnTo>
                      <a:pt x="35" y="55"/>
                    </a:lnTo>
                    <a:lnTo>
                      <a:pt x="29" y="70"/>
                    </a:lnTo>
                    <a:lnTo>
                      <a:pt x="25" y="87"/>
                    </a:lnTo>
                    <a:lnTo>
                      <a:pt x="150" y="87"/>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2" name="Freeform 8"/>
              <p:cNvSpPr>
                <a:spLocks noChangeAspect="1"/>
              </p:cNvSpPr>
              <p:nvPr userDrawn="1"/>
            </p:nvSpPr>
            <p:spPr bwMode="auto">
              <a:xfrm>
                <a:off x="4967288" y="2146301"/>
                <a:ext cx="49213" cy="104775"/>
              </a:xfrm>
              <a:custGeom>
                <a:avLst/>
                <a:gdLst>
                  <a:gd name="T0" fmla="*/ 25 w 93"/>
                  <a:gd name="T1" fmla="*/ 200 h 200"/>
                  <a:gd name="T2" fmla="*/ 1 w 93"/>
                  <a:gd name="T3" fmla="*/ 200 h 200"/>
                  <a:gd name="T4" fmla="*/ 1 w 93"/>
                  <a:gd name="T5" fmla="*/ 49 h 200"/>
                  <a:gd name="T6" fmla="*/ 1 w 93"/>
                  <a:gd name="T7" fmla="*/ 27 h 200"/>
                  <a:gd name="T8" fmla="*/ 0 w 93"/>
                  <a:gd name="T9" fmla="*/ 5 h 200"/>
                  <a:gd name="T10" fmla="*/ 23 w 93"/>
                  <a:gd name="T11" fmla="*/ 5 h 200"/>
                  <a:gd name="T12" fmla="*/ 25 w 93"/>
                  <a:gd name="T13" fmla="*/ 34 h 200"/>
                  <a:gd name="T14" fmla="*/ 26 w 93"/>
                  <a:gd name="T15" fmla="*/ 34 h 200"/>
                  <a:gd name="T16" fmla="*/ 33 w 93"/>
                  <a:gd name="T17" fmla="*/ 20 h 200"/>
                  <a:gd name="T18" fmla="*/ 43 w 93"/>
                  <a:gd name="T19" fmla="*/ 10 h 200"/>
                  <a:gd name="T20" fmla="*/ 56 w 93"/>
                  <a:gd name="T21" fmla="*/ 3 h 200"/>
                  <a:gd name="T22" fmla="*/ 70 w 93"/>
                  <a:gd name="T23" fmla="*/ 0 h 200"/>
                  <a:gd name="T24" fmla="*/ 93 w 93"/>
                  <a:gd name="T25" fmla="*/ 1 h 200"/>
                  <a:gd name="T26" fmla="*/ 93 w 93"/>
                  <a:gd name="T27" fmla="*/ 23 h 200"/>
                  <a:gd name="T28" fmla="*/ 86 w 93"/>
                  <a:gd name="T29" fmla="*/ 21 h 200"/>
                  <a:gd name="T30" fmla="*/ 79 w 93"/>
                  <a:gd name="T31" fmla="*/ 21 h 200"/>
                  <a:gd name="T32" fmla="*/ 63 w 93"/>
                  <a:gd name="T33" fmla="*/ 23 h 200"/>
                  <a:gd name="T34" fmla="*/ 49 w 93"/>
                  <a:gd name="T35" fmla="*/ 28 h 200"/>
                  <a:gd name="T36" fmla="*/ 40 w 93"/>
                  <a:gd name="T37" fmla="*/ 38 h 200"/>
                  <a:gd name="T38" fmla="*/ 31 w 93"/>
                  <a:gd name="T39" fmla="*/ 50 h 200"/>
                  <a:gd name="T40" fmla="*/ 27 w 93"/>
                  <a:gd name="T41" fmla="*/ 65 h 200"/>
                  <a:gd name="T42" fmla="*/ 25 w 93"/>
                  <a:gd name="T43" fmla="*/ 83 h 200"/>
                  <a:gd name="T44" fmla="*/ 25 w 93"/>
                  <a:gd name="T4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200">
                    <a:moveTo>
                      <a:pt x="25" y="200"/>
                    </a:moveTo>
                    <a:lnTo>
                      <a:pt x="1" y="200"/>
                    </a:lnTo>
                    <a:lnTo>
                      <a:pt x="1" y="49"/>
                    </a:lnTo>
                    <a:lnTo>
                      <a:pt x="1" y="27"/>
                    </a:lnTo>
                    <a:lnTo>
                      <a:pt x="0" y="5"/>
                    </a:lnTo>
                    <a:lnTo>
                      <a:pt x="23" y="5"/>
                    </a:lnTo>
                    <a:lnTo>
                      <a:pt x="25" y="34"/>
                    </a:lnTo>
                    <a:lnTo>
                      <a:pt x="26" y="34"/>
                    </a:lnTo>
                    <a:lnTo>
                      <a:pt x="33" y="20"/>
                    </a:lnTo>
                    <a:lnTo>
                      <a:pt x="43" y="10"/>
                    </a:lnTo>
                    <a:lnTo>
                      <a:pt x="56" y="3"/>
                    </a:lnTo>
                    <a:lnTo>
                      <a:pt x="70" y="0"/>
                    </a:lnTo>
                    <a:lnTo>
                      <a:pt x="93" y="1"/>
                    </a:lnTo>
                    <a:lnTo>
                      <a:pt x="93" y="23"/>
                    </a:lnTo>
                    <a:lnTo>
                      <a:pt x="86" y="21"/>
                    </a:lnTo>
                    <a:lnTo>
                      <a:pt x="79" y="21"/>
                    </a:lnTo>
                    <a:lnTo>
                      <a:pt x="63" y="23"/>
                    </a:lnTo>
                    <a:lnTo>
                      <a:pt x="49" y="28"/>
                    </a:lnTo>
                    <a:lnTo>
                      <a:pt x="40" y="38"/>
                    </a:lnTo>
                    <a:lnTo>
                      <a:pt x="31" y="50"/>
                    </a:lnTo>
                    <a:lnTo>
                      <a:pt x="27" y="65"/>
                    </a:lnTo>
                    <a:lnTo>
                      <a:pt x="25" y="83"/>
                    </a:lnTo>
                    <a:lnTo>
                      <a:pt x="25" y="20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3" name="Freeform 9"/>
              <p:cNvSpPr>
                <a:spLocks noChangeAspect="1"/>
              </p:cNvSpPr>
              <p:nvPr userDrawn="1"/>
            </p:nvSpPr>
            <p:spPr bwMode="auto">
              <a:xfrm>
                <a:off x="5021263" y="2147888"/>
                <a:ext cx="96838" cy="103188"/>
              </a:xfrm>
              <a:custGeom>
                <a:avLst/>
                <a:gdLst>
                  <a:gd name="T0" fmla="*/ 25 w 182"/>
                  <a:gd name="T1" fmla="*/ 0 h 195"/>
                  <a:gd name="T2" fmla="*/ 92 w 182"/>
                  <a:gd name="T3" fmla="*/ 163 h 195"/>
                  <a:gd name="T4" fmla="*/ 157 w 182"/>
                  <a:gd name="T5" fmla="*/ 0 h 195"/>
                  <a:gd name="T6" fmla="*/ 182 w 182"/>
                  <a:gd name="T7" fmla="*/ 0 h 195"/>
                  <a:gd name="T8" fmla="*/ 106 w 182"/>
                  <a:gd name="T9" fmla="*/ 195 h 195"/>
                  <a:gd name="T10" fmla="*/ 80 w 182"/>
                  <a:gd name="T11" fmla="*/ 195 h 195"/>
                  <a:gd name="T12" fmla="*/ 0 w 182"/>
                  <a:gd name="T13" fmla="*/ 0 h 195"/>
                  <a:gd name="T14" fmla="*/ 25 w 182"/>
                  <a:gd name="T15" fmla="*/ 0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195">
                    <a:moveTo>
                      <a:pt x="25" y="0"/>
                    </a:moveTo>
                    <a:lnTo>
                      <a:pt x="92" y="163"/>
                    </a:lnTo>
                    <a:lnTo>
                      <a:pt x="157" y="0"/>
                    </a:lnTo>
                    <a:lnTo>
                      <a:pt x="182" y="0"/>
                    </a:lnTo>
                    <a:lnTo>
                      <a:pt x="106" y="195"/>
                    </a:lnTo>
                    <a:lnTo>
                      <a:pt x="80" y="195"/>
                    </a:lnTo>
                    <a:lnTo>
                      <a:pt x="0" y="0"/>
                    </a:lnTo>
                    <a:lnTo>
                      <a:pt x="25" y="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4" name="Freeform 10"/>
              <p:cNvSpPr>
                <a:spLocks noChangeAspect="1" noEditPoints="1"/>
              </p:cNvSpPr>
              <p:nvPr userDrawn="1"/>
            </p:nvSpPr>
            <p:spPr bwMode="auto">
              <a:xfrm>
                <a:off x="5127626" y="2103438"/>
                <a:ext cx="14288" cy="147638"/>
              </a:xfrm>
              <a:custGeom>
                <a:avLst/>
                <a:gdLst>
                  <a:gd name="T0" fmla="*/ 28 w 28"/>
                  <a:gd name="T1" fmla="*/ 30 h 280"/>
                  <a:gd name="T2" fmla="*/ 0 w 28"/>
                  <a:gd name="T3" fmla="*/ 30 h 280"/>
                  <a:gd name="T4" fmla="*/ 0 w 28"/>
                  <a:gd name="T5" fmla="*/ 0 h 280"/>
                  <a:gd name="T6" fmla="*/ 28 w 28"/>
                  <a:gd name="T7" fmla="*/ 0 h 280"/>
                  <a:gd name="T8" fmla="*/ 28 w 28"/>
                  <a:gd name="T9" fmla="*/ 30 h 280"/>
                  <a:gd name="T10" fmla="*/ 25 w 28"/>
                  <a:gd name="T11" fmla="*/ 85 h 280"/>
                  <a:gd name="T12" fmla="*/ 25 w 28"/>
                  <a:gd name="T13" fmla="*/ 280 h 280"/>
                  <a:gd name="T14" fmla="*/ 2 w 28"/>
                  <a:gd name="T15" fmla="*/ 280 h 280"/>
                  <a:gd name="T16" fmla="*/ 2 w 28"/>
                  <a:gd name="T17" fmla="*/ 85 h 280"/>
                  <a:gd name="T18" fmla="*/ 25 w 28"/>
                  <a:gd name="T19" fmla="*/ 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0">
                    <a:moveTo>
                      <a:pt x="28" y="30"/>
                    </a:moveTo>
                    <a:lnTo>
                      <a:pt x="0" y="30"/>
                    </a:lnTo>
                    <a:lnTo>
                      <a:pt x="0" y="0"/>
                    </a:lnTo>
                    <a:lnTo>
                      <a:pt x="28" y="0"/>
                    </a:lnTo>
                    <a:lnTo>
                      <a:pt x="28" y="30"/>
                    </a:lnTo>
                    <a:close/>
                    <a:moveTo>
                      <a:pt x="25" y="85"/>
                    </a:moveTo>
                    <a:lnTo>
                      <a:pt x="25" y="280"/>
                    </a:lnTo>
                    <a:lnTo>
                      <a:pt x="2" y="280"/>
                    </a:lnTo>
                    <a:lnTo>
                      <a:pt x="2" y="85"/>
                    </a:lnTo>
                    <a:lnTo>
                      <a:pt x="25" y="85"/>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5" name="Freeform 11"/>
              <p:cNvSpPr>
                <a:spLocks noChangeAspect="1"/>
              </p:cNvSpPr>
              <p:nvPr userDrawn="1"/>
            </p:nvSpPr>
            <p:spPr bwMode="auto">
              <a:xfrm>
                <a:off x="5156201" y="2146301"/>
                <a:ext cx="85725" cy="107950"/>
              </a:xfrm>
              <a:custGeom>
                <a:avLst/>
                <a:gdLst>
                  <a:gd name="T0" fmla="*/ 136 w 162"/>
                  <a:gd name="T1" fmla="*/ 65 h 206"/>
                  <a:gd name="T2" fmla="*/ 133 w 162"/>
                  <a:gd name="T3" fmla="*/ 49 h 206"/>
                  <a:gd name="T4" fmla="*/ 126 w 162"/>
                  <a:gd name="T5" fmla="*/ 36 h 206"/>
                  <a:gd name="T6" fmla="*/ 116 w 162"/>
                  <a:gd name="T7" fmla="*/ 28 h 206"/>
                  <a:gd name="T8" fmla="*/ 101 w 162"/>
                  <a:gd name="T9" fmla="*/ 23 h 206"/>
                  <a:gd name="T10" fmla="*/ 83 w 162"/>
                  <a:gd name="T11" fmla="*/ 21 h 206"/>
                  <a:gd name="T12" fmla="*/ 67 w 162"/>
                  <a:gd name="T13" fmla="*/ 24 h 206"/>
                  <a:gd name="T14" fmla="*/ 52 w 162"/>
                  <a:gd name="T15" fmla="*/ 32 h 206"/>
                  <a:gd name="T16" fmla="*/ 42 w 162"/>
                  <a:gd name="T17" fmla="*/ 45 h 206"/>
                  <a:gd name="T18" fmla="*/ 32 w 162"/>
                  <a:gd name="T19" fmla="*/ 62 h 206"/>
                  <a:gd name="T20" fmla="*/ 28 w 162"/>
                  <a:gd name="T21" fmla="*/ 81 h 206"/>
                  <a:gd name="T22" fmla="*/ 25 w 162"/>
                  <a:gd name="T23" fmla="*/ 102 h 206"/>
                  <a:gd name="T24" fmla="*/ 28 w 162"/>
                  <a:gd name="T25" fmla="*/ 124 h 206"/>
                  <a:gd name="T26" fmla="*/ 32 w 162"/>
                  <a:gd name="T27" fmla="*/ 144 h 206"/>
                  <a:gd name="T28" fmla="*/ 42 w 162"/>
                  <a:gd name="T29" fmla="*/ 160 h 206"/>
                  <a:gd name="T30" fmla="*/ 52 w 162"/>
                  <a:gd name="T31" fmla="*/ 173 h 206"/>
                  <a:gd name="T32" fmla="*/ 67 w 162"/>
                  <a:gd name="T33" fmla="*/ 182 h 206"/>
                  <a:gd name="T34" fmla="*/ 83 w 162"/>
                  <a:gd name="T35" fmla="*/ 184 h 206"/>
                  <a:gd name="T36" fmla="*/ 101 w 162"/>
                  <a:gd name="T37" fmla="*/ 182 h 206"/>
                  <a:gd name="T38" fmla="*/ 114 w 162"/>
                  <a:gd name="T39" fmla="*/ 176 h 206"/>
                  <a:gd name="T40" fmla="*/ 126 w 162"/>
                  <a:gd name="T41" fmla="*/ 167 h 206"/>
                  <a:gd name="T42" fmla="*/ 133 w 162"/>
                  <a:gd name="T43" fmla="*/ 154 h 206"/>
                  <a:gd name="T44" fmla="*/ 136 w 162"/>
                  <a:gd name="T45" fmla="*/ 139 h 206"/>
                  <a:gd name="T46" fmla="*/ 162 w 162"/>
                  <a:gd name="T47" fmla="*/ 139 h 206"/>
                  <a:gd name="T48" fmla="*/ 157 w 162"/>
                  <a:gd name="T49" fmla="*/ 160 h 206"/>
                  <a:gd name="T50" fmla="*/ 149 w 162"/>
                  <a:gd name="T51" fmla="*/ 176 h 206"/>
                  <a:gd name="T52" fmla="*/ 137 w 162"/>
                  <a:gd name="T53" fmla="*/ 189 h 206"/>
                  <a:gd name="T54" fmla="*/ 124 w 162"/>
                  <a:gd name="T55" fmla="*/ 198 h 206"/>
                  <a:gd name="T56" fmla="*/ 106 w 162"/>
                  <a:gd name="T57" fmla="*/ 204 h 206"/>
                  <a:gd name="T58" fmla="*/ 86 w 162"/>
                  <a:gd name="T59" fmla="*/ 206 h 206"/>
                  <a:gd name="T60" fmla="*/ 65 w 162"/>
                  <a:gd name="T61" fmla="*/ 204 h 206"/>
                  <a:gd name="T62" fmla="*/ 47 w 162"/>
                  <a:gd name="T63" fmla="*/ 197 h 206"/>
                  <a:gd name="T64" fmla="*/ 34 w 162"/>
                  <a:gd name="T65" fmla="*/ 186 h 206"/>
                  <a:gd name="T66" fmla="*/ 21 w 162"/>
                  <a:gd name="T67" fmla="*/ 174 h 206"/>
                  <a:gd name="T68" fmla="*/ 12 w 162"/>
                  <a:gd name="T69" fmla="*/ 159 h 206"/>
                  <a:gd name="T70" fmla="*/ 6 w 162"/>
                  <a:gd name="T71" fmla="*/ 141 h 206"/>
                  <a:gd name="T72" fmla="*/ 1 w 162"/>
                  <a:gd name="T73" fmla="*/ 122 h 206"/>
                  <a:gd name="T74" fmla="*/ 0 w 162"/>
                  <a:gd name="T75" fmla="*/ 102 h 206"/>
                  <a:gd name="T76" fmla="*/ 1 w 162"/>
                  <a:gd name="T77" fmla="*/ 83 h 206"/>
                  <a:gd name="T78" fmla="*/ 6 w 162"/>
                  <a:gd name="T79" fmla="*/ 64 h 206"/>
                  <a:gd name="T80" fmla="*/ 13 w 162"/>
                  <a:gd name="T81" fmla="*/ 47 h 206"/>
                  <a:gd name="T82" fmla="*/ 22 w 162"/>
                  <a:gd name="T83" fmla="*/ 32 h 206"/>
                  <a:gd name="T84" fmla="*/ 35 w 162"/>
                  <a:gd name="T85" fmla="*/ 18 h 206"/>
                  <a:gd name="T86" fmla="*/ 50 w 162"/>
                  <a:gd name="T87" fmla="*/ 9 h 206"/>
                  <a:gd name="T88" fmla="*/ 67 w 162"/>
                  <a:gd name="T89" fmla="*/ 2 h 206"/>
                  <a:gd name="T90" fmla="*/ 87 w 162"/>
                  <a:gd name="T91" fmla="*/ 0 h 206"/>
                  <a:gd name="T92" fmla="*/ 106 w 162"/>
                  <a:gd name="T93" fmla="*/ 2 h 206"/>
                  <a:gd name="T94" fmla="*/ 124 w 162"/>
                  <a:gd name="T95" fmla="*/ 8 h 206"/>
                  <a:gd name="T96" fmla="*/ 139 w 162"/>
                  <a:gd name="T97" fmla="*/ 17 h 206"/>
                  <a:gd name="T98" fmla="*/ 150 w 162"/>
                  <a:gd name="T99" fmla="*/ 30 h 206"/>
                  <a:gd name="T100" fmla="*/ 158 w 162"/>
                  <a:gd name="T101" fmla="*/ 46 h 206"/>
                  <a:gd name="T102" fmla="*/ 162 w 162"/>
                  <a:gd name="T103" fmla="*/ 65 h 206"/>
                  <a:gd name="T104" fmla="*/ 136 w 162"/>
                  <a:gd name="T105" fmla="*/ 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 h="206">
                    <a:moveTo>
                      <a:pt x="136" y="65"/>
                    </a:moveTo>
                    <a:lnTo>
                      <a:pt x="133" y="49"/>
                    </a:lnTo>
                    <a:lnTo>
                      <a:pt x="126" y="36"/>
                    </a:lnTo>
                    <a:lnTo>
                      <a:pt x="116" y="28"/>
                    </a:lnTo>
                    <a:lnTo>
                      <a:pt x="101" y="23"/>
                    </a:lnTo>
                    <a:lnTo>
                      <a:pt x="83" y="21"/>
                    </a:lnTo>
                    <a:lnTo>
                      <a:pt x="67" y="24"/>
                    </a:lnTo>
                    <a:lnTo>
                      <a:pt x="52" y="32"/>
                    </a:lnTo>
                    <a:lnTo>
                      <a:pt x="42" y="45"/>
                    </a:lnTo>
                    <a:lnTo>
                      <a:pt x="32" y="62"/>
                    </a:lnTo>
                    <a:lnTo>
                      <a:pt x="28" y="81"/>
                    </a:lnTo>
                    <a:lnTo>
                      <a:pt x="25" y="102"/>
                    </a:lnTo>
                    <a:lnTo>
                      <a:pt x="28" y="124"/>
                    </a:lnTo>
                    <a:lnTo>
                      <a:pt x="32" y="144"/>
                    </a:lnTo>
                    <a:lnTo>
                      <a:pt x="42" y="160"/>
                    </a:lnTo>
                    <a:lnTo>
                      <a:pt x="52" y="173"/>
                    </a:lnTo>
                    <a:lnTo>
                      <a:pt x="67" y="182"/>
                    </a:lnTo>
                    <a:lnTo>
                      <a:pt x="83" y="184"/>
                    </a:lnTo>
                    <a:lnTo>
                      <a:pt x="101" y="182"/>
                    </a:lnTo>
                    <a:lnTo>
                      <a:pt x="114" y="176"/>
                    </a:lnTo>
                    <a:lnTo>
                      <a:pt x="126" y="167"/>
                    </a:lnTo>
                    <a:lnTo>
                      <a:pt x="133" y="154"/>
                    </a:lnTo>
                    <a:lnTo>
                      <a:pt x="136" y="139"/>
                    </a:lnTo>
                    <a:lnTo>
                      <a:pt x="162" y="139"/>
                    </a:lnTo>
                    <a:lnTo>
                      <a:pt x="157" y="160"/>
                    </a:lnTo>
                    <a:lnTo>
                      <a:pt x="149" y="176"/>
                    </a:lnTo>
                    <a:lnTo>
                      <a:pt x="137" y="189"/>
                    </a:lnTo>
                    <a:lnTo>
                      <a:pt x="124" y="198"/>
                    </a:lnTo>
                    <a:lnTo>
                      <a:pt x="106" y="204"/>
                    </a:lnTo>
                    <a:lnTo>
                      <a:pt x="86" y="206"/>
                    </a:lnTo>
                    <a:lnTo>
                      <a:pt x="65" y="204"/>
                    </a:lnTo>
                    <a:lnTo>
                      <a:pt x="47" y="197"/>
                    </a:lnTo>
                    <a:lnTo>
                      <a:pt x="34" y="186"/>
                    </a:lnTo>
                    <a:lnTo>
                      <a:pt x="21" y="174"/>
                    </a:lnTo>
                    <a:lnTo>
                      <a:pt x="12" y="159"/>
                    </a:lnTo>
                    <a:lnTo>
                      <a:pt x="6" y="141"/>
                    </a:lnTo>
                    <a:lnTo>
                      <a:pt x="1" y="122"/>
                    </a:lnTo>
                    <a:lnTo>
                      <a:pt x="0" y="102"/>
                    </a:lnTo>
                    <a:lnTo>
                      <a:pt x="1" y="83"/>
                    </a:lnTo>
                    <a:lnTo>
                      <a:pt x="6" y="64"/>
                    </a:lnTo>
                    <a:lnTo>
                      <a:pt x="13" y="47"/>
                    </a:lnTo>
                    <a:lnTo>
                      <a:pt x="22" y="32"/>
                    </a:lnTo>
                    <a:lnTo>
                      <a:pt x="35" y="18"/>
                    </a:lnTo>
                    <a:lnTo>
                      <a:pt x="50" y="9"/>
                    </a:lnTo>
                    <a:lnTo>
                      <a:pt x="67" y="2"/>
                    </a:lnTo>
                    <a:lnTo>
                      <a:pt x="87" y="0"/>
                    </a:lnTo>
                    <a:lnTo>
                      <a:pt x="106" y="2"/>
                    </a:lnTo>
                    <a:lnTo>
                      <a:pt x="124" y="8"/>
                    </a:lnTo>
                    <a:lnTo>
                      <a:pt x="139" y="17"/>
                    </a:lnTo>
                    <a:lnTo>
                      <a:pt x="150" y="30"/>
                    </a:lnTo>
                    <a:lnTo>
                      <a:pt x="158" y="46"/>
                    </a:lnTo>
                    <a:lnTo>
                      <a:pt x="162" y="65"/>
                    </a:lnTo>
                    <a:lnTo>
                      <a:pt x="136" y="65"/>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6" name="Freeform 12"/>
              <p:cNvSpPr>
                <a:spLocks noChangeAspect="1" noEditPoints="1"/>
              </p:cNvSpPr>
              <p:nvPr userDrawn="1"/>
            </p:nvSpPr>
            <p:spPr bwMode="auto">
              <a:xfrm>
                <a:off x="5254626" y="2146301"/>
                <a:ext cx="92075" cy="107950"/>
              </a:xfrm>
              <a:custGeom>
                <a:avLst/>
                <a:gdLst>
                  <a:gd name="T0" fmla="*/ 24 w 174"/>
                  <a:gd name="T1" fmla="*/ 108 h 206"/>
                  <a:gd name="T2" fmla="*/ 26 w 174"/>
                  <a:gd name="T3" fmla="*/ 125 h 206"/>
                  <a:gd name="T4" fmla="*/ 30 w 174"/>
                  <a:gd name="T5" fmla="*/ 141 h 206"/>
                  <a:gd name="T6" fmla="*/ 37 w 174"/>
                  <a:gd name="T7" fmla="*/ 155 h 206"/>
                  <a:gd name="T8" fmla="*/ 46 w 174"/>
                  <a:gd name="T9" fmla="*/ 167 h 206"/>
                  <a:gd name="T10" fmla="*/ 58 w 174"/>
                  <a:gd name="T11" fmla="*/ 176 h 206"/>
                  <a:gd name="T12" fmla="*/ 74 w 174"/>
                  <a:gd name="T13" fmla="*/ 182 h 206"/>
                  <a:gd name="T14" fmla="*/ 92 w 174"/>
                  <a:gd name="T15" fmla="*/ 184 h 206"/>
                  <a:gd name="T16" fmla="*/ 112 w 174"/>
                  <a:gd name="T17" fmla="*/ 181 h 206"/>
                  <a:gd name="T18" fmla="*/ 128 w 174"/>
                  <a:gd name="T19" fmla="*/ 171 h 206"/>
                  <a:gd name="T20" fmla="*/ 141 w 174"/>
                  <a:gd name="T21" fmla="*/ 156 h 206"/>
                  <a:gd name="T22" fmla="*/ 148 w 174"/>
                  <a:gd name="T23" fmla="*/ 138 h 206"/>
                  <a:gd name="T24" fmla="*/ 172 w 174"/>
                  <a:gd name="T25" fmla="*/ 138 h 206"/>
                  <a:gd name="T26" fmla="*/ 165 w 174"/>
                  <a:gd name="T27" fmla="*/ 159 h 206"/>
                  <a:gd name="T28" fmla="*/ 155 w 174"/>
                  <a:gd name="T29" fmla="*/ 176 h 206"/>
                  <a:gd name="T30" fmla="*/ 142 w 174"/>
                  <a:gd name="T31" fmla="*/ 189 h 206"/>
                  <a:gd name="T32" fmla="*/ 126 w 174"/>
                  <a:gd name="T33" fmla="*/ 198 h 206"/>
                  <a:gd name="T34" fmla="*/ 106 w 174"/>
                  <a:gd name="T35" fmla="*/ 204 h 206"/>
                  <a:gd name="T36" fmla="*/ 84 w 174"/>
                  <a:gd name="T37" fmla="*/ 206 h 206"/>
                  <a:gd name="T38" fmla="*/ 64 w 174"/>
                  <a:gd name="T39" fmla="*/ 204 h 206"/>
                  <a:gd name="T40" fmla="*/ 47 w 174"/>
                  <a:gd name="T41" fmla="*/ 197 h 206"/>
                  <a:gd name="T42" fmla="*/ 32 w 174"/>
                  <a:gd name="T43" fmla="*/ 186 h 206"/>
                  <a:gd name="T44" fmla="*/ 21 w 174"/>
                  <a:gd name="T45" fmla="*/ 174 h 206"/>
                  <a:gd name="T46" fmla="*/ 11 w 174"/>
                  <a:gd name="T47" fmla="*/ 159 h 206"/>
                  <a:gd name="T48" fmla="*/ 4 w 174"/>
                  <a:gd name="T49" fmla="*/ 141 h 206"/>
                  <a:gd name="T50" fmla="*/ 1 w 174"/>
                  <a:gd name="T51" fmla="*/ 122 h 206"/>
                  <a:gd name="T52" fmla="*/ 0 w 174"/>
                  <a:gd name="T53" fmla="*/ 102 h 206"/>
                  <a:gd name="T54" fmla="*/ 1 w 174"/>
                  <a:gd name="T55" fmla="*/ 83 h 206"/>
                  <a:gd name="T56" fmla="*/ 4 w 174"/>
                  <a:gd name="T57" fmla="*/ 64 h 206"/>
                  <a:gd name="T58" fmla="*/ 11 w 174"/>
                  <a:gd name="T59" fmla="*/ 47 h 206"/>
                  <a:gd name="T60" fmla="*/ 21 w 174"/>
                  <a:gd name="T61" fmla="*/ 32 h 206"/>
                  <a:gd name="T62" fmla="*/ 33 w 174"/>
                  <a:gd name="T63" fmla="*/ 18 h 206"/>
                  <a:gd name="T64" fmla="*/ 48 w 174"/>
                  <a:gd name="T65" fmla="*/ 9 h 206"/>
                  <a:gd name="T66" fmla="*/ 66 w 174"/>
                  <a:gd name="T67" fmla="*/ 2 h 206"/>
                  <a:gd name="T68" fmla="*/ 86 w 174"/>
                  <a:gd name="T69" fmla="*/ 0 h 206"/>
                  <a:gd name="T70" fmla="*/ 108 w 174"/>
                  <a:gd name="T71" fmla="*/ 2 h 206"/>
                  <a:gd name="T72" fmla="*/ 127 w 174"/>
                  <a:gd name="T73" fmla="*/ 8 h 206"/>
                  <a:gd name="T74" fmla="*/ 143 w 174"/>
                  <a:gd name="T75" fmla="*/ 18 h 206"/>
                  <a:gd name="T76" fmla="*/ 155 w 174"/>
                  <a:gd name="T77" fmla="*/ 31 h 206"/>
                  <a:gd name="T78" fmla="*/ 164 w 174"/>
                  <a:gd name="T79" fmla="*/ 47 h 206"/>
                  <a:gd name="T80" fmla="*/ 170 w 174"/>
                  <a:gd name="T81" fmla="*/ 65 h 206"/>
                  <a:gd name="T82" fmla="*/ 173 w 174"/>
                  <a:gd name="T83" fmla="*/ 86 h 206"/>
                  <a:gd name="T84" fmla="*/ 174 w 174"/>
                  <a:gd name="T85" fmla="*/ 108 h 206"/>
                  <a:gd name="T86" fmla="*/ 24 w 174"/>
                  <a:gd name="T87" fmla="*/ 108 h 206"/>
                  <a:gd name="T88" fmla="*/ 150 w 174"/>
                  <a:gd name="T89" fmla="*/ 87 h 206"/>
                  <a:gd name="T90" fmla="*/ 146 w 174"/>
                  <a:gd name="T91" fmla="*/ 69 h 206"/>
                  <a:gd name="T92" fmla="*/ 141 w 174"/>
                  <a:gd name="T93" fmla="*/ 53 h 206"/>
                  <a:gd name="T94" fmla="*/ 133 w 174"/>
                  <a:gd name="T95" fmla="*/ 40 h 206"/>
                  <a:gd name="T96" fmla="*/ 120 w 174"/>
                  <a:gd name="T97" fmla="*/ 30 h 206"/>
                  <a:gd name="T98" fmla="*/ 105 w 174"/>
                  <a:gd name="T99" fmla="*/ 24 h 206"/>
                  <a:gd name="T100" fmla="*/ 86 w 174"/>
                  <a:gd name="T101" fmla="*/ 21 h 206"/>
                  <a:gd name="T102" fmla="*/ 69 w 174"/>
                  <a:gd name="T103" fmla="*/ 24 h 206"/>
                  <a:gd name="T104" fmla="*/ 54 w 174"/>
                  <a:gd name="T105" fmla="*/ 31 h 206"/>
                  <a:gd name="T106" fmla="*/ 43 w 174"/>
                  <a:gd name="T107" fmla="*/ 41 h 206"/>
                  <a:gd name="T108" fmla="*/ 34 w 174"/>
                  <a:gd name="T109" fmla="*/ 55 h 206"/>
                  <a:gd name="T110" fmla="*/ 29 w 174"/>
                  <a:gd name="T111" fmla="*/ 70 h 206"/>
                  <a:gd name="T112" fmla="*/ 25 w 174"/>
                  <a:gd name="T113" fmla="*/ 87 h 206"/>
                  <a:gd name="T114" fmla="*/ 150 w 174"/>
                  <a:gd name="T115" fmla="*/ 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206">
                    <a:moveTo>
                      <a:pt x="24" y="108"/>
                    </a:moveTo>
                    <a:lnTo>
                      <a:pt x="26" y="125"/>
                    </a:lnTo>
                    <a:lnTo>
                      <a:pt x="30" y="141"/>
                    </a:lnTo>
                    <a:lnTo>
                      <a:pt x="37" y="155"/>
                    </a:lnTo>
                    <a:lnTo>
                      <a:pt x="46" y="167"/>
                    </a:lnTo>
                    <a:lnTo>
                      <a:pt x="58" y="176"/>
                    </a:lnTo>
                    <a:lnTo>
                      <a:pt x="74" y="182"/>
                    </a:lnTo>
                    <a:lnTo>
                      <a:pt x="92" y="184"/>
                    </a:lnTo>
                    <a:lnTo>
                      <a:pt x="112" y="181"/>
                    </a:lnTo>
                    <a:lnTo>
                      <a:pt x="128" y="171"/>
                    </a:lnTo>
                    <a:lnTo>
                      <a:pt x="141" y="156"/>
                    </a:lnTo>
                    <a:lnTo>
                      <a:pt x="148" y="138"/>
                    </a:lnTo>
                    <a:lnTo>
                      <a:pt x="172" y="138"/>
                    </a:lnTo>
                    <a:lnTo>
                      <a:pt x="165" y="159"/>
                    </a:lnTo>
                    <a:lnTo>
                      <a:pt x="155" y="176"/>
                    </a:lnTo>
                    <a:lnTo>
                      <a:pt x="142" y="189"/>
                    </a:lnTo>
                    <a:lnTo>
                      <a:pt x="126" y="198"/>
                    </a:lnTo>
                    <a:lnTo>
                      <a:pt x="106" y="204"/>
                    </a:lnTo>
                    <a:lnTo>
                      <a:pt x="84" y="206"/>
                    </a:lnTo>
                    <a:lnTo>
                      <a:pt x="64" y="204"/>
                    </a:lnTo>
                    <a:lnTo>
                      <a:pt x="47" y="197"/>
                    </a:lnTo>
                    <a:lnTo>
                      <a:pt x="32" y="186"/>
                    </a:lnTo>
                    <a:lnTo>
                      <a:pt x="21" y="174"/>
                    </a:lnTo>
                    <a:lnTo>
                      <a:pt x="11" y="159"/>
                    </a:lnTo>
                    <a:lnTo>
                      <a:pt x="4" y="141"/>
                    </a:lnTo>
                    <a:lnTo>
                      <a:pt x="1" y="122"/>
                    </a:lnTo>
                    <a:lnTo>
                      <a:pt x="0" y="102"/>
                    </a:lnTo>
                    <a:lnTo>
                      <a:pt x="1" y="83"/>
                    </a:lnTo>
                    <a:lnTo>
                      <a:pt x="4" y="64"/>
                    </a:lnTo>
                    <a:lnTo>
                      <a:pt x="11" y="47"/>
                    </a:lnTo>
                    <a:lnTo>
                      <a:pt x="21" y="32"/>
                    </a:lnTo>
                    <a:lnTo>
                      <a:pt x="33" y="18"/>
                    </a:lnTo>
                    <a:lnTo>
                      <a:pt x="48" y="9"/>
                    </a:lnTo>
                    <a:lnTo>
                      <a:pt x="66" y="2"/>
                    </a:lnTo>
                    <a:lnTo>
                      <a:pt x="86" y="0"/>
                    </a:lnTo>
                    <a:lnTo>
                      <a:pt x="108" y="2"/>
                    </a:lnTo>
                    <a:lnTo>
                      <a:pt x="127" y="8"/>
                    </a:lnTo>
                    <a:lnTo>
                      <a:pt x="143" y="18"/>
                    </a:lnTo>
                    <a:lnTo>
                      <a:pt x="155" y="31"/>
                    </a:lnTo>
                    <a:lnTo>
                      <a:pt x="164" y="47"/>
                    </a:lnTo>
                    <a:lnTo>
                      <a:pt x="170" y="65"/>
                    </a:lnTo>
                    <a:lnTo>
                      <a:pt x="173" y="86"/>
                    </a:lnTo>
                    <a:lnTo>
                      <a:pt x="174" y="108"/>
                    </a:lnTo>
                    <a:lnTo>
                      <a:pt x="24" y="108"/>
                    </a:lnTo>
                    <a:close/>
                    <a:moveTo>
                      <a:pt x="150" y="87"/>
                    </a:moveTo>
                    <a:lnTo>
                      <a:pt x="146" y="69"/>
                    </a:lnTo>
                    <a:lnTo>
                      <a:pt x="141" y="53"/>
                    </a:lnTo>
                    <a:lnTo>
                      <a:pt x="133" y="40"/>
                    </a:lnTo>
                    <a:lnTo>
                      <a:pt x="120" y="30"/>
                    </a:lnTo>
                    <a:lnTo>
                      <a:pt x="105" y="24"/>
                    </a:lnTo>
                    <a:lnTo>
                      <a:pt x="86" y="21"/>
                    </a:lnTo>
                    <a:lnTo>
                      <a:pt x="69" y="24"/>
                    </a:lnTo>
                    <a:lnTo>
                      <a:pt x="54" y="31"/>
                    </a:lnTo>
                    <a:lnTo>
                      <a:pt x="43" y="41"/>
                    </a:lnTo>
                    <a:lnTo>
                      <a:pt x="34" y="55"/>
                    </a:lnTo>
                    <a:lnTo>
                      <a:pt x="29" y="70"/>
                    </a:lnTo>
                    <a:lnTo>
                      <a:pt x="25" y="87"/>
                    </a:lnTo>
                    <a:lnTo>
                      <a:pt x="150" y="87"/>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57" name="Freeform 13"/>
              <p:cNvSpPr>
                <a:spLocks noChangeAspect="1"/>
              </p:cNvSpPr>
              <p:nvPr userDrawn="1"/>
            </p:nvSpPr>
            <p:spPr bwMode="auto">
              <a:xfrm>
                <a:off x="5353051" y="2146301"/>
                <a:ext cx="82550" cy="107950"/>
              </a:xfrm>
              <a:custGeom>
                <a:avLst/>
                <a:gdLst>
                  <a:gd name="T0" fmla="*/ 94 w 155"/>
                  <a:gd name="T1" fmla="*/ 1 h 206"/>
                  <a:gd name="T2" fmla="*/ 120 w 155"/>
                  <a:gd name="T3" fmla="*/ 8 h 206"/>
                  <a:gd name="T4" fmla="*/ 140 w 155"/>
                  <a:gd name="T5" fmla="*/ 25 h 206"/>
                  <a:gd name="T6" fmla="*/ 149 w 155"/>
                  <a:gd name="T7" fmla="*/ 54 h 206"/>
                  <a:gd name="T8" fmla="*/ 120 w 155"/>
                  <a:gd name="T9" fmla="*/ 41 h 206"/>
                  <a:gd name="T10" fmla="*/ 102 w 155"/>
                  <a:gd name="T11" fmla="*/ 25 h 206"/>
                  <a:gd name="T12" fmla="*/ 75 w 155"/>
                  <a:gd name="T13" fmla="*/ 21 h 206"/>
                  <a:gd name="T14" fmla="*/ 51 w 155"/>
                  <a:gd name="T15" fmla="*/ 25 h 206"/>
                  <a:gd name="T16" fmla="*/ 33 w 155"/>
                  <a:gd name="T17" fmla="*/ 40 h 206"/>
                  <a:gd name="T18" fmla="*/ 33 w 155"/>
                  <a:gd name="T19" fmla="*/ 63 h 206"/>
                  <a:gd name="T20" fmla="*/ 51 w 155"/>
                  <a:gd name="T21" fmla="*/ 76 h 206"/>
                  <a:gd name="T22" fmla="*/ 81 w 155"/>
                  <a:gd name="T23" fmla="*/ 85 h 206"/>
                  <a:gd name="T24" fmla="*/ 121 w 155"/>
                  <a:gd name="T25" fmla="*/ 96 h 206"/>
                  <a:gd name="T26" fmla="*/ 145 w 155"/>
                  <a:gd name="T27" fmla="*/ 114 h 206"/>
                  <a:gd name="T28" fmla="*/ 155 w 155"/>
                  <a:gd name="T29" fmla="*/ 143 h 206"/>
                  <a:gd name="T30" fmla="*/ 145 w 155"/>
                  <a:gd name="T31" fmla="*/ 174 h 206"/>
                  <a:gd name="T32" fmla="*/ 122 w 155"/>
                  <a:gd name="T33" fmla="*/ 195 h 206"/>
                  <a:gd name="T34" fmla="*/ 90 w 155"/>
                  <a:gd name="T35" fmla="*/ 204 h 206"/>
                  <a:gd name="T36" fmla="*/ 59 w 155"/>
                  <a:gd name="T37" fmla="*/ 205 h 206"/>
                  <a:gd name="T38" fmla="*/ 30 w 155"/>
                  <a:gd name="T39" fmla="*/ 196 h 206"/>
                  <a:gd name="T40" fmla="*/ 9 w 155"/>
                  <a:gd name="T41" fmla="*/ 177 h 206"/>
                  <a:gd name="T42" fmla="*/ 0 w 155"/>
                  <a:gd name="T43" fmla="*/ 147 h 206"/>
                  <a:gd name="T44" fmla="*/ 28 w 155"/>
                  <a:gd name="T45" fmla="*/ 160 h 206"/>
                  <a:gd name="T46" fmla="*/ 43 w 155"/>
                  <a:gd name="T47" fmla="*/ 176 h 206"/>
                  <a:gd name="T48" fmla="*/ 66 w 155"/>
                  <a:gd name="T49" fmla="*/ 183 h 206"/>
                  <a:gd name="T50" fmla="*/ 91 w 155"/>
                  <a:gd name="T51" fmla="*/ 183 h 206"/>
                  <a:gd name="T52" fmla="*/ 113 w 155"/>
                  <a:gd name="T53" fmla="*/ 175 h 206"/>
                  <a:gd name="T54" fmla="*/ 127 w 155"/>
                  <a:gd name="T55" fmla="*/ 158 h 206"/>
                  <a:gd name="T56" fmla="*/ 127 w 155"/>
                  <a:gd name="T57" fmla="*/ 133 h 206"/>
                  <a:gd name="T58" fmla="*/ 111 w 155"/>
                  <a:gd name="T59" fmla="*/ 118 h 206"/>
                  <a:gd name="T60" fmla="*/ 83 w 155"/>
                  <a:gd name="T61" fmla="*/ 109 h 206"/>
                  <a:gd name="T62" fmla="*/ 55 w 155"/>
                  <a:gd name="T63" fmla="*/ 103 h 206"/>
                  <a:gd name="T64" fmla="*/ 31 w 155"/>
                  <a:gd name="T65" fmla="*/ 94 h 206"/>
                  <a:gd name="T66" fmla="*/ 13 w 155"/>
                  <a:gd name="T67" fmla="*/ 79 h 206"/>
                  <a:gd name="T68" fmla="*/ 7 w 155"/>
                  <a:gd name="T69" fmla="*/ 54 h 206"/>
                  <a:gd name="T70" fmla="*/ 15 w 155"/>
                  <a:gd name="T71" fmla="*/ 26 h 206"/>
                  <a:gd name="T72" fmla="*/ 36 w 155"/>
                  <a:gd name="T73" fmla="*/ 9 h 206"/>
                  <a:gd name="T74" fmla="*/ 63 w 155"/>
                  <a:gd name="T75" fmla="*/ 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5" h="206">
                    <a:moveTo>
                      <a:pt x="77" y="0"/>
                    </a:moveTo>
                    <a:lnTo>
                      <a:pt x="94" y="1"/>
                    </a:lnTo>
                    <a:lnTo>
                      <a:pt x="107" y="3"/>
                    </a:lnTo>
                    <a:lnTo>
                      <a:pt x="120" y="8"/>
                    </a:lnTo>
                    <a:lnTo>
                      <a:pt x="130" y="16"/>
                    </a:lnTo>
                    <a:lnTo>
                      <a:pt x="140" y="25"/>
                    </a:lnTo>
                    <a:lnTo>
                      <a:pt x="145" y="38"/>
                    </a:lnTo>
                    <a:lnTo>
                      <a:pt x="149" y="54"/>
                    </a:lnTo>
                    <a:lnTo>
                      <a:pt x="124" y="54"/>
                    </a:lnTo>
                    <a:lnTo>
                      <a:pt x="120" y="41"/>
                    </a:lnTo>
                    <a:lnTo>
                      <a:pt x="112" y="32"/>
                    </a:lnTo>
                    <a:lnTo>
                      <a:pt x="102" y="25"/>
                    </a:lnTo>
                    <a:lnTo>
                      <a:pt x="89" y="23"/>
                    </a:lnTo>
                    <a:lnTo>
                      <a:pt x="75" y="21"/>
                    </a:lnTo>
                    <a:lnTo>
                      <a:pt x="62" y="23"/>
                    </a:lnTo>
                    <a:lnTo>
                      <a:pt x="51" y="25"/>
                    </a:lnTo>
                    <a:lnTo>
                      <a:pt x="40" y="32"/>
                    </a:lnTo>
                    <a:lnTo>
                      <a:pt x="33" y="40"/>
                    </a:lnTo>
                    <a:lnTo>
                      <a:pt x="31" y="53"/>
                    </a:lnTo>
                    <a:lnTo>
                      <a:pt x="33" y="63"/>
                    </a:lnTo>
                    <a:lnTo>
                      <a:pt x="40" y="70"/>
                    </a:lnTo>
                    <a:lnTo>
                      <a:pt x="51" y="76"/>
                    </a:lnTo>
                    <a:lnTo>
                      <a:pt x="65" y="80"/>
                    </a:lnTo>
                    <a:lnTo>
                      <a:pt x="81" y="85"/>
                    </a:lnTo>
                    <a:lnTo>
                      <a:pt x="100" y="90"/>
                    </a:lnTo>
                    <a:lnTo>
                      <a:pt x="121" y="96"/>
                    </a:lnTo>
                    <a:lnTo>
                      <a:pt x="135" y="103"/>
                    </a:lnTo>
                    <a:lnTo>
                      <a:pt x="145" y="114"/>
                    </a:lnTo>
                    <a:lnTo>
                      <a:pt x="152" y="128"/>
                    </a:lnTo>
                    <a:lnTo>
                      <a:pt x="155" y="143"/>
                    </a:lnTo>
                    <a:lnTo>
                      <a:pt x="152" y="160"/>
                    </a:lnTo>
                    <a:lnTo>
                      <a:pt x="145" y="174"/>
                    </a:lnTo>
                    <a:lnTo>
                      <a:pt x="135" y="185"/>
                    </a:lnTo>
                    <a:lnTo>
                      <a:pt x="122" y="195"/>
                    </a:lnTo>
                    <a:lnTo>
                      <a:pt x="107" y="200"/>
                    </a:lnTo>
                    <a:lnTo>
                      <a:pt x="90" y="204"/>
                    </a:lnTo>
                    <a:lnTo>
                      <a:pt x="73" y="206"/>
                    </a:lnTo>
                    <a:lnTo>
                      <a:pt x="59" y="205"/>
                    </a:lnTo>
                    <a:lnTo>
                      <a:pt x="44" y="201"/>
                    </a:lnTo>
                    <a:lnTo>
                      <a:pt x="30" y="196"/>
                    </a:lnTo>
                    <a:lnTo>
                      <a:pt x="18" y="188"/>
                    </a:lnTo>
                    <a:lnTo>
                      <a:pt x="9" y="177"/>
                    </a:lnTo>
                    <a:lnTo>
                      <a:pt x="2" y="163"/>
                    </a:lnTo>
                    <a:lnTo>
                      <a:pt x="0" y="147"/>
                    </a:lnTo>
                    <a:lnTo>
                      <a:pt x="25" y="147"/>
                    </a:lnTo>
                    <a:lnTo>
                      <a:pt x="28" y="160"/>
                    </a:lnTo>
                    <a:lnTo>
                      <a:pt x="33" y="169"/>
                    </a:lnTo>
                    <a:lnTo>
                      <a:pt x="43" y="176"/>
                    </a:lnTo>
                    <a:lnTo>
                      <a:pt x="53" y="181"/>
                    </a:lnTo>
                    <a:lnTo>
                      <a:pt x="66" y="183"/>
                    </a:lnTo>
                    <a:lnTo>
                      <a:pt x="79" y="184"/>
                    </a:lnTo>
                    <a:lnTo>
                      <a:pt x="91" y="183"/>
                    </a:lnTo>
                    <a:lnTo>
                      <a:pt x="103" y="181"/>
                    </a:lnTo>
                    <a:lnTo>
                      <a:pt x="113" y="175"/>
                    </a:lnTo>
                    <a:lnTo>
                      <a:pt x="122" y="168"/>
                    </a:lnTo>
                    <a:lnTo>
                      <a:pt x="127" y="158"/>
                    </a:lnTo>
                    <a:lnTo>
                      <a:pt x="129" y="146"/>
                    </a:lnTo>
                    <a:lnTo>
                      <a:pt x="127" y="133"/>
                    </a:lnTo>
                    <a:lnTo>
                      <a:pt x="120" y="124"/>
                    </a:lnTo>
                    <a:lnTo>
                      <a:pt x="111" y="118"/>
                    </a:lnTo>
                    <a:lnTo>
                      <a:pt x="98" y="114"/>
                    </a:lnTo>
                    <a:lnTo>
                      <a:pt x="83" y="109"/>
                    </a:lnTo>
                    <a:lnTo>
                      <a:pt x="68" y="106"/>
                    </a:lnTo>
                    <a:lnTo>
                      <a:pt x="55" y="103"/>
                    </a:lnTo>
                    <a:lnTo>
                      <a:pt x="43" y="99"/>
                    </a:lnTo>
                    <a:lnTo>
                      <a:pt x="31" y="94"/>
                    </a:lnTo>
                    <a:lnTo>
                      <a:pt x="21" y="87"/>
                    </a:lnTo>
                    <a:lnTo>
                      <a:pt x="13" y="79"/>
                    </a:lnTo>
                    <a:lnTo>
                      <a:pt x="8" y="68"/>
                    </a:lnTo>
                    <a:lnTo>
                      <a:pt x="7" y="54"/>
                    </a:lnTo>
                    <a:lnTo>
                      <a:pt x="8" y="39"/>
                    </a:lnTo>
                    <a:lnTo>
                      <a:pt x="15" y="26"/>
                    </a:lnTo>
                    <a:lnTo>
                      <a:pt x="24" y="16"/>
                    </a:lnTo>
                    <a:lnTo>
                      <a:pt x="36" y="9"/>
                    </a:lnTo>
                    <a:lnTo>
                      <a:pt x="48" y="3"/>
                    </a:lnTo>
                    <a:lnTo>
                      <a:pt x="63" y="1"/>
                    </a:lnTo>
                    <a:lnTo>
                      <a:pt x="77" y="0"/>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nvGrpSpPr>
            <p:cNvPr id="45" name="Group 44"/>
            <p:cNvGrpSpPr>
              <a:grpSpLocks noChangeAspect="1"/>
            </p:cNvGrpSpPr>
            <p:nvPr userDrawn="1"/>
          </p:nvGrpSpPr>
          <p:grpSpPr>
            <a:xfrm>
              <a:off x="3943351" y="1631951"/>
              <a:ext cx="1544638" cy="428625"/>
              <a:chOff x="3943351" y="1631951"/>
              <a:chExt cx="1544638" cy="428625"/>
            </a:xfrm>
          </p:grpSpPr>
          <p:sp>
            <p:nvSpPr>
              <p:cNvPr id="46" name="Freeform 14"/>
              <p:cNvSpPr>
                <a:spLocks noChangeAspect="1"/>
              </p:cNvSpPr>
              <p:nvPr userDrawn="1"/>
            </p:nvSpPr>
            <p:spPr bwMode="auto">
              <a:xfrm>
                <a:off x="4983163" y="1782763"/>
                <a:ext cx="355600" cy="261938"/>
              </a:xfrm>
              <a:custGeom>
                <a:avLst/>
                <a:gdLst>
                  <a:gd name="T0" fmla="*/ 440 w 673"/>
                  <a:gd name="T1" fmla="*/ 495 h 495"/>
                  <a:gd name="T2" fmla="*/ 333 w 673"/>
                  <a:gd name="T3" fmla="*/ 374 h 495"/>
                  <a:gd name="T4" fmla="*/ 225 w 673"/>
                  <a:gd name="T5" fmla="*/ 495 h 495"/>
                  <a:gd name="T6" fmla="*/ 0 w 673"/>
                  <a:gd name="T7" fmla="*/ 495 h 495"/>
                  <a:gd name="T8" fmla="*/ 220 w 673"/>
                  <a:gd name="T9" fmla="*/ 247 h 495"/>
                  <a:gd name="T10" fmla="*/ 0 w 673"/>
                  <a:gd name="T11" fmla="*/ 0 h 495"/>
                  <a:gd name="T12" fmla="*/ 232 w 673"/>
                  <a:gd name="T13" fmla="*/ 0 h 495"/>
                  <a:gd name="T14" fmla="*/ 341 w 673"/>
                  <a:gd name="T15" fmla="*/ 120 h 495"/>
                  <a:gd name="T16" fmla="*/ 446 w 673"/>
                  <a:gd name="T17" fmla="*/ 0 h 495"/>
                  <a:gd name="T18" fmla="*/ 671 w 673"/>
                  <a:gd name="T19" fmla="*/ 0 h 495"/>
                  <a:gd name="T20" fmla="*/ 452 w 673"/>
                  <a:gd name="T21" fmla="*/ 247 h 495"/>
                  <a:gd name="T22" fmla="*/ 673 w 673"/>
                  <a:gd name="T23" fmla="*/ 495 h 495"/>
                  <a:gd name="T24" fmla="*/ 440 w 673"/>
                  <a:gd name="T25"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495">
                    <a:moveTo>
                      <a:pt x="440" y="495"/>
                    </a:moveTo>
                    <a:lnTo>
                      <a:pt x="333" y="374"/>
                    </a:lnTo>
                    <a:lnTo>
                      <a:pt x="225" y="495"/>
                    </a:lnTo>
                    <a:lnTo>
                      <a:pt x="0" y="495"/>
                    </a:lnTo>
                    <a:lnTo>
                      <a:pt x="220" y="247"/>
                    </a:lnTo>
                    <a:lnTo>
                      <a:pt x="0" y="0"/>
                    </a:lnTo>
                    <a:lnTo>
                      <a:pt x="232" y="0"/>
                    </a:lnTo>
                    <a:lnTo>
                      <a:pt x="341" y="120"/>
                    </a:lnTo>
                    <a:lnTo>
                      <a:pt x="446" y="0"/>
                    </a:lnTo>
                    <a:lnTo>
                      <a:pt x="671" y="0"/>
                    </a:lnTo>
                    <a:lnTo>
                      <a:pt x="452" y="247"/>
                    </a:lnTo>
                    <a:lnTo>
                      <a:pt x="673" y="495"/>
                    </a:lnTo>
                    <a:lnTo>
                      <a:pt x="440" y="495"/>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7" name="Freeform 15"/>
              <p:cNvSpPr>
                <a:spLocks noChangeAspect="1"/>
              </p:cNvSpPr>
              <p:nvPr userDrawn="1"/>
            </p:nvSpPr>
            <p:spPr bwMode="auto">
              <a:xfrm>
                <a:off x="4754563" y="1631951"/>
                <a:ext cx="228600" cy="412750"/>
              </a:xfrm>
              <a:custGeom>
                <a:avLst/>
                <a:gdLst>
                  <a:gd name="T0" fmla="*/ 0 w 433"/>
                  <a:gd name="T1" fmla="*/ 780 h 780"/>
                  <a:gd name="T2" fmla="*/ 0 w 433"/>
                  <a:gd name="T3" fmla="*/ 0 h 780"/>
                  <a:gd name="T4" fmla="*/ 433 w 433"/>
                  <a:gd name="T5" fmla="*/ 0 h 780"/>
                  <a:gd name="T6" fmla="*/ 433 w 433"/>
                  <a:gd name="T7" fmla="*/ 174 h 780"/>
                  <a:gd name="T8" fmla="*/ 184 w 433"/>
                  <a:gd name="T9" fmla="*/ 174 h 780"/>
                  <a:gd name="T10" fmla="*/ 184 w 433"/>
                  <a:gd name="T11" fmla="*/ 285 h 780"/>
                  <a:gd name="T12" fmla="*/ 433 w 433"/>
                  <a:gd name="T13" fmla="*/ 285 h 780"/>
                  <a:gd name="T14" fmla="*/ 433 w 433"/>
                  <a:gd name="T15" fmla="*/ 453 h 780"/>
                  <a:gd name="T16" fmla="*/ 184 w 433"/>
                  <a:gd name="T17" fmla="*/ 453 h 780"/>
                  <a:gd name="T18" fmla="*/ 184 w 433"/>
                  <a:gd name="T19" fmla="*/ 606 h 780"/>
                  <a:gd name="T20" fmla="*/ 433 w 433"/>
                  <a:gd name="T21" fmla="*/ 606 h 780"/>
                  <a:gd name="T22" fmla="*/ 433 w 433"/>
                  <a:gd name="T23" fmla="*/ 780 h 780"/>
                  <a:gd name="T24" fmla="*/ 0 w 433"/>
                  <a:gd name="T25"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3" h="780">
                    <a:moveTo>
                      <a:pt x="0" y="780"/>
                    </a:moveTo>
                    <a:lnTo>
                      <a:pt x="0" y="0"/>
                    </a:lnTo>
                    <a:lnTo>
                      <a:pt x="433" y="0"/>
                    </a:lnTo>
                    <a:lnTo>
                      <a:pt x="433" y="174"/>
                    </a:lnTo>
                    <a:lnTo>
                      <a:pt x="184" y="174"/>
                    </a:lnTo>
                    <a:lnTo>
                      <a:pt x="184" y="285"/>
                    </a:lnTo>
                    <a:lnTo>
                      <a:pt x="433" y="285"/>
                    </a:lnTo>
                    <a:lnTo>
                      <a:pt x="433" y="453"/>
                    </a:lnTo>
                    <a:lnTo>
                      <a:pt x="184" y="453"/>
                    </a:lnTo>
                    <a:lnTo>
                      <a:pt x="184" y="606"/>
                    </a:lnTo>
                    <a:lnTo>
                      <a:pt x="433" y="606"/>
                    </a:lnTo>
                    <a:lnTo>
                      <a:pt x="433" y="780"/>
                    </a:lnTo>
                    <a:lnTo>
                      <a:pt x="0" y="780"/>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8" name="Freeform 16"/>
              <p:cNvSpPr>
                <a:spLocks noChangeAspect="1" noEditPoints="1"/>
              </p:cNvSpPr>
              <p:nvPr userDrawn="1"/>
            </p:nvSpPr>
            <p:spPr bwMode="auto">
              <a:xfrm>
                <a:off x="3943351" y="1631951"/>
                <a:ext cx="811213" cy="428625"/>
              </a:xfrm>
              <a:custGeom>
                <a:avLst/>
                <a:gdLst>
                  <a:gd name="T0" fmla="*/ 1347 w 1531"/>
                  <a:gd name="T1" fmla="*/ 320 h 808"/>
                  <a:gd name="T2" fmla="*/ 1279 w 1531"/>
                  <a:gd name="T3" fmla="*/ 271 h 808"/>
                  <a:gd name="T4" fmla="*/ 1197 w 1531"/>
                  <a:gd name="T5" fmla="*/ 258 h 808"/>
                  <a:gd name="T6" fmla="*/ 1088 w 1531"/>
                  <a:gd name="T7" fmla="*/ 282 h 808"/>
                  <a:gd name="T8" fmla="*/ 1005 w 1531"/>
                  <a:gd name="T9" fmla="*/ 350 h 808"/>
                  <a:gd name="T10" fmla="*/ 955 w 1531"/>
                  <a:gd name="T11" fmla="*/ 447 h 808"/>
                  <a:gd name="T12" fmla="*/ 900 w 1531"/>
                  <a:gd name="T13" fmla="*/ 344 h 808"/>
                  <a:gd name="T14" fmla="*/ 810 w 1531"/>
                  <a:gd name="T15" fmla="*/ 278 h 808"/>
                  <a:gd name="T16" fmla="*/ 687 w 1531"/>
                  <a:gd name="T17" fmla="*/ 255 h 808"/>
                  <a:gd name="T18" fmla="*/ 557 w 1531"/>
                  <a:gd name="T19" fmla="*/ 281 h 808"/>
                  <a:gd name="T20" fmla="*/ 462 w 1531"/>
                  <a:gd name="T21" fmla="*/ 354 h 808"/>
                  <a:gd name="T22" fmla="*/ 207 w 1531"/>
                  <a:gd name="T23" fmla="*/ 285 h 808"/>
                  <a:gd name="T24" fmla="*/ 461 w 1531"/>
                  <a:gd name="T25" fmla="*/ 0 h 808"/>
                  <a:gd name="T26" fmla="*/ 207 w 1531"/>
                  <a:gd name="T27" fmla="*/ 780 h 808"/>
                  <a:gd name="T28" fmla="*/ 407 w 1531"/>
                  <a:gd name="T29" fmla="*/ 489 h 808"/>
                  <a:gd name="T30" fmla="*/ 416 w 1531"/>
                  <a:gd name="T31" fmla="*/ 613 h 808"/>
                  <a:gd name="T32" fmla="*/ 473 w 1531"/>
                  <a:gd name="T33" fmla="*/ 715 h 808"/>
                  <a:gd name="T34" fmla="*/ 566 w 1531"/>
                  <a:gd name="T35" fmla="*/ 781 h 808"/>
                  <a:gd name="T36" fmla="*/ 687 w 1531"/>
                  <a:gd name="T37" fmla="*/ 806 h 808"/>
                  <a:gd name="T38" fmla="*/ 805 w 1531"/>
                  <a:gd name="T39" fmla="*/ 786 h 808"/>
                  <a:gd name="T40" fmla="*/ 894 w 1531"/>
                  <a:gd name="T41" fmla="*/ 726 h 808"/>
                  <a:gd name="T42" fmla="*/ 954 w 1531"/>
                  <a:gd name="T43" fmla="*/ 629 h 808"/>
                  <a:gd name="T44" fmla="*/ 753 w 1531"/>
                  <a:gd name="T45" fmla="*/ 657 h 808"/>
                  <a:gd name="T46" fmla="*/ 708 w 1531"/>
                  <a:gd name="T47" fmla="*/ 673 h 808"/>
                  <a:gd name="T48" fmla="*/ 642 w 1531"/>
                  <a:gd name="T49" fmla="*/ 663 h 808"/>
                  <a:gd name="T50" fmla="*/ 594 w 1531"/>
                  <a:gd name="T51" fmla="*/ 614 h 808"/>
                  <a:gd name="T52" fmla="*/ 945 w 1531"/>
                  <a:gd name="T53" fmla="*/ 568 h 808"/>
                  <a:gd name="T54" fmla="*/ 981 w 1531"/>
                  <a:gd name="T55" fmla="*/ 676 h 808"/>
                  <a:gd name="T56" fmla="*/ 1055 w 1531"/>
                  <a:gd name="T57" fmla="*/ 761 h 808"/>
                  <a:gd name="T58" fmla="*/ 1158 w 1531"/>
                  <a:gd name="T59" fmla="*/ 806 h 808"/>
                  <a:gd name="T60" fmla="*/ 1257 w 1531"/>
                  <a:gd name="T61" fmla="*/ 799 h 808"/>
                  <a:gd name="T62" fmla="*/ 1328 w 1531"/>
                  <a:gd name="T63" fmla="*/ 753 h 808"/>
                  <a:gd name="T64" fmla="*/ 1349 w 1531"/>
                  <a:gd name="T65" fmla="*/ 780 h 808"/>
                  <a:gd name="T66" fmla="*/ 1349 w 1531"/>
                  <a:gd name="T67" fmla="*/ 0 h 808"/>
                  <a:gd name="T68" fmla="*/ 609 w 1531"/>
                  <a:gd name="T69" fmla="*/ 411 h 808"/>
                  <a:gd name="T70" fmla="*/ 664 w 1531"/>
                  <a:gd name="T71" fmla="*/ 375 h 808"/>
                  <a:gd name="T72" fmla="*/ 734 w 1531"/>
                  <a:gd name="T73" fmla="*/ 383 h 808"/>
                  <a:gd name="T74" fmla="*/ 779 w 1531"/>
                  <a:gd name="T75" fmla="*/ 431 h 808"/>
                  <a:gd name="T76" fmla="*/ 773 w 1531"/>
                  <a:gd name="T77" fmla="*/ 455 h 808"/>
                  <a:gd name="T78" fmla="*/ 689 w 1531"/>
                  <a:gd name="T79" fmla="*/ 455 h 808"/>
                  <a:gd name="T80" fmla="*/ 620 w 1531"/>
                  <a:gd name="T81" fmla="*/ 455 h 808"/>
                  <a:gd name="T82" fmla="*/ 1214 w 1531"/>
                  <a:gd name="T83" fmla="*/ 659 h 808"/>
                  <a:gd name="T84" fmla="*/ 1158 w 1531"/>
                  <a:gd name="T85" fmla="*/ 622 h 808"/>
                  <a:gd name="T86" fmla="*/ 1131 w 1531"/>
                  <a:gd name="T87" fmla="*/ 558 h 808"/>
                  <a:gd name="T88" fmla="*/ 1134 w 1531"/>
                  <a:gd name="T89" fmla="*/ 488 h 808"/>
                  <a:gd name="T90" fmla="*/ 1162 w 1531"/>
                  <a:gd name="T91" fmla="*/ 431 h 808"/>
                  <a:gd name="T92" fmla="*/ 1215 w 1531"/>
                  <a:gd name="T93" fmla="*/ 398 h 808"/>
                  <a:gd name="T94" fmla="*/ 1282 w 1531"/>
                  <a:gd name="T95" fmla="*/ 405 h 808"/>
                  <a:gd name="T96" fmla="*/ 1324 w 1531"/>
                  <a:gd name="T97" fmla="*/ 447 h 808"/>
                  <a:gd name="T98" fmla="*/ 1342 w 1531"/>
                  <a:gd name="T99" fmla="*/ 510 h 808"/>
                  <a:gd name="T100" fmla="*/ 1339 w 1531"/>
                  <a:gd name="T101" fmla="*/ 576 h 808"/>
                  <a:gd name="T102" fmla="*/ 1312 w 1531"/>
                  <a:gd name="T103" fmla="*/ 630 h 808"/>
                  <a:gd name="T104" fmla="*/ 1261 w 1531"/>
                  <a:gd name="T105" fmla="*/ 65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31" h="808">
                    <a:moveTo>
                      <a:pt x="1349" y="0"/>
                    </a:moveTo>
                    <a:lnTo>
                      <a:pt x="1349" y="320"/>
                    </a:lnTo>
                    <a:lnTo>
                      <a:pt x="1347" y="320"/>
                    </a:lnTo>
                    <a:lnTo>
                      <a:pt x="1326" y="299"/>
                    </a:lnTo>
                    <a:lnTo>
                      <a:pt x="1303" y="283"/>
                    </a:lnTo>
                    <a:lnTo>
                      <a:pt x="1279" y="271"/>
                    </a:lnTo>
                    <a:lnTo>
                      <a:pt x="1253" y="263"/>
                    </a:lnTo>
                    <a:lnTo>
                      <a:pt x="1225" y="259"/>
                    </a:lnTo>
                    <a:lnTo>
                      <a:pt x="1197" y="258"/>
                    </a:lnTo>
                    <a:lnTo>
                      <a:pt x="1158" y="260"/>
                    </a:lnTo>
                    <a:lnTo>
                      <a:pt x="1122" y="269"/>
                    </a:lnTo>
                    <a:lnTo>
                      <a:pt x="1088" y="282"/>
                    </a:lnTo>
                    <a:lnTo>
                      <a:pt x="1057" y="300"/>
                    </a:lnTo>
                    <a:lnTo>
                      <a:pt x="1029" y="323"/>
                    </a:lnTo>
                    <a:lnTo>
                      <a:pt x="1005" y="350"/>
                    </a:lnTo>
                    <a:lnTo>
                      <a:pt x="984" y="379"/>
                    </a:lnTo>
                    <a:lnTo>
                      <a:pt x="968" y="411"/>
                    </a:lnTo>
                    <a:lnTo>
                      <a:pt x="955" y="447"/>
                    </a:lnTo>
                    <a:lnTo>
                      <a:pt x="940" y="409"/>
                    </a:lnTo>
                    <a:lnTo>
                      <a:pt x="923" y="374"/>
                    </a:lnTo>
                    <a:lnTo>
                      <a:pt x="900" y="344"/>
                    </a:lnTo>
                    <a:lnTo>
                      <a:pt x="873" y="318"/>
                    </a:lnTo>
                    <a:lnTo>
                      <a:pt x="843" y="296"/>
                    </a:lnTo>
                    <a:lnTo>
                      <a:pt x="810" y="278"/>
                    </a:lnTo>
                    <a:lnTo>
                      <a:pt x="773" y="266"/>
                    </a:lnTo>
                    <a:lnTo>
                      <a:pt x="731" y="258"/>
                    </a:lnTo>
                    <a:lnTo>
                      <a:pt x="687" y="255"/>
                    </a:lnTo>
                    <a:lnTo>
                      <a:pt x="640" y="258"/>
                    </a:lnTo>
                    <a:lnTo>
                      <a:pt x="597" y="267"/>
                    </a:lnTo>
                    <a:lnTo>
                      <a:pt x="557" y="281"/>
                    </a:lnTo>
                    <a:lnTo>
                      <a:pt x="521" y="300"/>
                    </a:lnTo>
                    <a:lnTo>
                      <a:pt x="489" y="326"/>
                    </a:lnTo>
                    <a:lnTo>
                      <a:pt x="462" y="354"/>
                    </a:lnTo>
                    <a:lnTo>
                      <a:pt x="439" y="388"/>
                    </a:lnTo>
                    <a:lnTo>
                      <a:pt x="439" y="285"/>
                    </a:lnTo>
                    <a:lnTo>
                      <a:pt x="207" y="285"/>
                    </a:lnTo>
                    <a:lnTo>
                      <a:pt x="207" y="174"/>
                    </a:lnTo>
                    <a:lnTo>
                      <a:pt x="461" y="174"/>
                    </a:lnTo>
                    <a:lnTo>
                      <a:pt x="461" y="0"/>
                    </a:lnTo>
                    <a:lnTo>
                      <a:pt x="0" y="0"/>
                    </a:lnTo>
                    <a:lnTo>
                      <a:pt x="0" y="780"/>
                    </a:lnTo>
                    <a:lnTo>
                      <a:pt x="207" y="780"/>
                    </a:lnTo>
                    <a:lnTo>
                      <a:pt x="207" y="453"/>
                    </a:lnTo>
                    <a:lnTo>
                      <a:pt x="414" y="453"/>
                    </a:lnTo>
                    <a:lnTo>
                      <a:pt x="407" y="489"/>
                    </a:lnTo>
                    <a:lnTo>
                      <a:pt x="405" y="530"/>
                    </a:lnTo>
                    <a:lnTo>
                      <a:pt x="407" y="573"/>
                    </a:lnTo>
                    <a:lnTo>
                      <a:pt x="416" y="613"/>
                    </a:lnTo>
                    <a:lnTo>
                      <a:pt x="430" y="650"/>
                    </a:lnTo>
                    <a:lnTo>
                      <a:pt x="450" y="685"/>
                    </a:lnTo>
                    <a:lnTo>
                      <a:pt x="473" y="715"/>
                    </a:lnTo>
                    <a:lnTo>
                      <a:pt x="500" y="741"/>
                    </a:lnTo>
                    <a:lnTo>
                      <a:pt x="532" y="764"/>
                    </a:lnTo>
                    <a:lnTo>
                      <a:pt x="566" y="781"/>
                    </a:lnTo>
                    <a:lnTo>
                      <a:pt x="604" y="795"/>
                    </a:lnTo>
                    <a:lnTo>
                      <a:pt x="645" y="803"/>
                    </a:lnTo>
                    <a:lnTo>
                      <a:pt x="687" y="806"/>
                    </a:lnTo>
                    <a:lnTo>
                      <a:pt x="730" y="803"/>
                    </a:lnTo>
                    <a:lnTo>
                      <a:pt x="769" y="796"/>
                    </a:lnTo>
                    <a:lnTo>
                      <a:pt x="805" y="786"/>
                    </a:lnTo>
                    <a:lnTo>
                      <a:pt x="839" y="770"/>
                    </a:lnTo>
                    <a:lnTo>
                      <a:pt x="868" y="750"/>
                    </a:lnTo>
                    <a:lnTo>
                      <a:pt x="894" y="726"/>
                    </a:lnTo>
                    <a:lnTo>
                      <a:pt x="917" y="698"/>
                    </a:lnTo>
                    <a:lnTo>
                      <a:pt x="938" y="666"/>
                    </a:lnTo>
                    <a:lnTo>
                      <a:pt x="954" y="629"/>
                    </a:lnTo>
                    <a:lnTo>
                      <a:pt x="777" y="629"/>
                    </a:lnTo>
                    <a:lnTo>
                      <a:pt x="766" y="644"/>
                    </a:lnTo>
                    <a:lnTo>
                      <a:pt x="753" y="657"/>
                    </a:lnTo>
                    <a:lnTo>
                      <a:pt x="741" y="665"/>
                    </a:lnTo>
                    <a:lnTo>
                      <a:pt x="727" y="670"/>
                    </a:lnTo>
                    <a:lnTo>
                      <a:pt x="708" y="673"/>
                    </a:lnTo>
                    <a:lnTo>
                      <a:pt x="687" y="674"/>
                    </a:lnTo>
                    <a:lnTo>
                      <a:pt x="663" y="671"/>
                    </a:lnTo>
                    <a:lnTo>
                      <a:pt x="642" y="663"/>
                    </a:lnTo>
                    <a:lnTo>
                      <a:pt x="623" y="650"/>
                    </a:lnTo>
                    <a:lnTo>
                      <a:pt x="607" y="634"/>
                    </a:lnTo>
                    <a:lnTo>
                      <a:pt x="594" y="614"/>
                    </a:lnTo>
                    <a:lnTo>
                      <a:pt x="586" y="592"/>
                    </a:lnTo>
                    <a:lnTo>
                      <a:pt x="584" y="568"/>
                    </a:lnTo>
                    <a:lnTo>
                      <a:pt x="945" y="568"/>
                    </a:lnTo>
                    <a:lnTo>
                      <a:pt x="952" y="606"/>
                    </a:lnTo>
                    <a:lnTo>
                      <a:pt x="963" y="643"/>
                    </a:lnTo>
                    <a:lnTo>
                      <a:pt x="981" y="676"/>
                    </a:lnTo>
                    <a:lnTo>
                      <a:pt x="1001" y="709"/>
                    </a:lnTo>
                    <a:lnTo>
                      <a:pt x="1026" y="736"/>
                    </a:lnTo>
                    <a:lnTo>
                      <a:pt x="1055" y="761"/>
                    </a:lnTo>
                    <a:lnTo>
                      <a:pt x="1086" y="780"/>
                    </a:lnTo>
                    <a:lnTo>
                      <a:pt x="1122" y="795"/>
                    </a:lnTo>
                    <a:lnTo>
                      <a:pt x="1158" y="806"/>
                    </a:lnTo>
                    <a:lnTo>
                      <a:pt x="1199" y="808"/>
                    </a:lnTo>
                    <a:lnTo>
                      <a:pt x="1229" y="806"/>
                    </a:lnTo>
                    <a:lnTo>
                      <a:pt x="1257" y="799"/>
                    </a:lnTo>
                    <a:lnTo>
                      <a:pt x="1283" y="787"/>
                    </a:lnTo>
                    <a:lnTo>
                      <a:pt x="1306" y="772"/>
                    </a:lnTo>
                    <a:lnTo>
                      <a:pt x="1328" y="753"/>
                    </a:lnTo>
                    <a:lnTo>
                      <a:pt x="1347" y="730"/>
                    </a:lnTo>
                    <a:lnTo>
                      <a:pt x="1349" y="730"/>
                    </a:lnTo>
                    <a:lnTo>
                      <a:pt x="1349" y="780"/>
                    </a:lnTo>
                    <a:lnTo>
                      <a:pt x="1531" y="780"/>
                    </a:lnTo>
                    <a:lnTo>
                      <a:pt x="1531" y="0"/>
                    </a:lnTo>
                    <a:lnTo>
                      <a:pt x="1349" y="0"/>
                    </a:lnTo>
                    <a:close/>
                    <a:moveTo>
                      <a:pt x="589" y="455"/>
                    </a:moveTo>
                    <a:lnTo>
                      <a:pt x="597" y="432"/>
                    </a:lnTo>
                    <a:lnTo>
                      <a:pt x="609" y="411"/>
                    </a:lnTo>
                    <a:lnTo>
                      <a:pt x="624" y="395"/>
                    </a:lnTo>
                    <a:lnTo>
                      <a:pt x="642" y="383"/>
                    </a:lnTo>
                    <a:lnTo>
                      <a:pt x="664" y="375"/>
                    </a:lnTo>
                    <a:lnTo>
                      <a:pt x="687" y="373"/>
                    </a:lnTo>
                    <a:lnTo>
                      <a:pt x="712" y="375"/>
                    </a:lnTo>
                    <a:lnTo>
                      <a:pt x="734" y="383"/>
                    </a:lnTo>
                    <a:lnTo>
                      <a:pt x="752" y="395"/>
                    </a:lnTo>
                    <a:lnTo>
                      <a:pt x="767" y="411"/>
                    </a:lnTo>
                    <a:lnTo>
                      <a:pt x="779" y="431"/>
                    </a:lnTo>
                    <a:lnTo>
                      <a:pt x="786" y="455"/>
                    </a:lnTo>
                    <a:lnTo>
                      <a:pt x="783" y="455"/>
                    </a:lnTo>
                    <a:lnTo>
                      <a:pt x="773" y="455"/>
                    </a:lnTo>
                    <a:lnTo>
                      <a:pt x="737" y="455"/>
                    </a:lnTo>
                    <a:lnTo>
                      <a:pt x="714" y="455"/>
                    </a:lnTo>
                    <a:lnTo>
                      <a:pt x="689" y="455"/>
                    </a:lnTo>
                    <a:lnTo>
                      <a:pt x="664" y="455"/>
                    </a:lnTo>
                    <a:lnTo>
                      <a:pt x="641" y="455"/>
                    </a:lnTo>
                    <a:lnTo>
                      <a:pt x="620" y="455"/>
                    </a:lnTo>
                    <a:lnTo>
                      <a:pt x="589" y="455"/>
                    </a:lnTo>
                    <a:close/>
                    <a:moveTo>
                      <a:pt x="1238" y="661"/>
                    </a:moveTo>
                    <a:lnTo>
                      <a:pt x="1214" y="659"/>
                    </a:lnTo>
                    <a:lnTo>
                      <a:pt x="1192" y="651"/>
                    </a:lnTo>
                    <a:lnTo>
                      <a:pt x="1173" y="638"/>
                    </a:lnTo>
                    <a:lnTo>
                      <a:pt x="1158" y="622"/>
                    </a:lnTo>
                    <a:lnTo>
                      <a:pt x="1146" y="603"/>
                    </a:lnTo>
                    <a:lnTo>
                      <a:pt x="1137" y="581"/>
                    </a:lnTo>
                    <a:lnTo>
                      <a:pt x="1131" y="558"/>
                    </a:lnTo>
                    <a:lnTo>
                      <a:pt x="1128" y="533"/>
                    </a:lnTo>
                    <a:lnTo>
                      <a:pt x="1130" y="510"/>
                    </a:lnTo>
                    <a:lnTo>
                      <a:pt x="1134" y="488"/>
                    </a:lnTo>
                    <a:lnTo>
                      <a:pt x="1141" y="466"/>
                    </a:lnTo>
                    <a:lnTo>
                      <a:pt x="1150" y="447"/>
                    </a:lnTo>
                    <a:lnTo>
                      <a:pt x="1162" y="431"/>
                    </a:lnTo>
                    <a:lnTo>
                      <a:pt x="1177" y="416"/>
                    </a:lnTo>
                    <a:lnTo>
                      <a:pt x="1194" y="405"/>
                    </a:lnTo>
                    <a:lnTo>
                      <a:pt x="1215" y="398"/>
                    </a:lnTo>
                    <a:lnTo>
                      <a:pt x="1238" y="396"/>
                    </a:lnTo>
                    <a:lnTo>
                      <a:pt x="1261" y="398"/>
                    </a:lnTo>
                    <a:lnTo>
                      <a:pt x="1282" y="405"/>
                    </a:lnTo>
                    <a:lnTo>
                      <a:pt x="1298" y="416"/>
                    </a:lnTo>
                    <a:lnTo>
                      <a:pt x="1313" y="431"/>
                    </a:lnTo>
                    <a:lnTo>
                      <a:pt x="1324" y="447"/>
                    </a:lnTo>
                    <a:lnTo>
                      <a:pt x="1333" y="466"/>
                    </a:lnTo>
                    <a:lnTo>
                      <a:pt x="1339" y="488"/>
                    </a:lnTo>
                    <a:lnTo>
                      <a:pt x="1342" y="510"/>
                    </a:lnTo>
                    <a:lnTo>
                      <a:pt x="1343" y="533"/>
                    </a:lnTo>
                    <a:lnTo>
                      <a:pt x="1342" y="555"/>
                    </a:lnTo>
                    <a:lnTo>
                      <a:pt x="1339" y="576"/>
                    </a:lnTo>
                    <a:lnTo>
                      <a:pt x="1333" y="596"/>
                    </a:lnTo>
                    <a:lnTo>
                      <a:pt x="1324" y="614"/>
                    </a:lnTo>
                    <a:lnTo>
                      <a:pt x="1312" y="630"/>
                    </a:lnTo>
                    <a:lnTo>
                      <a:pt x="1298" y="643"/>
                    </a:lnTo>
                    <a:lnTo>
                      <a:pt x="1281" y="653"/>
                    </a:lnTo>
                    <a:lnTo>
                      <a:pt x="1261" y="659"/>
                    </a:lnTo>
                    <a:lnTo>
                      <a:pt x="1238" y="661"/>
                    </a:lnTo>
                    <a:close/>
                  </a:path>
                </a:pathLst>
              </a:custGeom>
              <a:solidFill>
                <a:srgbClr val="4D148C"/>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sp>
            <p:nvSpPr>
              <p:cNvPr id="49" name="Freeform 17"/>
              <p:cNvSpPr>
                <a:spLocks noChangeAspect="1" noEditPoints="1"/>
              </p:cNvSpPr>
              <p:nvPr userDrawn="1"/>
            </p:nvSpPr>
            <p:spPr bwMode="auto">
              <a:xfrm>
                <a:off x="5387976" y="1946276"/>
                <a:ext cx="100013" cy="98425"/>
              </a:xfrm>
              <a:custGeom>
                <a:avLst/>
                <a:gdLst>
                  <a:gd name="T0" fmla="*/ 167 w 188"/>
                  <a:gd name="T1" fmla="*/ 72 h 186"/>
                  <a:gd name="T2" fmla="*/ 149 w 188"/>
                  <a:gd name="T3" fmla="*/ 37 h 186"/>
                  <a:gd name="T4" fmla="*/ 115 w 188"/>
                  <a:gd name="T5" fmla="*/ 19 h 186"/>
                  <a:gd name="T6" fmla="*/ 74 w 188"/>
                  <a:gd name="T7" fmla="*/ 19 h 186"/>
                  <a:gd name="T8" fmla="*/ 39 w 188"/>
                  <a:gd name="T9" fmla="*/ 37 h 186"/>
                  <a:gd name="T10" fmla="*/ 20 w 188"/>
                  <a:gd name="T11" fmla="*/ 72 h 186"/>
                  <a:gd name="T12" fmla="*/ 20 w 188"/>
                  <a:gd name="T13" fmla="*/ 115 h 186"/>
                  <a:gd name="T14" fmla="*/ 39 w 188"/>
                  <a:gd name="T15" fmla="*/ 149 h 186"/>
                  <a:gd name="T16" fmla="*/ 74 w 188"/>
                  <a:gd name="T17" fmla="*/ 169 h 186"/>
                  <a:gd name="T18" fmla="*/ 115 w 188"/>
                  <a:gd name="T19" fmla="*/ 169 h 186"/>
                  <a:gd name="T20" fmla="*/ 149 w 188"/>
                  <a:gd name="T21" fmla="*/ 149 h 186"/>
                  <a:gd name="T22" fmla="*/ 167 w 188"/>
                  <a:gd name="T23" fmla="*/ 115 h 186"/>
                  <a:gd name="T24" fmla="*/ 74 w 188"/>
                  <a:gd name="T25" fmla="*/ 97 h 186"/>
                  <a:gd name="T26" fmla="*/ 57 w 188"/>
                  <a:gd name="T27" fmla="*/ 148 h 186"/>
                  <a:gd name="T28" fmla="*/ 99 w 188"/>
                  <a:gd name="T29" fmla="*/ 36 h 186"/>
                  <a:gd name="T30" fmla="*/ 125 w 188"/>
                  <a:gd name="T31" fmla="*/ 44 h 186"/>
                  <a:gd name="T32" fmla="*/ 134 w 188"/>
                  <a:gd name="T33" fmla="*/ 67 h 186"/>
                  <a:gd name="T34" fmla="*/ 124 w 188"/>
                  <a:gd name="T35" fmla="*/ 87 h 186"/>
                  <a:gd name="T36" fmla="*/ 114 w 188"/>
                  <a:gd name="T37" fmla="*/ 92 h 186"/>
                  <a:gd name="T38" fmla="*/ 127 w 188"/>
                  <a:gd name="T39" fmla="*/ 104 h 186"/>
                  <a:gd name="T40" fmla="*/ 130 w 188"/>
                  <a:gd name="T41" fmla="*/ 126 h 186"/>
                  <a:gd name="T42" fmla="*/ 134 w 188"/>
                  <a:gd name="T43" fmla="*/ 143 h 186"/>
                  <a:gd name="T44" fmla="*/ 116 w 188"/>
                  <a:gd name="T45" fmla="*/ 148 h 186"/>
                  <a:gd name="T46" fmla="*/ 112 w 188"/>
                  <a:gd name="T47" fmla="*/ 124 h 186"/>
                  <a:gd name="T48" fmla="*/ 105 w 188"/>
                  <a:gd name="T49" fmla="*/ 103 h 186"/>
                  <a:gd name="T50" fmla="*/ 90 w 188"/>
                  <a:gd name="T51" fmla="*/ 97 h 186"/>
                  <a:gd name="T52" fmla="*/ 94 w 188"/>
                  <a:gd name="T53" fmla="*/ 83 h 186"/>
                  <a:gd name="T54" fmla="*/ 110 w 188"/>
                  <a:gd name="T55" fmla="*/ 78 h 186"/>
                  <a:gd name="T56" fmla="*/ 115 w 188"/>
                  <a:gd name="T57" fmla="*/ 67 h 186"/>
                  <a:gd name="T58" fmla="*/ 110 w 188"/>
                  <a:gd name="T59" fmla="*/ 56 h 186"/>
                  <a:gd name="T60" fmla="*/ 94 w 188"/>
                  <a:gd name="T61" fmla="*/ 51 h 186"/>
                  <a:gd name="T62" fmla="*/ 74 w 188"/>
                  <a:gd name="T63" fmla="*/ 83 h 186"/>
                  <a:gd name="T64" fmla="*/ 0 w 188"/>
                  <a:gd name="T65" fmla="*/ 94 h 186"/>
                  <a:gd name="T66" fmla="*/ 10 w 188"/>
                  <a:gd name="T67" fmla="*/ 51 h 186"/>
                  <a:gd name="T68" fmla="*/ 35 w 188"/>
                  <a:gd name="T69" fmla="*/ 20 h 186"/>
                  <a:gd name="T70" fmla="*/ 74 w 188"/>
                  <a:gd name="T71" fmla="*/ 3 h 186"/>
                  <a:gd name="T72" fmla="*/ 115 w 188"/>
                  <a:gd name="T73" fmla="*/ 3 h 186"/>
                  <a:gd name="T74" fmla="*/ 152 w 188"/>
                  <a:gd name="T75" fmla="*/ 20 h 186"/>
                  <a:gd name="T76" fmla="*/ 179 w 188"/>
                  <a:gd name="T77" fmla="*/ 51 h 186"/>
                  <a:gd name="T78" fmla="*/ 188 w 188"/>
                  <a:gd name="T79" fmla="*/ 94 h 186"/>
                  <a:gd name="T80" fmla="*/ 179 w 188"/>
                  <a:gd name="T81" fmla="*/ 137 h 186"/>
                  <a:gd name="T82" fmla="*/ 152 w 188"/>
                  <a:gd name="T83" fmla="*/ 168 h 186"/>
                  <a:gd name="T84" fmla="*/ 115 w 188"/>
                  <a:gd name="T85" fmla="*/ 184 h 186"/>
                  <a:gd name="T86" fmla="*/ 74 w 188"/>
                  <a:gd name="T87" fmla="*/ 184 h 186"/>
                  <a:gd name="T88" fmla="*/ 35 w 188"/>
                  <a:gd name="T89" fmla="*/ 168 h 186"/>
                  <a:gd name="T90" fmla="*/ 10 w 188"/>
                  <a:gd name="T91" fmla="*/ 137 h 186"/>
                  <a:gd name="T92" fmla="*/ 0 w 188"/>
                  <a:gd name="T93" fmla="*/ 9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86">
                    <a:moveTo>
                      <a:pt x="171" y="94"/>
                    </a:moveTo>
                    <a:lnTo>
                      <a:pt x="167" y="72"/>
                    </a:lnTo>
                    <a:lnTo>
                      <a:pt x="160" y="53"/>
                    </a:lnTo>
                    <a:lnTo>
                      <a:pt x="149" y="37"/>
                    </a:lnTo>
                    <a:lnTo>
                      <a:pt x="134" y="26"/>
                    </a:lnTo>
                    <a:lnTo>
                      <a:pt x="115" y="19"/>
                    </a:lnTo>
                    <a:lnTo>
                      <a:pt x="94" y="15"/>
                    </a:lnTo>
                    <a:lnTo>
                      <a:pt x="74" y="19"/>
                    </a:lnTo>
                    <a:lnTo>
                      <a:pt x="55" y="26"/>
                    </a:lnTo>
                    <a:lnTo>
                      <a:pt x="39" y="37"/>
                    </a:lnTo>
                    <a:lnTo>
                      <a:pt x="27" y="53"/>
                    </a:lnTo>
                    <a:lnTo>
                      <a:pt x="20" y="72"/>
                    </a:lnTo>
                    <a:lnTo>
                      <a:pt x="18" y="94"/>
                    </a:lnTo>
                    <a:lnTo>
                      <a:pt x="20" y="115"/>
                    </a:lnTo>
                    <a:lnTo>
                      <a:pt x="27" y="134"/>
                    </a:lnTo>
                    <a:lnTo>
                      <a:pt x="39" y="149"/>
                    </a:lnTo>
                    <a:lnTo>
                      <a:pt x="55" y="162"/>
                    </a:lnTo>
                    <a:lnTo>
                      <a:pt x="74" y="169"/>
                    </a:lnTo>
                    <a:lnTo>
                      <a:pt x="94" y="171"/>
                    </a:lnTo>
                    <a:lnTo>
                      <a:pt x="115" y="169"/>
                    </a:lnTo>
                    <a:lnTo>
                      <a:pt x="134" y="162"/>
                    </a:lnTo>
                    <a:lnTo>
                      <a:pt x="149" y="149"/>
                    </a:lnTo>
                    <a:lnTo>
                      <a:pt x="160" y="134"/>
                    </a:lnTo>
                    <a:lnTo>
                      <a:pt x="167" y="115"/>
                    </a:lnTo>
                    <a:lnTo>
                      <a:pt x="171" y="94"/>
                    </a:lnTo>
                    <a:close/>
                    <a:moveTo>
                      <a:pt x="74" y="97"/>
                    </a:moveTo>
                    <a:lnTo>
                      <a:pt x="74" y="148"/>
                    </a:lnTo>
                    <a:lnTo>
                      <a:pt x="57" y="148"/>
                    </a:lnTo>
                    <a:lnTo>
                      <a:pt x="57" y="36"/>
                    </a:lnTo>
                    <a:lnTo>
                      <a:pt x="99" y="36"/>
                    </a:lnTo>
                    <a:lnTo>
                      <a:pt x="114" y="38"/>
                    </a:lnTo>
                    <a:lnTo>
                      <a:pt x="125" y="44"/>
                    </a:lnTo>
                    <a:lnTo>
                      <a:pt x="131" y="53"/>
                    </a:lnTo>
                    <a:lnTo>
                      <a:pt x="134" y="67"/>
                    </a:lnTo>
                    <a:lnTo>
                      <a:pt x="131" y="79"/>
                    </a:lnTo>
                    <a:lnTo>
                      <a:pt x="124" y="87"/>
                    </a:lnTo>
                    <a:lnTo>
                      <a:pt x="114" y="92"/>
                    </a:lnTo>
                    <a:lnTo>
                      <a:pt x="114" y="92"/>
                    </a:lnTo>
                    <a:lnTo>
                      <a:pt x="122" y="95"/>
                    </a:lnTo>
                    <a:lnTo>
                      <a:pt x="127" y="104"/>
                    </a:lnTo>
                    <a:lnTo>
                      <a:pt x="129" y="117"/>
                    </a:lnTo>
                    <a:lnTo>
                      <a:pt x="130" y="126"/>
                    </a:lnTo>
                    <a:lnTo>
                      <a:pt x="131" y="135"/>
                    </a:lnTo>
                    <a:lnTo>
                      <a:pt x="134" y="143"/>
                    </a:lnTo>
                    <a:lnTo>
                      <a:pt x="136" y="148"/>
                    </a:lnTo>
                    <a:lnTo>
                      <a:pt x="116" y="148"/>
                    </a:lnTo>
                    <a:lnTo>
                      <a:pt x="113" y="137"/>
                    </a:lnTo>
                    <a:lnTo>
                      <a:pt x="112" y="124"/>
                    </a:lnTo>
                    <a:lnTo>
                      <a:pt x="109" y="111"/>
                    </a:lnTo>
                    <a:lnTo>
                      <a:pt x="105" y="103"/>
                    </a:lnTo>
                    <a:lnTo>
                      <a:pt x="99" y="98"/>
                    </a:lnTo>
                    <a:lnTo>
                      <a:pt x="90" y="97"/>
                    </a:lnTo>
                    <a:lnTo>
                      <a:pt x="74" y="97"/>
                    </a:lnTo>
                    <a:close/>
                    <a:moveTo>
                      <a:pt x="94" y="83"/>
                    </a:moveTo>
                    <a:lnTo>
                      <a:pt x="105" y="81"/>
                    </a:lnTo>
                    <a:lnTo>
                      <a:pt x="110" y="78"/>
                    </a:lnTo>
                    <a:lnTo>
                      <a:pt x="114" y="73"/>
                    </a:lnTo>
                    <a:lnTo>
                      <a:pt x="115" y="67"/>
                    </a:lnTo>
                    <a:lnTo>
                      <a:pt x="114" y="60"/>
                    </a:lnTo>
                    <a:lnTo>
                      <a:pt x="110" y="56"/>
                    </a:lnTo>
                    <a:lnTo>
                      <a:pt x="105" y="52"/>
                    </a:lnTo>
                    <a:lnTo>
                      <a:pt x="94" y="51"/>
                    </a:lnTo>
                    <a:lnTo>
                      <a:pt x="74" y="51"/>
                    </a:lnTo>
                    <a:lnTo>
                      <a:pt x="74" y="83"/>
                    </a:lnTo>
                    <a:lnTo>
                      <a:pt x="94" y="83"/>
                    </a:lnTo>
                    <a:close/>
                    <a:moveTo>
                      <a:pt x="0" y="94"/>
                    </a:moveTo>
                    <a:lnTo>
                      <a:pt x="2" y="71"/>
                    </a:lnTo>
                    <a:lnTo>
                      <a:pt x="10" y="51"/>
                    </a:lnTo>
                    <a:lnTo>
                      <a:pt x="22" y="34"/>
                    </a:lnTo>
                    <a:lnTo>
                      <a:pt x="35" y="20"/>
                    </a:lnTo>
                    <a:lnTo>
                      <a:pt x="54" y="10"/>
                    </a:lnTo>
                    <a:lnTo>
                      <a:pt x="74" y="3"/>
                    </a:lnTo>
                    <a:lnTo>
                      <a:pt x="94" y="0"/>
                    </a:lnTo>
                    <a:lnTo>
                      <a:pt x="115" y="3"/>
                    </a:lnTo>
                    <a:lnTo>
                      <a:pt x="135" y="10"/>
                    </a:lnTo>
                    <a:lnTo>
                      <a:pt x="152" y="20"/>
                    </a:lnTo>
                    <a:lnTo>
                      <a:pt x="167" y="34"/>
                    </a:lnTo>
                    <a:lnTo>
                      <a:pt x="179" y="51"/>
                    </a:lnTo>
                    <a:lnTo>
                      <a:pt x="186" y="71"/>
                    </a:lnTo>
                    <a:lnTo>
                      <a:pt x="188" y="94"/>
                    </a:lnTo>
                    <a:lnTo>
                      <a:pt x="186" y="116"/>
                    </a:lnTo>
                    <a:lnTo>
                      <a:pt x="179" y="137"/>
                    </a:lnTo>
                    <a:lnTo>
                      <a:pt x="167" y="154"/>
                    </a:lnTo>
                    <a:lnTo>
                      <a:pt x="152" y="168"/>
                    </a:lnTo>
                    <a:lnTo>
                      <a:pt x="135" y="178"/>
                    </a:lnTo>
                    <a:lnTo>
                      <a:pt x="115" y="184"/>
                    </a:lnTo>
                    <a:lnTo>
                      <a:pt x="94" y="186"/>
                    </a:lnTo>
                    <a:lnTo>
                      <a:pt x="74" y="184"/>
                    </a:lnTo>
                    <a:lnTo>
                      <a:pt x="54" y="178"/>
                    </a:lnTo>
                    <a:lnTo>
                      <a:pt x="35" y="168"/>
                    </a:lnTo>
                    <a:lnTo>
                      <a:pt x="22" y="154"/>
                    </a:lnTo>
                    <a:lnTo>
                      <a:pt x="10" y="137"/>
                    </a:lnTo>
                    <a:lnTo>
                      <a:pt x="2" y="116"/>
                    </a:lnTo>
                    <a:lnTo>
                      <a:pt x="0" y="94"/>
                    </a:lnTo>
                    <a:close/>
                  </a:path>
                </a:pathLst>
              </a:custGeom>
              <a:solidFill>
                <a:srgbClr val="FF6600"/>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400" dirty="0">
                  <a:solidFill>
                    <a:srgbClr val="000000"/>
                  </a:solidFill>
                  <a:latin typeface="Arial" pitchFamily="34" charset="0"/>
                  <a:ea typeface="ＭＳ Ｐゴシック" pitchFamily="34" charset="-128"/>
                </a:endParaRPr>
              </a:p>
            </p:txBody>
          </p:sp>
        </p:grpSp>
      </p:grpSp>
    </p:spTree>
    <p:extLst>
      <p:ext uri="{BB962C8B-B14F-4D97-AF65-F5344CB8AC3E}">
        <p14:creationId xmlns:p14="http://schemas.microsoft.com/office/powerpoint/2010/main" val="30262284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hf hdr="0" ftr="0" dt="0"/>
  <p:txStyles>
    <p:titleStyle>
      <a:lvl1pPr algn="l" rtl="0" eaLnBrk="1" fontAlgn="base" hangingPunct="1">
        <a:lnSpc>
          <a:spcPct val="90000"/>
        </a:lnSpc>
        <a:spcBef>
          <a:spcPct val="0"/>
        </a:spcBef>
        <a:spcAft>
          <a:spcPct val="0"/>
        </a:spcAft>
        <a:defRPr lang="en-US" sz="3000" kern="1200" dirty="0">
          <a:solidFill>
            <a:srgbClr val="4D148C"/>
          </a:solidFill>
          <a:latin typeface="+mj-lt"/>
          <a:ea typeface="ＭＳ Ｐゴシック" pitchFamily="34" charset="-128"/>
          <a:cs typeface="+mj-cs"/>
        </a:defRPr>
      </a:lvl1pPr>
      <a:lvl2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2pPr>
      <a:lvl3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3pPr>
      <a:lvl4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4pPr>
      <a:lvl5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5pPr>
      <a:lvl6pPr marL="4572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6pPr>
      <a:lvl7pPr marL="9144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7pPr>
      <a:lvl8pPr marL="13716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8pPr>
      <a:lvl9pPr marL="18288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9pPr>
    </p:titleStyle>
    <p:bodyStyle>
      <a:lvl1pPr marL="0" indent="0" algn="l" rtl="0" eaLnBrk="1" fontAlgn="base" hangingPunct="1">
        <a:spcBef>
          <a:spcPts val="1200"/>
        </a:spcBef>
        <a:spcAft>
          <a:spcPct val="0"/>
        </a:spcAft>
        <a:buSzPct val="90000"/>
        <a:buFont typeface="Arial" pitchFamily="34" charset="0"/>
        <a:defRPr sz="2000" b="1" kern="1200">
          <a:solidFill>
            <a:schemeClr val="tx1"/>
          </a:solidFill>
          <a:latin typeface="Arial Narrow" pitchFamily="34" charset="0"/>
          <a:ea typeface="ＭＳ Ｐゴシック" pitchFamily="34" charset="-128"/>
          <a:cs typeface="+mn-cs"/>
        </a:defRPr>
      </a:lvl1pPr>
      <a:lvl2pPr marL="210312" indent="-210312" algn="l" rtl="0" eaLnBrk="1" fontAlgn="base" hangingPunct="1">
        <a:spcBef>
          <a:spcPts val="600"/>
        </a:spcBef>
        <a:spcAft>
          <a:spcPct val="0"/>
        </a:spcAft>
        <a:buSzPct val="90000"/>
        <a:buFont typeface="Arial" pitchFamily="34" charset="0"/>
        <a:buChar char="•"/>
        <a:defRPr sz="1800" kern="1200">
          <a:solidFill>
            <a:schemeClr val="tx1"/>
          </a:solidFill>
          <a:latin typeface="Arial Narrow" pitchFamily="34" charset="0"/>
          <a:ea typeface="ＭＳ Ｐゴシック" pitchFamily="34" charset="-128"/>
          <a:cs typeface="+mn-cs"/>
        </a:defRPr>
      </a:lvl2pPr>
      <a:lvl3pPr marL="438912" indent="-209550" algn="l" rtl="0" eaLnBrk="1" fontAlgn="base" hangingPunct="1">
        <a:spcBef>
          <a:spcPts val="600"/>
        </a:spcBef>
        <a:spcAft>
          <a:spcPct val="0"/>
        </a:spcAft>
        <a:buSzPct val="90000"/>
        <a:buFont typeface="Lucida Grande" charset="0"/>
        <a:buChar char="–"/>
        <a:defRPr sz="1600" kern="1200">
          <a:solidFill>
            <a:schemeClr val="tx1"/>
          </a:solidFill>
          <a:latin typeface="Arial Narrow" pitchFamily="34" charset="0"/>
          <a:ea typeface="ＭＳ Ｐゴシック" pitchFamily="34" charset="-128"/>
          <a:cs typeface="+mn-cs"/>
        </a:defRPr>
      </a:lvl3pPr>
      <a:lvl4pPr marL="649224" indent="-209550" algn="l" rtl="0" eaLnBrk="1" fontAlgn="base" hangingPunct="1">
        <a:spcBef>
          <a:spcPts val="600"/>
        </a:spcBef>
        <a:spcAft>
          <a:spcPct val="0"/>
        </a:spcAft>
        <a:buSzPct val="64000"/>
        <a:buFont typeface="Courier New" pitchFamily="49" charset="0"/>
        <a:buChar char="o"/>
        <a:defRPr sz="1600" kern="1200">
          <a:solidFill>
            <a:schemeClr val="tx1"/>
          </a:solidFill>
          <a:latin typeface="Arial Narrow" pitchFamily="34" charset="0"/>
          <a:ea typeface="ＭＳ Ｐゴシック" pitchFamily="34" charset="-128"/>
          <a:cs typeface="+mn-cs"/>
        </a:defRPr>
      </a:lvl4pPr>
      <a:lvl5pPr marL="859536" indent="-210312" algn="l" rtl="0" eaLnBrk="1" fontAlgn="base" hangingPunct="1">
        <a:spcBef>
          <a:spcPts val="600"/>
        </a:spcBef>
        <a:spcAft>
          <a:spcPct val="0"/>
        </a:spcAft>
        <a:buSzPct val="64000"/>
        <a:buFont typeface="Courier New" pitchFamily="49" charset="0"/>
        <a:buChar char="o"/>
        <a:defRPr sz="1600" kern="1200" baseline="0">
          <a:solidFill>
            <a:schemeClr val="tx1"/>
          </a:solidFill>
          <a:latin typeface="Arial Narrow" pitchFamily="34" charset="0"/>
          <a:ea typeface="ＭＳ Ｐゴシック" pitchFamily="34" charset="-128"/>
          <a:cs typeface="+mn-cs"/>
        </a:defRPr>
      </a:lvl5pPr>
      <a:lvl6pPr marL="1124712" indent="-210312" algn="l" defTabSz="914400" rtl="0" eaLnBrk="1" latinLnBrk="0" hangingPunct="1">
        <a:spcBef>
          <a:spcPct val="20000"/>
        </a:spcBef>
        <a:buSzPct val="64000"/>
        <a:buFont typeface="Courier New" pitchFamily="49" charset="0"/>
        <a:buChar char="o"/>
        <a:defRPr sz="16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994425" y="2851271"/>
            <a:ext cx="6370638" cy="1218795"/>
          </a:xfrm>
        </p:spPr>
        <p:txBody>
          <a:bodyPr/>
          <a:lstStyle/>
          <a:p>
            <a:r>
              <a:rPr lang="en-US" dirty="0"/>
              <a:t>Digital Assistance 1.0 Proposal for FedEx</a:t>
            </a:r>
          </a:p>
        </p:txBody>
      </p:sp>
    </p:spTree>
    <p:extLst>
      <p:ext uri="{BB962C8B-B14F-4D97-AF65-F5344CB8AC3E}">
        <p14:creationId xmlns:p14="http://schemas.microsoft.com/office/powerpoint/2010/main" val="246435294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Chatbot Architecture</a:t>
            </a:r>
          </a:p>
        </p:txBody>
      </p:sp>
      <p:grpSp>
        <p:nvGrpSpPr>
          <p:cNvPr id="52" name="Group 51"/>
          <p:cNvGrpSpPr/>
          <p:nvPr/>
        </p:nvGrpSpPr>
        <p:grpSpPr>
          <a:xfrm>
            <a:off x="1643183" y="907155"/>
            <a:ext cx="6061588" cy="5204244"/>
            <a:chOff x="1713522" y="1235401"/>
            <a:chExt cx="6061588" cy="5204244"/>
          </a:xfrm>
        </p:grpSpPr>
        <p:sp>
          <p:nvSpPr>
            <p:cNvPr id="4" name="Rounded Rectangle 3"/>
            <p:cNvSpPr/>
            <p:nvPr/>
          </p:nvSpPr>
          <p:spPr>
            <a:xfrm>
              <a:off x="1713522" y="1235401"/>
              <a:ext cx="6061587" cy="5475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200" dirty="0">
                  <a:solidFill>
                    <a:schemeClr val="tx1"/>
                  </a:solidFill>
                </a:rPr>
                <a:t>Desktop Application, Web Browser, Mobile App </a:t>
              </a:r>
              <a:r>
                <a:rPr lang="en-US" sz="1200" dirty="0">
                  <a:solidFill>
                    <a:srgbClr val="FF0000"/>
                  </a:solidFill>
                </a:rPr>
                <a:t> </a:t>
              </a:r>
              <a:r>
                <a:rPr lang="en-US" sz="1400" b="1" dirty="0">
                  <a:solidFill>
                    <a:schemeClr val="accent2"/>
                  </a:solidFill>
                </a:rPr>
                <a:t>Custom Chat Channels</a:t>
              </a:r>
            </a:p>
          </p:txBody>
        </p:sp>
        <p:grpSp>
          <p:nvGrpSpPr>
            <p:cNvPr id="42" name="Group 41"/>
            <p:cNvGrpSpPr/>
            <p:nvPr/>
          </p:nvGrpSpPr>
          <p:grpSpPr>
            <a:xfrm>
              <a:off x="1713523" y="5020362"/>
              <a:ext cx="6061587" cy="547534"/>
              <a:chOff x="1374365" y="5123301"/>
              <a:chExt cx="6061587" cy="547534"/>
            </a:xfrm>
          </p:grpSpPr>
          <p:sp>
            <p:nvSpPr>
              <p:cNvPr id="12" name="Rounded Rectangle 11"/>
              <p:cNvSpPr/>
              <p:nvPr/>
            </p:nvSpPr>
            <p:spPr>
              <a:xfrm>
                <a:off x="1374365" y="5123301"/>
                <a:ext cx="6061587" cy="5475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rgbClr val="FF0000"/>
                    </a:solidFill>
                  </a:rPr>
                  <a:t>			                      </a:t>
                </a:r>
                <a:r>
                  <a:rPr lang="en-US" sz="1400" b="1" dirty="0">
                    <a:solidFill>
                      <a:schemeClr val="accent2"/>
                    </a:solidFill>
                  </a:rPr>
                  <a:t>Integration</a:t>
                </a:r>
              </a:p>
            </p:txBody>
          </p:sp>
          <p:grpSp>
            <p:nvGrpSpPr>
              <p:cNvPr id="10" name="Group 9"/>
              <p:cNvGrpSpPr/>
              <p:nvPr/>
            </p:nvGrpSpPr>
            <p:grpSpPr>
              <a:xfrm>
                <a:off x="2994170" y="5190388"/>
                <a:ext cx="2358037" cy="411583"/>
                <a:chOff x="2583791" y="4348969"/>
                <a:chExt cx="2358037" cy="411583"/>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6367" y="4350612"/>
                  <a:ext cx="356822" cy="380848"/>
                </a:xfrm>
                <a:prstGeom prst="rect">
                  <a:avLst/>
                </a:prstGeom>
              </p:spPr>
            </p:pic>
            <p:pic>
              <p:nvPicPr>
                <p:cNvPr id="15" name="Picture 14"/>
                <p:cNvPicPr>
                  <a:picLocks noChangeAspect="1"/>
                </p:cNvPicPr>
                <p:nvPr/>
              </p:nvPicPr>
              <p:blipFill>
                <a:blip r:embed="rId3"/>
                <a:stretch>
                  <a:fillRect/>
                </a:stretch>
              </p:blipFill>
              <p:spPr>
                <a:xfrm>
                  <a:off x="2583791" y="4410840"/>
                  <a:ext cx="1120619" cy="28784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5146" y="4348969"/>
                  <a:ext cx="656682" cy="411583"/>
                </a:xfrm>
                <a:prstGeom prst="rect">
                  <a:avLst/>
                </a:prstGeom>
              </p:spPr>
            </p:pic>
          </p:grpSp>
        </p:grpSp>
        <p:sp>
          <p:nvSpPr>
            <p:cNvPr id="21" name="Up-Down Arrow 20"/>
            <p:cNvSpPr/>
            <p:nvPr/>
          </p:nvSpPr>
          <p:spPr>
            <a:xfrm>
              <a:off x="4686243" y="1822704"/>
              <a:ext cx="116144" cy="31976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3" name="Group 42"/>
            <p:cNvGrpSpPr/>
            <p:nvPr/>
          </p:nvGrpSpPr>
          <p:grpSpPr>
            <a:xfrm>
              <a:off x="1713522" y="2155033"/>
              <a:ext cx="6061587" cy="2510976"/>
              <a:chOff x="1316294" y="2142551"/>
              <a:chExt cx="6061587" cy="2510976"/>
            </a:xfrm>
          </p:grpSpPr>
          <p:grpSp>
            <p:nvGrpSpPr>
              <p:cNvPr id="13" name="Group 12"/>
              <p:cNvGrpSpPr/>
              <p:nvPr/>
            </p:nvGrpSpPr>
            <p:grpSpPr>
              <a:xfrm>
                <a:off x="1316294" y="2142551"/>
                <a:ext cx="6061587" cy="2510976"/>
                <a:chOff x="1755058" y="2069690"/>
                <a:chExt cx="8082116" cy="2362200"/>
              </a:xfrm>
            </p:grpSpPr>
            <p:sp>
              <p:nvSpPr>
                <p:cNvPr id="5" name="Rounded Rectangle 4"/>
                <p:cNvSpPr/>
                <p:nvPr/>
              </p:nvSpPr>
              <p:spPr>
                <a:xfrm>
                  <a:off x="1755058" y="2069690"/>
                  <a:ext cx="8082116" cy="2362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r>
                    <a:rPr lang="en-US" sz="1350" b="1" dirty="0">
                      <a:solidFill>
                        <a:schemeClr val="accent2"/>
                      </a:solidFill>
                    </a:rPr>
                    <a:t>Oracle </a:t>
                  </a:r>
                  <a:r>
                    <a:rPr lang="en-US" sz="1400" b="1" dirty="0">
                      <a:solidFill>
                        <a:schemeClr val="accent2"/>
                      </a:solidFill>
                    </a:rPr>
                    <a:t>Chatbot</a:t>
                  </a:r>
                  <a:r>
                    <a:rPr lang="en-US" sz="1350" b="1" dirty="0">
                      <a:solidFill>
                        <a:schemeClr val="accent2"/>
                      </a:solidFill>
                    </a:rPr>
                    <a:t> Platform</a:t>
                  </a:r>
                </a:p>
              </p:txBody>
            </p:sp>
            <p:sp>
              <p:nvSpPr>
                <p:cNvPr id="6" name="Rounded Rectangle 5"/>
                <p:cNvSpPr/>
                <p:nvPr/>
              </p:nvSpPr>
              <p:spPr>
                <a:xfrm>
                  <a:off x="2268794" y="2224548"/>
                  <a:ext cx="5061155" cy="2415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200" dirty="0">
                      <a:solidFill>
                        <a:schemeClr val="tx1"/>
                      </a:solidFill>
                    </a:rPr>
                    <a:t>Chat Message Platform</a:t>
                  </a:r>
                </a:p>
              </p:txBody>
            </p:sp>
            <p:sp>
              <p:nvSpPr>
                <p:cNvPr id="7" name="Rounded Rectangle 6"/>
                <p:cNvSpPr/>
                <p:nvPr/>
              </p:nvSpPr>
              <p:spPr>
                <a:xfrm>
                  <a:off x="2268794" y="2548837"/>
                  <a:ext cx="5061155" cy="13339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200" dirty="0">
                      <a:solidFill>
                        <a:schemeClr val="tx1"/>
                      </a:solidFill>
                    </a:rPr>
                    <a:t>Chatbot Engine</a:t>
                  </a:r>
                </a:p>
              </p:txBody>
            </p:sp>
            <p:sp>
              <p:nvSpPr>
                <p:cNvPr id="8" name="Rounded Rectangle 7"/>
                <p:cNvSpPr/>
                <p:nvPr/>
              </p:nvSpPr>
              <p:spPr>
                <a:xfrm>
                  <a:off x="2268794" y="3977796"/>
                  <a:ext cx="5061155" cy="2746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200" dirty="0">
                      <a:solidFill>
                        <a:schemeClr val="tx1"/>
                      </a:solidFill>
                    </a:rPr>
                    <a:t>Chatbot Component</a:t>
                  </a:r>
                </a:p>
              </p:txBody>
            </p:sp>
            <p:sp>
              <p:nvSpPr>
                <p:cNvPr id="9" name="Rounded Rectangle 8"/>
                <p:cNvSpPr/>
                <p:nvPr/>
              </p:nvSpPr>
              <p:spPr>
                <a:xfrm>
                  <a:off x="6298118" y="2337279"/>
                  <a:ext cx="955385" cy="141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200" dirty="0"/>
                    <a:t>IBCS</a:t>
                  </a:r>
                </a:p>
              </p:txBody>
            </p:sp>
            <p:sp>
              <p:nvSpPr>
                <p:cNvPr id="11" name="Rounded Rectangle 10"/>
                <p:cNvSpPr/>
                <p:nvPr/>
              </p:nvSpPr>
              <p:spPr>
                <a:xfrm>
                  <a:off x="6309606" y="4032390"/>
                  <a:ext cx="943897" cy="174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200" dirty="0"/>
                    <a:t>MCS</a:t>
                  </a:r>
                </a:p>
              </p:txBody>
            </p:sp>
          </p:grpSp>
          <p:sp>
            <p:nvSpPr>
              <p:cNvPr id="40" name="TextBox 39"/>
              <p:cNvSpPr txBox="1"/>
              <p:nvPr/>
            </p:nvSpPr>
            <p:spPr>
              <a:xfrm>
                <a:off x="2017727" y="2952818"/>
                <a:ext cx="2674522" cy="1200329"/>
              </a:xfrm>
              <a:prstGeom prst="rect">
                <a:avLst/>
              </a:prstGeom>
              <a:noFill/>
            </p:spPr>
            <p:txBody>
              <a:bodyPr wrap="square" rtlCol="0">
                <a:spAutoFit/>
              </a:bodyPr>
              <a:lstStyle/>
              <a:p>
                <a:pPr algn="ctr"/>
                <a:r>
                  <a:rPr lang="en-US" sz="800" dirty="0"/>
                  <a:t>Context Understanding</a:t>
                </a:r>
              </a:p>
              <a:p>
                <a:pPr marL="171450" indent="-171450">
                  <a:buFont typeface="Arial" panose="020B0604020202020204" pitchFamily="34" charset="0"/>
                  <a:buChar char="•"/>
                </a:pPr>
                <a:r>
                  <a:rPr lang="en-US" sz="800" dirty="0"/>
                  <a:t>Machine Learning</a:t>
                </a:r>
              </a:p>
              <a:p>
                <a:pPr marL="171450" indent="-171450">
                  <a:buFont typeface="Arial" panose="020B0604020202020204" pitchFamily="34" charset="0"/>
                  <a:buChar char="•"/>
                </a:pPr>
                <a:r>
                  <a:rPr lang="en-US" sz="800" dirty="0"/>
                  <a:t>Natural Language Processing</a:t>
                </a:r>
              </a:p>
              <a:p>
                <a:pPr marL="171450" indent="-171450">
                  <a:buFont typeface="Arial" panose="020B0604020202020204" pitchFamily="34" charset="0"/>
                  <a:buChar char="•"/>
                </a:pPr>
                <a:r>
                  <a:rPr lang="en-US" sz="800" dirty="0"/>
                  <a:t>Entity Recognition</a:t>
                </a:r>
              </a:p>
              <a:p>
                <a:pPr marL="171450" indent="-171450">
                  <a:buFont typeface="Arial" panose="020B0604020202020204" pitchFamily="34" charset="0"/>
                  <a:buChar char="•"/>
                </a:pPr>
                <a:r>
                  <a:rPr lang="en-US" sz="800" dirty="0"/>
                  <a:t>Intent Recognition</a:t>
                </a:r>
              </a:p>
              <a:p>
                <a:pPr marL="171450" indent="-171450">
                  <a:buFont typeface="Arial" panose="020B0604020202020204" pitchFamily="34" charset="0"/>
                  <a:buChar char="•"/>
                </a:pPr>
                <a:r>
                  <a:rPr lang="en-US" sz="800" dirty="0"/>
                  <a:t>Dialogue Management</a:t>
                </a:r>
              </a:p>
              <a:p>
                <a:pPr marL="171450" indent="-171450">
                  <a:buFont typeface="Arial" panose="020B0604020202020204" pitchFamily="34" charset="0"/>
                  <a:buChar char="•"/>
                </a:pPr>
                <a:r>
                  <a:rPr lang="en-US" sz="800" dirty="0"/>
                  <a:t>Rule bases/keyword triggering</a:t>
                </a:r>
              </a:p>
              <a:p>
                <a:pPr marL="171450" indent="-171450">
                  <a:buFont typeface="Arial" panose="020B0604020202020204" pitchFamily="34" charset="0"/>
                  <a:buChar char="•"/>
                </a:pPr>
                <a:r>
                  <a:rPr lang="en-US" sz="800" dirty="0"/>
                  <a:t>Q&amp;A Pairs/Scripts</a:t>
                </a:r>
              </a:p>
              <a:p>
                <a:pPr marL="171450" indent="-171450">
                  <a:buFont typeface="Arial" panose="020B0604020202020204" pitchFamily="34" charset="0"/>
                  <a:buChar char="•"/>
                </a:pPr>
                <a:endParaRPr lang="en-US" sz="800" b="1" dirty="0">
                  <a:latin typeface="+mn-lt"/>
                </a:endParaRPr>
              </a:p>
            </p:txBody>
          </p:sp>
        </p:grpSp>
        <p:sp>
          <p:nvSpPr>
            <p:cNvPr id="44" name="Up-Down Arrow 43"/>
            <p:cNvSpPr/>
            <p:nvPr/>
          </p:nvSpPr>
          <p:spPr>
            <a:xfrm>
              <a:off x="4686243" y="5587095"/>
              <a:ext cx="116144" cy="31976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Up-Down Arrow 44"/>
            <p:cNvSpPr/>
            <p:nvPr/>
          </p:nvSpPr>
          <p:spPr>
            <a:xfrm>
              <a:off x="4686243" y="4683482"/>
              <a:ext cx="116144" cy="31976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7" name="Rounded Rectangle 46"/>
            <p:cNvSpPr/>
            <p:nvPr/>
          </p:nvSpPr>
          <p:spPr>
            <a:xfrm>
              <a:off x="1713523" y="5892111"/>
              <a:ext cx="6061587" cy="5475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200" dirty="0">
                  <a:solidFill>
                    <a:schemeClr val="tx1"/>
                  </a:solidFill>
                </a:rPr>
                <a:t>Oracle SaaS Application Cloud, CRM Cloud, Enwisen, Service Desk </a:t>
              </a:r>
              <a:r>
                <a:rPr lang="en-US" sz="1350" dirty="0">
                  <a:solidFill>
                    <a:srgbClr val="FF0000"/>
                  </a:solidFill>
                </a:rPr>
                <a:t>- </a:t>
              </a:r>
              <a:r>
                <a:rPr lang="en-US" sz="1400" b="1" dirty="0">
                  <a:solidFill>
                    <a:schemeClr val="accent2"/>
                  </a:solidFill>
                </a:rPr>
                <a:t>Enterprise Applications</a:t>
              </a:r>
            </a:p>
          </p:txBody>
        </p:sp>
      </p:grpSp>
    </p:spTree>
    <p:extLst>
      <p:ext uri="{BB962C8B-B14F-4D97-AF65-F5344CB8AC3E}">
        <p14:creationId xmlns:p14="http://schemas.microsoft.com/office/powerpoint/2010/main" val="1486386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345" y="280694"/>
            <a:ext cx="7250282" cy="917222"/>
          </a:xfrm>
          <a:prstGeom prst="rect">
            <a:avLst/>
          </a:prstGeom>
        </p:spPr>
        <p:txBody>
          <a:bodyPr vert="horz" wrap="square" lIns="0" tIns="0" rIns="0" bIns="0" rtlCol="0">
            <a:spAutoFit/>
          </a:bodyPr>
          <a:lstStyle/>
          <a:p>
            <a:pPr marL="12700">
              <a:lnSpc>
                <a:spcPct val="100000"/>
              </a:lnSpc>
            </a:pPr>
            <a:r>
              <a:rPr lang="en-US" sz="2800" dirty="0"/>
              <a:t>Contents</a:t>
            </a:r>
            <a:endParaRPr sz="2800" dirty="0"/>
          </a:p>
        </p:txBody>
      </p:sp>
      <p:graphicFrame>
        <p:nvGraphicFramePr>
          <p:cNvPr id="7" name="Chart 6">
            <a:extLst>
              <a:ext uri="{FF2B5EF4-FFF2-40B4-BE49-F238E27FC236}">
                <a16:creationId xmlns:a16="http://schemas.microsoft.com/office/drawing/2014/main" id="{9328ADB9-6899-4326-805E-D6CDE767A4E5}"/>
              </a:ext>
            </a:extLst>
          </p:cNvPr>
          <p:cNvGraphicFramePr/>
          <p:nvPr>
            <p:extLst/>
          </p:nvPr>
        </p:nvGraphicFramePr>
        <p:xfrm>
          <a:off x="3374713" y="461179"/>
          <a:ext cx="554400" cy="556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8" name="Content Placeholder 4">
            <a:extLst>
              <a:ext uri="{FF2B5EF4-FFF2-40B4-BE49-F238E27FC236}">
                <a16:creationId xmlns:a16="http://schemas.microsoft.com/office/drawing/2014/main" id="{4EE4702B-4E98-46D7-B042-2C2859F16ECE}"/>
              </a:ext>
            </a:extLst>
          </p:cNvPr>
          <p:cNvGraphicFramePr>
            <a:graphicFrameLocks/>
          </p:cNvGraphicFramePr>
          <p:nvPr>
            <p:extLst>
              <p:ext uri="{D42A27DB-BD31-4B8C-83A1-F6EECF244321}">
                <p14:modId xmlns:p14="http://schemas.microsoft.com/office/powerpoint/2010/main" val="3223443675"/>
              </p:ext>
            </p:extLst>
          </p:nvPr>
        </p:nvGraphicFramePr>
        <p:xfrm>
          <a:off x="764345" y="1197916"/>
          <a:ext cx="7338060" cy="3342640"/>
        </p:xfrm>
        <a:graphic>
          <a:graphicData uri="http://schemas.openxmlformats.org/drawingml/2006/table">
            <a:tbl>
              <a:tblPr bandRow="1">
                <a:tableStyleId>{5C22544A-7EE6-4342-B048-85BDC9FD1C3A}</a:tableStyleId>
              </a:tblPr>
              <a:tblGrid>
                <a:gridCol w="6472141">
                  <a:extLst>
                    <a:ext uri="{9D8B030D-6E8A-4147-A177-3AD203B41FA5}">
                      <a16:colId xmlns:a16="http://schemas.microsoft.com/office/drawing/2014/main" val="20000"/>
                    </a:ext>
                  </a:extLst>
                </a:gridCol>
                <a:gridCol w="865919">
                  <a:extLst>
                    <a:ext uri="{9D8B030D-6E8A-4147-A177-3AD203B41FA5}">
                      <a16:colId xmlns:a16="http://schemas.microsoft.com/office/drawing/2014/main" val="20001"/>
                    </a:ext>
                  </a:extLst>
                </a:gridCol>
              </a:tblGrid>
              <a:tr h="477520">
                <a:tc>
                  <a:txBody>
                    <a:bodyPr/>
                    <a:lstStyle/>
                    <a:p>
                      <a:pPr marL="0" lvl="1" indent="0" algn="l"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Executive Summary</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ctr"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3</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902526"/>
                  </a:ext>
                </a:extLst>
              </a:tr>
              <a:tr h="477520">
                <a:tc>
                  <a:txBody>
                    <a:bodyPr/>
                    <a:lstStyle/>
                    <a:p>
                      <a:pPr marL="0" lvl="1" indent="0" algn="l"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Scope</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ctr"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4</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7520">
                <a:tc>
                  <a:txBody>
                    <a:bodyPr/>
                    <a:lstStyle/>
                    <a:p>
                      <a:pPr marL="0" lvl="1" indent="0" algn="l" defTabSz="914400" rtl="0" eaLnBrk="1" latinLnBrk="0" hangingPunct="1">
                        <a:lnSpc>
                          <a:spcPct val="100000"/>
                        </a:lnSpc>
                        <a:spcBef>
                          <a:spcPts val="600"/>
                        </a:spcBef>
                        <a:spcAft>
                          <a:spcPts val="600"/>
                        </a:spcAft>
                        <a:buClr>
                          <a:schemeClr val="accent5"/>
                        </a:buClr>
                        <a:buSzPct val="75000"/>
                        <a:buFont typeface="+mj-lt"/>
                        <a:buNone/>
                      </a:pPr>
                      <a:r>
                        <a:rPr lang="en-US" sz="1600" b="0" kern="1200" baseline="0" dirty="0">
                          <a:solidFill>
                            <a:schemeClr val="tx1"/>
                          </a:solidFill>
                          <a:latin typeface="+mn-lt"/>
                          <a:ea typeface="+mn-ea"/>
                          <a:cs typeface="Arial" panose="020B0604020202020204" pitchFamily="34" charset="0"/>
                        </a:rPr>
                        <a:t>Timeline</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ctr"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6</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7520">
                <a:tc>
                  <a:txBody>
                    <a:bodyPr/>
                    <a:lstStyle/>
                    <a:p>
                      <a:pPr marL="0" lvl="1" indent="0" algn="l" defTabSz="914400" rtl="0" eaLnBrk="1" latinLnBrk="0" hangingPunct="1">
                        <a:lnSpc>
                          <a:spcPct val="100000"/>
                        </a:lnSpc>
                        <a:spcBef>
                          <a:spcPts val="600"/>
                        </a:spcBef>
                        <a:spcAft>
                          <a:spcPts val="600"/>
                        </a:spcAft>
                        <a:buClr>
                          <a:schemeClr val="accent5"/>
                        </a:buClr>
                        <a:buSzPct val="75000"/>
                        <a:buFont typeface="+mj-lt"/>
                        <a:buNone/>
                      </a:pPr>
                      <a:r>
                        <a:rPr lang="en-US" sz="1600" b="0" kern="1200" baseline="0" dirty="0">
                          <a:solidFill>
                            <a:schemeClr val="tx1"/>
                          </a:solidFill>
                          <a:latin typeface="+mn-lt"/>
                          <a:ea typeface="+mn-ea"/>
                          <a:cs typeface="Arial" panose="020B0604020202020204" pitchFamily="34" charset="0"/>
                        </a:rPr>
                        <a:t>High Level Solution Map</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ctr"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7</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071513"/>
                  </a:ext>
                </a:extLst>
              </a:tr>
              <a:tr h="477520">
                <a:tc>
                  <a:txBody>
                    <a:bodyPr/>
                    <a:lstStyle/>
                    <a:p>
                      <a:pPr marL="0" lvl="1" indent="0" algn="l" defTabSz="914400" rtl="0" eaLnBrk="1" latinLnBrk="0" hangingPunct="1">
                        <a:lnSpc>
                          <a:spcPct val="100000"/>
                        </a:lnSpc>
                        <a:spcBef>
                          <a:spcPts val="600"/>
                        </a:spcBef>
                        <a:spcAft>
                          <a:spcPts val="600"/>
                        </a:spcAft>
                        <a:buClr>
                          <a:schemeClr val="accent5"/>
                        </a:buClr>
                        <a:buSzPct val="75000"/>
                        <a:buFont typeface="+mj-lt"/>
                        <a:buNone/>
                      </a:pPr>
                      <a:r>
                        <a:rPr lang="en-US" sz="1600" b="0" kern="1200" baseline="0" dirty="0">
                          <a:solidFill>
                            <a:schemeClr val="tx1"/>
                          </a:solidFill>
                          <a:latin typeface="+mn-lt"/>
                          <a:ea typeface="+mn-ea"/>
                          <a:cs typeface="Arial" panose="020B0604020202020204" pitchFamily="34" charset="0"/>
                        </a:rPr>
                        <a:t>Resource Plan</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ctr"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8</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7520">
                <a:tc>
                  <a:txBody>
                    <a:bodyPr/>
                    <a:lstStyle/>
                    <a:p>
                      <a:pPr marL="0" lvl="1" indent="0" algn="l"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Effort Estimates and Fees</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ctr"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9</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097867"/>
                  </a:ext>
                </a:extLst>
              </a:tr>
              <a:tr h="477520">
                <a:tc>
                  <a:txBody>
                    <a:bodyPr/>
                    <a:lstStyle/>
                    <a:p>
                      <a:pPr marL="0" lvl="1" indent="0" algn="l"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Assumptions</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ctr" defTabSz="914400" rtl="0" eaLnBrk="1" latinLnBrk="0" hangingPunct="1">
                        <a:lnSpc>
                          <a:spcPct val="100000"/>
                        </a:lnSpc>
                        <a:spcBef>
                          <a:spcPts val="600"/>
                        </a:spcBef>
                        <a:spcAft>
                          <a:spcPts val="600"/>
                        </a:spcAft>
                        <a:buClr>
                          <a:schemeClr val="accent5"/>
                        </a:buClr>
                        <a:buSzPct val="75000"/>
                        <a:buFont typeface="+mj-lt"/>
                        <a:buNone/>
                      </a:pPr>
                      <a:r>
                        <a:rPr lang="en-US" sz="1600" b="0" kern="1200" dirty="0">
                          <a:solidFill>
                            <a:schemeClr val="tx1"/>
                          </a:solidFill>
                          <a:latin typeface="+mn-lt"/>
                          <a:ea typeface="+mn-ea"/>
                          <a:cs typeface="Arial" panose="020B0604020202020204" pitchFamily="34" charset="0"/>
                        </a:rPr>
                        <a:t>10</a:t>
                      </a:r>
                    </a:p>
                  </a:txBody>
                  <a:tcPr marL="68580" marR="0" marT="34290" marB="34290" anchor="ctr">
                    <a:lnL w="12700" cmpd="sng">
                      <a:noFill/>
                    </a:lnL>
                    <a:lnR w="12700" cmpd="sng">
                      <a:noFill/>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1456693"/>
                  </a:ext>
                </a:extLst>
              </a:tr>
            </a:tbl>
          </a:graphicData>
        </a:graphic>
      </p:graphicFrame>
    </p:spTree>
    <p:extLst>
      <p:ext uri="{BB962C8B-B14F-4D97-AF65-F5344CB8AC3E}">
        <p14:creationId xmlns:p14="http://schemas.microsoft.com/office/powerpoint/2010/main" val="12269939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8239" y="217543"/>
            <a:ext cx="7187692" cy="430887"/>
          </a:xfrm>
          <a:prstGeom prst="rect">
            <a:avLst/>
          </a:prstGeom>
        </p:spPr>
        <p:txBody>
          <a:bodyPr vert="horz" wrap="square" lIns="0" tIns="0" rIns="0" bIns="0" rtlCol="0">
            <a:spAutoFit/>
          </a:bodyPr>
          <a:lstStyle/>
          <a:p>
            <a:pPr marL="12700">
              <a:lnSpc>
                <a:spcPct val="100000"/>
              </a:lnSpc>
            </a:pPr>
            <a:r>
              <a:rPr lang="en-US" sz="2800" dirty="0"/>
              <a:t>Executive Summary</a:t>
            </a:r>
            <a:endParaRPr sz="2800" dirty="0"/>
          </a:p>
        </p:txBody>
      </p:sp>
      <p:graphicFrame>
        <p:nvGraphicFramePr>
          <p:cNvPr id="7" name="Chart 6">
            <a:extLst>
              <a:ext uri="{FF2B5EF4-FFF2-40B4-BE49-F238E27FC236}">
                <a16:creationId xmlns:a16="http://schemas.microsoft.com/office/drawing/2014/main" id="{9328ADB9-6899-4326-805E-D6CDE767A4E5}"/>
              </a:ext>
            </a:extLst>
          </p:cNvPr>
          <p:cNvGraphicFramePr/>
          <p:nvPr>
            <p:extLst/>
          </p:nvPr>
        </p:nvGraphicFramePr>
        <p:xfrm>
          <a:off x="3374713" y="461179"/>
          <a:ext cx="554400" cy="556252"/>
        </p:xfrm>
        <a:graphic>
          <a:graphicData uri="http://schemas.openxmlformats.org/drawingml/2006/chart">
            <c:chart xmlns:c="http://schemas.openxmlformats.org/drawingml/2006/chart" xmlns:r="http://schemas.openxmlformats.org/officeDocument/2006/relationships" r:id="rId2"/>
          </a:graphicData>
        </a:graphic>
      </p:graphicFrame>
      <p:sp>
        <p:nvSpPr>
          <p:cNvPr id="32" name="TextBox 31">
            <a:extLst>
              <a:ext uri="{FF2B5EF4-FFF2-40B4-BE49-F238E27FC236}">
                <a16:creationId xmlns:a16="http://schemas.microsoft.com/office/drawing/2014/main" id="{9DD9F764-1824-4174-AF03-BACFDCC91575}"/>
              </a:ext>
            </a:extLst>
          </p:cNvPr>
          <p:cNvSpPr txBox="1"/>
          <p:nvPr/>
        </p:nvSpPr>
        <p:spPr>
          <a:xfrm>
            <a:off x="600917" y="950976"/>
            <a:ext cx="7500346" cy="3908700"/>
          </a:xfrm>
          <a:prstGeom prst="rect">
            <a:avLst/>
          </a:prstGeom>
          <a:noFill/>
          <a:ln>
            <a:noFill/>
          </a:ln>
        </p:spPr>
        <p:txBody>
          <a:bodyPr wrap="square" rtlCol="0" anchor="t">
            <a:noAutofit/>
          </a:bodyPr>
          <a:lstStyle/>
          <a:p>
            <a:pPr algn="l">
              <a:spcBef>
                <a:spcPts val="600"/>
              </a:spcBef>
              <a:spcAft>
                <a:spcPts val="600"/>
              </a:spcAft>
            </a:pPr>
            <a:r>
              <a:rPr lang="en-US" sz="1400" dirty="0">
                <a:latin typeface="+mn-lt"/>
              </a:rPr>
              <a:t>FedEx Corporate Business Services (CBS) implemented Oracle Cloud for FedEx Supply Chain (FSC) </a:t>
            </a:r>
            <a:r>
              <a:rPr lang="en-US" sz="1400" dirty="0" err="1">
                <a:latin typeface="+mn-lt"/>
              </a:rPr>
              <a:t>OpCo</a:t>
            </a:r>
            <a:r>
              <a:rPr lang="en-US" sz="1400" dirty="0">
                <a:latin typeface="+mn-lt"/>
              </a:rPr>
              <a:t> and has undertaken an initiative (“Novita”) to expand the Oracle Cloud solution for global Enterprise with initial deployment to the Express International. </a:t>
            </a:r>
          </a:p>
          <a:p>
            <a:pPr algn="l">
              <a:spcBef>
                <a:spcPts val="600"/>
              </a:spcBef>
              <a:spcAft>
                <a:spcPts val="600"/>
              </a:spcAft>
            </a:pPr>
            <a:endParaRPr lang="en-US" sz="1400" dirty="0"/>
          </a:p>
          <a:p>
            <a:pPr algn="l">
              <a:spcBef>
                <a:spcPts val="600"/>
              </a:spcBef>
              <a:spcAft>
                <a:spcPts val="600"/>
              </a:spcAft>
            </a:pPr>
            <a:r>
              <a:rPr lang="en-US" sz="1400" dirty="0">
                <a:latin typeface="+mn-lt"/>
              </a:rPr>
              <a:t>The FedEx CBS team is evaluating current Oracle Cloud Operate (support) model to build upon existing service level quality while increasing automation, standardization and scaling the service model for global organization through a dedicated cross-functional support team. </a:t>
            </a:r>
          </a:p>
          <a:p>
            <a:pPr algn="l">
              <a:spcBef>
                <a:spcPts val="600"/>
              </a:spcBef>
              <a:spcAft>
                <a:spcPts val="600"/>
              </a:spcAft>
            </a:pPr>
            <a:endParaRPr lang="en-US" sz="1400" dirty="0">
              <a:latin typeface="+mn-lt"/>
            </a:endParaRPr>
          </a:p>
          <a:p>
            <a:pPr algn="l">
              <a:spcBef>
                <a:spcPts val="600"/>
              </a:spcBef>
              <a:spcAft>
                <a:spcPts val="600"/>
              </a:spcAft>
            </a:pPr>
            <a:r>
              <a:rPr lang="en-US" sz="1400" dirty="0">
                <a:latin typeface="+mn-lt"/>
              </a:rPr>
              <a:t>The overall value proposition is to increase customer satisfaction, lower operating costs, while reallocating business resources to work on prioritized CBS projects. </a:t>
            </a:r>
            <a:r>
              <a:rPr lang="en-US" sz="1400" dirty="0"/>
              <a:t>Deploying Digital Assistants is a key component to achieve these goals. This document provides the details about the first step/Release 1.0 of this Digital Assistance workforce journey.</a:t>
            </a:r>
            <a:endParaRPr lang="en-US" sz="1400" dirty="0">
              <a:latin typeface="+mn-lt"/>
            </a:endParaRPr>
          </a:p>
        </p:txBody>
      </p:sp>
    </p:spTree>
    <p:extLst>
      <p:ext uri="{BB962C8B-B14F-4D97-AF65-F5344CB8AC3E}">
        <p14:creationId xmlns:p14="http://schemas.microsoft.com/office/powerpoint/2010/main" val="337025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1554" y="280517"/>
            <a:ext cx="7250112" cy="917575"/>
          </a:xfrm>
          <a:prstGeom prst="rect">
            <a:avLst/>
          </a:prstGeom>
        </p:spPr>
        <p:txBody>
          <a:bodyPr vert="horz" wrap="square" lIns="0" tIns="0" rIns="0" bIns="0" rtlCol="0">
            <a:spAutoFit/>
          </a:bodyPr>
          <a:lstStyle/>
          <a:p>
            <a:pPr marL="12700">
              <a:lnSpc>
                <a:spcPct val="100000"/>
              </a:lnSpc>
            </a:pPr>
            <a:r>
              <a:rPr lang="en-US" sz="2800" dirty="0"/>
              <a:t>Scope</a:t>
            </a:r>
            <a:endParaRPr sz="2800" dirty="0"/>
          </a:p>
        </p:txBody>
      </p:sp>
      <p:graphicFrame>
        <p:nvGraphicFramePr>
          <p:cNvPr id="7" name="Chart 6">
            <a:extLst>
              <a:ext uri="{FF2B5EF4-FFF2-40B4-BE49-F238E27FC236}">
                <a16:creationId xmlns:a16="http://schemas.microsoft.com/office/drawing/2014/main" id="{9328ADB9-6899-4326-805E-D6CDE767A4E5}"/>
              </a:ext>
            </a:extLst>
          </p:cNvPr>
          <p:cNvGraphicFramePr/>
          <p:nvPr>
            <p:extLst/>
          </p:nvPr>
        </p:nvGraphicFramePr>
        <p:xfrm>
          <a:off x="3374713" y="461179"/>
          <a:ext cx="554400" cy="556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35AE6B61-345D-4241-A5D0-13278AEB5B6E}"/>
              </a:ext>
            </a:extLst>
          </p:cNvPr>
          <p:cNvGraphicFramePr>
            <a:graphicFrameLocks noGrp="1"/>
          </p:cNvGraphicFramePr>
          <p:nvPr>
            <p:extLst>
              <p:ext uri="{D42A27DB-BD31-4B8C-83A1-F6EECF244321}">
                <p14:modId xmlns:p14="http://schemas.microsoft.com/office/powerpoint/2010/main" val="803702716"/>
              </p:ext>
            </p:extLst>
          </p:nvPr>
        </p:nvGraphicFramePr>
        <p:xfrm>
          <a:off x="461554" y="1336347"/>
          <a:ext cx="8064825" cy="4065016"/>
        </p:xfrm>
        <a:graphic>
          <a:graphicData uri="http://schemas.openxmlformats.org/drawingml/2006/table">
            <a:tbl>
              <a:tblPr firstRow="1">
                <a:tableStyleId>{5C22544A-7EE6-4342-B048-85BDC9FD1C3A}</a:tableStyleId>
              </a:tblPr>
              <a:tblGrid>
                <a:gridCol w="966193">
                  <a:extLst>
                    <a:ext uri="{9D8B030D-6E8A-4147-A177-3AD203B41FA5}">
                      <a16:colId xmlns:a16="http://schemas.microsoft.com/office/drawing/2014/main" val="923672740"/>
                    </a:ext>
                  </a:extLst>
                </a:gridCol>
                <a:gridCol w="1010653">
                  <a:extLst>
                    <a:ext uri="{9D8B030D-6E8A-4147-A177-3AD203B41FA5}">
                      <a16:colId xmlns:a16="http://schemas.microsoft.com/office/drawing/2014/main" val="20000"/>
                    </a:ext>
                  </a:extLst>
                </a:gridCol>
                <a:gridCol w="6087979">
                  <a:extLst>
                    <a:ext uri="{9D8B030D-6E8A-4147-A177-3AD203B41FA5}">
                      <a16:colId xmlns:a16="http://schemas.microsoft.com/office/drawing/2014/main" val="20003"/>
                    </a:ext>
                  </a:extLst>
                </a:gridCol>
              </a:tblGrid>
              <a:tr h="194310">
                <a:tc>
                  <a:txBody>
                    <a:bodyPr/>
                    <a:lstStyle/>
                    <a:p>
                      <a:pPr marL="0" marR="0" algn="ctr" defTabSz="1219170" rtl="0" eaLnBrk="1" latinLnBrk="0" hangingPunct="1">
                        <a:spcBef>
                          <a:spcPts val="400"/>
                        </a:spcBef>
                        <a:spcAft>
                          <a:spcPts val="400"/>
                        </a:spcAft>
                      </a:pPr>
                      <a:r>
                        <a:rPr lang="en-US" sz="1000" b="1" kern="1200" dirty="0">
                          <a:solidFill>
                            <a:schemeClr val="lt1"/>
                          </a:solidFill>
                          <a:effectLst/>
                          <a:latin typeface="+mn-lt"/>
                          <a:ea typeface="+mn-ea"/>
                          <a:cs typeface="+mn-cs"/>
                        </a:rPr>
                        <a:t>Application</a:t>
                      </a:r>
                    </a:p>
                  </a:txBody>
                  <a:tcPr marL="34290" marR="34290" marT="34290" marB="34290" anchor="ctr">
                    <a:lnB w="6350" cap="flat" cmpd="sng" algn="ctr">
                      <a:noFill/>
                      <a:prstDash val="solid"/>
                      <a:round/>
                      <a:headEnd type="none" w="med" len="med"/>
                      <a:tailEnd type="none" w="med" len="med"/>
                    </a:lnB>
                  </a:tcPr>
                </a:tc>
                <a:tc>
                  <a:txBody>
                    <a:bodyPr/>
                    <a:lstStyle/>
                    <a:p>
                      <a:pPr marL="0" marR="0" algn="ctr" defTabSz="1219170" rtl="0" eaLnBrk="1" latinLnBrk="0" hangingPunct="1">
                        <a:spcBef>
                          <a:spcPts val="400"/>
                        </a:spcBef>
                        <a:spcAft>
                          <a:spcPts val="400"/>
                        </a:spcAft>
                      </a:pPr>
                      <a:r>
                        <a:rPr lang="en-US" sz="1000" kern="1200" dirty="0">
                          <a:effectLst/>
                        </a:rPr>
                        <a:t>Module</a:t>
                      </a:r>
                      <a:endParaRPr lang="en-US" sz="1000" b="1" kern="1200" dirty="0">
                        <a:solidFill>
                          <a:schemeClr val="lt1"/>
                        </a:solidFill>
                        <a:effectLst/>
                        <a:latin typeface="+mn-lt"/>
                        <a:ea typeface="+mn-ea"/>
                        <a:cs typeface="+mn-cs"/>
                      </a:endParaRPr>
                    </a:p>
                  </a:txBody>
                  <a:tcPr marL="34290" marR="34290" marT="34290" marB="34290" anchor="ctr">
                    <a:lnB w="6350" cap="flat" cmpd="sng" algn="ctr">
                      <a:noFill/>
                      <a:prstDash val="solid"/>
                      <a:round/>
                      <a:headEnd type="none" w="med" len="med"/>
                      <a:tailEnd type="none" w="med" len="med"/>
                    </a:lnB>
                  </a:tcPr>
                </a:tc>
                <a:tc>
                  <a:txBody>
                    <a:bodyPr/>
                    <a:lstStyle/>
                    <a:p>
                      <a:pPr marL="0" marR="0" algn="ctr" defTabSz="1219170" rtl="0" eaLnBrk="1" latinLnBrk="0" hangingPunct="1">
                        <a:spcBef>
                          <a:spcPts val="400"/>
                        </a:spcBef>
                        <a:spcAft>
                          <a:spcPts val="400"/>
                        </a:spcAft>
                      </a:pPr>
                      <a:r>
                        <a:rPr lang="en-US" sz="1000" b="1" kern="1200" dirty="0">
                          <a:solidFill>
                            <a:schemeClr val="lt1"/>
                          </a:solidFill>
                          <a:effectLst/>
                          <a:latin typeface="+mn-lt"/>
                          <a:ea typeface="+mn-ea"/>
                          <a:cs typeface="+mn-cs"/>
                        </a:rPr>
                        <a:t>Use Cases</a:t>
                      </a:r>
                    </a:p>
                  </a:txBody>
                  <a:tcPr marL="34290" marR="34290" marT="34290" marB="34290" anchor="ctr">
                    <a:lnB w="635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795955">
                <a:tc>
                  <a:txBody>
                    <a:bodyPr/>
                    <a:lstStyle/>
                    <a:p>
                      <a:pPr marL="0" marR="0" algn="ctr" fontAlgn="base">
                        <a:lnSpc>
                          <a:spcPct val="105000"/>
                        </a:lnSpc>
                        <a:spcBef>
                          <a:spcPts val="300"/>
                        </a:spcBef>
                        <a:spcAft>
                          <a:spcPts val="0"/>
                        </a:spcAft>
                      </a:pPr>
                      <a:r>
                        <a:rPr lang="en-US" sz="1000" b="1" dirty="0">
                          <a:solidFill>
                            <a:schemeClr val="tx1"/>
                          </a:solidFill>
                          <a:effectLst/>
                          <a:latin typeface="+mn-lt"/>
                          <a:ea typeface="Times" panose="02020603050405020304" pitchFamily="18" charset="0"/>
                          <a:cs typeface="Times New Roman" panose="02020603050405020304" pitchFamily="18" charset="0"/>
                        </a:rPr>
                        <a:t>Enwisen Ticketing Tool</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base">
                        <a:lnSpc>
                          <a:spcPct val="105000"/>
                        </a:lnSpc>
                        <a:spcBef>
                          <a:spcPts val="300"/>
                        </a:spcBef>
                        <a:spcAft>
                          <a:spcPts val="0"/>
                        </a:spcAft>
                      </a:pPr>
                      <a:r>
                        <a:rPr lang="en-US" sz="1000" b="1" dirty="0">
                          <a:solidFill>
                            <a:schemeClr val="tx1"/>
                          </a:solidFill>
                          <a:effectLst/>
                          <a:latin typeface="+mn-lt"/>
                          <a:ea typeface="Times" panose="02020603050405020304" pitchFamily="18" charset="0"/>
                          <a:cs typeface="Times New Roman" panose="02020603050405020304" pitchFamily="18" charset="0"/>
                        </a:rPr>
                        <a:t>NA</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Query ticket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User will provide information like ticket priority or ticket description</a:t>
                      </a:r>
                      <a:r>
                        <a:rPr lang="en-US" sz="1000" kern="1200" baseline="0" dirty="0">
                          <a:solidFill>
                            <a:schemeClr val="dk1"/>
                          </a:solidFill>
                          <a:effectLst/>
                          <a:latin typeface="+mn-lt"/>
                          <a:ea typeface="+mn-ea"/>
                          <a:cs typeface="+mn-cs"/>
                        </a:rPr>
                        <a:t> </a:t>
                      </a:r>
                      <a:r>
                        <a:rPr lang="en-US" sz="1000" kern="1200" dirty="0">
                          <a:solidFill>
                            <a:schemeClr val="dk1"/>
                          </a:solidFill>
                          <a:effectLst/>
                          <a:latin typeface="+mn-lt"/>
                          <a:ea typeface="+mn-ea"/>
                          <a:cs typeface="+mn-cs"/>
                        </a:rPr>
                        <a:t>or can reassign the ticket to different user in ticketing system</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Status of specific ticket by providing the ticket number</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Number of tickets assigned to a user with its status ( i.e. Number of open tickets = 10, Number of closed tickets = 20)</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Number of tickets which are open from last 2 weeks. Aging report on tickets</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Number of tickets that are closed yesterday or today or on specific date</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Report of tickets created from yesterday or created from last 1 week</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baseline="0" dirty="0">
                          <a:solidFill>
                            <a:schemeClr val="dk1"/>
                          </a:solidFill>
                          <a:effectLst/>
                          <a:latin typeface="+mn-lt"/>
                          <a:ea typeface="+mn-ea"/>
                          <a:cs typeface="+mn-cs"/>
                        </a:rPr>
                        <a:t>ETA for specific ticket</a:t>
                      </a:r>
                      <a:endParaRPr lang="en-US" sz="1000" kern="1200" dirty="0">
                        <a:solidFill>
                          <a:schemeClr val="dk1"/>
                        </a:solidFill>
                        <a:effectLst/>
                        <a:latin typeface="+mn-lt"/>
                        <a:ea typeface="+mn-ea"/>
                        <a:cs typeface="+mn-cs"/>
                      </a:endParaRP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58835">
                <a:tc>
                  <a:txBody>
                    <a:bodyPr/>
                    <a:lstStyle/>
                    <a:p>
                      <a:pPr marL="0" marR="0" algn="ctr" fontAlgn="base">
                        <a:lnSpc>
                          <a:spcPct val="105000"/>
                        </a:lnSpc>
                        <a:spcBef>
                          <a:spcPts val="300"/>
                        </a:spcBef>
                        <a:spcAft>
                          <a:spcPts val="0"/>
                        </a:spcAft>
                      </a:pPr>
                      <a:r>
                        <a:rPr lang="en-US" sz="1000" b="1" kern="1200" dirty="0">
                          <a:solidFill>
                            <a:schemeClr val="tx1"/>
                          </a:solidFill>
                          <a:effectLst/>
                          <a:latin typeface="+mn-lt"/>
                          <a:ea typeface="+mn-ea"/>
                          <a:cs typeface="+mn-cs"/>
                        </a:rPr>
                        <a:t>Oracle SaaS Cloud </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base">
                        <a:lnSpc>
                          <a:spcPct val="105000"/>
                        </a:lnSpc>
                        <a:spcBef>
                          <a:spcPts val="300"/>
                        </a:spcBef>
                        <a:spcAft>
                          <a:spcPts val="0"/>
                        </a:spcAft>
                      </a:pPr>
                      <a:r>
                        <a:rPr lang="en-US" sz="1000" b="1" kern="1200" dirty="0">
                          <a:solidFill>
                            <a:schemeClr val="tx1"/>
                          </a:solidFill>
                          <a:effectLst/>
                          <a:latin typeface="+mn-lt"/>
                          <a:ea typeface="+mn-ea"/>
                          <a:cs typeface="+mn-cs"/>
                        </a:rPr>
                        <a:t>Order Management</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ADS Orders past due for a particular location</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Sales orders that are past due to "Memphis" location, how many are Picked, how many are shipped?</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GPS Orders in Error</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All orders, past due, having source order number starting from “RC”. From these orders how many are in error?</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5000"/>
                        </a:lnSpc>
                        <a:spcBef>
                          <a:spcPts val="300"/>
                        </a:spcBef>
                        <a:spcAft>
                          <a:spcPts val="0"/>
                        </a:spcAft>
                        <a:buClrTx/>
                        <a:buSzTx/>
                        <a:buFontTx/>
                        <a:buNone/>
                        <a:tabLst/>
                        <a:defRPr/>
                      </a:pPr>
                      <a:r>
                        <a:rPr lang="en-US" sz="1000" b="1" kern="1200" dirty="0">
                          <a:solidFill>
                            <a:schemeClr val="tx1"/>
                          </a:solidFill>
                          <a:effectLst/>
                          <a:latin typeface="+mn-lt"/>
                          <a:ea typeface="+mn-ea"/>
                          <a:cs typeface="+mn-cs"/>
                        </a:rPr>
                        <a:t>Oracle SaaS Procurement</a:t>
                      </a:r>
                    </a:p>
                    <a:p>
                      <a:pPr marL="0" marR="0" algn="ctr" fontAlgn="base">
                        <a:lnSpc>
                          <a:spcPct val="105000"/>
                        </a:lnSpc>
                        <a:spcBef>
                          <a:spcPts val="300"/>
                        </a:spcBef>
                        <a:spcAft>
                          <a:spcPts val="0"/>
                        </a:spcAft>
                      </a:pPr>
                      <a:endParaRPr lang="en-US" sz="1000" b="1" kern="1200" dirty="0">
                        <a:solidFill>
                          <a:schemeClr val="tx1"/>
                        </a:solidFill>
                        <a:effectLst/>
                        <a:latin typeface="+mn-lt"/>
                        <a:ea typeface="+mn-ea"/>
                        <a:cs typeface="+mn-cs"/>
                      </a:endParaRP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base">
                        <a:lnSpc>
                          <a:spcPct val="105000"/>
                        </a:lnSpc>
                        <a:spcBef>
                          <a:spcPts val="300"/>
                        </a:spcBef>
                        <a:spcAft>
                          <a:spcPts val="0"/>
                        </a:spcAft>
                      </a:pPr>
                      <a:r>
                        <a:rPr lang="en-US" sz="1000" b="1" kern="1200" dirty="0">
                          <a:solidFill>
                            <a:schemeClr val="tx1"/>
                          </a:solidFill>
                          <a:effectLst/>
                          <a:latin typeface="+mn-lt"/>
                          <a:ea typeface="+mn-ea"/>
                          <a:cs typeface="+mn-cs"/>
                        </a:rPr>
                        <a:t>Self-service Procurement</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tx1"/>
                          </a:solidFill>
                          <a:latin typeface="+mn-lt"/>
                          <a:ea typeface="+mn-ea"/>
                          <a:cs typeface="+mn-cs"/>
                        </a:rPr>
                        <a:t>Expense Requisitions</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Status of all the catalog requisitions generated today</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Requisitions awaiting approval</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Requisitions created by the requestor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Automatic PO for approved Requisitions</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Expense requisitions created today. Out of those, how many are requisitions are approved ?</a:t>
                      </a:r>
                    </a:p>
                    <a:p>
                      <a:pPr marL="339725" marR="0" lvl="0" indent="-171450" algn="l" defTabSz="1219170" rtl="0" eaLnBrk="1" fontAlgn="base" latinLnBrk="0" hangingPunct="1">
                        <a:lnSpc>
                          <a:spcPct val="105000"/>
                        </a:lnSpc>
                        <a:spcBef>
                          <a:spcPts val="300"/>
                        </a:spcBef>
                        <a:spcAft>
                          <a:spcPts val="0"/>
                        </a:spcAft>
                        <a:buClrTx/>
                        <a:buSzTx/>
                        <a:buFont typeface="Arial" panose="020B0604020202020204" pitchFamily="34" charset="0"/>
                        <a:buChar char="•"/>
                        <a:tabLst/>
                        <a:defRPr/>
                      </a:pPr>
                      <a:r>
                        <a:rPr lang="en-US" sz="1000" kern="1200" dirty="0">
                          <a:solidFill>
                            <a:schemeClr val="dk1"/>
                          </a:solidFill>
                          <a:effectLst/>
                          <a:latin typeface="+mn-lt"/>
                          <a:ea typeface="+mn-ea"/>
                          <a:cs typeface="+mn-cs"/>
                        </a:rPr>
                        <a:t>Purchase Orders generated for these approved requisitions</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955C888F-E2B1-4ED2-B350-2C12C181F44D}"/>
              </a:ext>
            </a:extLst>
          </p:cNvPr>
          <p:cNvSpPr txBox="1"/>
          <p:nvPr/>
        </p:nvSpPr>
        <p:spPr>
          <a:xfrm>
            <a:off x="372436" y="811830"/>
            <a:ext cx="8340006" cy="307777"/>
          </a:xfrm>
          <a:prstGeom prst="rect">
            <a:avLst/>
          </a:prstGeom>
          <a:noFill/>
        </p:spPr>
        <p:txBody>
          <a:bodyPr wrap="square" rtlCol="0">
            <a:spAutoFit/>
          </a:bodyPr>
          <a:lstStyle/>
          <a:p>
            <a:r>
              <a:rPr lang="en-US" sz="1400" dirty="0"/>
              <a:t>We have considered the following scope for Release 1.0, which will be primarily focused on query based use cases.</a:t>
            </a:r>
          </a:p>
        </p:txBody>
      </p:sp>
      <p:sp>
        <p:nvSpPr>
          <p:cNvPr id="6" name="TextBox 5">
            <a:extLst>
              <a:ext uri="{FF2B5EF4-FFF2-40B4-BE49-F238E27FC236}">
                <a16:creationId xmlns:a16="http://schemas.microsoft.com/office/drawing/2014/main" id="{E0B5C6F3-D19B-4646-9B93-AA9F54FEA088}"/>
              </a:ext>
            </a:extLst>
          </p:cNvPr>
          <p:cNvSpPr txBox="1"/>
          <p:nvPr/>
        </p:nvSpPr>
        <p:spPr>
          <a:xfrm>
            <a:off x="372436" y="5592377"/>
            <a:ext cx="8340006" cy="307777"/>
          </a:xfrm>
          <a:prstGeom prst="rect">
            <a:avLst/>
          </a:prstGeom>
          <a:noFill/>
        </p:spPr>
        <p:txBody>
          <a:bodyPr wrap="square" rtlCol="0">
            <a:spAutoFit/>
          </a:bodyPr>
          <a:lstStyle/>
          <a:p>
            <a:r>
              <a:rPr lang="en-US" sz="1400" dirty="0"/>
              <a:t>We will work end-users to confirm these use cases.</a:t>
            </a:r>
          </a:p>
        </p:txBody>
      </p:sp>
    </p:spTree>
    <p:extLst>
      <p:ext uri="{BB962C8B-B14F-4D97-AF65-F5344CB8AC3E}">
        <p14:creationId xmlns:p14="http://schemas.microsoft.com/office/powerpoint/2010/main" val="31198176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9328ADB9-6899-4326-805E-D6CDE767A4E5}"/>
              </a:ext>
            </a:extLst>
          </p:cNvPr>
          <p:cNvGraphicFramePr/>
          <p:nvPr>
            <p:extLst/>
          </p:nvPr>
        </p:nvGraphicFramePr>
        <p:xfrm>
          <a:off x="3374713" y="461179"/>
          <a:ext cx="554400" cy="556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35AE6B61-345D-4241-A5D0-13278AEB5B6E}"/>
              </a:ext>
            </a:extLst>
          </p:cNvPr>
          <p:cNvGraphicFramePr>
            <a:graphicFrameLocks noGrp="1"/>
          </p:cNvGraphicFramePr>
          <p:nvPr>
            <p:extLst>
              <p:ext uri="{D42A27DB-BD31-4B8C-83A1-F6EECF244321}">
                <p14:modId xmlns:p14="http://schemas.microsoft.com/office/powerpoint/2010/main" val="751704232"/>
              </p:ext>
            </p:extLst>
          </p:nvPr>
        </p:nvGraphicFramePr>
        <p:xfrm>
          <a:off x="438108" y="262565"/>
          <a:ext cx="8415076" cy="6239764"/>
        </p:xfrm>
        <a:graphic>
          <a:graphicData uri="http://schemas.openxmlformats.org/drawingml/2006/table">
            <a:tbl>
              <a:tblPr firstRow="1">
                <a:tableStyleId>{5C22544A-7EE6-4342-B048-85BDC9FD1C3A}</a:tableStyleId>
              </a:tblPr>
              <a:tblGrid>
                <a:gridCol w="676320">
                  <a:extLst>
                    <a:ext uri="{9D8B030D-6E8A-4147-A177-3AD203B41FA5}">
                      <a16:colId xmlns:a16="http://schemas.microsoft.com/office/drawing/2014/main" val="923672740"/>
                    </a:ext>
                  </a:extLst>
                </a:gridCol>
                <a:gridCol w="752398">
                  <a:extLst>
                    <a:ext uri="{9D8B030D-6E8A-4147-A177-3AD203B41FA5}">
                      <a16:colId xmlns:a16="http://schemas.microsoft.com/office/drawing/2014/main" val="20000"/>
                    </a:ext>
                  </a:extLst>
                </a:gridCol>
                <a:gridCol w="6041785">
                  <a:extLst>
                    <a:ext uri="{9D8B030D-6E8A-4147-A177-3AD203B41FA5}">
                      <a16:colId xmlns:a16="http://schemas.microsoft.com/office/drawing/2014/main" val="20003"/>
                    </a:ext>
                  </a:extLst>
                </a:gridCol>
                <a:gridCol w="944573">
                  <a:extLst>
                    <a:ext uri="{9D8B030D-6E8A-4147-A177-3AD203B41FA5}">
                      <a16:colId xmlns:a16="http://schemas.microsoft.com/office/drawing/2014/main" val="1797416979"/>
                    </a:ext>
                  </a:extLst>
                </a:gridCol>
              </a:tblGrid>
              <a:tr h="194310">
                <a:tc>
                  <a:txBody>
                    <a:bodyPr/>
                    <a:lstStyle/>
                    <a:p>
                      <a:pPr marL="0" marR="0" algn="ctr" defTabSz="1219170" rtl="0" eaLnBrk="1" latinLnBrk="0" hangingPunct="1">
                        <a:spcBef>
                          <a:spcPts val="400"/>
                        </a:spcBef>
                        <a:spcAft>
                          <a:spcPts val="400"/>
                        </a:spcAft>
                      </a:pPr>
                      <a:r>
                        <a:rPr lang="en-US" sz="1000" b="1" kern="1200" dirty="0">
                          <a:solidFill>
                            <a:schemeClr val="lt1"/>
                          </a:solidFill>
                          <a:effectLst/>
                          <a:latin typeface="+mn-lt"/>
                          <a:ea typeface="+mn-ea"/>
                          <a:cs typeface="+mn-cs"/>
                        </a:rPr>
                        <a:t>Application</a:t>
                      </a:r>
                    </a:p>
                  </a:txBody>
                  <a:tcPr marL="34290" marR="34290" marT="34290" marB="34290" anchor="ctr">
                    <a:lnB w="6350" cap="flat" cmpd="sng" algn="ctr">
                      <a:noFill/>
                      <a:prstDash val="solid"/>
                      <a:round/>
                      <a:headEnd type="none" w="med" len="med"/>
                      <a:tailEnd type="none" w="med" len="med"/>
                    </a:lnB>
                  </a:tcPr>
                </a:tc>
                <a:tc>
                  <a:txBody>
                    <a:bodyPr/>
                    <a:lstStyle/>
                    <a:p>
                      <a:pPr marL="0" marR="0" algn="ctr" defTabSz="1219170" rtl="0" eaLnBrk="1" latinLnBrk="0" hangingPunct="1">
                        <a:spcBef>
                          <a:spcPts val="400"/>
                        </a:spcBef>
                        <a:spcAft>
                          <a:spcPts val="400"/>
                        </a:spcAft>
                      </a:pPr>
                      <a:r>
                        <a:rPr lang="en-US" sz="1000" kern="1200" dirty="0">
                          <a:effectLst/>
                        </a:rPr>
                        <a:t>Module</a:t>
                      </a:r>
                      <a:endParaRPr lang="en-US" sz="1000" b="1" kern="1200" dirty="0">
                        <a:solidFill>
                          <a:schemeClr val="lt1"/>
                        </a:solidFill>
                        <a:effectLst/>
                        <a:latin typeface="+mn-lt"/>
                        <a:ea typeface="+mn-ea"/>
                        <a:cs typeface="+mn-cs"/>
                      </a:endParaRPr>
                    </a:p>
                  </a:txBody>
                  <a:tcPr marL="34290" marR="34290" marT="34290" marB="34290" anchor="ctr">
                    <a:lnB w="6350" cap="flat" cmpd="sng" algn="ctr">
                      <a:noFill/>
                      <a:prstDash val="solid"/>
                      <a:round/>
                      <a:headEnd type="none" w="med" len="med"/>
                      <a:tailEnd type="none" w="med" len="med"/>
                    </a:lnB>
                  </a:tcPr>
                </a:tc>
                <a:tc>
                  <a:txBody>
                    <a:bodyPr/>
                    <a:lstStyle/>
                    <a:p>
                      <a:pPr marL="0" marR="0" algn="ctr" defTabSz="1219170" rtl="0" eaLnBrk="1" latinLnBrk="0" hangingPunct="1">
                        <a:spcBef>
                          <a:spcPts val="400"/>
                        </a:spcBef>
                        <a:spcAft>
                          <a:spcPts val="400"/>
                        </a:spcAft>
                      </a:pPr>
                      <a:r>
                        <a:rPr lang="en-US" sz="1000" b="1" kern="1200" dirty="0">
                          <a:solidFill>
                            <a:schemeClr val="lt1"/>
                          </a:solidFill>
                          <a:effectLst/>
                          <a:latin typeface="+mn-lt"/>
                          <a:ea typeface="+mn-ea"/>
                          <a:cs typeface="+mn-cs"/>
                        </a:rPr>
                        <a:t>Use Cases</a:t>
                      </a:r>
                    </a:p>
                  </a:txBody>
                  <a:tcPr marL="34290" marR="34290" marT="34290" marB="34290" anchor="ctr">
                    <a:lnB w="6350" cap="flat" cmpd="sng" algn="ctr">
                      <a:noFill/>
                      <a:prstDash val="solid"/>
                      <a:round/>
                      <a:headEnd type="none" w="med" len="med"/>
                      <a:tailEnd type="none" w="med" len="med"/>
                    </a:lnB>
                    <a:solidFill>
                      <a:schemeClr val="accent1"/>
                    </a:solidFill>
                  </a:tcPr>
                </a:tc>
                <a:tc>
                  <a:txBody>
                    <a:bodyPr/>
                    <a:lstStyle/>
                    <a:p>
                      <a:pPr marL="0" marR="0" algn="ctr" defTabSz="1219170" rtl="0" eaLnBrk="1" latinLnBrk="0" hangingPunct="1">
                        <a:spcBef>
                          <a:spcPts val="400"/>
                        </a:spcBef>
                        <a:spcAft>
                          <a:spcPts val="400"/>
                        </a:spcAft>
                      </a:pPr>
                      <a:r>
                        <a:rPr lang="en-US" sz="1000" b="1" kern="1200" dirty="0">
                          <a:solidFill>
                            <a:schemeClr val="lt1"/>
                          </a:solidFill>
                          <a:effectLst/>
                          <a:latin typeface="+mn-lt"/>
                          <a:ea typeface="+mn-ea"/>
                          <a:cs typeface="+mn-cs"/>
                        </a:rPr>
                        <a:t>Count</a:t>
                      </a:r>
                    </a:p>
                  </a:txBody>
                  <a:tcPr marL="34290" marR="34290" marT="34290" marB="34290" anchor="ctr">
                    <a:lnB w="635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795955">
                <a:tc>
                  <a:txBody>
                    <a:bodyPr/>
                    <a:lstStyle/>
                    <a:p>
                      <a:pPr marL="0" marR="0" lvl="0" indent="0" algn="l" defTabSz="914400" rtl="0" eaLnBrk="1" fontAlgn="base" latinLnBrk="0" hangingPunct="1">
                        <a:lnSpc>
                          <a:spcPct val="105000"/>
                        </a:lnSpc>
                        <a:spcBef>
                          <a:spcPts val="300"/>
                        </a:spcBef>
                        <a:spcAft>
                          <a:spcPts val="0"/>
                        </a:spcAft>
                        <a:buClrTx/>
                        <a:buSzTx/>
                        <a:buFontTx/>
                        <a:buNone/>
                        <a:tabLst/>
                        <a:defRPr/>
                      </a:pPr>
                      <a:r>
                        <a:rPr lang="en-US" sz="1000" b="1" dirty="0">
                          <a:solidFill>
                            <a:schemeClr val="tx1"/>
                          </a:solidFill>
                          <a:effectLst/>
                          <a:latin typeface="+mn-lt"/>
                          <a:ea typeface="Times" panose="02020603050405020304" pitchFamily="18" charset="0"/>
                          <a:cs typeface="Times New Roman" panose="02020603050405020304" pitchFamily="18" charset="0"/>
                        </a:rPr>
                        <a:t>Oracle SaaS Cloud </a:t>
                      </a:r>
                    </a:p>
                    <a:p>
                      <a:pPr marL="0" marR="0" fontAlgn="base">
                        <a:lnSpc>
                          <a:spcPct val="105000"/>
                        </a:lnSpc>
                        <a:spcBef>
                          <a:spcPts val="300"/>
                        </a:spcBef>
                        <a:spcAft>
                          <a:spcPts val="0"/>
                        </a:spcAft>
                      </a:pPr>
                      <a:endParaRPr lang="en-US" sz="1000" b="1" dirty="0">
                        <a:solidFill>
                          <a:schemeClr val="tx1"/>
                        </a:solidFill>
                        <a:effectLst/>
                        <a:latin typeface="+mn-lt"/>
                        <a:ea typeface="Times" panose="02020603050405020304" pitchFamily="18" charset="0"/>
                        <a:cs typeface="Times New Roman" panose="02020603050405020304" pitchFamily="18" charset="0"/>
                      </a:endParaRP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base">
                        <a:lnSpc>
                          <a:spcPct val="105000"/>
                        </a:lnSpc>
                        <a:spcBef>
                          <a:spcPts val="300"/>
                        </a:spcBef>
                        <a:spcAft>
                          <a:spcPts val="0"/>
                        </a:spcAft>
                      </a:pPr>
                      <a:r>
                        <a:rPr lang="en-US" sz="1000" b="1" dirty="0">
                          <a:solidFill>
                            <a:schemeClr val="tx1"/>
                          </a:solidFill>
                          <a:effectLst/>
                          <a:latin typeface="+mn-lt"/>
                          <a:ea typeface="Times" panose="02020603050405020304" pitchFamily="18" charset="0"/>
                          <a:cs typeface="Times New Roman" panose="02020603050405020304" pitchFamily="18" charset="0"/>
                        </a:rPr>
                        <a:t>Inventory Management</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1. What is the On-Hand quantity available for Item &lt;xxx&gt; in Organization &lt;xxx&gt; ?</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2. What are the OEM PO receipts happened today ? Org = ADS, </a:t>
                      </a:r>
                      <a:r>
                        <a:rPr lang="en-US" sz="1000" kern="1200" dirty="0" err="1">
                          <a:solidFill>
                            <a:schemeClr val="dk1"/>
                          </a:solidFill>
                          <a:effectLst/>
                          <a:latin typeface="+mn-lt"/>
                          <a:ea typeface="+mn-ea"/>
                          <a:cs typeface="+mn-cs"/>
                        </a:rPr>
                        <a:t>Subinvetory</a:t>
                      </a:r>
                      <a:r>
                        <a:rPr lang="en-US" sz="1000" kern="1200" dirty="0">
                          <a:solidFill>
                            <a:schemeClr val="dk1"/>
                          </a:solidFill>
                          <a:effectLst/>
                          <a:latin typeface="+mn-lt"/>
                          <a:ea typeface="+mn-ea"/>
                          <a:cs typeface="+mn-cs"/>
                        </a:rPr>
                        <a:t> = ACPK.</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3. How many new ADS Items are created in last x days ?</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4. How many new AVR Items are created in last x days ?</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5. What are the Direct-Org transfers happened today from ADS to AVR Org ?</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5</a:t>
                      </a:r>
                    </a:p>
                  </a:txBody>
                  <a:tcPr marL="34290" marR="34290" marT="34290" marB="3429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4854960"/>
                  </a:ext>
                </a:extLst>
              </a:tr>
              <a:tr h="795955">
                <a:tc>
                  <a:txBody>
                    <a:bodyPr/>
                    <a:lstStyle/>
                    <a:p>
                      <a:pPr marL="0" marR="0" fontAlgn="base">
                        <a:lnSpc>
                          <a:spcPct val="105000"/>
                        </a:lnSpc>
                        <a:spcBef>
                          <a:spcPts val="300"/>
                        </a:spcBef>
                        <a:spcAft>
                          <a:spcPts val="0"/>
                        </a:spcAft>
                      </a:pPr>
                      <a:r>
                        <a:rPr lang="en-US" sz="1000" b="1" dirty="0">
                          <a:solidFill>
                            <a:schemeClr val="tx1"/>
                          </a:solidFill>
                          <a:effectLst/>
                          <a:latin typeface="+mn-lt"/>
                          <a:ea typeface="Times" panose="02020603050405020304" pitchFamily="18" charset="0"/>
                          <a:cs typeface="Times New Roman" panose="02020603050405020304" pitchFamily="18" charset="0"/>
                        </a:rPr>
                        <a:t>Oracle SaaS Cloud </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base">
                        <a:lnSpc>
                          <a:spcPct val="105000"/>
                        </a:lnSpc>
                        <a:spcBef>
                          <a:spcPts val="300"/>
                        </a:spcBef>
                        <a:spcAft>
                          <a:spcPts val="0"/>
                        </a:spcAft>
                      </a:pPr>
                      <a:r>
                        <a:rPr lang="en-US" sz="1000" b="1" dirty="0">
                          <a:solidFill>
                            <a:schemeClr val="tx1"/>
                          </a:solidFill>
                          <a:effectLst/>
                          <a:latin typeface="+mn-lt"/>
                          <a:ea typeface="Times" panose="02020603050405020304" pitchFamily="18" charset="0"/>
                          <a:cs typeface="Times New Roman" panose="02020603050405020304" pitchFamily="18" charset="0"/>
                        </a:rPr>
                        <a:t>Accounts Payables</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Rejected Invoice</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1.</a:t>
                      </a:r>
                      <a:r>
                        <a:rPr lang="en-US" sz="1000" kern="1200" baseline="0" dirty="0">
                          <a:solidFill>
                            <a:schemeClr val="dk1"/>
                          </a:solidFill>
                          <a:effectLst/>
                          <a:latin typeface="+mn-lt"/>
                          <a:ea typeface="+mn-ea"/>
                          <a:cs typeface="+mn-cs"/>
                        </a:rPr>
                        <a:t> </a:t>
                      </a:r>
                      <a:r>
                        <a:rPr lang="en-US" sz="1000" kern="1200" dirty="0">
                          <a:solidFill>
                            <a:schemeClr val="dk1"/>
                          </a:solidFill>
                          <a:effectLst/>
                          <a:latin typeface="+mn-lt"/>
                          <a:ea typeface="+mn-ea"/>
                          <a:cs typeface="+mn-cs"/>
                        </a:rPr>
                        <a:t>What is the approval status of invoice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2. Who rejected the invoice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Invoice Pending Approval</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3.</a:t>
                      </a:r>
                      <a:r>
                        <a:rPr lang="en-US" sz="1000" kern="1200" baseline="0" dirty="0">
                          <a:solidFill>
                            <a:schemeClr val="dk1"/>
                          </a:solidFill>
                          <a:effectLst/>
                          <a:latin typeface="+mn-lt"/>
                          <a:ea typeface="+mn-ea"/>
                          <a:cs typeface="+mn-cs"/>
                        </a:rPr>
                        <a:t> </a:t>
                      </a:r>
                      <a:r>
                        <a:rPr lang="en-US" sz="1000" kern="1200" dirty="0">
                          <a:solidFill>
                            <a:schemeClr val="dk1"/>
                          </a:solidFill>
                          <a:effectLst/>
                          <a:latin typeface="+mn-lt"/>
                          <a:ea typeface="+mn-ea"/>
                          <a:cs typeface="+mn-cs"/>
                        </a:rPr>
                        <a:t>What is the approval status of invoice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4. List name of the </a:t>
                      </a:r>
                      <a:r>
                        <a:rPr lang="en-US" sz="1000" kern="1200" dirty="0" err="1">
                          <a:solidFill>
                            <a:schemeClr val="dk1"/>
                          </a:solidFill>
                          <a:effectLst/>
                          <a:latin typeface="+mn-lt"/>
                          <a:ea typeface="+mn-ea"/>
                          <a:cs typeface="+mn-cs"/>
                        </a:rPr>
                        <a:t>employess</a:t>
                      </a:r>
                      <a:r>
                        <a:rPr lang="en-US" sz="1000" kern="1200" dirty="0">
                          <a:solidFill>
                            <a:schemeClr val="dk1"/>
                          </a:solidFill>
                          <a:effectLst/>
                          <a:latin typeface="+mn-lt"/>
                          <a:ea typeface="+mn-ea"/>
                          <a:cs typeface="+mn-cs"/>
                        </a:rPr>
                        <a:t> with whom invoice approval is pending?</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Invoice Payment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5.</a:t>
                      </a:r>
                      <a:r>
                        <a:rPr lang="en-US" sz="1000" kern="1200" baseline="0" dirty="0">
                          <a:solidFill>
                            <a:schemeClr val="dk1"/>
                          </a:solidFill>
                          <a:effectLst/>
                          <a:latin typeface="+mn-lt"/>
                          <a:ea typeface="+mn-ea"/>
                          <a:cs typeface="+mn-cs"/>
                        </a:rPr>
                        <a:t> </a:t>
                      </a:r>
                      <a:r>
                        <a:rPr lang="en-US" sz="1000" kern="1200" dirty="0">
                          <a:solidFill>
                            <a:schemeClr val="dk1"/>
                          </a:solidFill>
                          <a:effectLst/>
                          <a:latin typeface="+mn-lt"/>
                          <a:ea typeface="+mn-ea"/>
                          <a:cs typeface="+mn-cs"/>
                        </a:rPr>
                        <a:t>Is invoice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 paid?</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6. When was the payment done?</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Expense</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7. What is the status of my Expense report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8. Creating expense reports</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8</a:t>
                      </a:r>
                    </a:p>
                  </a:txBody>
                  <a:tcPr marL="34290" marR="34290" marT="34290" marB="3429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58835">
                <a:tc>
                  <a:txBody>
                    <a:bodyPr/>
                    <a:lstStyle/>
                    <a:p>
                      <a:pPr marL="0" marR="0" fontAlgn="base">
                        <a:lnSpc>
                          <a:spcPct val="105000"/>
                        </a:lnSpc>
                        <a:spcBef>
                          <a:spcPts val="300"/>
                        </a:spcBef>
                        <a:spcAft>
                          <a:spcPts val="0"/>
                        </a:spcAft>
                      </a:pPr>
                      <a:r>
                        <a:rPr lang="en-US" sz="1000" b="1" kern="1200" dirty="0">
                          <a:solidFill>
                            <a:schemeClr val="tx1"/>
                          </a:solidFill>
                          <a:effectLst/>
                          <a:latin typeface="+mn-lt"/>
                          <a:ea typeface="+mn-ea"/>
                          <a:cs typeface="+mn-cs"/>
                        </a:rPr>
                        <a:t>Oracle SaaS Cloud </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base">
                        <a:lnSpc>
                          <a:spcPct val="105000"/>
                        </a:lnSpc>
                        <a:spcBef>
                          <a:spcPts val="300"/>
                        </a:spcBef>
                        <a:spcAft>
                          <a:spcPts val="0"/>
                        </a:spcAft>
                      </a:pPr>
                      <a:r>
                        <a:rPr lang="en-US" sz="1000" b="1" kern="1200" dirty="0">
                          <a:solidFill>
                            <a:schemeClr val="tx1"/>
                          </a:solidFill>
                          <a:effectLst/>
                          <a:latin typeface="+mn-lt"/>
                          <a:ea typeface="+mn-ea"/>
                          <a:cs typeface="+mn-cs"/>
                        </a:rPr>
                        <a:t>Account Receivables</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Receivable Invoice</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1. Does  AR invoice &lt;XXXX&gt; present in Receivables?</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2. What is the invoice amount?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Receivable </a:t>
                      </a:r>
                      <a:r>
                        <a:rPr lang="en-US" sz="1000" kern="1200" dirty="0" err="1">
                          <a:solidFill>
                            <a:schemeClr val="dk1"/>
                          </a:solidFill>
                          <a:effectLst/>
                          <a:latin typeface="+mn-lt"/>
                          <a:ea typeface="+mn-ea"/>
                          <a:cs typeface="+mn-cs"/>
                        </a:rPr>
                        <a:t>Invocie</a:t>
                      </a:r>
                      <a:r>
                        <a:rPr lang="en-US" sz="1000" kern="1200" dirty="0">
                          <a:solidFill>
                            <a:schemeClr val="dk1"/>
                          </a:solidFill>
                          <a:effectLst/>
                          <a:latin typeface="+mn-lt"/>
                          <a:ea typeface="+mn-ea"/>
                          <a:cs typeface="+mn-cs"/>
                        </a:rPr>
                        <a:t> Payment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3.</a:t>
                      </a:r>
                      <a:r>
                        <a:rPr lang="en-US" sz="1000" kern="1200" baseline="0" dirty="0">
                          <a:solidFill>
                            <a:schemeClr val="dk1"/>
                          </a:solidFill>
                          <a:effectLst/>
                          <a:latin typeface="+mn-lt"/>
                          <a:ea typeface="+mn-ea"/>
                          <a:cs typeface="+mn-cs"/>
                        </a:rPr>
                        <a:t> </a:t>
                      </a:r>
                      <a:r>
                        <a:rPr lang="en-US" sz="1000" kern="1200" dirty="0">
                          <a:solidFill>
                            <a:schemeClr val="dk1"/>
                          </a:solidFill>
                          <a:effectLst/>
                          <a:latin typeface="+mn-lt"/>
                          <a:ea typeface="+mn-ea"/>
                          <a:cs typeface="+mn-cs"/>
                        </a:rPr>
                        <a:t>Are there any adjustment made on invoice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4. Are the adjustments </a:t>
                      </a:r>
                      <a:r>
                        <a:rPr lang="en-US" sz="1000" kern="1200" dirty="0" err="1">
                          <a:solidFill>
                            <a:schemeClr val="dk1"/>
                          </a:solidFill>
                          <a:effectLst/>
                          <a:latin typeface="+mn-lt"/>
                          <a:ea typeface="+mn-ea"/>
                          <a:cs typeface="+mn-cs"/>
                        </a:rPr>
                        <a:t>approved?Receipt</a:t>
                      </a:r>
                      <a:r>
                        <a:rPr lang="en-US" sz="1000" kern="1200" dirty="0">
                          <a:solidFill>
                            <a:schemeClr val="dk1"/>
                          </a:solidFill>
                          <a:effectLst/>
                          <a:latin typeface="+mn-lt"/>
                          <a:ea typeface="+mn-ea"/>
                          <a:cs typeface="+mn-cs"/>
                        </a:rPr>
                        <a:t> Application</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5. Is invoice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 paid?</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6. What is the receipt number?</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6</a:t>
                      </a:r>
                    </a:p>
                  </a:txBody>
                  <a:tcPr marL="34290" marR="34290" marT="34290" marB="3429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58835">
                <a:tc>
                  <a:txBody>
                    <a:bodyPr/>
                    <a:lstStyle/>
                    <a:p>
                      <a:pPr marL="0" marR="0" lvl="0" indent="0" algn="l" defTabSz="914400" rtl="0" eaLnBrk="1" fontAlgn="base" latinLnBrk="0" hangingPunct="1">
                        <a:lnSpc>
                          <a:spcPct val="105000"/>
                        </a:lnSpc>
                        <a:spcBef>
                          <a:spcPts val="300"/>
                        </a:spcBef>
                        <a:spcAft>
                          <a:spcPts val="0"/>
                        </a:spcAft>
                        <a:buClrTx/>
                        <a:buSzTx/>
                        <a:buFontTx/>
                        <a:buNone/>
                        <a:tabLst/>
                        <a:defRPr/>
                      </a:pPr>
                      <a:r>
                        <a:rPr lang="en-US" sz="1000" b="1" kern="1200" dirty="0">
                          <a:solidFill>
                            <a:schemeClr val="tx1"/>
                          </a:solidFill>
                          <a:effectLst/>
                          <a:latin typeface="+mn-lt"/>
                          <a:ea typeface="+mn-ea"/>
                          <a:cs typeface="+mn-cs"/>
                        </a:rPr>
                        <a:t>Oracle SaaS Cloud </a:t>
                      </a:r>
                    </a:p>
                    <a:p>
                      <a:pPr marL="0" marR="0" fontAlgn="base">
                        <a:lnSpc>
                          <a:spcPct val="105000"/>
                        </a:lnSpc>
                        <a:spcBef>
                          <a:spcPts val="300"/>
                        </a:spcBef>
                        <a:spcAft>
                          <a:spcPts val="0"/>
                        </a:spcAft>
                      </a:pPr>
                      <a:endParaRPr lang="en-US" sz="1000" b="1" kern="1200" dirty="0">
                        <a:solidFill>
                          <a:schemeClr val="tx1"/>
                        </a:solidFill>
                        <a:effectLst/>
                        <a:latin typeface="+mn-lt"/>
                        <a:ea typeface="+mn-ea"/>
                        <a:cs typeface="+mn-cs"/>
                      </a:endParaRP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base">
                        <a:lnSpc>
                          <a:spcPct val="105000"/>
                        </a:lnSpc>
                        <a:spcBef>
                          <a:spcPts val="300"/>
                        </a:spcBef>
                        <a:spcAft>
                          <a:spcPts val="0"/>
                        </a:spcAft>
                      </a:pPr>
                      <a:r>
                        <a:rPr lang="en-US" sz="1000" b="1" kern="1200" dirty="0">
                          <a:solidFill>
                            <a:schemeClr val="tx1"/>
                          </a:solidFill>
                          <a:effectLst/>
                          <a:latin typeface="+mn-lt"/>
                          <a:ea typeface="+mn-ea"/>
                          <a:cs typeface="+mn-cs"/>
                        </a:rPr>
                        <a:t>General Ledger</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General Ledger</a:t>
                      </a:r>
                    </a:p>
                    <a:p>
                      <a:pPr marL="228600" marR="0" lvl="0" indent="-228600" algn="l" defTabSz="1219170" rtl="0" eaLnBrk="1" fontAlgn="base" latinLnBrk="0" hangingPunct="1">
                        <a:lnSpc>
                          <a:spcPct val="105000"/>
                        </a:lnSpc>
                        <a:spcBef>
                          <a:spcPts val="300"/>
                        </a:spcBef>
                        <a:spcAft>
                          <a:spcPts val="0"/>
                        </a:spcAft>
                        <a:buClrTx/>
                        <a:buSzTx/>
                        <a:buFont typeface="Wingdings" panose="05000000000000000000" pitchFamily="2" charset="2"/>
                        <a:buAutoNum type="arabicPeriod"/>
                        <a:tabLst/>
                        <a:defRPr/>
                      </a:pPr>
                      <a:r>
                        <a:rPr lang="en-US" sz="1000" kern="1200" dirty="0">
                          <a:solidFill>
                            <a:schemeClr val="dk1"/>
                          </a:solidFill>
                          <a:effectLst/>
                          <a:latin typeface="+mn-lt"/>
                          <a:ea typeface="+mn-ea"/>
                          <a:cs typeface="+mn-cs"/>
                        </a:rPr>
                        <a:t>Is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 period open for general ledger?</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Cost center Owner</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2.</a:t>
                      </a:r>
                      <a:r>
                        <a:rPr lang="en-US" sz="1000" kern="1200" baseline="0" dirty="0">
                          <a:solidFill>
                            <a:schemeClr val="dk1"/>
                          </a:solidFill>
                          <a:effectLst/>
                          <a:latin typeface="+mn-lt"/>
                          <a:ea typeface="+mn-ea"/>
                          <a:cs typeface="+mn-cs"/>
                        </a:rPr>
                        <a:t> </a:t>
                      </a:r>
                      <a:r>
                        <a:rPr lang="en-US" sz="1000" kern="1200" dirty="0">
                          <a:solidFill>
                            <a:schemeClr val="dk1"/>
                          </a:solidFill>
                          <a:effectLst/>
                          <a:latin typeface="+mn-lt"/>
                          <a:ea typeface="+mn-ea"/>
                          <a:cs typeface="+mn-cs"/>
                        </a:rPr>
                        <a:t>Who is the cost center owner of cost center &lt;</a:t>
                      </a:r>
                      <a:r>
                        <a:rPr lang="en-US" sz="1000" kern="1200" dirty="0" err="1">
                          <a:solidFill>
                            <a:schemeClr val="dk1"/>
                          </a:solidFill>
                          <a:effectLst/>
                          <a:latin typeface="+mn-lt"/>
                          <a:ea typeface="+mn-ea"/>
                          <a:cs typeface="+mn-cs"/>
                        </a:rPr>
                        <a:t>xxxx</a:t>
                      </a:r>
                      <a:r>
                        <a:rPr lang="en-US" sz="1000" kern="1200" dirty="0">
                          <a:solidFill>
                            <a:schemeClr val="dk1"/>
                          </a:solidFill>
                          <a:effectLst/>
                          <a:latin typeface="+mn-lt"/>
                          <a:ea typeface="+mn-ea"/>
                          <a:cs typeface="+mn-cs"/>
                        </a:rPr>
                        <a:t>&gt;?</a:t>
                      </a:r>
                    </a:p>
                    <a:p>
                      <a:pPr marL="0" marR="0" lvl="0" indent="0" algn="l"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3. Who is the manager of cost center </a:t>
                      </a:r>
                      <a:r>
                        <a:rPr lang="en-US" sz="1000" kern="1200" dirty="0" err="1">
                          <a:solidFill>
                            <a:schemeClr val="dk1"/>
                          </a:solidFill>
                          <a:effectLst/>
                          <a:latin typeface="+mn-lt"/>
                          <a:ea typeface="+mn-ea"/>
                          <a:cs typeface="+mn-cs"/>
                        </a:rPr>
                        <a:t>Onwer</a:t>
                      </a:r>
                      <a:r>
                        <a:rPr lang="en-US" sz="1000" kern="1200" dirty="0">
                          <a:solidFill>
                            <a:schemeClr val="dk1"/>
                          </a:solidFill>
                          <a:effectLst/>
                          <a:latin typeface="+mn-lt"/>
                          <a:ea typeface="+mn-ea"/>
                          <a:cs typeface="+mn-cs"/>
                        </a:rPr>
                        <a:t>?</a:t>
                      </a:r>
                    </a:p>
                  </a:txBody>
                  <a:tcPr marL="34290" marR="3429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base" latinLnBrk="0" hangingPunct="1">
                        <a:lnSpc>
                          <a:spcPct val="105000"/>
                        </a:lnSpc>
                        <a:spcBef>
                          <a:spcPts val="300"/>
                        </a:spcBef>
                        <a:spcAft>
                          <a:spcPts val="0"/>
                        </a:spcAft>
                        <a:buClrTx/>
                        <a:buSzTx/>
                        <a:buFont typeface="Wingdings" panose="05000000000000000000" pitchFamily="2" charset="2"/>
                        <a:buNone/>
                        <a:tabLst/>
                        <a:defRPr/>
                      </a:pPr>
                      <a:r>
                        <a:rPr lang="en-US" sz="1000" kern="1200" dirty="0">
                          <a:solidFill>
                            <a:schemeClr val="dk1"/>
                          </a:solidFill>
                          <a:effectLst/>
                          <a:latin typeface="+mn-lt"/>
                          <a:ea typeface="+mn-ea"/>
                          <a:cs typeface="+mn-cs"/>
                        </a:rPr>
                        <a:t>3</a:t>
                      </a:r>
                    </a:p>
                  </a:txBody>
                  <a:tcPr marL="34290" marR="34290" marT="34290" marB="3429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5461002"/>
                  </a:ext>
                </a:extLst>
              </a:tr>
            </a:tbl>
          </a:graphicData>
        </a:graphic>
      </p:graphicFrame>
    </p:spTree>
    <p:extLst>
      <p:ext uri="{BB962C8B-B14F-4D97-AF65-F5344CB8AC3E}">
        <p14:creationId xmlns:p14="http://schemas.microsoft.com/office/powerpoint/2010/main" val="27292532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0446" y="260191"/>
            <a:ext cx="7250112" cy="917575"/>
          </a:xfrm>
          <a:prstGeom prst="rect">
            <a:avLst/>
          </a:prstGeom>
        </p:spPr>
        <p:txBody>
          <a:bodyPr vert="horz" wrap="square" lIns="0" tIns="0" rIns="0" bIns="0" rtlCol="0">
            <a:spAutoFit/>
          </a:bodyPr>
          <a:lstStyle/>
          <a:p>
            <a:pPr marL="12700">
              <a:lnSpc>
                <a:spcPct val="100000"/>
              </a:lnSpc>
            </a:pPr>
            <a:r>
              <a:rPr lang="en-US" sz="2800" dirty="0"/>
              <a:t>Timeline</a:t>
            </a:r>
            <a:endParaRPr sz="2800" dirty="0"/>
          </a:p>
        </p:txBody>
      </p:sp>
      <p:cxnSp>
        <p:nvCxnSpPr>
          <p:cNvPr id="4" name="Straight Connector 3">
            <a:extLst>
              <a:ext uri="{FF2B5EF4-FFF2-40B4-BE49-F238E27FC236}">
                <a16:creationId xmlns:a16="http://schemas.microsoft.com/office/drawing/2014/main" id="{3BBD9313-B01E-4C31-89CF-2A6FDF44F5C4}"/>
              </a:ext>
            </a:extLst>
          </p:cNvPr>
          <p:cNvCxnSpPr/>
          <p:nvPr/>
        </p:nvCxnSpPr>
        <p:spPr>
          <a:xfrm>
            <a:off x="6476334" y="1337096"/>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A72895E-1168-49E1-9432-330D9AFA483B}"/>
              </a:ext>
            </a:extLst>
          </p:cNvPr>
          <p:cNvCxnSpPr/>
          <p:nvPr/>
        </p:nvCxnSpPr>
        <p:spPr>
          <a:xfrm>
            <a:off x="5860854" y="1384092"/>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A98F2B4-EA1B-4CE4-B7E5-30CF06817DF4}"/>
              </a:ext>
            </a:extLst>
          </p:cNvPr>
          <p:cNvCxnSpPr/>
          <p:nvPr/>
        </p:nvCxnSpPr>
        <p:spPr>
          <a:xfrm>
            <a:off x="3381540" y="1337096"/>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E2F60B-7C96-451E-A6E2-3F003BB6C082}"/>
              </a:ext>
            </a:extLst>
          </p:cNvPr>
          <p:cNvCxnSpPr/>
          <p:nvPr/>
        </p:nvCxnSpPr>
        <p:spPr>
          <a:xfrm>
            <a:off x="956289" y="1400520"/>
            <a:ext cx="4007" cy="3792827"/>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6A78BB-ABB7-4F3F-93A8-1040807F8325}"/>
              </a:ext>
            </a:extLst>
          </p:cNvPr>
          <p:cNvCxnSpPr/>
          <p:nvPr/>
        </p:nvCxnSpPr>
        <p:spPr>
          <a:xfrm>
            <a:off x="2180025" y="1378369"/>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86CA501-97DC-4B12-840A-B1BCCD28A352}"/>
              </a:ext>
            </a:extLst>
          </p:cNvPr>
          <p:cNvSpPr/>
          <p:nvPr/>
        </p:nvSpPr>
        <p:spPr>
          <a:xfrm>
            <a:off x="361022" y="1248937"/>
            <a:ext cx="8608907" cy="455830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ea typeface="+mn-ea"/>
              <a:cs typeface="+mn-cs"/>
            </a:endParaRPr>
          </a:p>
        </p:txBody>
      </p:sp>
      <p:graphicFrame>
        <p:nvGraphicFramePr>
          <p:cNvPr id="11" name="Table 10">
            <a:extLst>
              <a:ext uri="{FF2B5EF4-FFF2-40B4-BE49-F238E27FC236}">
                <a16:creationId xmlns:a16="http://schemas.microsoft.com/office/drawing/2014/main" id="{6782944B-4B88-4BEF-80F0-89E2F4DF8D1F}"/>
              </a:ext>
            </a:extLst>
          </p:cNvPr>
          <p:cNvGraphicFramePr>
            <a:graphicFrameLocks noGrp="1"/>
          </p:cNvGraphicFramePr>
          <p:nvPr>
            <p:extLst>
              <p:ext uri="{D42A27DB-BD31-4B8C-83A1-F6EECF244321}">
                <p14:modId xmlns:p14="http://schemas.microsoft.com/office/powerpoint/2010/main" val="907029352"/>
              </p:ext>
            </p:extLst>
          </p:nvPr>
        </p:nvGraphicFramePr>
        <p:xfrm>
          <a:off x="350446" y="1083992"/>
          <a:ext cx="8610669" cy="306889"/>
        </p:xfrm>
        <a:graphic>
          <a:graphicData uri="http://schemas.openxmlformats.org/drawingml/2006/table">
            <a:tbl>
              <a:tblPr>
                <a:tableStyleId>{16D9F66E-5EB9-4882-86FB-DCBF35E3C3E4}</a:tableStyleId>
              </a:tblPr>
              <a:tblGrid>
                <a:gridCol w="610392">
                  <a:extLst>
                    <a:ext uri="{9D8B030D-6E8A-4147-A177-3AD203B41FA5}">
                      <a16:colId xmlns:a16="http://schemas.microsoft.com/office/drawing/2014/main" val="20012"/>
                    </a:ext>
                  </a:extLst>
                </a:gridCol>
                <a:gridCol w="610392">
                  <a:extLst>
                    <a:ext uri="{9D8B030D-6E8A-4147-A177-3AD203B41FA5}">
                      <a16:colId xmlns:a16="http://schemas.microsoft.com/office/drawing/2014/main" val="20000"/>
                    </a:ext>
                  </a:extLst>
                </a:gridCol>
                <a:gridCol w="610392">
                  <a:extLst>
                    <a:ext uri="{9D8B030D-6E8A-4147-A177-3AD203B41FA5}">
                      <a16:colId xmlns:a16="http://schemas.microsoft.com/office/drawing/2014/main" val="20014"/>
                    </a:ext>
                  </a:extLst>
                </a:gridCol>
                <a:gridCol w="555079">
                  <a:extLst>
                    <a:ext uri="{9D8B030D-6E8A-4147-A177-3AD203B41FA5}">
                      <a16:colId xmlns:a16="http://schemas.microsoft.com/office/drawing/2014/main" val="20001"/>
                    </a:ext>
                  </a:extLst>
                </a:gridCol>
                <a:gridCol w="650142">
                  <a:extLst>
                    <a:ext uri="{9D8B030D-6E8A-4147-A177-3AD203B41FA5}">
                      <a16:colId xmlns:a16="http://schemas.microsoft.com/office/drawing/2014/main" val="20002"/>
                    </a:ext>
                  </a:extLst>
                </a:gridCol>
                <a:gridCol w="591731">
                  <a:extLst>
                    <a:ext uri="{9D8B030D-6E8A-4147-A177-3AD203B41FA5}">
                      <a16:colId xmlns:a16="http://schemas.microsoft.com/office/drawing/2014/main" val="20003"/>
                    </a:ext>
                  </a:extLst>
                </a:gridCol>
                <a:gridCol w="643188">
                  <a:extLst>
                    <a:ext uri="{9D8B030D-6E8A-4147-A177-3AD203B41FA5}">
                      <a16:colId xmlns:a16="http://schemas.microsoft.com/office/drawing/2014/main" val="20004"/>
                    </a:ext>
                  </a:extLst>
                </a:gridCol>
                <a:gridCol w="591731">
                  <a:extLst>
                    <a:ext uri="{9D8B030D-6E8A-4147-A177-3AD203B41FA5}">
                      <a16:colId xmlns:a16="http://schemas.microsoft.com/office/drawing/2014/main" val="20005"/>
                    </a:ext>
                  </a:extLst>
                </a:gridCol>
                <a:gridCol w="655387">
                  <a:extLst>
                    <a:ext uri="{9D8B030D-6E8A-4147-A177-3AD203B41FA5}">
                      <a16:colId xmlns:a16="http://schemas.microsoft.com/office/drawing/2014/main" val="20006"/>
                    </a:ext>
                  </a:extLst>
                </a:gridCol>
                <a:gridCol w="613828">
                  <a:extLst>
                    <a:ext uri="{9D8B030D-6E8A-4147-A177-3AD203B41FA5}">
                      <a16:colId xmlns:a16="http://schemas.microsoft.com/office/drawing/2014/main" val="20007"/>
                    </a:ext>
                  </a:extLst>
                </a:gridCol>
                <a:gridCol w="575818">
                  <a:extLst>
                    <a:ext uri="{9D8B030D-6E8A-4147-A177-3AD203B41FA5}">
                      <a16:colId xmlns:a16="http://schemas.microsoft.com/office/drawing/2014/main" val="20008"/>
                    </a:ext>
                  </a:extLst>
                </a:gridCol>
                <a:gridCol w="701977">
                  <a:extLst>
                    <a:ext uri="{9D8B030D-6E8A-4147-A177-3AD203B41FA5}">
                      <a16:colId xmlns:a16="http://schemas.microsoft.com/office/drawing/2014/main" val="20009"/>
                    </a:ext>
                  </a:extLst>
                </a:gridCol>
                <a:gridCol w="600306">
                  <a:extLst>
                    <a:ext uri="{9D8B030D-6E8A-4147-A177-3AD203B41FA5}">
                      <a16:colId xmlns:a16="http://schemas.microsoft.com/office/drawing/2014/main" val="20013"/>
                    </a:ext>
                  </a:extLst>
                </a:gridCol>
                <a:gridCol w="600306">
                  <a:extLst>
                    <a:ext uri="{9D8B030D-6E8A-4147-A177-3AD203B41FA5}">
                      <a16:colId xmlns:a16="http://schemas.microsoft.com/office/drawing/2014/main" val="20015"/>
                    </a:ext>
                  </a:extLst>
                </a:gridCol>
              </a:tblGrid>
              <a:tr h="3068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bg1"/>
                          </a:solidFill>
                          <a:effectLst/>
                          <a:latin typeface="+mn-lt"/>
                          <a:cs typeface="Arial" charset="0"/>
                        </a:rPr>
                        <a:t>2-Nov</a:t>
                      </a: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lvl1pPr marL="0" algn="l" defTabSz="907975" rtl="0" eaLnBrk="1" latinLnBrk="0" hangingPunct="1">
                        <a:defRPr sz="1800" kern="1200">
                          <a:solidFill>
                            <a:schemeClr val="tx1"/>
                          </a:solidFill>
                          <a:latin typeface="Museo Sans For Dell"/>
                          <a:ea typeface=""/>
                          <a:cs typeface=""/>
                        </a:defRPr>
                      </a:lvl1pPr>
                      <a:lvl2pPr marL="454003" algn="l" defTabSz="907975" rtl="0" eaLnBrk="1" latinLnBrk="0" hangingPunct="1">
                        <a:defRPr sz="1800" kern="1200">
                          <a:solidFill>
                            <a:schemeClr val="tx1"/>
                          </a:solidFill>
                          <a:latin typeface="Museo Sans For Dell"/>
                          <a:ea typeface=""/>
                          <a:cs typeface=""/>
                        </a:defRPr>
                      </a:lvl2pPr>
                      <a:lvl3pPr marL="907975" algn="l" defTabSz="907975" rtl="0" eaLnBrk="1" latinLnBrk="0" hangingPunct="1">
                        <a:defRPr sz="1800" kern="1200">
                          <a:solidFill>
                            <a:schemeClr val="tx1"/>
                          </a:solidFill>
                          <a:latin typeface="Museo Sans For Dell"/>
                          <a:ea typeface=""/>
                          <a:cs typeface=""/>
                        </a:defRPr>
                      </a:lvl3pPr>
                      <a:lvl4pPr marL="1361969" algn="l" defTabSz="907975" rtl="0" eaLnBrk="1" latinLnBrk="0" hangingPunct="1">
                        <a:defRPr sz="1800" kern="1200">
                          <a:solidFill>
                            <a:schemeClr val="tx1"/>
                          </a:solidFill>
                          <a:latin typeface="Museo Sans For Dell"/>
                          <a:ea typeface=""/>
                          <a:cs typeface=""/>
                        </a:defRPr>
                      </a:lvl4pPr>
                      <a:lvl5pPr marL="1815955" algn="l" defTabSz="907975" rtl="0" eaLnBrk="1" latinLnBrk="0" hangingPunct="1">
                        <a:defRPr sz="1800" kern="1200">
                          <a:solidFill>
                            <a:schemeClr val="tx1"/>
                          </a:solidFill>
                          <a:latin typeface="Museo Sans For Dell"/>
                          <a:ea typeface=""/>
                          <a:cs typeface=""/>
                        </a:defRPr>
                      </a:lvl5pPr>
                      <a:lvl6pPr marL="2269944" algn="l" defTabSz="907975" rtl="0" eaLnBrk="1" latinLnBrk="0" hangingPunct="1">
                        <a:defRPr sz="1800" kern="1200">
                          <a:solidFill>
                            <a:schemeClr val="tx1"/>
                          </a:solidFill>
                          <a:latin typeface="Museo Sans For Dell"/>
                          <a:ea typeface=""/>
                          <a:cs typeface=""/>
                        </a:defRPr>
                      </a:lvl6pPr>
                      <a:lvl7pPr marL="2723949" algn="l" defTabSz="907975" rtl="0" eaLnBrk="1" latinLnBrk="0" hangingPunct="1">
                        <a:defRPr sz="1800" kern="1200">
                          <a:solidFill>
                            <a:schemeClr val="tx1"/>
                          </a:solidFill>
                          <a:latin typeface="Museo Sans For Dell"/>
                          <a:ea typeface=""/>
                          <a:cs typeface=""/>
                        </a:defRPr>
                      </a:lvl7pPr>
                      <a:lvl8pPr marL="3177935" algn="l" defTabSz="907975" rtl="0" eaLnBrk="1" latinLnBrk="0" hangingPunct="1">
                        <a:defRPr sz="1800" kern="1200">
                          <a:solidFill>
                            <a:schemeClr val="tx1"/>
                          </a:solidFill>
                          <a:latin typeface="Museo Sans For Dell"/>
                          <a:ea typeface=""/>
                          <a:cs typeface=""/>
                        </a:defRPr>
                      </a:lvl8pPr>
                      <a:lvl9pPr marL="3631924" algn="l" defTabSz="907975" rtl="0" eaLnBrk="1" latinLnBrk="0" hangingPunct="1">
                        <a:defRPr sz="1800" kern="1200">
                          <a:solidFill>
                            <a:schemeClr val="tx1"/>
                          </a:solidFill>
                          <a:latin typeface="Museo Sans For Dell"/>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solidFill>
                            <a:schemeClr val="bg1"/>
                          </a:solidFill>
                          <a:effectLst/>
                          <a:latin typeface="+mn-lt"/>
                        </a:rPr>
                        <a:t>9-Nov</a:t>
                      </a:r>
                      <a:endParaRPr kumimoji="0" lang="en-US" sz="1000" b="0" i="0" u="none" strike="noStrike" cap="none" normalizeH="0" baseline="0" dirty="0">
                        <a:ln>
                          <a:noFill/>
                        </a:ln>
                        <a:solidFill>
                          <a:schemeClr val="bg1"/>
                        </a:solidFill>
                        <a:effectLst/>
                        <a:latin typeface="+mn-lt"/>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solidFill>
                            <a:schemeClr val="bg1"/>
                          </a:solidFill>
                          <a:effectLst/>
                          <a:latin typeface="+mn-lt"/>
                        </a:rPr>
                        <a:t>16-Nov</a:t>
                      </a:r>
                      <a:endParaRPr kumimoji="0" lang="en-US" sz="1000" b="0" i="0" u="none" strike="noStrike" cap="none" normalizeH="0" baseline="0" dirty="0">
                        <a:ln>
                          <a:noFill/>
                        </a:ln>
                        <a:solidFill>
                          <a:schemeClr val="bg1"/>
                        </a:solidFill>
                        <a:effectLst/>
                        <a:latin typeface="+mn-lt"/>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u="none" strike="noStrike" kern="1200" cap="none" normalizeH="0" baseline="0" dirty="0">
                          <a:ln>
                            <a:noFill/>
                          </a:ln>
                          <a:solidFill>
                            <a:schemeClr val="bg1"/>
                          </a:solidFill>
                          <a:effectLst/>
                          <a:latin typeface="+mn-lt"/>
                        </a:rPr>
                        <a:t>23-Nov</a:t>
                      </a:r>
                      <a:endParaRPr kumimoji="0" lang="en-US" sz="1000" b="0" i="0" u="none" strike="noStrike" kern="1200" cap="none" normalizeH="0" baseline="0" dirty="0">
                        <a:ln>
                          <a:noFill/>
                        </a:ln>
                        <a:solidFill>
                          <a:schemeClr val="bg1"/>
                        </a:solidFill>
                        <a:effectLst/>
                        <a:latin typeface="+mn-lt"/>
                        <a:ea typeface=""/>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lvl1pPr marL="0" algn="l" defTabSz="907975" rtl="0" eaLnBrk="1" latinLnBrk="0" hangingPunct="1">
                        <a:defRPr sz="1800" kern="1200">
                          <a:solidFill>
                            <a:schemeClr val="tx1"/>
                          </a:solidFill>
                          <a:latin typeface="Museo Sans For Dell"/>
                          <a:ea typeface=""/>
                          <a:cs typeface=""/>
                        </a:defRPr>
                      </a:lvl1pPr>
                      <a:lvl2pPr marL="454003" algn="l" defTabSz="907975" rtl="0" eaLnBrk="1" latinLnBrk="0" hangingPunct="1">
                        <a:defRPr sz="1800" kern="1200">
                          <a:solidFill>
                            <a:schemeClr val="tx1"/>
                          </a:solidFill>
                          <a:latin typeface="Museo Sans For Dell"/>
                          <a:ea typeface=""/>
                          <a:cs typeface=""/>
                        </a:defRPr>
                      </a:lvl2pPr>
                      <a:lvl3pPr marL="907975" algn="l" defTabSz="907975" rtl="0" eaLnBrk="1" latinLnBrk="0" hangingPunct="1">
                        <a:defRPr sz="1800" kern="1200">
                          <a:solidFill>
                            <a:schemeClr val="tx1"/>
                          </a:solidFill>
                          <a:latin typeface="Museo Sans For Dell"/>
                          <a:ea typeface=""/>
                          <a:cs typeface=""/>
                        </a:defRPr>
                      </a:lvl3pPr>
                      <a:lvl4pPr marL="1361969" algn="l" defTabSz="907975" rtl="0" eaLnBrk="1" latinLnBrk="0" hangingPunct="1">
                        <a:defRPr sz="1800" kern="1200">
                          <a:solidFill>
                            <a:schemeClr val="tx1"/>
                          </a:solidFill>
                          <a:latin typeface="Museo Sans For Dell"/>
                          <a:ea typeface=""/>
                          <a:cs typeface=""/>
                        </a:defRPr>
                      </a:lvl4pPr>
                      <a:lvl5pPr marL="1815955" algn="l" defTabSz="907975" rtl="0" eaLnBrk="1" latinLnBrk="0" hangingPunct="1">
                        <a:defRPr sz="1800" kern="1200">
                          <a:solidFill>
                            <a:schemeClr val="tx1"/>
                          </a:solidFill>
                          <a:latin typeface="Museo Sans For Dell"/>
                          <a:ea typeface=""/>
                          <a:cs typeface=""/>
                        </a:defRPr>
                      </a:lvl5pPr>
                      <a:lvl6pPr marL="2269944" algn="l" defTabSz="907975" rtl="0" eaLnBrk="1" latinLnBrk="0" hangingPunct="1">
                        <a:defRPr sz="1800" kern="1200">
                          <a:solidFill>
                            <a:schemeClr val="tx1"/>
                          </a:solidFill>
                          <a:latin typeface="Museo Sans For Dell"/>
                          <a:ea typeface=""/>
                          <a:cs typeface=""/>
                        </a:defRPr>
                      </a:lvl6pPr>
                      <a:lvl7pPr marL="2723949" algn="l" defTabSz="907975" rtl="0" eaLnBrk="1" latinLnBrk="0" hangingPunct="1">
                        <a:defRPr sz="1800" kern="1200">
                          <a:solidFill>
                            <a:schemeClr val="tx1"/>
                          </a:solidFill>
                          <a:latin typeface="Museo Sans For Dell"/>
                          <a:ea typeface=""/>
                          <a:cs typeface=""/>
                        </a:defRPr>
                      </a:lvl7pPr>
                      <a:lvl8pPr marL="3177935" algn="l" defTabSz="907975" rtl="0" eaLnBrk="1" latinLnBrk="0" hangingPunct="1">
                        <a:defRPr sz="1800" kern="1200">
                          <a:solidFill>
                            <a:schemeClr val="tx1"/>
                          </a:solidFill>
                          <a:latin typeface="Museo Sans For Dell"/>
                          <a:ea typeface=""/>
                          <a:cs typeface=""/>
                        </a:defRPr>
                      </a:lvl8pPr>
                      <a:lvl9pPr marL="3631924" algn="l" defTabSz="907975" rtl="0" eaLnBrk="1" latinLnBrk="0" hangingPunct="1">
                        <a:defRPr sz="1800" kern="1200">
                          <a:solidFill>
                            <a:schemeClr val="tx1"/>
                          </a:solidFill>
                          <a:latin typeface="Museo Sans For Dell"/>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solidFill>
                            <a:schemeClr val="bg1"/>
                          </a:solidFill>
                          <a:effectLst/>
                          <a:latin typeface="+mn-lt"/>
                        </a:rPr>
                        <a:t>30-Nov</a:t>
                      </a:r>
                      <a:endParaRPr kumimoji="0" lang="en-US" sz="1000" b="0" i="0" u="none" strike="noStrike" cap="none" normalizeH="0" baseline="0" dirty="0">
                        <a:ln>
                          <a:noFill/>
                        </a:ln>
                        <a:solidFill>
                          <a:schemeClr val="bg1"/>
                        </a:solidFill>
                        <a:effectLst/>
                        <a:latin typeface="+mn-lt"/>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lvl1pPr marL="0" algn="l" defTabSz="907975" rtl="0" eaLnBrk="1" latinLnBrk="0" hangingPunct="1">
                        <a:defRPr sz="1800" kern="1200">
                          <a:solidFill>
                            <a:schemeClr val="tx1"/>
                          </a:solidFill>
                          <a:latin typeface="Museo Sans For Dell"/>
                          <a:ea typeface=""/>
                          <a:cs typeface=""/>
                        </a:defRPr>
                      </a:lvl1pPr>
                      <a:lvl2pPr marL="454003" algn="l" defTabSz="907975" rtl="0" eaLnBrk="1" latinLnBrk="0" hangingPunct="1">
                        <a:defRPr sz="1800" kern="1200">
                          <a:solidFill>
                            <a:schemeClr val="tx1"/>
                          </a:solidFill>
                          <a:latin typeface="Museo Sans For Dell"/>
                          <a:ea typeface=""/>
                          <a:cs typeface=""/>
                        </a:defRPr>
                      </a:lvl2pPr>
                      <a:lvl3pPr marL="907975" algn="l" defTabSz="907975" rtl="0" eaLnBrk="1" latinLnBrk="0" hangingPunct="1">
                        <a:defRPr sz="1800" kern="1200">
                          <a:solidFill>
                            <a:schemeClr val="tx1"/>
                          </a:solidFill>
                          <a:latin typeface="Museo Sans For Dell"/>
                          <a:ea typeface=""/>
                          <a:cs typeface=""/>
                        </a:defRPr>
                      </a:lvl3pPr>
                      <a:lvl4pPr marL="1361969" algn="l" defTabSz="907975" rtl="0" eaLnBrk="1" latinLnBrk="0" hangingPunct="1">
                        <a:defRPr sz="1800" kern="1200">
                          <a:solidFill>
                            <a:schemeClr val="tx1"/>
                          </a:solidFill>
                          <a:latin typeface="Museo Sans For Dell"/>
                          <a:ea typeface=""/>
                          <a:cs typeface=""/>
                        </a:defRPr>
                      </a:lvl4pPr>
                      <a:lvl5pPr marL="1815955" algn="l" defTabSz="907975" rtl="0" eaLnBrk="1" latinLnBrk="0" hangingPunct="1">
                        <a:defRPr sz="1800" kern="1200">
                          <a:solidFill>
                            <a:schemeClr val="tx1"/>
                          </a:solidFill>
                          <a:latin typeface="Museo Sans For Dell"/>
                          <a:ea typeface=""/>
                          <a:cs typeface=""/>
                        </a:defRPr>
                      </a:lvl5pPr>
                      <a:lvl6pPr marL="2269944" algn="l" defTabSz="907975" rtl="0" eaLnBrk="1" latinLnBrk="0" hangingPunct="1">
                        <a:defRPr sz="1800" kern="1200">
                          <a:solidFill>
                            <a:schemeClr val="tx1"/>
                          </a:solidFill>
                          <a:latin typeface="Museo Sans For Dell"/>
                          <a:ea typeface=""/>
                          <a:cs typeface=""/>
                        </a:defRPr>
                      </a:lvl6pPr>
                      <a:lvl7pPr marL="2723949" algn="l" defTabSz="907975" rtl="0" eaLnBrk="1" latinLnBrk="0" hangingPunct="1">
                        <a:defRPr sz="1800" kern="1200">
                          <a:solidFill>
                            <a:schemeClr val="tx1"/>
                          </a:solidFill>
                          <a:latin typeface="Museo Sans For Dell"/>
                          <a:ea typeface=""/>
                          <a:cs typeface=""/>
                        </a:defRPr>
                      </a:lvl7pPr>
                      <a:lvl8pPr marL="3177935" algn="l" defTabSz="907975" rtl="0" eaLnBrk="1" latinLnBrk="0" hangingPunct="1">
                        <a:defRPr sz="1800" kern="1200">
                          <a:solidFill>
                            <a:schemeClr val="tx1"/>
                          </a:solidFill>
                          <a:latin typeface="Museo Sans For Dell"/>
                          <a:ea typeface=""/>
                          <a:cs typeface=""/>
                        </a:defRPr>
                      </a:lvl8pPr>
                      <a:lvl9pPr marL="3631924" algn="l" defTabSz="907975" rtl="0" eaLnBrk="1" latinLnBrk="0" hangingPunct="1">
                        <a:defRPr sz="1800" kern="1200">
                          <a:solidFill>
                            <a:schemeClr val="tx1"/>
                          </a:solidFill>
                          <a:latin typeface="Museo Sans For Dell"/>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solidFill>
                            <a:schemeClr val="bg1"/>
                          </a:solidFill>
                          <a:effectLst/>
                          <a:latin typeface="+mn-lt"/>
                        </a:rPr>
                        <a:t>7-Dec</a:t>
                      </a:r>
                      <a:endParaRPr kumimoji="0" lang="en-US" sz="1000" b="0" i="0" u="none" strike="noStrike" cap="none" normalizeH="0" baseline="0" dirty="0">
                        <a:ln>
                          <a:noFill/>
                        </a:ln>
                        <a:solidFill>
                          <a:schemeClr val="bg1"/>
                        </a:solidFill>
                        <a:effectLst/>
                        <a:latin typeface="+mn-lt"/>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lvl1pPr marL="0" algn="l" defTabSz="907975" rtl="0" eaLnBrk="1" latinLnBrk="0" hangingPunct="1">
                        <a:defRPr sz="1800" kern="1200">
                          <a:solidFill>
                            <a:schemeClr val="tx1"/>
                          </a:solidFill>
                          <a:latin typeface="Museo Sans For Dell"/>
                          <a:ea typeface=""/>
                          <a:cs typeface=""/>
                        </a:defRPr>
                      </a:lvl1pPr>
                      <a:lvl2pPr marL="454003" algn="l" defTabSz="907975" rtl="0" eaLnBrk="1" latinLnBrk="0" hangingPunct="1">
                        <a:defRPr sz="1800" kern="1200">
                          <a:solidFill>
                            <a:schemeClr val="tx1"/>
                          </a:solidFill>
                          <a:latin typeface="Museo Sans For Dell"/>
                          <a:ea typeface=""/>
                          <a:cs typeface=""/>
                        </a:defRPr>
                      </a:lvl2pPr>
                      <a:lvl3pPr marL="907975" algn="l" defTabSz="907975" rtl="0" eaLnBrk="1" latinLnBrk="0" hangingPunct="1">
                        <a:defRPr sz="1800" kern="1200">
                          <a:solidFill>
                            <a:schemeClr val="tx1"/>
                          </a:solidFill>
                          <a:latin typeface="Museo Sans For Dell"/>
                          <a:ea typeface=""/>
                          <a:cs typeface=""/>
                        </a:defRPr>
                      </a:lvl3pPr>
                      <a:lvl4pPr marL="1361969" algn="l" defTabSz="907975" rtl="0" eaLnBrk="1" latinLnBrk="0" hangingPunct="1">
                        <a:defRPr sz="1800" kern="1200">
                          <a:solidFill>
                            <a:schemeClr val="tx1"/>
                          </a:solidFill>
                          <a:latin typeface="Museo Sans For Dell"/>
                          <a:ea typeface=""/>
                          <a:cs typeface=""/>
                        </a:defRPr>
                      </a:lvl4pPr>
                      <a:lvl5pPr marL="1815955" algn="l" defTabSz="907975" rtl="0" eaLnBrk="1" latinLnBrk="0" hangingPunct="1">
                        <a:defRPr sz="1800" kern="1200">
                          <a:solidFill>
                            <a:schemeClr val="tx1"/>
                          </a:solidFill>
                          <a:latin typeface="Museo Sans For Dell"/>
                          <a:ea typeface=""/>
                          <a:cs typeface=""/>
                        </a:defRPr>
                      </a:lvl5pPr>
                      <a:lvl6pPr marL="2269944" algn="l" defTabSz="907975" rtl="0" eaLnBrk="1" latinLnBrk="0" hangingPunct="1">
                        <a:defRPr sz="1800" kern="1200">
                          <a:solidFill>
                            <a:schemeClr val="tx1"/>
                          </a:solidFill>
                          <a:latin typeface="Museo Sans For Dell"/>
                          <a:ea typeface=""/>
                          <a:cs typeface=""/>
                        </a:defRPr>
                      </a:lvl6pPr>
                      <a:lvl7pPr marL="2723949" algn="l" defTabSz="907975" rtl="0" eaLnBrk="1" latinLnBrk="0" hangingPunct="1">
                        <a:defRPr sz="1800" kern="1200">
                          <a:solidFill>
                            <a:schemeClr val="tx1"/>
                          </a:solidFill>
                          <a:latin typeface="Museo Sans For Dell"/>
                          <a:ea typeface=""/>
                          <a:cs typeface=""/>
                        </a:defRPr>
                      </a:lvl7pPr>
                      <a:lvl8pPr marL="3177935" algn="l" defTabSz="907975" rtl="0" eaLnBrk="1" latinLnBrk="0" hangingPunct="1">
                        <a:defRPr sz="1800" kern="1200">
                          <a:solidFill>
                            <a:schemeClr val="tx1"/>
                          </a:solidFill>
                          <a:latin typeface="Museo Sans For Dell"/>
                          <a:ea typeface=""/>
                          <a:cs typeface=""/>
                        </a:defRPr>
                      </a:lvl8pPr>
                      <a:lvl9pPr marL="3631924" algn="l" defTabSz="907975" rtl="0" eaLnBrk="1" latinLnBrk="0" hangingPunct="1">
                        <a:defRPr sz="1800" kern="1200">
                          <a:solidFill>
                            <a:schemeClr val="tx1"/>
                          </a:solidFill>
                          <a:latin typeface="Museo Sans For Dell"/>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bg1"/>
                          </a:solidFill>
                          <a:effectLst/>
                          <a:latin typeface="+mn-lt"/>
                        </a:rPr>
                        <a:t>14-Dec</a:t>
                      </a:r>
                      <a:endParaRPr kumimoji="0" lang="en-US" sz="1000" b="0" i="0" u="none" strike="noStrike" kern="1200" cap="none" normalizeH="0" baseline="0" dirty="0">
                        <a:ln>
                          <a:noFill/>
                        </a:ln>
                        <a:solidFill>
                          <a:schemeClr val="bg1"/>
                        </a:solidFill>
                        <a:effectLst/>
                        <a:latin typeface="+mn-lt"/>
                        <a:ea typeface=""/>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bg1"/>
                          </a:solidFill>
                          <a:effectLst/>
                          <a:latin typeface="+mn-lt"/>
                        </a:rPr>
                        <a:t>21-Dec</a:t>
                      </a:r>
                      <a:endParaRPr kumimoji="0" lang="en-US" sz="1000" b="0" i="0" u="none" strike="noStrike" kern="1200" cap="none" normalizeH="0" baseline="0" dirty="0">
                        <a:ln>
                          <a:noFill/>
                        </a:ln>
                        <a:solidFill>
                          <a:schemeClr val="bg1"/>
                        </a:solidFill>
                        <a:effectLst/>
                        <a:latin typeface="+mn-lt"/>
                        <a:ea typeface=""/>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lvl1pPr marL="0" algn="l" defTabSz="907975" rtl="0" eaLnBrk="1" latinLnBrk="0" hangingPunct="1">
                        <a:defRPr sz="1800" kern="1200">
                          <a:solidFill>
                            <a:schemeClr val="tx1"/>
                          </a:solidFill>
                          <a:latin typeface="Museo Sans For Dell"/>
                          <a:ea typeface=""/>
                          <a:cs typeface=""/>
                        </a:defRPr>
                      </a:lvl1pPr>
                      <a:lvl2pPr marL="454003" algn="l" defTabSz="907975" rtl="0" eaLnBrk="1" latinLnBrk="0" hangingPunct="1">
                        <a:defRPr sz="1800" kern="1200">
                          <a:solidFill>
                            <a:schemeClr val="tx1"/>
                          </a:solidFill>
                          <a:latin typeface="Museo Sans For Dell"/>
                          <a:ea typeface=""/>
                          <a:cs typeface=""/>
                        </a:defRPr>
                      </a:lvl2pPr>
                      <a:lvl3pPr marL="907975" algn="l" defTabSz="907975" rtl="0" eaLnBrk="1" latinLnBrk="0" hangingPunct="1">
                        <a:defRPr sz="1800" kern="1200">
                          <a:solidFill>
                            <a:schemeClr val="tx1"/>
                          </a:solidFill>
                          <a:latin typeface="Museo Sans For Dell"/>
                          <a:ea typeface=""/>
                          <a:cs typeface=""/>
                        </a:defRPr>
                      </a:lvl3pPr>
                      <a:lvl4pPr marL="1361969" algn="l" defTabSz="907975" rtl="0" eaLnBrk="1" latinLnBrk="0" hangingPunct="1">
                        <a:defRPr sz="1800" kern="1200">
                          <a:solidFill>
                            <a:schemeClr val="tx1"/>
                          </a:solidFill>
                          <a:latin typeface="Museo Sans For Dell"/>
                          <a:ea typeface=""/>
                          <a:cs typeface=""/>
                        </a:defRPr>
                      </a:lvl4pPr>
                      <a:lvl5pPr marL="1815955" algn="l" defTabSz="907975" rtl="0" eaLnBrk="1" latinLnBrk="0" hangingPunct="1">
                        <a:defRPr sz="1800" kern="1200">
                          <a:solidFill>
                            <a:schemeClr val="tx1"/>
                          </a:solidFill>
                          <a:latin typeface="Museo Sans For Dell"/>
                          <a:ea typeface=""/>
                          <a:cs typeface=""/>
                        </a:defRPr>
                      </a:lvl5pPr>
                      <a:lvl6pPr marL="2269944" algn="l" defTabSz="907975" rtl="0" eaLnBrk="1" latinLnBrk="0" hangingPunct="1">
                        <a:defRPr sz="1800" kern="1200">
                          <a:solidFill>
                            <a:schemeClr val="tx1"/>
                          </a:solidFill>
                          <a:latin typeface="Museo Sans For Dell"/>
                          <a:ea typeface=""/>
                          <a:cs typeface=""/>
                        </a:defRPr>
                      </a:lvl6pPr>
                      <a:lvl7pPr marL="2723949" algn="l" defTabSz="907975" rtl="0" eaLnBrk="1" latinLnBrk="0" hangingPunct="1">
                        <a:defRPr sz="1800" kern="1200">
                          <a:solidFill>
                            <a:schemeClr val="tx1"/>
                          </a:solidFill>
                          <a:latin typeface="Museo Sans For Dell"/>
                          <a:ea typeface=""/>
                          <a:cs typeface=""/>
                        </a:defRPr>
                      </a:lvl7pPr>
                      <a:lvl8pPr marL="3177935" algn="l" defTabSz="907975" rtl="0" eaLnBrk="1" latinLnBrk="0" hangingPunct="1">
                        <a:defRPr sz="1800" kern="1200">
                          <a:solidFill>
                            <a:schemeClr val="tx1"/>
                          </a:solidFill>
                          <a:latin typeface="Museo Sans For Dell"/>
                          <a:ea typeface=""/>
                          <a:cs typeface=""/>
                        </a:defRPr>
                      </a:lvl8pPr>
                      <a:lvl9pPr marL="3631924" algn="l" defTabSz="907975" rtl="0" eaLnBrk="1" latinLnBrk="0" hangingPunct="1">
                        <a:defRPr sz="1800" kern="1200">
                          <a:solidFill>
                            <a:schemeClr val="tx1"/>
                          </a:solidFill>
                          <a:latin typeface="Museo Sans For Dell"/>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u="none" strike="noStrike" kern="1200" cap="none" normalizeH="0" baseline="0" dirty="0">
                          <a:ln>
                            <a:noFill/>
                          </a:ln>
                          <a:solidFill>
                            <a:schemeClr val="bg1"/>
                          </a:solidFill>
                          <a:effectLst/>
                          <a:latin typeface="+mn-lt"/>
                        </a:rPr>
                        <a:t>28-Dec</a:t>
                      </a:r>
                      <a:endParaRPr kumimoji="0" lang="en-US" sz="1000" b="0" i="0" u="none" strike="noStrike" cap="none" normalizeH="0" baseline="0" dirty="0">
                        <a:ln>
                          <a:noFill/>
                        </a:ln>
                        <a:solidFill>
                          <a:schemeClr val="bg1"/>
                        </a:solidFill>
                        <a:effectLst/>
                        <a:latin typeface="+mn-lt"/>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lvl1pPr marL="0" algn="l" defTabSz="907975" rtl="0" eaLnBrk="1" latinLnBrk="0" hangingPunct="1">
                        <a:defRPr sz="1800" kern="1200">
                          <a:solidFill>
                            <a:schemeClr val="tx1"/>
                          </a:solidFill>
                          <a:latin typeface="Museo Sans For Dell"/>
                          <a:ea typeface=""/>
                          <a:cs typeface=""/>
                        </a:defRPr>
                      </a:lvl1pPr>
                      <a:lvl2pPr marL="454003" algn="l" defTabSz="907975" rtl="0" eaLnBrk="1" latinLnBrk="0" hangingPunct="1">
                        <a:defRPr sz="1800" kern="1200">
                          <a:solidFill>
                            <a:schemeClr val="tx1"/>
                          </a:solidFill>
                          <a:latin typeface="Museo Sans For Dell"/>
                          <a:ea typeface=""/>
                          <a:cs typeface=""/>
                        </a:defRPr>
                      </a:lvl2pPr>
                      <a:lvl3pPr marL="907975" algn="l" defTabSz="907975" rtl="0" eaLnBrk="1" latinLnBrk="0" hangingPunct="1">
                        <a:defRPr sz="1800" kern="1200">
                          <a:solidFill>
                            <a:schemeClr val="tx1"/>
                          </a:solidFill>
                          <a:latin typeface="Museo Sans For Dell"/>
                          <a:ea typeface=""/>
                          <a:cs typeface=""/>
                        </a:defRPr>
                      </a:lvl3pPr>
                      <a:lvl4pPr marL="1361969" algn="l" defTabSz="907975" rtl="0" eaLnBrk="1" latinLnBrk="0" hangingPunct="1">
                        <a:defRPr sz="1800" kern="1200">
                          <a:solidFill>
                            <a:schemeClr val="tx1"/>
                          </a:solidFill>
                          <a:latin typeface="Museo Sans For Dell"/>
                          <a:ea typeface=""/>
                          <a:cs typeface=""/>
                        </a:defRPr>
                      </a:lvl4pPr>
                      <a:lvl5pPr marL="1815955" algn="l" defTabSz="907975" rtl="0" eaLnBrk="1" latinLnBrk="0" hangingPunct="1">
                        <a:defRPr sz="1800" kern="1200">
                          <a:solidFill>
                            <a:schemeClr val="tx1"/>
                          </a:solidFill>
                          <a:latin typeface="Museo Sans For Dell"/>
                          <a:ea typeface=""/>
                          <a:cs typeface=""/>
                        </a:defRPr>
                      </a:lvl5pPr>
                      <a:lvl6pPr marL="2269944" algn="l" defTabSz="907975" rtl="0" eaLnBrk="1" latinLnBrk="0" hangingPunct="1">
                        <a:defRPr sz="1800" kern="1200">
                          <a:solidFill>
                            <a:schemeClr val="tx1"/>
                          </a:solidFill>
                          <a:latin typeface="Museo Sans For Dell"/>
                          <a:ea typeface=""/>
                          <a:cs typeface=""/>
                        </a:defRPr>
                      </a:lvl6pPr>
                      <a:lvl7pPr marL="2723949" algn="l" defTabSz="907975" rtl="0" eaLnBrk="1" latinLnBrk="0" hangingPunct="1">
                        <a:defRPr sz="1800" kern="1200">
                          <a:solidFill>
                            <a:schemeClr val="tx1"/>
                          </a:solidFill>
                          <a:latin typeface="Museo Sans For Dell"/>
                          <a:ea typeface=""/>
                          <a:cs typeface=""/>
                        </a:defRPr>
                      </a:lvl7pPr>
                      <a:lvl8pPr marL="3177935" algn="l" defTabSz="907975" rtl="0" eaLnBrk="1" latinLnBrk="0" hangingPunct="1">
                        <a:defRPr sz="1800" kern="1200">
                          <a:solidFill>
                            <a:schemeClr val="tx1"/>
                          </a:solidFill>
                          <a:latin typeface="Museo Sans For Dell"/>
                          <a:ea typeface=""/>
                          <a:cs typeface=""/>
                        </a:defRPr>
                      </a:lvl8pPr>
                      <a:lvl9pPr marL="3631924" algn="l" defTabSz="907975" rtl="0" eaLnBrk="1" latinLnBrk="0" hangingPunct="1">
                        <a:defRPr sz="1800" kern="1200">
                          <a:solidFill>
                            <a:schemeClr val="tx1"/>
                          </a:solidFill>
                          <a:latin typeface="Museo Sans For Dell"/>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u="none" strike="noStrike" kern="1200" cap="none" normalizeH="0" baseline="0" dirty="0">
                          <a:ln>
                            <a:noFill/>
                          </a:ln>
                          <a:solidFill>
                            <a:schemeClr val="bg1"/>
                          </a:solidFill>
                          <a:effectLst/>
                          <a:latin typeface="+mn-lt"/>
                        </a:rPr>
                        <a:t>4-Jan</a:t>
                      </a:r>
                      <a:endParaRPr kumimoji="0" lang="en-US" sz="1000" b="0" i="0" u="none" strike="noStrike" kern="1200" cap="none" normalizeH="0" baseline="0" dirty="0">
                        <a:ln>
                          <a:noFill/>
                        </a:ln>
                        <a:solidFill>
                          <a:schemeClr val="bg1"/>
                        </a:solidFill>
                        <a:effectLst/>
                        <a:latin typeface="+mn-lt"/>
                        <a:ea typeface=""/>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bg1"/>
                          </a:solidFill>
                          <a:effectLst/>
                          <a:latin typeface="+mn-lt"/>
                        </a:rPr>
                        <a:t>11-Jan</a:t>
                      </a:r>
                      <a:endParaRPr kumimoji="0" lang="en-US" sz="1000" b="0" i="0" u="none" strike="noStrike" kern="1200" cap="none" normalizeH="0" baseline="0" dirty="0">
                        <a:ln>
                          <a:noFill/>
                        </a:ln>
                        <a:solidFill>
                          <a:schemeClr val="bg1"/>
                        </a:solidFill>
                        <a:effectLst/>
                        <a:latin typeface="+mn-lt"/>
                        <a:ea typeface=""/>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bg1"/>
                          </a:solidFill>
                          <a:effectLst/>
                          <a:latin typeface="+mn-lt"/>
                        </a:rPr>
                        <a:t>18-Jan</a:t>
                      </a:r>
                      <a:endParaRPr kumimoji="0" lang="en-US" sz="1000" b="0" i="0" u="none" strike="noStrike" cap="none" normalizeH="0" baseline="0" dirty="0">
                        <a:ln>
                          <a:noFill/>
                        </a:ln>
                        <a:solidFill>
                          <a:schemeClr val="bg1"/>
                        </a:solidFill>
                        <a:effectLst/>
                        <a:latin typeface="+mn-lt"/>
                        <a:cs typeface="Arial" charset="0"/>
                      </a:endParaRP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a:ln>
                            <a:noFill/>
                          </a:ln>
                          <a:solidFill>
                            <a:schemeClr val="bg1"/>
                          </a:solidFill>
                          <a:effectLst/>
                          <a:latin typeface="+mn-lt"/>
                          <a:cs typeface="Arial" charset="0"/>
                        </a:rPr>
                        <a:t>25Jan</a:t>
                      </a: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a:ln>
                            <a:noFill/>
                          </a:ln>
                          <a:solidFill>
                            <a:schemeClr val="bg1"/>
                          </a:solidFill>
                          <a:effectLst/>
                          <a:latin typeface="+mn-lt"/>
                          <a:cs typeface="Arial" charset="0"/>
                        </a:rPr>
                        <a:t>01-Feb</a:t>
                      </a:r>
                    </a:p>
                  </a:txBody>
                  <a:tcPr marL="44446" marR="44446" marT="22223" marB="222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148C"/>
                    </a:solidFill>
                  </a:tcPr>
                </a:tc>
                <a:extLst>
                  <a:ext uri="{0D108BD9-81ED-4DB2-BD59-A6C34878D82A}">
                    <a16:rowId xmlns:a16="http://schemas.microsoft.com/office/drawing/2014/main" val="10001"/>
                  </a:ext>
                </a:extLst>
              </a:tr>
            </a:tbl>
          </a:graphicData>
        </a:graphic>
      </p:graphicFrame>
      <p:cxnSp>
        <p:nvCxnSpPr>
          <p:cNvPr id="12" name="Straight Connector 11">
            <a:extLst>
              <a:ext uri="{FF2B5EF4-FFF2-40B4-BE49-F238E27FC236}">
                <a16:creationId xmlns:a16="http://schemas.microsoft.com/office/drawing/2014/main" id="{DDE81C0D-20B8-4A7B-B681-C06B8F3868B6}"/>
              </a:ext>
            </a:extLst>
          </p:cNvPr>
          <p:cNvCxnSpPr/>
          <p:nvPr/>
        </p:nvCxnSpPr>
        <p:spPr>
          <a:xfrm>
            <a:off x="4612475" y="1372202"/>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5F0878-3920-44FD-A0AF-29813D06CAFE}"/>
              </a:ext>
            </a:extLst>
          </p:cNvPr>
          <p:cNvCxnSpPr/>
          <p:nvPr/>
        </p:nvCxnSpPr>
        <p:spPr>
          <a:xfrm>
            <a:off x="7755558" y="1372202"/>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sp>
        <p:nvSpPr>
          <p:cNvPr id="14" name="Freeform 197">
            <a:extLst>
              <a:ext uri="{FF2B5EF4-FFF2-40B4-BE49-F238E27FC236}">
                <a16:creationId xmlns:a16="http://schemas.microsoft.com/office/drawing/2014/main" id="{871792A1-1FDC-4739-BC27-C37E0A5E8343}"/>
              </a:ext>
            </a:extLst>
          </p:cNvPr>
          <p:cNvSpPr>
            <a:spLocks noChangeAspect="1" noEditPoints="1"/>
          </p:cNvSpPr>
          <p:nvPr/>
        </p:nvSpPr>
        <p:spPr bwMode="auto">
          <a:xfrm>
            <a:off x="7673609" y="4466342"/>
            <a:ext cx="231834" cy="218916"/>
          </a:xfrm>
          <a:custGeom>
            <a:avLst/>
            <a:gdLst>
              <a:gd name="T0" fmla="*/ 236 w 237"/>
              <a:gd name="T1" fmla="*/ 84 h 223"/>
              <a:gd name="T2" fmla="*/ 225 w 237"/>
              <a:gd name="T3" fmla="*/ 77 h 223"/>
              <a:gd name="T4" fmla="*/ 153 w 237"/>
              <a:gd name="T5" fmla="*/ 75 h 223"/>
              <a:gd name="T6" fmla="*/ 130 w 237"/>
              <a:gd name="T7" fmla="*/ 8 h 223"/>
              <a:gd name="T8" fmla="*/ 119 w 237"/>
              <a:gd name="T9" fmla="*/ 0 h 223"/>
              <a:gd name="T10" fmla="*/ 108 w 237"/>
              <a:gd name="T11" fmla="*/ 8 h 223"/>
              <a:gd name="T12" fmla="*/ 84 w 237"/>
              <a:gd name="T13" fmla="*/ 75 h 223"/>
              <a:gd name="T14" fmla="*/ 13 w 237"/>
              <a:gd name="T15" fmla="*/ 77 h 223"/>
              <a:gd name="T16" fmla="*/ 2 w 237"/>
              <a:gd name="T17" fmla="*/ 84 h 223"/>
              <a:gd name="T18" fmla="*/ 6 w 237"/>
              <a:gd name="T19" fmla="*/ 97 h 223"/>
              <a:gd name="T20" fmla="*/ 63 w 237"/>
              <a:gd name="T21" fmla="*/ 140 h 223"/>
              <a:gd name="T22" fmla="*/ 42 w 237"/>
              <a:gd name="T23" fmla="*/ 208 h 223"/>
              <a:gd name="T24" fmla="*/ 47 w 237"/>
              <a:gd name="T25" fmla="*/ 220 h 223"/>
              <a:gd name="T26" fmla="*/ 60 w 237"/>
              <a:gd name="T27" fmla="*/ 221 h 223"/>
              <a:gd name="T28" fmla="*/ 119 w 237"/>
              <a:gd name="T29" fmla="*/ 180 h 223"/>
              <a:gd name="T30" fmla="*/ 178 w 237"/>
              <a:gd name="T31" fmla="*/ 221 h 223"/>
              <a:gd name="T32" fmla="*/ 184 w 237"/>
              <a:gd name="T33" fmla="*/ 223 h 223"/>
              <a:gd name="T34" fmla="*/ 191 w 237"/>
              <a:gd name="T35" fmla="*/ 220 h 223"/>
              <a:gd name="T36" fmla="*/ 195 w 237"/>
              <a:gd name="T37" fmla="*/ 208 h 223"/>
              <a:gd name="T38" fmla="*/ 174 w 237"/>
              <a:gd name="T39" fmla="*/ 140 h 223"/>
              <a:gd name="T40" fmla="*/ 231 w 237"/>
              <a:gd name="T41" fmla="*/ 97 h 223"/>
              <a:gd name="T42" fmla="*/ 236 w 237"/>
              <a:gd name="T43" fmla="*/ 84 h 223"/>
              <a:gd name="T44" fmla="*/ 226 w 237"/>
              <a:gd name="T45" fmla="*/ 90 h 223"/>
              <a:gd name="T46" fmla="*/ 166 w 237"/>
              <a:gd name="T47" fmla="*/ 134 h 223"/>
              <a:gd name="T48" fmla="*/ 164 w 237"/>
              <a:gd name="T49" fmla="*/ 140 h 223"/>
              <a:gd name="T50" fmla="*/ 186 w 237"/>
              <a:gd name="T51" fmla="*/ 211 h 223"/>
              <a:gd name="T52" fmla="*/ 185 w 237"/>
              <a:gd name="T53" fmla="*/ 213 h 223"/>
              <a:gd name="T54" fmla="*/ 183 w 237"/>
              <a:gd name="T55" fmla="*/ 213 h 223"/>
              <a:gd name="T56" fmla="*/ 121 w 237"/>
              <a:gd name="T57" fmla="*/ 170 h 223"/>
              <a:gd name="T58" fmla="*/ 119 w 237"/>
              <a:gd name="T59" fmla="*/ 170 h 223"/>
              <a:gd name="T60" fmla="*/ 116 w 237"/>
              <a:gd name="T61" fmla="*/ 170 h 223"/>
              <a:gd name="T62" fmla="*/ 54 w 237"/>
              <a:gd name="T63" fmla="*/ 213 h 223"/>
              <a:gd name="T64" fmla="*/ 52 w 237"/>
              <a:gd name="T65" fmla="*/ 213 h 223"/>
              <a:gd name="T66" fmla="*/ 51 w 237"/>
              <a:gd name="T67" fmla="*/ 211 h 223"/>
              <a:gd name="T68" fmla="*/ 73 w 237"/>
              <a:gd name="T69" fmla="*/ 140 h 223"/>
              <a:gd name="T70" fmla="*/ 71 w 237"/>
              <a:gd name="T71" fmla="*/ 134 h 223"/>
              <a:gd name="T72" fmla="*/ 12 w 237"/>
              <a:gd name="T73" fmla="*/ 90 h 223"/>
              <a:gd name="T74" fmla="*/ 11 w 237"/>
              <a:gd name="T75" fmla="*/ 87 h 223"/>
              <a:gd name="T76" fmla="*/ 13 w 237"/>
              <a:gd name="T77" fmla="*/ 86 h 223"/>
              <a:gd name="T78" fmla="*/ 88 w 237"/>
              <a:gd name="T79" fmla="*/ 84 h 223"/>
              <a:gd name="T80" fmla="*/ 92 w 237"/>
              <a:gd name="T81" fmla="*/ 81 h 223"/>
              <a:gd name="T82" fmla="*/ 117 w 237"/>
              <a:gd name="T83" fmla="*/ 11 h 223"/>
              <a:gd name="T84" fmla="*/ 121 w 237"/>
              <a:gd name="T85" fmla="*/ 11 h 223"/>
              <a:gd name="T86" fmla="*/ 145 w 237"/>
              <a:gd name="T87" fmla="*/ 81 h 223"/>
              <a:gd name="T88" fmla="*/ 150 w 237"/>
              <a:gd name="T89" fmla="*/ 84 h 223"/>
              <a:gd name="T90" fmla="*/ 225 w 237"/>
              <a:gd name="T91" fmla="*/ 86 h 223"/>
              <a:gd name="T92" fmla="*/ 227 w 237"/>
              <a:gd name="T93" fmla="*/ 87 h 223"/>
              <a:gd name="T94" fmla="*/ 226 w 237"/>
              <a:gd name="T95" fmla="*/ 9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23">
                <a:moveTo>
                  <a:pt x="236" y="84"/>
                </a:moveTo>
                <a:cubicBezTo>
                  <a:pt x="234" y="80"/>
                  <a:pt x="230" y="77"/>
                  <a:pt x="225" y="77"/>
                </a:cubicBezTo>
                <a:cubicBezTo>
                  <a:pt x="153" y="75"/>
                  <a:pt x="153" y="75"/>
                  <a:pt x="153" y="75"/>
                </a:cubicBezTo>
                <a:cubicBezTo>
                  <a:pt x="130" y="8"/>
                  <a:pt x="130" y="8"/>
                  <a:pt x="130" y="8"/>
                </a:cubicBezTo>
                <a:cubicBezTo>
                  <a:pt x="128" y="3"/>
                  <a:pt x="124" y="0"/>
                  <a:pt x="119" y="0"/>
                </a:cubicBezTo>
                <a:cubicBezTo>
                  <a:pt x="114" y="0"/>
                  <a:pt x="110" y="3"/>
                  <a:pt x="108" y="8"/>
                </a:cubicBezTo>
                <a:cubicBezTo>
                  <a:pt x="84" y="75"/>
                  <a:pt x="84" y="75"/>
                  <a:pt x="84" y="75"/>
                </a:cubicBezTo>
                <a:cubicBezTo>
                  <a:pt x="13" y="77"/>
                  <a:pt x="13" y="77"/>
                  <a:pt x="13" y="77"/>
                </a:cubicBezTo>
                <a:cubicBezTo>
                  <a:pt x="8" y="77"/>
                  <a:pt x="3" y="80"/>
                  <a:pt x="2" y="84"/>
                </a:cubicBezTo>
                <a:cubicBezTo>
                  <a:pt x="0" y="89"/>
                  <a:pt x="2" y="94"/>
                  <a:pt x="6" y="97"/>
                </a:cubicBezTo>
                <a:cubicBezTo>
                  <a:pt x="63" y="140"/>
                  <a:pt x="63" y="140"/>
                  <a:pt x="63" y="140"/>
                </a:cubicBezTo>
                <a:cubicBezTo>
                  <a:pt x="42" y="208"/>
                  <a:pt x="42" y="208"/>
                  <a:pt x="42" y="208"/>
                </a:cubicBezTo>
                <a:cubicBezTo>
                  <a:pt x="41" y="212"/>
                  <a:pt x="43" y="218"/>
                  <a:pt x="47" y="220"/>
                </a:cubicBezTo>
                <a:cubicBezTo>
                  <a:pt x="50" y="223"/>
                  <a:pt x="56" y="223"/>
                  <a:pt x="60" y="221"/>
                </a:cubicBezTo>
                <a:cubicBezTo>
                  <a:pt x="119" y="180"/>
                  <a:pt x="119" y="180"/>
                  <a:pt x="119" y="180"/>
                </a:cubicBezTo>
                <a:cubicBezTo>
                  <a:pt x="178" y="221"/>
                  <a:pt x="178" y="221"/>
                  <a:pt x="178" y="221"/>
                </a:cubicBezTo>
                <a:cubicBezTo>
                  <a:pt x="180" y="222"/>
                  <a:pt x="182" y="223"/>
                  <a:pt x="184" y="223"/>
                </a:cubicBezTo>
                <a:cubicBezTo>
                  <a:pt x="187" y="223"/>
                  <a:pt x="189" y="222"/>
                  <a:pt x="191" y="220"/>
                </a:cubicBezTo>
                <a:cubicBezTo>
                  <a:pt x="195" y="217"/>
                  <a:pt x="197" y="212"/>
                  <a:pt x="195" y="208"/>
                </a:cubicBezTo>
                <a:cubicBezTo>
                  <a:pt x="174" y="140"/>
                  <a:pt x="174" y="140"/>
                  <a:pt x="174" y="140"/>
                </a:cubicBezTo>
                <a:cubicBezTo>
                  <a:pt x="231" y="97"/>
                  <a:pt x="231" y="97"/>
                  <a:pt x="231" y="97"/>
                </a:cubicBezTo>
                <a:cubicBezTo>
                  <a:pt x="235" y="94"/>
                  <a:pt x="237" y="89"/>
                  <a:pt x="236" y="84"/>
                </a:cubicBezTo>
                <a:close/>
                <a:moveTo>
                  <a:pt x="226" y="90"/>
                </a:moveTo>
                <a:cubicBezTo>
                  <a:pt x="166" y="134"/>
                  <a:pt x="166" y="134"/>
                  <a:pt x="166" y="134"/>
                </a:cubicBezTo>
                <a:cubicBezTo>
                  <a:pt x="164" y="136"/>
                  <a:pt x="164" y="138"/>
                  <a:pt x="164" y="140"/>
                </a:cubicBezTo>
                <a:cubicBezTo>
                  <a:pt x="186" y="211"/>
                  <a:pt x="186" y="211"/>
                  <a:pt x="186" y="211"/>
                </a:cubicBezTo>
                <a:cubicBezTo>
                  <a:pt x="186" y="211"/>
                  <a:pt x="186" y="212"/>
                  <a:pt x="185" y="213"/>
                </a:cubicBezTo>
                <a:cubicBezTo>
                  <a:pt x="185" y="213"/>
                  <a:pt x="184" y="213"/>
                  <a:pt x="183" y="213"/>
                </a:cubicBezTo>
                <a:cubicBezTo>
                  <a:pt x="121" y="170"/>
                  <a:pt x="121" y="170"/>
                  <a:pt x="121" y="170"/>
                </a:cubicBezTo>
                <a:cubicBezTo>
                  <a:pt x="121" y="170"/>
                  <a:pt x="120" y="170"/>
                  <a:pt x="119" y="170"/>
                </a:cubicBezTo>
                <a:cubicBezTo>
                  <a:pt x="118" y="170"/>
                  <a:pt x="117" y="170"/>
                  <a:pt x="116" y="170"/>
                </a:cubicBezTo>
                <a:cubicBezTo>
                  <a:pt x="54" y="213"/>
                  <a:pt x="54" y="213"/>
                  <a:pt x="54" y="213"/>
                </a:cubicBezTo>
                <a:cubicBezTo>
                  <a:pt x="54" y="213"/>
                  <a:pt x="53" y="213"/>
                  <a:pt x="52" y="213"/>
                </a:cubicBezTo>
                <a:cubicBezTo>
                  <a:pt x="51" y="212"/>
                  <a:pt x="51" y="211"/>
                  <a:pt x="51" y="211"/>
                </a:cubicBezTo>
                <a:cubicBezTo>
                  <a:pt x="73" y="140"/>
                  <a:pt x="73" y="140"/>
                  <a:pt x="73" y="140"/>
                </a:cubicBezTo>
                <a:cubicBezTo>
                  <a:pt x="74" y="138"/>
                  <a:pt x="73" y="136"/>
                  <a:pt x="71" y="134"/>
                </a:cubicBezTo>
                <a:cubicBezTo>
                  <a:pt x="12" y="90"/>
                  <a:pt x="12" y="90"/>
                  <a:pt x="12" y="90"/>
                </a:cubicBezTo>
                <a:cubicBezTo>
                  <a:pt x="11" y="89"/>
                  <a:pt x="11" y="88"/>
                  <a:pt x="11" y="87"/>
                </a:cubicBezTo>
                <a:cubicBezTo>
                  <a:pt x="11" y="87"/>
                  <a:pt x="12" y="86"/>
                  <a:pt x="13" y="86"/>
                </a:cubicBezTo>
                <a:cubicBezTo>
                  <a:pt x="88" y="84"/>
                  <a:pt x="88" y="84"/>
                  <a:pt x="88" y="84"/>
                </a:cubicBezTo>
                <a:cubicBezTo>
                  <a:pt x="90" y="84"/>
                  <a:pt x="92" y="83"/>
                  <a:pt x="92" y="81"/>
                </a:cubicBezTo>
                <a:cubicBezTo>
                  <a:pt x="117" y="11"/>
                  <a:pt x="117" y="11"/>
                  <a:pt x="117" y="11"/>
                </a:cubicBezTo>
                <a:cubicBezTo>
                  <a:pt x="117" y="10"/>
                  <a:pt x="120" y="10"/>
                  <a:pt x="121" y="11"/>
                </a:cubicBezTo>
                <a:cubicBezTo>
                  <a:pt x="145" y="81"/>
                  <a:pt x="145" y="81"/>
                  <a:pt x="145" y="81"/>
                </a:cubicBezTo>
                <a:cubicBezTo>
                  <a:pt x="146" y="83"/>
                  <a:pt x="148" y="84"/>
                  <a:pt x="150" y="84"/>
                </a:cubicBezTo>
                <a:cubicBezTo>
                  <a:pt x="225" y="86"/>
                  <a:pt x="225" y="86"/>
                  <a:pt x="225" y="86"/>
                </a:cubicBezTo>
                <a:cubicBezTo>
                  <a:pt x="225" y="86"/>
                  <a:pt x="226" y="87"/>
                  <a:pt x="227" y="87"/>
                </a:cubicBezTo>
                <a:cubicBezTo>
                  <a:pt x="227" y="88"/>
                  <a:pt x="226" y="89"/>
                  <a:pt x="226" y="90"/>
                </a:cubicBezTo>
                <a:close/>
              </a:path>
            </a:pathLst>
          </a:custGeom>
          <a:solidFill>
            <a:schemeClr val="accent2"/>
          </a:solidFill>
          <a:ln>
            <a:solidFill>
              <a:srgbClr val="FF6600"/>
            </a:solid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0000"/>
              </a:solidFill>
              <a:effectLst/>
              <a:uLnTx/>
              <a:uFillTx/>
              <a:ea typeface="+mn-ea"/>
              <a:cs typeface="+mn-cs"/>
            </a:endParaRPr>
          </a:p>
        </p:txBody>
      </p:sp>
      <p:sp>
        <p:nvSpPr>
          <p:cNvPr id="15" name="TextBox 14">
            <a:extLst>
              <a:ext uri="{FF2B5EF4-FFF2-40B4-BE49-F238E27FC236}">
                <a16:creationId xmlns:a16="http://schemas.microsoft.com/office/drawing/2014/main" id="{5FE8B73F-5E72-45F9-B86F-E2D168DD5C39}"/>
              </a:ext>
            </a:extLst>
          </p:cNvPr>
          <p:cNvSpPr txBox="1"/>
          <p:nvPr/>
        </p:nvSpPr>
        <p:spPr>
          <a:xfrm>
            <a:off x="7537735" y="4686334"/>
            <a:ext cx="625933" cy="222630"/>
          </a:xfrm>
          <a:prstGeom prst="rect">
            <a:avLst/>
          </a:prstGeom>
          <a:noFill/>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3F3F3F"/>
                </a:solidFill>
                <a:effectLst/>
                <a:uLnTx/>
                <a:uFillTx/>
                <a:ea typeface="+mn-ea"/>
                <a:cs typeface="+mn-cs"/>
              </a:rPr>
              <a:t>Go-live</a:t>
            </a:r>
          </a:p>
        </p:txBody>
      </p:sp>
      <p:cxnSp>
        <p:nvCxnSpPr>
          <p:cNvPr id="16" name="Straight Connector 15">
            <a:extLst>
              <a:ext uri="{FF2B5EF4-FFF2-40B4-BE49-F238E27FC236}">
                <a16:creationId xmlns:a16="http://schemas.microsoft.com/office/drawing/2014/main" id="{5E36C664-6203-44F8-B793-126A018BED88}"/>
              </a:ext>
            </a:extLst>
          </p:cNvPr>
          <p:cNvCxnSpPr/>
          <p:nvPr/>
        </p:nvCxnSpPr>
        <p:spPr>
          <a:xfrm>
            <a:off x="1562153" y="1385746"/>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4E1DA7-038A-49D1-8BE5-D1AF986FAA3E}"/>
              </a:ext>
            </a:extLst>
          </p:cNvPr>
          <p:cNvCxnSpPr/>
          <p:nvPr/>
        </p:nvCxnSpPr>
        <p:spPr>
          <a:xfrm>
            <a:off x="2729775" y="1390847"/>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90B232D-1D5E-40ED-8E5A-802218E98FFA}"/>
              </a:ext>
            </a:extLst>
          </p:cNvPr>
          <p:cNvSpPr/>
          <p:nvPr/>
        </p:nvSpPr>
        <p:spPr>
          <a:xfrm>
            <a:off x="1295319" y="2603836"/>
            <a:ext cx="1419544" cy="1323439"/>
          </a:xfrm>
          <a:prstGeom prst="rect">
            <a:avLst/>
          </a:prstGeom>
          <a:solidFill>
            <a:schemeClr val="bg1">
              <a:lumMod val="95000"/>
            </a:schemeClr>
          </a:solidFill>
        </p:spPr>
        <p:txBody>
          <a:bodyPr wrap="square">
            <a:spAutoFit/>
          </a:bodyPr>
          <a:lstStyle/>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000000"/>
                </a:solidFill>
              </a:rPr>
              <a:t>Develop high-level technical architecture</a:t>
            </a:r>
          </a:p>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000000"/>
                </a:solidFill>
              </a:rPr>
              <a:t>Set up Security and SSO for Chat bots</a:t>
            </a:r>
          </a:p>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000000"/>
                </a:solidFill>
              </a:rPr>
              <a:t>Build integration with Enwisen tool and SaaS application</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000000"/>
              </a:solidFill>
              <a:effectLst/>
              <a:uLnTx/>
              <a:uFillTx/>
              <a:ea typeface="+mn-ea"/>
              <a:cs typeface="+mn-cs"/>
            </a:endParaRPr>
          </a:p>
        </p:txBody>
      </p:sp>
      <p:sp>
        <p:nvSpPr>
          <p:cNvPr id="19" name="Rectangle 18">
            <a:extLst>
              <a:ext uri="{FF2B5EF4-FFF2-40B4-BE49-F238E27FC236}">
                <a16:creationId xmlns:a16="http://schemas.microsoft.com/office/drawing/2014/main" id="{3F13A695-B257-41DB-B409-82105D9C9FC2}"/>
              </a:ext>
            </a:extLst>
          </p:cNvPr>
          <p:cNvSpPr/>
          <p:nvPr/>
        </p:nvSpPr>
        <p:spPr>
          <a:xfrm>
            <a:off x="294720" y="2603836"/>
            <a:ext cx="954323" cy="1477328"/>
          </a:xfrm>
          <a:prstGeom prst="rect">
            <a:avLst/>
          </a:prstGeom>
          <a:solidFill>
            <a:schemeClr val="bg1">
              <a:lumMod val="95000"/>
            </a:schemeClr>
          </a:solidFill>
        </p:spPr>
        <p:txBody>
          <a:bodyPr wrap="square">
            <a:spAutoFit/>
          </a:bodyPr>
          <a:lstStyle/>
          <a:p>
            <a:pPr marL="115888" marR="0" lvl="0" indent="-115888"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Review and Finalize  use cases</a:t>
            </a:r>
          </a:p>
          <a:p>
            <a:pPr marL="115888" marR="0" lvl="0" indent="-115888"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000000"/>
              </a:solidFill>
              <a:effectLst/>
              <a:uLnTx/>
              <a:uFillTx/>
              <a:ea typeface="+mn-ea"/>
              <a:cs typeface="+mn-cs"/>
            </a:endParaRPr>
          </a:p>
          <a:p>
            <a:pPr marL="115888" marR="0" lvl="0" indent="-115888"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000000"/>
                </a:solidFill>
              </a:rPr>
              <a:t>Build WSDL inventory for connecting to   Enwisen tool and Oracle</a:t>
            </a:r>
            <a:endParaRPr kumimoji="0" lang="en-US" sz="1000" b="0" i="0" u="none" strike="noStrike" kern="1200" cap="none" spc="0" normalizeH="0" baseline="0" noProof="0" dirty="0">
              <a:ln>
                <a:noFill/>
              </a:ln>
              <a:solidFill>
                <a:srgbClr val="000000"/>
              </a:solidFill>
              <a:effectLst/>
              <a:uLnTx/>
              <a:uFillTx/>
              <a:ea typeface="+mn-ea"/>
              <a:cs typeface="+mn-cs"/>
            </a:endParaRPr>
          </a:p>
        </p:txBody>
      </p:sp>
      <p:cxnSp>
        <p:nvCxnSpPr>
          <p:cNvPr id="20" name="Straight Connector 19">
            <a:extLst>
              <a:ext uri="{FF2B5EF4-FFF2-40B4-BE49-F238E27FC236}">
                <a16:creationId xmlns:a16="http://schemas.microsoft.com/office/drawing/2014/main" id="{717C7626-04EE-45A7-A1BD-5DDA926E68E7}"/>
              </a:ext>
            </a:extLst>
          </p:cNvPr>
          <p:cNvCxnSpPr/>
          <p:nvPr/>
        </p:nvCxnSpPr>
        <p:spPr>
          <a:xfrm>
            <a:off x="5208461" y="1390847"/>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04ABAE-9333-4E60-AD3E-9A3F0C875EEB}"/>
              </a:ext>
            </a:extLst>
          </p:cNvPr>
          <p:cNvCxnSpPr/>
          <p:nvPr/>
        </p:nvCxnSpPr>
        <p:spPr>
          <a:xfrm>
            <a:off x="7059257" y="1360630"/>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AEE435-498C-4EDB-BA04-FBACEE078A3E}"/>
              </a:ext>
            </a:extLst>
          </p:cNvPr>
          <p:cNvSpPr/>
          <p:nvPr/>
        </p:nvSpPr>
        <p:spPr>
          <a:xfrm>
            <a:off x="2816375" y="2603836"/>
            <a:ext cx="2306396" cy="707886"/>
          </a:xfrm>
          <a:prstGeom prst="rect">
            <a:avLst/>
          </a:prstGeom>
          <a:solidFill>
            <a:schemeClr val="bg1">
              <a:lumMod val="95000"/>
            </a:schemeClr>
          </a:solidFill>
        </p:spPr>
        <p:txBody>
          <a:bodyPr wrap="square">
            <a:spAutoFit/>
          </a:bodyPr>
          <a:lstStyle/>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Train the Bots for Enwisen and SaaS</a:t>
            </a:r>
          </a:p>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000000"/>
                </a:solidFill>
              </a:rPr>
              <a:t>Create dialog flows for Enwisen and SaaS</a:t>
            </a:r>
          </a:p>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000000"/>
                </a:solidFill>
              </a:rPr>
              <a:t>Conduct unit testing</a:t>
            </a:r>
          </a:p>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000000"/>
                </a:solidFill>
              </a:rPr>
              <a:t>Develop high-level documentation</a:t>
            </a:r>
            <a:endParaRPr kumimoji="0" lang="en-US" sz="1000" b="0" i="0" u="none" strike="noStrike" kern="1200" cap="none" spc="0" normalizeH="0" baseline="0" noProof="0" dirty="0">
              <a:ln>
                <a:noFill/>
              </a:ln>
              <a:solidFill>
                <a:srgbClr val="000000"/>
              </a:solidFill>
              <a:effectLst/>
              <a:uLnTx/>
              <a:uFillTx/>
              <a:ea typeface="+mn-ea"/>
              <a:cs typeface="+mn-cs"/>
            </a:endParaRPr>
          </a:p>
        </p:txBody>
      </p:sp>
      <p:sp>
        <p:nvSpPr>
          <p:cNvPr id="29" name="Rectangle 28">
            <a:extLst>
              <a:ext uri="{FF2B5EF4-FFF2-40B4-BE49-F238E27FC236}">
                <a16:creationId xmlns:a16="http://schemas.microsoft.com/office/drawing/2014/main" id="{C4B42F74-1B47-461A-A4F4-F0B9CA2CBC22}"/>
              </a:ext>
            </a:extLst>
          </p:cNvPr>
          <p:cNvSpPr/>
          <p:nvPr/>
        </p:nvSpPr>
        <p:spPr>
          <a:xfrm>
            <a:off x="7109234" y="2603836"/>
            <a:ext cx="772946" cy="1015663"/>
          </a:xfrm>
          <a:prstGeom prst="rect">
            <a:avLst/>
          </a:prstGeom>
          <a:solidFill>
            <a:schemeClr val="bg1">
              <a:lumMod val="95000"/>
            </a:schemeClr>
          </a:solidFill>
        </p:spPr>
        <p:txBody>
          <a:bodyPr wrap="square">
            <a:spAutoFit/>
          </a:bodyPr>
          <a:lstStyle/>
          <a:p>
            <a:pPr marL="112713" indent="-112713" fontAlgn="t">
              <a:buFont typeface="Arial" panose="020B0604020202020204" pitchFamily="34" charset="0"/>
              <a:buChar char="•"/>
              <a:defRPr/>
            </a:pPr>
            <a:r>
              <a:rPr lang="en-US" sz="1000" dirty="0">
                <a:solidFill>
                  <a:srgbClr val="000000"/>
                </a:solidFill>
              </a:rPr>
              <a:t>Configure Bot for Prod</a:t>
            </a:r>
          </a:p>
          <a:p>
            <a:pPr marL="112713" indent="-112713" fontAlgn="t">
              <a:buFont typeface="Arial" panose="020B0604020202020204" pitchFamily="34" charset="0"/>
              <a:buChar char="•"/>
              <a:defRPr/>
            </a:pPr>
            <a:r>
              <a:rPr lang="en-US" sz="1000" dirty="0">
                <a:solidFill>
                  <a:srgbClr val="000000"/>
                </a:solidFill>
              </a:rPr>
              <a:t>Migrate intents and flows</a:t>
            </a:r>
          </a:p>
        </p:txBody>
      </p:sp>
      <p:sp>
        <p:nvSpPr>
          <p:cNvPr id="30" name="Isosceles Triangle 29">
            <a:extLst>
              <a:ext uri="{FF2B5EF4-FFF2-40B4-BE49-F238E27FC236}">
                <a16:creationId xmlns:a16="http://schemas.microsoft.com/office/drawing/2014/main" id="{BF776FB0-F4A0-4CA5-BDE2-3959E2000C76}"/>
              </a:ext>
            </a:extLst>
          </p:cNvPr>
          <p:cNvSpPr/>
          <p:nvPr/>
        </p:nvSpPr>
        <p:spPr>
          <a:xfrm flipV="1">
            <a:off x="968090" y="4528734"/>
            <a:ext cx="149651" cy="41202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ea typeface="+mn-ea"/>
              <a:cs typeface="+mn-cs"/>
            </a:endParaRPr>
          </a:p>
        </p:txBody>
      </p:sp>
      <p:sp>
        <p:nvSpPr>
          <p:cNvPr id="31" name="TextBox 30">
            <a:extLst>
              <a:ext uri="{FF2B5EF4-FFF2-40B4-BE49-F238E27FC236}">
                <a16:creationId xmlns:a16="http://schemas.microsoft.com/office/drawing/2014/main" id="{FE6B28A7-B031-427D-88B0-B2FCE7F466A2}"/>
              </a:ext>
            </a:extLst>
          </p:cNvPr>
          <p:cNvSpPr txBox="1"/>
          <p:nvPr/>
        </p:nvSpPr>
        <p:spPr>
          <a:xfrm>
            <a:off x="657842" y="5055771"/>
            <a:ext cx="748069" cy="451190"/>
          </a:xfrm>
          <a:prstGeom prst="rect">
            <a:avLst/>
          </a:prstGeom>
          <a:noFill/>
        </p:spPr>
        <p:txBody>
          <a:bodyPr vert="horz" wrap="square" lIns="91440" tIns="45720" rIns="91440" bIns="45720" rtlCol="0" anchor="ctr">
            <a:noAutofit/>
          </a:bodyPr>
          <a:lstStyle/>
          <a:p>
            <a:pPr lvl="0" algn="ctr">
              <a:defRPr/>
            </a:pPr>
            <a:r>
              <a:rPr lang="en-US" sz="1000" b="1" dirty="0">
                <a:solidFill>
                  <a:srgbClr val="3F3F3F"/>
                </a:solidFill>
              </a:rPr>
              <a:t>Use Cases Finalized</a:t>
            </a:r>
            <a:endParaRPr kumimoji="0" lang="en-US" sz="1000" b="1" i="0" u="none" strike="noStrike" kern="1200" cap="none" spc="0" normalizeH="0" baseline="0" noProof="0" dirty="0">
              <a:ln>
                <a:noFill/>
              </a:ln>
              <a:solidFill>
                <a:srgbClr val="3F3F3F"/>
              </a:solidFill>
              <a:effectLst/>
              <a:uLnTx/>
              <a:uFillTx/>
              <a:ea typeface="+mn-ea"/>
              <a:cs typeface="+mn-cs"/>
            </a:endParaRPr>
          </a:p>
        </p:txBody>
      </p:sp>
      <p:sp>
        <p:nvSpPr>
          <p:cNvPr id="34" name="Isosceles Triangle 33">
            <a:extLst>
              <a:ext uri="{FF2B5EF4-FFF2-40B4-BE49-F238E27FC236}">
                <a16:creationId xmlns:a16="http://schemas.microsoft.com/office/drawing/2014/main" id="{E0A4490C-B6EF-4D33-9D3C-EECA2D3CEC58}"/>
              </a:ext>
            </a:extLst>
          </p:cNvPr>
          <p:cNvSpPr/>
          <p:nvPr/>
        </p:nvSpPr>
        <p:spPr>
          <a:xfrm flipV="1">
            <a:off x="6413166" y="4534052"/>
            <a:ext cx="149651" cy="41202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ea typeface="+mn-ea"/>
              <a:cs typeface="+mn-cs"/>
            </a:endParaRPr>
          </a:p>
        </p:txBody>
      </p:sp>
      <p:sp>
        <p:nvSpPr>
          <p:cNvPr id="35" name="TextBox 34">
            <a:extLst>
              <a:ext uri="{FF2B5EF4-FFF2-40B4-BE49-F238E27FC236}">
                <a16:creationId xmlns:a16="http://schemas.microsoft.com/office/drawing/2014/main" id="{65113AC7-5341-4ADD-980E-0A4F505F5FD0}"/>
              </a:ext>
            </a:extLst>
          </p:cNvPr>
          <p:cNvSpPr txBox="1"/>
          <p:nvPr/>
        </p:nvSpPr>
        <p:spPr>
          <a:xfrm>
            <a:off x="6122670" y="4938308"/>
            <a:ext cx="777794" cy="624997"/>
          </a:xfrm>
          <a:prstGeom prst="rect">
            <a:avLst/>
          </a:prstGeom>
          <a:noFill/>
        </p:spPr>
        <p:txBody>
          <a:bodyPr vert="horz"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3F3F3F"/>
                </a:solidFill>
                <a:effectLst/>
                <a:uLnTx/>
                <a:uFillTx/>
                <a:ea typeface="+mn-ea"/>
                <a:cs typeface="+mn-cs"/>
              </a:rPr>
              <a:t>User </a:t>
            </a:r>
            <a:r>
              <a:rPr lang="en-US" sz="1000" b="1" dirty="0">
                <a:solidFill>
                  <a:srgbClr val="3F3F3F"/>
                </a:solidFill>
              </a:rPr>
              <a:t>T</a:t>
            </a:r>
            <a:r>
              <a:rPr kumimoji="0" lang="en-US" sz="1000" b="1" i="0" u="none" strike="noStrike" kern="1200" cap="none" spc="0" normalizeH="0" baseline="0" noProof="0" dirty="0" err="1">
                <a:ln>
                  <a:noFill/>
                </a:ln>
                <a:solidFill>
                  <a:srgbClr val="3F3F3F"/>
                </a:solidFill>
                <a:effectLst/>
                <a:uLnTx/>
                <a:uFillTx/>
                <a:ea typeface="+mn-ea"/>
                <a:cs typeface="+mn-cs"/>
              </a:rPr>
              <a:t>esting</a:t>
            </a:r>
            <a:r>
              <a:rPr kumimoji="0" lang="en-US" sz="1000" b="1" i="0" u="none" strike="noStrike" kern="1200" cap="none" spc="0" normalizeH="0" baseline="0" noProof="0" dirty="0">
                <a:ln>
                  <a:noFill/>
                </a:ln>
                <a:solidFill>
                  <a:srgbClr val="3F3F3F"/>
                </a:solidFill>
                <a:effectLst/>
                <a:uLnTx/>
                <a:uFillTx/>
                <a:ea typeface="+mn-ea"/>
                <a:cs typeface="+mn-cs"/>
              </a:rPr>
              <a:t> Complete</a:t>
            </a:r>
          </a:p>
        </p:txBody>
      </p:sp>
      <p:cxnSp>
        <p:nvCxnSpPr>
          <p:cNvPr id="36" name="Straight Connector 35">
            <a:extLst>
              <a:ext uri="{FF2B5EF4-FFF2-40B4-BE49-F238E27FC236}">
                <a16:creationId xmlns:a16="http://schemas.microsoft.com/office/drawing/2014/main" id="{5221A10E-D551-456F-A523-C0E283DA71E7}"/>
              </a:ext>
            </a:extLst>
          </p:cNvPr>
          <p:cNvCxnSpPr/>
          <p:nvPr/>
        </p:nvCxnSpPr>
        <p:spPr>
          <a:xfrm>
            <a:off x="3970775" y="1341600"/>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8793A6-EB89-4C7A-A973-21C70E74ACBC}"/>
              </a:ext>
            </a:extLst>
          </p:cNvPr>
          <p:cNvCxnSpPr/>
          <p:nvPr/>
        </p:nvCxnSpPr>
        <p:spPr>
          <a:xfrm>
            <a:off x="8364934" y="1367690"/>
            <a:ext cx="6770" cy="3840480"/>
          </a:xfrm>
          <a:prstGeom prst="line">
            <a:avLst/>
          </a:prstGeom>
          <a:ln w="3175">
            <a:solidFill>
              <a:srgbClr val="5DADB9"/>
            </a:solidFill>
            <a:prstDash val="das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ACABCC2-CA0A-4D6E-A7DC-D54C99DD8206}"/>
              </a:ext>
            </a:extLst>
          </p:cNvPr>
          <p:cNvSpPr/>
          <p:nvPr/>
        </p:nvSpPr>
        <p:spPr>
          <a:xfrm>
            <a:off x="366629" y="1704460"/>
            <a:ext cx="578447" cy="295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Design</a:t>
            </a:r>
          </a:p>
        </p:txBody>
      </p:sp>
      <p:sp>
        <p:nvSpPr>
          <p:cNvPr id="39" name="Rectangle 38">
            <a:extLst>
              <a:ext uri="{FF2B5EF4-FFF2-40B4-BE49-F238E27FC236}">
                <a16:creationId xmlns:a16="http://schemas.microsoft.com/office/drawing/2014/main" id="{2543BB9A-D08F-43C9-9CD1-677BA9AB9D0B}"/>
              </a:ext>
            </a:extLst>
          </p:cNvPr>
          <p:cNvSpPr/>
          <p:nvPr/>
        </p:nvSpPr>
        <p:spPr>
          <a:xfrm>
            <a:off x="984979" y="1704460"/>
            <a:ext cx="1751566" cy="295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Security and Configurations</a:t>
            </a:r>
          </a:p>
        </p:txBody>
      </p:sp>
      <p:sp>
        <p:nvSpPr>
          <p:cNvPr id="40" name="Rectangle 39">
            <a:extLst>
              <a:ext uri="{FF2B5EF4-FFF2-40B4-BE49-F238E27FC236}">
                <a16:creationId xmlns:a16="http://schemas.microsoft.com/office/drawing/2014/main" id="{625E9D85-BAFD-4F9B-BEE8-42297D71489E}"/>
              </a:ext>
            </a:extLst>
          </p:cNvPr>
          <p:cNvSpPr/>
          <p:nvPr/>
        </p:nvSpPr>
        <p:spPr>
          <a:xfrm>
            <a:off x="972974" y="2085135"/>
            <a:ext cx="4215475" cy="306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Chat Bot Development</a:t>
            </a:r>
          </a:p>
        </p:txBody>
      </p:sp>
      <p:sp>
        <p:nvSpPr>
          <p:cNvPr id="41" name="Rectangle 40">
            <a:extLst>
              <a:ext uri="{FF2B5EF4-FFF2-40B4-BE49-F238E27FC236}">
                <a16:creationId xmlns:a16="http://schemas.microsoft.com/office/drawing/2014/main" id="{C37514B5-E714-4661-9645-CF29FEF956CC}"/>
              </a:ext>
            </a:extLst>
          </p:cNvPr>
          <p:cNvSpPr/>
          <p:nvPr/>
        </p:nvSpPr>
        <p:spPr>
          <a:xfrm>
            <a:off x="6122669" y="2085817"/>
            <a:ext cx="911561" cy="286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UAT</a:t>
            </a:r>
          </a:p>
        </p:txBody>
      </p:sp>
      <p:sp>
        <p:nvSpPr>
          <p:cNvPr id="43" name="Rectangle 42">
            <a:extLst>
              <a:ext uri="{FF2B5EF4-FFF2-40B4-BE49-F238E27FC236}">
                <a16:creationId xmlns:a16="http://schemas.microsoft.com/office/drawing/2014/main" id="{AF8C053A-113F-4BE9-A8D9-97F0F7BF6134}"/>
              </a:ext>
            </a:extLst>
          </p:cNvPr>
          <p:cNvSpPr/>
          <p:nvPr/>
        </p:nvSpPr>
        <p:spPr>
          <a:xfrm>
            <a:off x="7083784" y="2085135"/>
            <a:ext cx="681164" cy="3055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Cutover</a:t>
            </a:r>
          </a:p>
        </p:txBody>
      </p:sp>
      <p:sp>
        <p:nvSpPr>
          <p:cNvPr id="47" name="TextBox 46">
            <a:extLst>
              <a:ext uri="{FF2B5EF4-FFF2-40B4-BE49-F238E27FC236}">
                <a16:creationId xmlns:a16="http://schemas.microsoft.com/office/drawing/2014/main" id="{8B94A344-8F93-4A4E-9AF3-855FED0BDE20}"/>
              </a:ext>
            </a:extLst>
          </p:cNvPr>
          <p:cNvSpPr txBox="1"/>
          <p:nvPr/>
        </p:nvSpPr>
        <p:spPr>
          <a:xfrm rot="5400000">
            <a:off x="3496355" y="3132808"/>
            <a:ext cx="4345189" cy="907438"/>
          </a:xfrm>
          <a:prstGeom prst="rect">
            <a:avLst/>
          </a:prstGeom>
          <a:solidFill>
            <a:schemeClr val="bg1">
              <a:lumMod val="85000"/>
            </a:schemeClr>
          </a:solidFill>
        </p:spPr>
        <p:txBody>
          <a:bodyPr wrap="square" rtlCol="0" anchor="ctr">
            <a:noAutofit/>
          </a:bodyPr>
          <a:lstStyle/>
          <a:p>
            <a:pPr algn="ctr"/>
            <a:r>
              <a:rPr lang="en-US" sz="1100" b="1" dirty="0"/>
              <a:t>Christmas Holidays</a:t>
            </a:r>
            <a:endParaRPr lang="en-US" sz="1100" b="1" dirty="0">
              <a:latin typeface="+mn-lt"/>
            </a:endParaRPr>
          </a:p>
        </p:txBody>
      </p:sp>
      <p:sp>
        <p:nvSpPr>
          <p:cNvPr id="38" name="Rectangle 37">
            <a:extLst>
              <a:ext uri="{FF2B5EF4-FFF2-40B4-BE49-F238E27FC236}">
                <a16:creationId xmlns:a16="http://schemas.microsoft.com/office/drawing/2014/main" id="{C37514B5-E714-4661-9645-CF29FEF956CC}"/>
              </a:ext>
            </a:extLst>
          </p:cNvPr>
          <p:cNvSpPr/>
          <p:nvPr/>
        </p:nvSpPr>
        <p:spPr>
          <a:xfrm>
            <a:off x="7787355" y="2085474"/>
            <a:ext cx="1168293" cy="306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Hyper Care</a:t>
            </a:r>
          </a:p>
        </p:txBody>
      </p:sp>
      <p:sp>
        <p:nvSpPr>
          <p:cNvPr id="33" name="TextBox 32">
            <a:extLst>
              <a:ext uri="{FF2B5EF4-FFF2-40B4-BE49-F238E27FC236}">
                <a16:creationId xmlns:a16="http://schemas.microsoft.com/office/drawing/2014/main" id="{24917AB0-A98A-4D57-8C40-8112A55B41F3}"/>
              </a:ext>
            </a:extLst>
          </p:cNvPr>
          <p:cNvSpPr txBox="1"/>
          <p:nvPr/>
        </p:nvSpPr>
        <p:spPr>
          <a:xfrm>
            <a:off x="4788898" y="5024352"/>
            <a:ext cx="855012" cy="494932"/>
          </a:xfrm>
          <a:prstGeom prst="rect">
            <a:avLst/>
          </a:prstGeom>
          <a:noFill/>
        </p:spPr>
        <p:txBody>
          <a:bodyPr vert="horz"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3F3F3F"/>
                </a:solidFill>
                <a:effectLst/>
                <a:uLnTx/>
                <a:uFillTx/>
                <a:ea typeface="+mn-ea"/>
                <a:cs typeface="+mn-cs"/>
              </a:rPr>
              <a:t>Bot development Complete</a:t>
            </a:r>
          </a:p>
        </p:txBody>
      </p:sp>
      <p:sp>
        <p:nvSpPr>
          <p:cNvPr id="32" name="Isosceles Triangle 31">
            <a:extLst>
              <a:ext uri="{FF2B5EF4-FFF2-40B4-BE49-F238E27FC236}">
                <a16:creationId xmlns:a16="http://schemas.microsoft.com/office/drawing/2014/main" id="{1197D9C6-5B91-4B4F-B870-8C107B74FA07}"/>
              </a:ext>
            </a:extLst>
          </p:cNvPr>
          <p:cNvSpPr/>
          <p:nvPr/>
        </p:nvSpPr>
        <p:spPr>
          <a:xfrm flipV="1">
            <a:off x="5122771" y="4527668"/>
            <a:ext cx="149651" cy="412028"/>
          </a:xfrm>
          <a:prstGeom prst="triangl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ea typeface="+mn-ea"/>
              <a:cs typeface="+mn-cs"/>
            </a:endParaRPr>
          </a:p>
        </p:txBody>
      </p:sp>
      <p:sp>
        <p:nvSpPr>
          <p:cNvPr id="42" name="Rectangle 41">
            <a:extLst>
              <a:ext uri="{FF2B5EF4-FFF2-40B4-BE49-F238E27FC236}">
                <a16:creationId xmlns:a16="http://schemas.microsoft.com/office/drawing/2014/main" id="{AB54E143-453E-4096-A0C3-FD3EC99BE232}"/>
              </a:ext>
            </a:extLst>
          </p:cNvPr>
          <p:cNvSpPr/>
          <p:nvPr/>
        </p:nvSpPr>
        <p:spPr>
          <a:xfrm>
            <a:off x="6151378" y="2603836"/>
            <a:ext cx="932406" cy="861774"/>
          </a:xfrm>
          <a:prstGeom prst="rect">
            <a:avLst/>
          </a:prstGeom>
          <a:solidFill>
            <a:schemeClr val="bg1">
              <a:lumMod val="95000"/>
            </a:schemeClr>
          </a:solidFill>
        </p:spPr>
        <p:txBody>
          <a:bodyPr wrap="square">
            <a:spAutoFit/>
          </a:bodyPr>
          <a:lstStyle/>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rgbClr val="000000"/>
                </a:solidFill>
              </a:rPr>
              <a:t>Conduct User Testing</a:t>
            </a:r>
          </a:p>
          <a:p>
            <a:pPr marL="112713" marR="0" lvl="0" indent="-112713"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T</a:t>
            </a:r>
            <a:r>
              <a:rPr lang="en-US" sz="1000" dirty="0">
                <a:solidFill>
                  <a:srgbClr val="000000"/>
                </a:solidFill>
              </a:rPr>
              <a:t>rain super- users on bot usage</a:t>
            </a:r>
            <a:endParaRPr kumimoji="0" lang="en-US" sz="1000" b="0" i="0" u="none" strike="noStrike" kern="1200" cap="none" spc="0" normalizeH="0" baseline="0" noProof="0" dirty="0">
              <a:ln>
                <a:noFill/>
              </a:ln>
              <a:solidFill>
                <a:srgbClr val="000000"/>
              </a:solidFill>
              <a:effectLst/>
              <a:uLnTx/>
              <a:uFillTx/>
              <a:ea typeface="+mn-ea"/>
              <a:cs typeface="+mn-cs"/>
            </a:endParaRPr>
          </a:p>
        </p:txBody>
      </p:sp>
      <p:sp>
        <p:nvSpPr>
          <p:cNvPr id="44" name="Rectangle 43">
            <a:extLst>
              <a:ext uri="{FF2B5EF4-FFF2-40B4-BE49-F238E27FC236}">
                <a16:creationId xmlns:a16="http://schemas.microsoft.com/office/drawing/2014/main" id="{D4C831E4-EF82-4642-A880-041019DFCA3A}"/>
              </a:ext>
            </a:extLst>
          </p:cNvPr>
          <p:cNvSpPr/>
          <p:nvPr/>
        </p:nvSpPr>
        <p:spPr>
          <a:xfrm>
            <a:off x="7947674" y="2605359"/>
            <a:ext cx="990171" cy="400110"/>
          </a:xfrm>
          <a:prstGeom prst="rect">
            <a:avLst/>
          </a:prstGeom>
          <a:solidFill>
            <a:schemeClr val="bg1">
              <a:lumMod val="95000"/>
            </a:schemeClr>
          </a:solidFill>
        </p:spPr>
        <p:txBody>
          <a:bodyPr wrap="square">
            <a:spAutoFit/>
          </a:bodyPr>
          <a:lstStyle/>
          <a:p>
            <a:pPr marL="112713" indent="-112713" fontAlgn="t">
              <a:buFont typeface="Arial" panose="020B0604020202020204" pitchFamily="34" charset="0"/>
              <a:buChar char="•"/>
              <a:defRPr/>
            </a:pPr>
            <a:r>
              <a:rPr lang="en-US" sz="1000" dirty="0">
                <a:solidFill>
                  <a:srgbClr val="000000"/>
                </a:solidFill>
              </a:rPr>
              <a:t>Provide Support</a:t>
            </a:r>
          </a:p>
        </p:txBody>
      </p:sp>
    </p:spTree>
    <p:extLst>
      <p:ext uri="{BB962C8B-B14F-4D97-AF65-F5344CB8AC3E}">
        <p14:creationId xmlns:p14="http://schemas.microsoft.com/office/powerpoint/2010/main" val="33778556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3727" y="207451"/>
            <a:ext cx="7187692" cy="430887"/>
          </a:xfrm>
          <a:prstGeom prst="rect">
            <a:avLst/>
          </a:prstGeom>
        </p:spPr>
        <p:txBody>
          <a:bodyPr vert="horz" wrap="square" lIns="0" tIns="0" rIns="0" bIns="0" rtlCol="0">
            <a:spAutoFit/>
          </a:bodyPr>
          <a:lstStyle/>
          <a:p>
            <a:pPr marL="12700">
              <a:lnSpc>
                <a:spcPct val="100000"/>
              </a:lnSpc>
            </a:pPr>
            <a:r>
              <a:rPr lang="en-US" sz="2800" dirty="0"/>
              <a:t>Resource Plan</a:t>
            </a:r>
            <a:endParaRPr sz="2800" dirty="0"/>
          </a:p>
        </p:txBody>
      </p:sp>
      <p:sp>
        <p:nvSpPr>
          <p:cNvPr id="4" name="object 4"/>
          <p:cNvSpPr/>
          <p:nvPr/>
        </p:nvSpPr>
        <p:spPr>
          <a:xfrm>
            <a:off x="644651" y="1625999"/>
            <a:ext cx="22860" cy="45719"/>
          </a:xfrm>
          <a:custGeom>
            <a:avLst/>
            <a:gdLst/>
            <a:ahLst/>
            <a:cxnLst/>
            <a:rect l="l" t="t" r="r" b="b"/>
            <a:pathLst>
              <a:path w="22859" h="26035">
                <a:moveTo>
                  <a:pt x="11976" y="0"/>
                </a:moveTo>
                <a:lnTo>
                  <a:pt x="0" y="25908"/>
                </a:lnTo>
                <a:lnTo>
                  <a:pt x="22860" y="25908"/>
                </a:lnTo>
                <a:lnTo>
                  <a:pt x="11976" y="0"/>
                </a:lnTo>
                <a:close/>
              </a:path>
            </a:pathLst>
          </a:custGeom>
          <a:solidFill>
            <a:srgbClr val="46138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7" name="Chart 6">
            <a:extLst>
              <a:ext uri="{FF2B5EF4-FFF2-40B4-BE49-F238E27FC236}">
                <a16:creationId xmlns:a16="http://schemas.microsoft.com/office/drawing/2014/main" id="{9328ADB9-6899-4326-805E-D6CDE767A4E5}"/>
              </a:ext>
            </a:extLst>
          </p:cNvPr>
          <p:cNvGraphicFramePr/>
          <p:nvPr>
            <p:extLst/>
          </p:nvPr>
        </p:nvGraphicFramePr>
        <p:xfrm>
          <a:off x="3442447" y="788560"/>
          <a:ext cx="554400" cy="556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0D5ED42-BBA4-4C89-AAD7-E30C3592332B}"/>
              </a:ext>
            </a:extLst>
          </p:cNvPr>
          <p:cNvGraphicFramePr/>
          <p:nvPr>
            <p:extLst/>
          </p:nvPr>
        </p:nvGraphicFramePr>
        <p:xfrm>
          <a:off x="3408712" y="3402398"/>
          <a:ext cx="783682" cy="5751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DECD5145-57D4-4B99-94BC-EB3A3ECA9CB3}"/>
              </a:ext>
            </a:extLst>
          </p:cNvPr>
          <p:cNvGraphicFramePr>
            <a:graphicFrameLocks/>
          </p:cNvGraphicFramePr>
          <p:nvPr>
            <p:extLst/>
          </p:nvPr>
        </p:nvGraphicFramePr>
        <p:xfrm>
          <a:off x="8298756" y="788560"/>
          <a:ext cx="597972" cy="5820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a:extLst>
              <a:ext uri="{FF2B5EF4-FFF2-40B4-BE49-F238E27FC236}">
                <a16:creationId xmlns:a16="http://schemas.microsoft.com/office/drawing/2014/main" id="{D1AD99CC-5FBA-4916-AE7A-9973C1FD3971}"/>
              </a:ext>
            </a:extLst>
          </p:cNvPr>
          <p:cNvGraphicFramePr>
            <a:graphicFrameLocks noGrp="1"/>
          </p:cNvGraphicFramePr>
          <p:nvPr>
            <p:extLst>
              <p:ext uri="{D42A27DB-BD31-4B8C-83A1-F6EECF244321}">
                <p14:modId xmlns:p14="http://schemas.microsoft.com/office/powerpoint/2010/main" val="3782408328"/>
              </p:ext>
            </p:extLst>
          </p:nvPr>
        </p:nvGraphicFramePr>
        <p:xfrm>
          <a:off x="454038" y="1428218"/>
          <a:ext cx="7978761" cy="1894130"/>
        </p:xfrm>
        <a:graphic>
          <a:graphicData uri="http://schemas.openxmlformats.org/drawingml/2006/table">
            <a:tbl>
              <a:tblPr firstRow="1" bandRow="1">
                <a:tableStyleId>{69012ECD-51FC-41F1-AA8D-1B2483CD663E}</a:tableStyleId>
              </a:tblPr>
              <a:tblGrid>
                <a:gridCol w="2357409">
                  <a:extLst>
                    <a:ext uri="{9D8B030D-6E8A-4147-A177-3AD203B41FA5}">
                      <a16:colId xmlns:a16="http://schemas.microsoft.com/office/drawing/2014/main" val="572685679"/>
                    </a:ext>
                  </a:extLst>
                </a:gridCol>
                <a:gridCol w="1873784">
                  <a:extLst>
                    <a:ext uri="{9D8B030D-6E8A-4147-A177-3AD203B41FA5}">
                      <a16:colId xmlns:a16="http://schemas.microsoft.com/office/drawing/2014/main" val="4250249067"/>
                    </a:ext>
                  </a:extLst>
                </a:gridCol>
                <a:gridCol w="1873784">
                  <a:extLst>
                    <a:ext uri="{9D8B030D-6E8A-4147-A177-3AD203B41FA5}">
                      <a16:colId xmlns:a16="http://schemas.microsoft.com/office/drawing/2014/main" val="3940412764"/>
                    </a:ext>
                  </a:extLst>
                </a:gridCol>
                <a:gridCol w="1873784">
                  <a:extLst>
                    <a:ext uri="{9D8B030D-6E8A-4147-A177-3AD203B41FA5}">
                      <a16:colId xmlns:a16="http://schemas.microsoft.com/office/drawing/2014/main" val="1083411845"/>
                    </a:ext>
                  </a:extLst>
                </a:gridCol>
              </a:tblGrid>
              <a:tr h="378826">
                <a:tc>
                  <a:txBody>
                    <a:bodyPr/>
                    <a:lstStyle/>
                    <a:p>
                      <a:r>
                        <a:rPr lang="en-US" sz="1200" dirty="0">
                          <a:latin typeface="+mn-lt"/>
                          <a:cs typeface="Arial" panose="020B0604020202020204" pitchFamily="34" charset="0"/>
                        </a:rPr>
                        <a:t>Track</a:t>
                      </a:r>
                    </a:p>
                  </a:txBody>
                  <a:tcPr/>
                </a:tc>
                <a:tc>
                  <a:txBody>
                    <a:bodyPr/>
                    <a:lstStyle/>
                    <a:p>
                      <a:r>
                        <a:rPr lang="en-US" sz="1200" dirty="0">
                          <a:latin typeface="+mn-lt"/>
                          <a:cs typeface="Arial" panose="020B0604020202020204" pitchFamily="34" charset="0"/>
                        </a:rPr>
                        <a:t>Role</a:t>
                      </a:r>
                    </a:p>
                  </a:txBody>
                  <a:tcPr/>
                </a:tc>
                <a:tc>
                  <a:txBody>
                    <a:bodyPr/>
                    <a:lstStyle/>
                    <a:p>
                      <a:pPr algn="ctr"/>
                      <a:r>
                        <a:rPr lang="en-US" sz="1200" dirty="0">
                          <a:latin typeface="+mn-lt"/>
                          <a:cs typeface="Arial" panose="020B0604020202020204" pitchFamily="34" charset="0"/>
                        </a:rPr>
                        <a:t>Location</a:t>
                      </a:r>
                    </a:p>
                  </a:txBody>
                  <a:tcPr/>
                </a:tc>
                <a:tc>
                  <a:txBody>
                    <a:bodyPr/>
                    <a:lstStyle/>
                    <a:p>
                      <a:pPr algn="ctr"/>
                      <a:r>
                        <a:rPr lang="en-US" sz="1200" dirty="0">
                          <a:latin typeface="+mn-lt"/>
                          <a:cs typeface="Arial" panose="020B0604020202020204" pitchFamily="34" charset="0"/>
                        </a:rPr>
                        <a:t>Hours</a:t>
                      </a:r>
                    </a:p>
                  </a:txBody>
                  <a:tcPr/>
                </a:tc>
                <a:extLst>
                  <a:ext uri="{0D108BD9-81ED-4DB2-BD59-A6C34878D82A}">
                    <a16:rowId xmlns:a16="http://schemas.microsoft.com/office/drawing/2014/main" val="1590666094"/>
                  </a:ext>
                </a:extLst>
              </a:tr>
              <a:tr h="378826">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Business Process</a:t>
                      </a:r>
                    </a:p>
                  </a:txBody>
                  <a:tcPr/>
                </a:tc>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PTP Functional</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Onshore</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540</a:t>
                      </a:r>
                    </a:p>
                  </a:txBody>
                  <a:tcPr/>
                </a:tc>
                <a:extLst>
                  <a:ext uri="{0D108BD9-81ED-4DB2-BD59-A6C34878D82A}">
                    <a16:rowId xmlns:a16="http://schemas.microsoft.com/office/drawing/2014/main" val="1018658434"/>
                  </a:ext>
                </a:extLst>
              </a:tr>
              <a:tr h="378826">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Business Process</a:t>
                      </a:r>
                    </a:p>
                  </a:txBody>
                  <a:tcPr/>
                </a:tc>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SCM Functional</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Offshore</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585</a:t>
                      </a:r>
                    </a:p>
                  </a:txBody>
                  <a:tcPr/>
                </a:tc>
                <a:extLst>
                  <a:ext uri="{0D108BD9-81ED-4DB2-BD59-A6C34878D82A}">
                    <a16:rowId xmlns:a16="http://schemas.microsoft.com/office/drawing/2014/main" val="2268356344"/>
                  </a:ext>
                </a:extLst>
              </a:tr>
              <a:tr h="378826">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Business Process</a:t>
                      </a:r>
                    </a:p>
                  </a:txBody>
                  <a:tcPr/>
                </a:tc>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RTR Functional</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Offshore</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270</a:t>
                      </a:r>
                    </a:p>
                  </a:txBody>
                  <a:tcPr/>
                </a:tc>
                <a:extLst>
                  <a:ext uri="{0D108BD9-81ED-4DB2-BD59-A6C34878D82A}">
                    <a16:rowId xmlns:a16="http://schemas.microsoft.com/office/drawing/2014/main" val="2213622738"/>
                  </a:ext>
                </a:extLst>
              </a:tr>
              <a:tr h="378826">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Technology</a:t>
                      </a:r>
                    </a:p>
                  </a:txBody>
                  <a:tcPr/>
                </a:tc>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Developers</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Offshore</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1,800</a:t>
                      </a:r>
                    </a:p>
                  </a:txBody>
                  <a:tcPr/>
                </a:tc>
                <a:extLst>
                  <a:ext uri="{0D108BD9-81ED-4DB2-BD59-A6C34878D82A}">
                    <a16:rowId xmlns:a16="http://schemas.microsoft.com/office/drawing/2014/main" val="2543202555"/>
                  </a:ext>
                </a:extLst>
              </a:tr>
            </a:tbl>
          </a:graphicData>
        </a:graphic>
      </p:graphicFrame>
      <p:sp>
        <p:nvSpPr>
          <p:cNvPr id="8" name="TextBox 7">
            <a:extLst>
              <a:ext uri="{FF2B5EF4-FFF2-40B4-BE49-F238E27FC236}">
                <a16:creationId xmlns:a16="http://schemas.microsoft.com/office/drawing/2014/main" id="{994BDAC6-E02F-482E-8AFB-EFD877A532E4}"/>
              </a:ext>
            </a:extLst>
          </p:cNvPr>
          <p:cNvSpPr txBox="1"/>
          <p:nvPr/>
        </p:nvSpPr>
        <p:spPr>
          <a:xfrm>
            <a:off x="363727" y="1093625"/>
            <a:ext cx="8340006" cy="307777"/>
          </a:xfrm>
          <a:prstGeom prst="rect">
            <a:avLst/>
          </a:prstGeom>
          <a:noFill/>
        </p:spPr>
        <p:txBody>
          <a:bodyPr wrap="square" rtlCol="0">
            <a:spAutoFit/>
          </a:bodyPr>
          <a:lstStyle/>
          <a:p>
            <a:r>
              <a:rPr lang="en-US" sz="1400" dirty="0"/>
              <a:t>Below is a proposed resource model for Deloitte team.</a:t>
            </a:r>
          </a:p>
        </p:txBody>
      </p:sp>
      <p:graphicFrame>
        <p:nvGraphicFramePr>
          <p:cNvPr id="14" name="Table 13">
            <a:extLst>
              <a:ext uri="{FF2B5EF4-FFF2-40B4-BE49-F238E27FC236}">
                <a16:creationId xmlns:a16="http://schemas.microsoft.com/office/drawing/2014/main" id="{D13E3CB4-2FF9-40D7-92A1-270A5B0C1455}"/>
              </a:ext>
            </a:extLst>
          </p:cNvPr>
          <p:cNvGraphicFramePr>
            <a:graphicFrameLocks noGrp="1"/>
          </p:cNvGraphicFramePr>
          <p:nvPr>
            <p:extLst>
              <p:ext uri="{D42A27DB-BD31-4B8C-83A1-F6EECF244321}">
                <p14:modId xmlns:p14="http://schemas.microsoft.com/office/powerpoint/2010/main" val="3584734786"/>
              </p:ext>
            </p:extLst>
          </p:nvPr>
        </p:nvGraphicFramePr>
        <p:xfrm>
          <a:off x="454037" y="4391847"/>
          <a:ext cx="7978761" cy="1136478"/>
        </p:xfrm>
        <a:graphic>
          <a:graphicData uri="http://schemas.openxmlformats.org/drawingml/2006/table">
            <a:tbl>
              <a:tblPr firstRow="1" bandRow="1">
                <a:tableStyleId>{69012ECD-51FC-41F1-AA8D-1B2483CD663E}</a:tableStyleId>
              </a:tblPr>
              <a:tblGrid>
                <a:gridCol w="2357409">
                  <a:extLst>
                    <a:ext uri="{9D8B030D-6E8A-4147-A177-3AD203B41FA5}">
                      <a16:colId xmlns:a16="http://schemas.microsoft.com/office/drawing/2014/main" val="572685679"/>
                    </a:ext>
                  </a:extLst>
                </a:gridCol>
                <a:gridCol w="1873784">
                  <a:extLst>
                    <a:ext uri="{9D8B030D-6E8A-4147-A177-3AD203B41FA5}">
                      <a16:colId xmlns:a16="http://schemas.microsoft.com/office/drawing/2014/main" val="4250249067"/>
                    </a:ext>
                  </a:extLst>
                </a:gridCol>
                <a:gridCol w="1873784">
                  <a:extLst>
                    <a:ext uri="{9D8B030D-6E8A-4147-A177-3AD203B41FA5}">
                      <a16:colId xmlns:a16="http://schemas.microsoft.com/office/drawing/2014/main" val="3940412764"/>
                    </a:ext>
                  </a:extLst>
                </a:gridCol>
                <a:gridCol w="1873784">
                  <a:extLst>
                    <a:ext uri="{9D8B030D-6E8A-4147-A177-3AD203B41FA5}">
                      <a16:colId xmlns:a16="http://schemas.microsoft.com/office/drawing/2014/main" val="1083411845"/>
                    </a:ext>
                  </a:extLst>
                </a:gridCol>
              </a:tblGrid>
              <a:tr h="378826">
                <a:tc>
                  <a:txBody>
                    <a:bodyPr/>
                    <a:lstStyle/>
                    <a:p>
                      <a:r>
                        <a:rPr lang="en-US" sz="1200" dirty="0">
                          <a:latin typeface="+mn-lt"/>
                          <a:cs typeface="Arial" panose="020B0604020202020204" pitchFamily="34" charset="0"/>
                        </a:rPr>
                        <a:t>Track</a:t>
                      </a:r>
                    </a:p>
                  </a:txBody>
                  <a:tcPr/>
                </a:tc>
                <a:tc>
                  <a:txBody>
                    <a:bodyPr/>
                    <a:lstStyle/>
                    <a:p>
                      <a:r>
                        <a:rPr lang="en-US" sz="1200" dirty="0">
                          <a:latin typeface="+mn-lt"/>
                          <a:cs typeface="Arial" panose="020B0604020202020204" pitchFamily="34" charset="0"/>
                        </a:rPr>
                        <a:t>Role</a:t>
                      </a:r>
                    </a:p>
                  </a:txBody>
                  <a:tcPr/>
                </a:tc>
                <a:tc>
                  <a:txBody>
                    <a:bodyPr/>
                    <a:lstStyle/>
                    <a:p>
                      <a:pPr algn="ctr"/>
                      <a:r>
                        <a:rPr lang="en-US" sz="1200" dirty="0">
                          <a:latin typeface="+mn-lt"/>
                          <a:cs typeface="Arial" panose="020B0604020202020204" pitchFamily="34" charset="0"/>
                        </a:rPr>
                        <a:t>Location</a:t>
                      </a:r>
                    </a:p>
                  </a:txBody>
                  <a:tcPr/>
                </a:tc>
                <a:tc>
                  <a:txBody>
                    <a:bodyPr/>
                    <a:lstStyle/>
                    <a:p>
                      <a:pPr algn="ctr"/>
                      <a:r>
                        <a:rPr lang="en-US" sz="1200" dirty="0">
                          <a:latin typeface="+mn-lt"/>
                          <a:cs typeface="Arial" panose="020B0604020202020204" pitchFamily="34" charset="0"/>
                        </a:rPr>
                        <a:t>Hours</a:t>
                      </a:r>
                    </a:p>
                  </a:txBody>
                  <a:tcPr/>
                </a:tc>
                <a:extLst>
                  <a:ext uri="{0D108BD9-81ED-4DB2-BD59-A6C34878D82A}">
                    <a16:rowId xmlns:a16="http://schemas.microsoft.com/office/drawing/2014/main" val="1590666094"/>
                  </a:ext>
                </a:extLst>
              </a:tr>
              <a:tr h="378826">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Business Process</a:t>
                      </a:r>
                    </a:p>
                  </a:txBody>
                  <a:tcPr/>
                </a:tc>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PTP Functional</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Onshore</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540</a:t>
                      </a:r>
                    </a:p>
                  </a:txBody>
                  <a:tcPr/>
                </a:tc>
                <a:extLst>
                  <a:ext uri="{0D108BD9-81ED-4DB2-BD59-A6C34878D82A}">
                    <a16:rowId xmlns:a16="http://schemas.microsoft.com/office/drawing/2014/main" val="1018658434"/>
                  </a:ext>
                </a:extLst>
              </a:tr>
              <a:tr h="378826">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Business Process</a:t>
                      </a:r>
                    </a:p>
                  </a:txBody>
                  <a:tcPr/>
                </a:tc>
                <a:tc>
                  <a:txBody>
                    <a:bodyPr/>
                    <a:lstStyle/>
                    <a:p>
                      <a:pPr marL="0" marR="0" algn="l"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PTP Functional</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Offshore</a:t>
                      </a:r>
                    </a:p>
                  </a:txBody>
                  <a:tcPr/>
                </a:tc>
                <a:tc>
                  <a:txBody>
                    <a:bodyPr/>
                    <a:lstStyle/>
                    <a:p>
                      <a:pPr marL="0" marR="0" algn="ctr" defTabSz="457200" rtl="0" eaLnBrk="1" latinLnBrk="0" hangingPunct="1">
                        <a:spcBef>
                          <a:spcPts val="0"/>
                        </a:spcBef>
                        <a:spcAft>
                          <a:spcPts val="0"/>
                        </a:spcAft>
                      </a:pPr>
                      <a:r>
                        <a:rPr lang="en-US" sz="1200" kern="1200" dirty="0">
                          <a:solidFill>
                            <a:schemeClr val="tx1"/>
                          </a:solidFill>
                          <a:latin typeface="+mn-lt"/>
                          <a:ea typeface="+mn-ea"/>
                          <a:cs typeface="Arial" panose="020B0604020202020204" pitchFamily="34" charset="0"/>
                        </a:rPr>
                        <a:t>585</a:t>
                      </a:r>
                    </a:p>
                  </a:txBody>
                  <a:tcPr/>
                </a:tc>
                <a:extLst>
                  <a:ext uri="{0D108BD9-81ED-4DB2-BD59-A6C34878D82A}">
                    <a16:rowId xmlns:a16="http://schemas.microsoft.com/office/drawing/2014/main" val="2268356344"/>
                  </a:ext>
                </a:extLst>
              </a:tr>
            </a:tbl>
          </a:graphicData>
        </a:graphic>
      </p:graphicFrame>
      <p:sp>
        <p:nvSpPr>
          <p:cNvPr id="2" name="Rectangle 1">
            <a:extLst>
              <a:ext uri="{FF2B5EF4-FFF2-40B4-BE49-F238E27FC236}">
                <a16:creationId xmlns:a16="http://schemas.microsoft.com/office/drawing/2014/main" id="{A6514790-F87D-4883-B5E7-EAD79E7189EE}"/>
              </a:ext>
            </a:extLst>
          </p:cNvPr>
          <p:cNvSpPr/>
          <p:nvPr/>
        </p:nvSpPr>
        <p:spPr>
          <a:xfrm>
            <a:off x="454036" y="3942346"/>
            <a:ext cx="7978761" cy="461665"/>
          </a:xfrm>
          <a:prstGeom prst="rect">
            <a:avLst/>
          </a:prstGeom>
        </p:spPr>
        <p:txBody>
          <a:bodyPr wrap="square">
            <a:spAutoFit/>
          </a:bodyPr>
          <a:lstStyle/>
          <a:p>
            <a:pPr lvl="0">
              <a:spcBef>
                <a:spcPts val="600"/>
              </a:spcBef>
              <a:spcAft>
                <a:spcPts val="600"/>
              </a:spcAft>
              <a:buClr>
                <a:srgbClr val="92D400"/>
              </a:buClr>
              <a:defRPr/>
            </a:pPr>
            <a:r>
              <a:rPr lang="en-US" sz="1200" dirty="0">
                <a:solidFill>
                  <a:srgbClr val="3F3F3F"/>
                </a:solidFill>
              </a:rPr>
              <a:t>Below is a proposed resource model for FedEx team members.  We will work with you to minimize the schedule impact on key stakeholders, testers, etc.</a:t>
            </a:r>
          </a:p>
        </p:txBody>
      </p:sp>
    </p:spTree>
    <p:extLst>
      <p:ext uri="{BB962C8B-B14F-4D97-AF65-F5344CB8AC3E}">
        <p14:creationId xmlns:p14="http://schemas.microsoft.com/office/powerpoint/2010/main" val="21660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3727" y="207451"/>
            <a:ext cx="7187692" cy="430887"/>
          </a:xfrm>
          <a:prstGeom prst="rect">
            <a:avLst/>
          </a:prstGeom>
        </p:spPr>
        <p:txBody>
          <a:bodyPr vert="horz" wrap="square" lIns="0" tIns="0" rIns="0" bIns="0" rtlCol="0">
            <a:spAutoFit/>
          </a:bodyPr>
          <a:lstStyle/>
          <a:p>
            <a:pPr marL="12700">
              <a:lnSpc>
                <a:spcPct val="100000"/>
              </a:lnSpc>
            </a:pPr>
            <a:r>
              <a:rPr lang="en-US" sz="2800" dirty="0"/>
              <a:t>Effort Estimates and Fees</a:t>
            </a:r>
            <a:endParaRPr sz="2800" dirty="0"/>
          </a:p>
        </p:txBody>
      </p:sp>
      <p:graphicFrame>
        <p:nvGraphicFramePr>
          <p:cNvPr id="7" name="Chart 6">
            <a:extLst>
              <a:ext uri="{FF2B5EF4-FFF2-40B4-BE49-F238E27FC236}">
                <a16:creationId xmlns:a16="http://schemas.microsoft.com/office/drawing/2014/main" id="{9328ADB9-6899-4326-805E-D6CDE767A4E5}"/>
              </a:ext>
            </a:extLst>
          </p:cNvPr>
          <p:cNvGraphicFramePr/>
          <p:nvPr>
            <p:extLst/>
          </p:nvPr>
        </p:nvGraphicFramePr>
        <p:xfrm>
          <a:off x="3442447" y="788560"/>
          <a:ext cx="554400" cy="556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DECD5145-57D4-4B99-94BC-EB3A3ECA9CB3}"/>
              </a:ext>
            </a:extLst>
          </p:cNvPr>
          <p:cNvGraphicFramePr>
            <a:graphicFrameLocks/>
          </p:cNvGraphicFramePr>
          <p:nvPr>
            <p:extLst/>
          </p:nvPr>
        </p:nvGraphicFramePr>
        <p:xfrm>
          <a:off x="8298756" y="788560"/>
          <a:ext cx="597972" cy="5820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a:extLst>
              <a:ext uri="{FF2B5EF4-FFF2-40B4-BE49-F238E27FC236}">
                <a16:creationId xmlns:a16="http://schemas.microsoft.com/office/drawing/2014/main" id="{232915F6-86A3-4CD3-90B5-DEF878F4B488}"/>
              </a:ext>
            </a:extLst>
          </p:cNvPr>
          <p:cNvGraphicFramePr>
            <a:graphicFrameLocks noGrp="1"/>
          </p:cNvGraphicFramePr>
          <p:nvPr>
            <p:extLst/>
          </p:nvPr>
        </p:nvGraphicFramePr>
        <p:xfrm>
          <a:off x="381000" y="1108640"/>
          <a:ext cx="7391400" cy="1970314"/>
        </p:xfrm>
        <a:graphic>
          <a:graphicData uri="http://schemas.openxmlformats.org/drawingml/2006/table">
            <a:tbl>
              <a:tblPr firstRow="1" lastRow="1">
                <a:tableStyleId>{B301B821-A1FF-4177-AEE7-76D212191A09}</a:tableStyleId>
              </a:tblPr>
              <a:tblGrid>
                <a:gridCol w="4816039">
                  <a:extLst>
                    <a:ext uri="{9D8B030D-6E8A-4147-A177-3AD203B41FA5}">
                      <a16:colId xmlns:a16="http://schemas.microsoft.com/office/drawing/2014/main" val="4257467346"/>
                    </a:ext>
                  </a:extLst>
                </a:gridCol>
                <a:gridCol w="2575361">
                  <a:extLst>
                    <a:ext uri="{9D8B030D-6E8A-4147-A177-3AD203B41FA5}">
                      <a16:colId xmlns:a16="http://schemas.microsoft.com/office/drawing/2014/main" val="20001"/>
                    </a:ext>
                  </a:extLst>
                </a:gridCol>
              </a:tblGrid>
              <a:tr h="326571">
                <a:tc>
                  <a:txBody>
                    <a:bodyPr/>
                    <a:lstStyle/>
                    <a:p>
                      <a:pPr algn="l"/>
                      <a:r>
                        <a:rPr lang="en-US" sz="1200" dirty="0">
                          <a:solidFill>
                            <a:schemeClr val="bg1"/>
                          </a:solidFill>
                          <a:latin typeface="+mn-lt"/>
                          <a:cs typeface="Arial" panose="020B0604020202020204" pitchFamily="34" charset="0"/>
                        </a:rPr>
                        <a:t>Work Stream</a:t>
                      </a:r>
                    </a:p>
                  </a:txBody>
                  <a:tcPr anchor="ctr"/>
                </a:tc>
                <a:tc>
                  <a:txBody>
                    <a:bodyPr/>
                    <a:lstStyle/>
                    <a:p>
                      <a:pPr algn="r"/>
                      <a:r>
                        <a:rPr lang="en-US" sz="1200" baseline="0" dirty="0">
                          <a:solidFill>
                            <a:schemeClr val="bg1"/>
                          </a:solidFill>
                          <a:latin typeface="+mn-lt"/>
                          <a:cs typeface="Arial" panose="020B0604020202020204" pitchFamily="34" charset="0"/>
                        </a:rPr>
                        <a:t>~ Hours</a:t>
                      </a:r>
                      <a:endParaRPr lang="en-US" sz="1200" dirty="0">
                        <a:solidFill>
                          <a:schemeClr val="bg1"/>
                        </a:solidFill>
                        <a:latin typeface="+mn-lt"/>
                        <a:cs typeface="Arial" panose="020B0604020202020204" pitchFamily="34" charset="0"/>
                      </a:endParaRPr>
                    </a:p>
                  </a:txBody>
                  <a:tcPr anchor="ctr"/>
                </a:tc>
                <a:extLst>
                  <a:ext uri="{0D108BD9-81ED-4DB2-BD59-A6C34878D82A}">
                    <a16:rowId xmlns:a16="http://schemas.microsoft.com/office/drawing/2014/main" val="2776510519"/>
                  </a:ext>
                </a:extLst>
              </a:tr>
              <a:tr h="4354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Functional </a:t>
                      </a:r>
                      <a:r>
                        <a:rPr lang="en-US" sz="1200" baseline="0" dirty="0">
                          <a:solidFill>
                            <a:schemeClr val="tx1"/>
                          </a:solidFill>
                          <a:latin typeface="+mn-lt"/>
                          <a:cs typeface="Arial" panose="020B0604020202020204" pitchFamily="34" charset="0"/>
                        </a:rPr>
                        <a:t>(Build, Test and post go-live support)</a:t>
                      </a:r>
                      <a:endParaRPr lang="en-US" sz="1200" dirty="0">
                        <a:solidFill>
                          <a:schemeClr val="tx1"/>
                        </a:solidFill>
                        <a:latin typeface="+mn-lt"/>
                        <a:cs typeface="Arial" panose="020B0604020202020204" pitchFamily="34" charset="0"/>
                      </a:endParaRPr>
                    </a:p>
                  </a:txBody>
                  <a:tcPr anchor="ctr"/>
                </a:tc>
                <a:tc>
                  <a:txBody>
                    <a:bodyPr/>
                    <a:lstStyle/>
                    <a:p>
                      <a:pPr algn="r"/>
                      <a:r>
                        <a:rPr lang="en-US" sz="1200" dirty="0">
                          <a:solidFill>
                            <a:schemeClr val="tx1"/>
                          </a:solidFill>
                          <a:latin typeface="+mn-lt"/>
                          <a:cs typeface="Arial" panose="020B0604020202020204" pitchFamily="34" charset="0"/>
                        </a:rPr>
                        <a:t>1,395</a:t>
                      </a:r>
                    </a:p>
                  </a:txBody>
                  <a:tcPr anchor="ctr"/>
                </a:tc>
                <a:extLst>
                  <a:ext uri="{0D108BD9-81ED-4DB2-BD59-A6C34878D82A}">
                    <a16:rowId xmlns:a16="http://schemas.microsoft.com/office/drawing/2014/main" val="10001"/>
                  </a:ext>
                </a:extLst>
              </a:tr>
              <a:tr h="555172">
                <a:tc>
                  <a:txBody>
                    <a:bodyPr/>
                    <a:lstStyle/>
                    <a:p>
                      <a:pPr algn="l"/>
                      <a:r>
                        <a:rPr lang="en-US" sz="1200" dirty="0">
                          <a:solidFill>
                            <a:schemeClr val="tx1"/>
                          </a:solidFill>
                          <a:latin typeface="+mn-lt"/>
                          <a:cs typeface="Arial" panose="020B0604020202020204" pitchFamily="34" charset="0"/>
                        </a:rPr>
                        <a:t>EBS Technical </a:t>
                      </a:r>
                      <a:r>
                        <a:rPr lang="en-US" sz="1200" baseline="0" dirty="0">
                          <a:solidFill>
                            <a:schemeClr val="tx1"/>
                          </a:solidFill>
                          <a:latin typeface="+mn-lt"/>
                          <a:cs typeface="Arial" panose="020B0604020202020204" pitchFamily="34" charset="0"/>
                        </a:rPr>
                        <a:t>(Build, Test and post go-live support)</a:t>
                      </a:r>
                      <a:endParaRPr lang="en-US" sz="1400" dirty="0">
                        <a:solidFill>
                          <a:schemeClr val="tx1"/>
                        </a:solidFill>
                        <a:latin typeface="+mn-lt"/>
                        <a:cs typeface="Arial" panose="020B0604020202020204" pitchFamily="34" charset="0"/>
                      </a:endParaRPr>
                    </a:p>
                  </a:txBody>
                  <a:tcPr anchor="ctr"/>
                </a:tc>
                <a:tc>
                  <a:txBody>
                    <a:bodyPr/>
                    <a:lstStyle/>
                    <a:p>
                      <a:pPr algn="r"/>
                      <a:r>
                        <a:rPr lang="en-US" sz="1200" dirty="0">
                          <a:solidFill>
                            <a:schemeClr val="tx1"/>
                          </a:solidFill>
                          <a:latin typeface="+mn-lt"/>
                          <a:cs typeface="Arial" panose="020B0604020202020204" pitchFamily="34" charset="0"/>
                        </a:rPr>
                        <a:t>1,800</a:t>
                      </a:r>
                    </a:p>
                  </a:txBody>
                  <a:tcPr anchor="ctr"/>
                </a:tc>
                <a:extLst>
                  <a:ext uri="{0D108BD9-81ED-4DB2-BD59-A6C34878D82A}">
                    <a16:rowId xmlns:a16="http://schemas.microsoft.com/office/drawing/2014/main" val="3175907191"/>
                  </a:ext>
                </a:extLst>
              </a:tr>
              <a:tr h="326571">
                <a:tc>
                  <a:txBody>
                    <a:bodyPr/>
                    <a:lstStyle/>
                    <a:p>
                      <a:pPr algn="l"/>
                      <a:r>
                        <a:rPr lang="en-US" sz="1200" dirty="0">
                          <a:solidFill>
                            <a:schemeClr val="tx1"/>
                          </a:solidFill>
                          <a:latin typeface="+mn-lt"/>
                          <a:cs typeface="Arial" panose="020B0604020202020204" pitchFamily="34" charset="0"/>
                        </a:rPr>
                        <a:t>PMO</a:t>
                      </a:r>
                    </a:p>
                  </a:txBody>
                  <a:tcPr anchor="ctr"/>
                </a:tc>
                <a:tc>
                  <a:txBody>
                    <a:bodyPr/>
                    <a:lstStyle/>
                    <a:p>
                      <a:pPr algn="r"/>
                      <a:r>
                        <a:rPr lang="en-US" sz="1200" dirty="0">
                          <a:solidFill>
                            <a:schemeClr val="tx1"/>
                          </a:solidFill>
                          <a:latin typeface="+mn-lt"/>
                          <a:cs typeface="Arial" panose="020B0604020202020204" pitchFamily="34" charset="0"/>
                        </a:rPr>
                        <a:t>52</a:t>
                      </a:r>
                    </a:p>
                  </a:txBody>
                  <a:tcPr anchor="ctr"/>
                </a:tc>
                <a:extLst>
                  <a:ext uri="{0D108BD9-81ED-4DB2-BD59-A6C34878D82A}">
                    <a16:rowId xmlns:a16="http://schemas.microsoft.com/office/drawing/2014/main" val="10007"/>
                  </a:ext>
                </a:extLst>
              </a:tr>
              <a:tr h="326571">
                <a:tc>
                  <a:txBody>
                    <a:bodyPr/>
                    <a:lstStyle/>
                    <a:p>
                      <a:pPr algn="r"/>
                      <a:r>
                        <a:rPr lang="en-US" sz="1200" baseline="0" dirty="0">
                          <a:solidFill>
                            <a:schemeClr val="tx1"/>
                          </a:solidFill>
                          <a:latin typeface="+mn-lt"/>
                          <a:cs typeface="Arial" panose="020B0604020202020204" pitchFamily="34" charset="0"/>
                        </a:rPr>
                        <a:t>Total</a:t>
                      </a:r>
                      <a:endParaRPr lang="en-US" sz="1200" b="1" dirty="0">
                        <a:solidFill>
                          <a:schemeClr val="tx1"/>
                        </a:solidFill>
                        <a:latin typeface="+mn-lt"/>
                        <a:cs typeface="Arial" panose="020B0604020202020204" pitchFamily="34" charset="0"/>
                      </a:endParaRPr>
                    </a:p>
                  </a:txBody>
                  <a:tcPr anchor="ctr"/>
                </a:tc>
                <a:tc>
                  <a:txBody>
                    <a:bodyPr/>
                    <a:lstStyle/>
                    <a:p>
                      <a:pPr algn="r"/>
                      <a:r>
                        <a:rPr lang="en-US" sz="1200" dirty="0">
                          <a:solidFill>
                            <a:schemeClr val="tx1"/>
                          </a:solidFill>
                          <a:latin typeface="+mn-lt"/>
                          <a:cs typeface="Arial" panose="020B0604020202020204" pitchFamily="34" charset="0"/>
                        </a:rPr>
                        <a:t>~ 3,300</a:t>
                      </a:r>
                      <a:endParaRPr lang="en-US" sz="1200" b="1"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423934210"/>
                  </a:ext>
                </a:extLst>
              </a:tr>
            </a:tbl>
          </a:graphicData>
        </a:graphic>
      </p:graphicFrame>
      <p:sp>
        <p:nvSpPr>
          <p:cNvPr id="12" name="Rectangle 11">
            <a:extLst>
              <a:ext uri="{FF2B5EF4-FFF2-40B4-BE49-F238E27FC236}">
                <a16:creationId xmlns:a16="http://schemas.microsoft.com/office/drawing/2014/main" id="{4AD2BBA5-8822-473E-9837-3DF01356551E}"/>
              </a:ext>
            </a:extLst>
          </p:cNvPr>
          <p:cNvSpPr/>
          <p:nvPr/>
        </p:nvSpPr>
        <p:spPr>
          <a:xfrm>
            <a:off x="365760" y="3309262"/>
            <a:ext cx="7491307" cy="584775"/>
          </a:xfrm>
          <a:prstGeom prst="rect">
            <a:avLst/>
          </a:prstGeom>
        </p:spPr>
        <p:txBody>
          <a:bodyPr wrap="square">
            <a:spAutoFit/>
          </a:bodyPr>
          <a:lstStyle/>
          <a:p>
            <a:pPr algn="l"/>
            <a:r>
              <a:rPr lang="en-US" sz="1600" b="0" dirty="0">
                <a:cs typeface="Arial" panose="020B0604020202020204" pitchFamily="34" charset="0"/>
              </a:rPr>
              <a:t>Our professional fees for this 13 week effort are estimated to be $315K plus expenses (estimated at 15% for those resources required to travel).</a:t>
            </a:r>
          </a:p>
        </p:txBody>
      </p:sp>
    </p:spTree>
    <p:extLst>
      <p:ext uri="{BB962C8B-B14F-4D97-AF65-F5344CB8AC3E}">
        <p14:creationId xmlns:p14="http://schemas.microsoft.com/office/powerpoint/2010/main" val="170862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3727" y="207451"/>
            <a:ext cx="8340006" cy="430887"/>
          </a:xfrm>
          <a:prstGeom prst="rect">
            <a:avLst/>
          </a:prstGeom>
        </p:spPr>
        <p:txBody>
          <a:bodyPr vert="horz" wrap="square" lIns="0" tIns="0" rIns="0" bIns="0" rtlCol="0">
            <a:spAutoFit/>
          </a:bodyPr>
          <a:lstStyle/>
          <a:p>
            <a:pPr marL="12700">
              <a:lnSpc>
                <a:spcPct val="100000"/>
              </a:lnSpc>
            </a:pPr>
            <a:r>
              <a:rPr lang="en-US" sz="2800" dirty="0"/>
              <a:t>Assumptions</a:t>
            </a:r>
            <a:endParaRPr sz="2800" dirty="0"/>
          </a:p>
        </p:txBody>
      </p:sp>
      <p:graphicFrame>
        <p:nvGraphicFramePr>
          <p:cNvPr id="7" name="Chart 6">
            <a:extLst>
              <a:ext uri="{FF2B5EF4-FFF2-40B4-BE49-F238E27FC236}">
                <a16:creationId xmlns:a16="http://schemas.microsoft.com/office/drawing/2014/main" id="{9328ADB9-6899-4326-805E-D6CDE767A4E5}"/>
              </a:ext>
            </a:extLst>
          </p:cNvPr>
          <p:cNvGraphicFramePr/>
          <p:nvPr>
            <p:extLst/>
          </p:nvPr>
        </p:nvGraphicFramePr>
        <p:xfrm>
          <a:off x="3442447" y="788560"/>
          <a:ext cx="554400" cy="556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DECD5145-57D4-4B99-94BC-EB3A3ECA9CB3}"/>
              </a:ext>
            </a:extLst>
          </p:cNvPr>
          <p:cNvGraphicFramePr>
            <a:graphicFrameLocks/>
          </p:cNvGraphicFramePr>
          <p:nvPr>
            <p:extLst/>
          </p:nvPr>
        </p:nvGraphicFramePr>
        <p:xfrm>
          <a:off x="8298756" y="788560"/>
          <a:ext cx="597972" cy="582064"/>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868DE09B-939D-4397-8ACE-BE811E2E4107}"/>
              </a:ext>
            </a:extLst>
          </p:cNvPr>
          <p:cNvSpPr/>
          <p:nvPr/>
        </p:nvSpPr>
        <p:spPr>
          <a:xfrm>
            <a:off x="363727" y="788560"/>
            <a:ext cx="8412480" cy="3077766"/>
          </a:xfrm>
          <a:prstGeom prst="rect">
            <a:avLst/>
          </a:prstGeom>
        </p:spPr>
        <p:txBody>
          <a:bodyPr wrap="square">
            <a:spAutoFit/>
          </a:bodyPr>
          <a:lstStyle/>
          <a:p>
            <a:pPr marL="285750" indent="-285750">
              <a:spcBef>
                <a:spcPts val="600"/>
              </a:spcBef>
              <a:buFont typeface="Arial" panose="020B0604020202020204" pitchFamily="34" charset="0"/>
              <a:buChar char="•"/>
            </a:pPr>
            <a:r>
              <a:rPr lang="en-US" sz="1200" dirty="0"/>
              <a:t>Chatbot may need changes in case any of the Oracle standard process changes</a:t>
            </a:r>
          </a:p>
          <a:p>
            <a:pPr marL="285750" indent="-285750">
              <a:spcBef>
                <a:spcPts val="600"/>
              </a:spcBef>
              <a:buFont typeface="Arial" panose="020B0604020202020204" pitchFamily="34" charset="0"/>
              <a:buChar char="•"/>
            </a:pPr>
            <a:r>
              <a:rPr lang="en-US" sz="1200" dirty="0"/>
              <a:t>Application level user privileges will restrict the scope and use of the Chatbot</a:t>
            </a:r>
          </a:p>
          <a:p>
            <a:pPr marL="285750" indent="-285750">
              <a:spcBef>
                <a:spcPts val="600"/>
              </a:spcBef>
              <a:buFont typeface="Arial" panose="020B0604020202020204" pitchFamily="34" charset="0"/>
              <a:buChar char="•"/>
            </a:pPr>
            <a:r>
              <a:rPr lang="en-US" sz="1200" dirty="0"/>
              <a:t>Chatbot will support only English language </a:t>
            </a:r>
          </a:p>
          <a:p>
            <a:pPr marL="285750" indent="-285750">
              <a:spcBef>
                <a:spcPts val="600"/>
              </a:spcBef>
              <a:buFont typeface="Arial" panose="020B0604020202020204" pitchFamily="34" charset="0"/>
              <a:buChar char="•"/>
            </a:pPr>
            <a:r>
              <a:rPr lang="en-US" sz="1200" dirty="0"/>
              <a:t>Chatbot will support only guided intent, any other utterances will be handled by Chatbot error handling framework</a:t>
            </a:r>
          </a:p>
          <a:p>
            <a:pPr marL="285750" indent="-285750">
              <a:spcBef>
                <a:spcPts val="600"/>
              </a:spcBef>
              <a:buFont typeface="Arial" panose="020B0604020202020204" pitchFamily="34" charset="0"/>
              <a:buChar char="•"/>
            </a:pPr>
            <a:r>
              <a:rPr lang="en-US" sz="1200" dirty="0"/>
              <a:t>For Genco, Supported modules will be - Order management, Accounts Payables, Accounts Receivables, General Ledger, Self-service Procurement, Inventory Management</a:t>
            </a:r>
          </a:p>
          <a:p>
            <a:pPr marL="285750" indent="-285750">
              <a:spcBef>
                <a:spcPts val="600"/>
              </a:spcBef>
              <a:buFont typeface="Arial" panose="020B0604020202020204" pitchFamily="34" charset="0"/>
              <a:buChar char="•"/>
            </a:pPr>
            <a:r>
              <a:rPr lang="en-US" sz="1200" dirty="0"/>
              <a:t>Enwisen must provide all the web-services which will fetch all the fields related to tickets</a:t>
            </a:r>
          </a:p>
          <a:p>
            <a:pPr marL="285750" indent="-285750">
              <a:spcBef>
                <a:spcPts val="600"/>
              </a:spcBef>
              <a:buFont typeface="Arial" panose="020B0604020202020204" pitchFamily="34" charset="0"/>
              <a:buChar char="•"/>
            </a:pPr>
            <a:r>
              <a:rPr lang="en-US" sz="1200" dirty="0"/>
              <a:t>Chatbot will not provide any assistance during application maintenance activities</a:t>
            </a:r>
          </a:p>
          <a:p>
            <a:pPr marL="285750" indent="-285750">
              <a:spcBef>
                <a:spcPts val="600"/>
              </a:spcBef>
              <a:buFont typeface="Arial" panose="020B0604020202020204" pitchFamily="34" charset="0"/>
              <a:buChar char="•"/>
            </a:pPr>
            <a:r>
              <a:rPr lang="en-US" sz="1200" dirty="0">
                <a:cs typeface="Arial" panose="020B0604020202020204" pitchFamily="34" charset="0"/>
              </a:rPr>
              <a:t>Deloitte will provide overall project management for the duration of the project</a:t>
            </a:r>
          </a:p>
          <a:p>
            <a:pPr marL="287338" indent="-287338">
              <a:spcBef>
                <a:spcPts val="600"/>
              </a:spcBef>
              <a:buFont typeface="Arial" panose="020B0604020202020204" pitchFamily="34" charset="0"/>
              <a:buChar char="•"/>
            </a:pPr>
            <a:r>
              <a:rPr lang="en-US" sz="1200" dirty="0">
                <a:cs typeface="Arial" panose="020B0604020202020204" pitchFamily="34" charset="0"/>
              </a:rPr>
              <a:t>Deloitte &amp; FedEx will coordinate testing activities</a:t>
            </a:r>
          </a:p>
          <a:p>
            <a:pPr marL="287338" indent="-287338">
              <a:spcBef>
                <a:spcPts val="600"/>
              </a:spcBef>
              <a:buFont typeface="Arial" panose="020B0604020202020204" pitchFamily="34" charset="0"/>
              <a:buChar char="•"/>
            </a:pPr>
            <a:r>
              <a:rPr lang="en-US" sz="1200" dirty="0">
                <a:cs typeface="Arial" panose="020B0604020202020204" pitchFamily="34" charset="0"/>
              </a:rPr>
              <a:t>Two weeks of post go-live support</a:t>
            </a:r>
          </a:p>
          <a:p>
            <a:pPr marL="287338" indent="-287338">
              <a:spcBef>
                <a:spcPts val="600"/>
              </a:spcBef>
              <a:buFont typeface="Arial" panose="020B0604020202020204" pitchFamily="34" charset="0"/>
              <a:buChar char="•"/>
            </a:pPr>
            <a:endParaRPr lang="en-US" sz="1200" dirty="0">
              <a:cs typeface="Arial" panose="020B0604020202020204" pitchFamily="34" charset="0"/>
            </a:endParaRPr>
          </a:p>
        </p:txBody>
      </p:sp>
    </p:spTree>
    <p:extLst>
      <p:ext uri="{BB962C8B-B14F-4D97-AF65-F5344CB8AC3E}">
        <p14:creationId xmlns:p14="http://schemas.microsoft.com/office/powerpoint/2010/main" val="2914009246"/>
      </p:ext>
    </p:extLst>
  </p:cSld>
  <p:clrMapOvr>
    <a:masterClrMapping/>
  </p:clrMapOvr>
</p:sld>
</file>

<file path=ppt/theme/theme1.xml><?xml version="1.0" encoding="utf-8"?>
<a:theme xmlns:a="http://schemas.openxmlformats.org/drawingml/2006/main" name="New FedEx Services PP Template">
  <a:themeElements>
    <a:clrScheme name="FedEx Services">
      <a:dk1>
        <a:srgbClr val="000000"/>
      </a:dk1>
      <a:lt1>
        <a:srgbClr val="FFFFFF"/>
      </a:lt1>
      <a:dk2>
        <a:srgbClr val="646464"/>
      </a:dk2>
      <a:lt2>
        <a:srgbClr val="E1E1E1"/>
      </a:lt2>
      <a:accent1>
        <a:srgbClr val="4D148C"/>
      </a:accent1>
      <a:accent2>
        <a:srgbClr val="FF6600"/>
      </a:accent2>
      <a:accent3>
        <a:srgbClr val="000000"/>
      </a:accent3>
      <a:accent4>
        <a:srgbClr val="000000"/>
      </a:accent4>
      <a:accent5>
        <a:srgbClr val="000000"/>
      </a:accent5>
      <a:accent6>
        <a:srgbClr val="000000"/>
      </a:accent6>
      <a:hlink>
        <a:srgbClr val="000000"/>
      </a:hlink>
      <a:folHlink>
        <a:srgbClr val="000000"/>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74320" indent="-274320">
          <a:buFont typeface="Arial" pitchFamily="34" charset="0"/>
          <a:buChar char="•"/>
          <a:defRPr sz="2000" b="1" dirty="0" smtClean="0">
            <a:latin typeface="+mn-lt"/>
          </a:defRPr>
        </a:defPPr>
      </a:lstStyle>
    </a:txDef>
  </a:objectDefaults>
  <a:extraClrSchemeLst>
    <a:extraClrScheme>
      <a:clrScheme name="FedEx Services">
        <a:dk1>
          <a:sysClr val="windowText" lastClr="000000"/>
        </a:dk1>
        <a:lt1>
          <a:sysClr val="window" lastClr="FFFFFF"/>
        </a:lt1>
        <a:dk2>
          <a:srgbClr val="4D148C"/>
        </a:dk2>
        <a:lt2>
          <a:srgbClr val="CDCDCD"/>
        </a:lt2>
        <a:accent1>
          <a:srgbClr val="4D148C"/>
        </a:accent1>
        <a:accent2>
          <a:srgbClr val="999999"/>
        </a:accent2>
        <a:accent3>
          <a:srgbClr val="666666"/>
        </a:accent3>
        <a:accent4>
          <a:srgbClr val="D1D3D4"/>
        </a:accent4>
        <a:accent5>
          <a:srgbClr val="808285"/>
        </a:accent5>
        <a:accent6>
          <a:srgbClr val="3B3B3B"/>
        </a:accent6>
        <a:hlink>
          <a:srgbClr val="4D148C"/>
        </a:hlink>
        <a:folHlink>
          <a:srgbClr val="999999"/>
        </a:folHlink>
      </a:clrScheme>
    </a:extraClrScheme>
  </a:extraClrSchemeLst>
  <a:extLst>
    <a:ext uri="{05A4C25C-085E-4340-85A3-A5531E510DB2}">
      <thm15:themeFamily xmlns:thm15="http://schemas.microsoft.com/office/thememl/2012/main" name="162073_FedEx_Services_v01.potx" id="{DFEBB17B-44BF-48E6-9A1D-5B40B9A954BB}" vid="{B59A5C5B-F9F2-4862-96C5-C06E21724F11}"/>
    </a:ext>
  </a:extLst>
</a:theme>
</file>

<file path=ppt/theme/theme2.xml><?xml version="1.0" encoding="utf-8"?>
<a:theme xmlns:a="http://schemas.openxmlformats.org/drawingml/2006/main" name="1_New FedEx Services PP Template">
  <a:themeElements>
    <a:clrScheme name="FedEx Services">
      <a:dk1>
        <a:srgbClr val="000000"/>
      </a:dk1>
      <a:lt1>
        <a:srgbClr val="FFFFFF"/>
      </a:lt1>
      <a:dk2>
        <a:srgbClr val="646464"/>
      </a:dk2>
      <a:lt2>
        <a:srgbClr val="E1E1E1"/>
      </a:lt2>
      <a:accent1>
        <a:srgbClr val="4D148C"/>
      </a:accent1>
      <a:accent2>
        <a:srgbClr val="FF6600"/>
      </a:accent2>
      <a:accent3>
        <a:srgbClr val="000000"/>
      </a:accent3>
      <a:accent4>
        <a:srgbClr val="000000"/>
      </a:accent4>
      <a:accent5>
        <a:srgbClr val="000000"/>
      </a:accent5>
      <a:accent6>
        <a:srgbClr val="000000"/>
      </a:accent6>
      <a:hlink>
        <a:srgbClr val="000000"/>
      </a:hlink>
      <a:folHlink>
        <a:srgbClr val="000000"/>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74320" indent="-274320">
          <a:buFont typeface="Arial" pitchFamily="34" charset="0"/>
          <a:buChar char="•"/>
          <a:defRPr sz="2000" b="1" dirty="0" smtClean="0">
            <a:latin typeface="+mn-lt"/>
          </a:defRPr>
        </a:defPPr>
      </a:lstStyle>
    </a:txDef>
  </a:objectDefaults>
  <a:extraClrSchemeLst>
    <a:extraClrScheme>
      <a:clrScheme name="FedEx Services">
        <a:dk1>
          <a:sysClr val="windowText" lastClr="000000"/>
        </a:dk1>
        <a:lt1>
          <a:sysClr val="window" lastClr="FFFFFF"/>
        </a:lt1>
        <a:dk2>
          <a:srgbClr val="4D148C"/>
        </a:dk2>
        <a:lt2>
          <a:srgbClr val="CDCDCD"/>
        </a:lt2>
        <a:accent1>
          <a:srgbClr val="4D148C"/>
        </a:accent1>
        <a:accent2>
          <a:srgbClr val="999999"/>
        </a:accent2>
        <a:accent3>
          <a:srgbClr val="666666"/>
        </a:accent3>
        <a:accent4>
          <a:srgbClr val="D1D3D4"/>
        </a:accent4>
        <a:accent5>
          <a:srgbClr val="808285"/>
        </a:accent5>
        <a:accent6>
          <a:srgbClr val="3B3B3B"/>
        </a:accent6>
        <a:hlink>
          <a:srgbClr val="4D148C"/>
        </a:hlink>
        <a:folHlink>
          <a:srgbClr val="999999"/>
        </a:folHlink>
      </a:clrScheme>
    </a:extraClrScheme>
  </a:extraClrSchemeLst>
  <a:extLst>
    <a:ext uri="{05A4C25C-085E-4340-85A3-A5531E510DB2}">
      <thm15:themeFamily xmlns:thm15="http://schemas.microsoft.com/office/thememl/2012/main" name="162073_FedEx_Services_v01.potx" id="{DFEBB17B-44BF-48E6-9A1D-5B40B9A954BB}" vid="{B59A5C5B-F9F2-4862-96C5-C06E21724F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C924681307A4A928B934B922006C6" ma:contentTypeVersion="2" ma:contentTypeDescription="Create a new document." ma:contentTypeScope="" ma:versionID="9e28506ecd35345b136e11f8f7776f1f">
  <xsd:schema xmlns:xsd="http://www.w3.org/2001/XMLSchema" xmlns:xs="http://www.w3.org/2001/XMLSchema" xmlns:p="http://schemas.microsoft.com/office/2006/metadata/properties" xmlns:ns2="cc5bee47-ee1d-4ade-bc91-52ee8a565f39" targetNamespace="http://schemas.microsoft.com/office/2006/metadata/properties" ma:root="true" ma:fieldsID="2165b8df29dd4e100720c205481c0e28" ns2:_="">
    <xsd:import namespace="cc5bee47-ee1d-4ade-bc91-52ee8a565f3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5bee47-ee1d-4ade-bc91-52ee8a565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773DEF-E575-44F3-9A1D-77613D32FC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5bee47-ee1d-4ade-bc91-52ee8a565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2D9443-0F85-4792-B09B-93045607F42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cc5bee47-ee1d-4ade-bc91-52ee8a565f39"/>
    <ds:schemaRef ds:uri="http://www.w3.org/XML/1998/namespace"/>
    <ds:schemaRef ds:uri="http://purl.org/dc/dcmitype/"/>
  </ds:schemaRefs>
</ds:datastoreItem>
</file>

<file path=customXml/itemProps3.xml><?xml version="1.0" encoding="utf-8"?>
<ds:datastoreItem xmlns:ds="http://schemas.openxmlformats.org/officeDocument/2006/customXml" ds:itemID="{FBC9D137-20E8-4ADD-8618-E2416DD53B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27890</TotalTime>
  <Words>1184</Words>
  <Application>Microsoft Office PowerPoint</Application>
  <PresentationFormat>On-screen Show (4:3)</PresentationFormat>
  <Paragraphs>217</Paragraphs>
  <Slides>10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ＭＳ Ｐゴシック</vt:lpstr>
      <vt:lpstr>Arial</vt:lpstr>
      <vt:lpstr>Arial Narrow</vt:lpstr>
      <vt:lpstr>Calibri</vt:lpstr>
      <vt:lpstr>Courier New</vt:lpstr>
      <vt:lpstr>Lucida Grande</vt:lpstr>
      <vt:lpstr>Times</vt:lpstr>
      <vt:lpstr>Times New Roman</vt:lpstr>
      <vt:lpstr>Wingdings</vt:lpstr>
      <vt:lpstr>New FedEx Services PP Template</vt:lpstr>
      <vt:lpstr>1_New FedEx Services PP Template</vt:lpstr>
      <vt:lpstr>Digital Assistance 1.0 Proposal for FedEx</vt:lpstr>
      <vt:lpstr>Contents</vt:lpstr>
      <vt:lpstr>Executive Summary</vt:lpstr>
      <vt:lpstr>Scope</vt:lpstr>
      <vt:lpstr>PowerPoint Presentation</vt:lpstr>
      <vt:lpstr>Timeline</vt:lpstr>
      <vt:lpstr>Resource Plan</vt:lpstr>
      <vt:lpstr>Effort Estimates and Fees</vt:lpstr>
      <vt:lpstr>Assumptions</vt:lpstr>
      <vt:lpstr>Oracle Chatbot Architecture</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Decision Booklet</dc:title>
  <dc:creator>Kilborn, Brad</dc:creator>
  <cp:lastModifiedBy>Mahesh Jagdale</cp:lastModifiedBy>
  <cp:revision>983</cp:revision>
  <dcterms:created xsi:type="dcterms:W3CDTF">2017-03-17T17:59:32Z</dcterms:created>
  <dcterms:modified xsi:type="dcterms:W3CDTF">2018-10-22T10:47:01Z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0x010100C99C924681307A4A928B934B922006C6</vt:lpwstr>
  </property>
</Properties>
</file>